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8" r:id="rId7"/>
    <p:sldId id="269" r:id="rId8"/>
    <p:sldId id="266" r:id="rId9"/>
    <p:sldId id="267" r:id="rId10"/>
    <p:sldId id="261" r:id="rId11"/>
    <p:sldId id="262" r:id="rId12"/>
    <p:sldId id="264" r:id="rId13"/>
    <p:sldId id="263" r:id="rId14"/>
    <p:sldId id="265"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8" d="100"/>
          <a:sy n="108" d="100"/>
        </p:scale>
        <p:origin x="75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ed85ea80a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ed85ea80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ed85ea75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ed85ea75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bed85ea80a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bed85ea80a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990"/>
              <a:buFont typeface="Arial"/>
              <a:buNone/>
            </a:pPr>
            <a:r>
              <a:rPr lang="en" sz="3600" b="0" dirty="0">
                <a:solidFill>
                  <a:schemeClr val="dk2"/>
                </a:solidFill>
                <a:latin typeface="Arial"/>
                <a:ea typeface="Arial"/>
                <a:cs typeface="Arial"/>
                <a:sym typeface="Arial"/>
              </a:rPr>
              <a:t>Project  team </a:t>
            </a:r>
            <a:r>
              <a:rPr lang="en" sz="3600" dirty="0">
                <a:solidFill>
                  <a:schemeClr val="dk2"/>
                </a:solidFill>
                <a:latin typeface="Arial"/>
                <a:ea typeface="Arial"/>
                <a:cs typeface="Arial"/>
                <a:sym typeface="Arial"/>
              </a:rPr>
              <a:t>Orange</a:t>
            </a:r>
            <a:endParaRPr sz="3600" dirty="0">
              <a:solidFill>
                <a:schemeClr val="dk2"/>
              </a:solidFill>
              <a:latin typeface="Arial"/>
              <a:ea typeface="Arial"/>
              <a:cs typeface="Arial"/>
              <a:sym typeface="Arial"/>
            </a:endParaRPr>
          </a:p>
          <a:p>
            <a:pPr marL="0" lvl="0" indent="0" algn="l" rtl="0">
              <a:spcBef>
                <a:spcPts val="0"/>
              </a:spcBef>
              <a:spcAft>
                <a:spcPts val="0"/>
              </a:spcAft>
              <a:buNone/>
            </a:pPr>
            <a:r>
              <a:rPr lang="en" sz="3600" b="0" dirty="0">
                <a:solidFill>
                  <a:schemeClr val="dk2"/>
                </a:solidFill>
                <a:latin typeface="Arial"/>
                <a:ea typeface="Arial"/>
                <a:cs typeface="Arial"/>
                <a:sym typeface="Arial"/>
              </a:rPr>
              <a:t>EDA </a:t>
            </a:r>
            <a:r>
              <a:rPr lang="en" sz="3600" b="0" dirty="0" smtClean="0">
                <a:solidFill>
                  <a:schemeClr val="dk2"/>
                </a:solidFill>
                <a:latin typeface="Arial"/>
                <a:ea typeface="Arial"/>
                <a:cs typeface="Arial"/>
                <a:sym typeface="Arial"/>
              </a:rPr>
              <a:t>Phase - 2 </a:t>
            </a:r>
            <a:r>
              <a:rPr lang="en" sz="3600" b="0" dirty="0">
                <a:solidFill>
                  <a:schemeClr val="dk2"/>
                </a:solidFill>
                <a:latin typeface="Arial"/>
                <a:ea typeface="Arial"/>
                <a:cs typeface="Arial"/>
                <a:sym typeface="Arial"/>
              </a:rPr>
              <a:t>Presentation</a:t>
            </a:r>
            <a:endParaRPr sz="3600" dirty="0">
              <a:solidFill>
                <a:schemeClr val="dk2"/>
              </a:solidFill>
            </a:endParaRPr>
          </a:p>
        </p:txBody>
      </p:sp>
      <p:sp>
        <p:nvSpPr>
          <p:cNvPr id="73" name="Google Shape;73;p13"/>
          <p:cNvSpPr txBox="1">
            <a:spLocks noGrp="1"/>
          </p:cNvSpPr>
          <p:nvPr>
            <p:ph type="subTitle" idx="1"/>
          </p:nvPr>
        </p:nvSpPr>
        <p:spPr>
          <a:xfrm>
            <a:off x="2371725" y="2317898"/>
            <a:ext cx="6331500" cy="2162227"/>
          </a:xfrm>
          <a:prstGeom prst="rect">
            <a:avLst/>
          </a:prstGeom>
        </p:spPr>
        <p:txBody>
          <a:bodyPr spcFirstLastPara="1" wrap="square" lIns="91425" tIns="91425" rIns="91425" bIns="91425" anchor="b" anchorCtr="0">
            <a:normAutofit fontScale="92500" lnSpcReduction="10000"/>
          </a:bodyPr>
          <a:lstStyle/>
          <a:p>
            <a:pPr marL="0" lvl="0" indent="0" algn="l" rtl="0">
              <a:spcBef>
                <a:spcPts val="0"/>
              </a:spcBef>
              <a:spcAft>
                <a:spcPts val="0"/>
              </a:spcAft>
              <a:buNone/>
            </a:pPr>
            <a:r>
              <a:rPr lang="en" b="1" u="sng" dirty="0">
                <a:solidFill>
                  <a:schemeClr val="dk2"/>
                </a:solidFill>
              </a:rPr>
              <a:t>Team Members</a:t>
            </a:r>
            <a:r>
              <a:rPr lang="en" b="1" u="sng" dirty="0" smtClean="0">
                <a:solidFill>
                  <a:schemeClr val="dk2"/>
                </a:solidFill>
              </a:rPr>
              <a:t>:</a:t>
            </a:r>
          </a:p>
          <a:p>
            <a:pPr marL="0" lvl="0" indent="0" algn="l" rtl="0">
              <a:spcBef>
                <a:spcPts val="0"/>
              </a:spcBef>
              <a:spcAft>
                <a:spcPts val="0"/>
              </a:spcAft>
              <a:buNone/>
            </a:pPr>
            <a:endParaRPr b="1" u="sng" dirty="0">
              <a:solidFill>
                <a:schemeClr val="dk2"/>
              </a:solidFill>
            </a:endParaRPr>
          </a:p>
          <a:p>
            <a:pPr marL="457200" lvl="0" indent="-342900" algn="l" rtl="0">
              <a:spcBef>
                <a:spcPts val="0"/>
              </a:spcBef>
              <a:spcAft>
                <a:spcPts val="0"/>
              </a:spcAft>
              <a:buClr>
                <a:schemeClr val="dk2"/>
              </a:buClr>
              <a:buSzPts val="1800"/>
              <a:buAutoNum type="arabicPeriod"/>
            </a:pPr>
            <a:r>
              <a:rPr lang="en" b="1" dirty="0">
                <a:solidFill>
                  <a:schemeClr val="dk2"/>
                </a:solidFill>
              </a:rPr>
              <a:t>Ibrahim Mohammed </a:t>
            </a:r>
            <a:r>
              <a:rPr lang="en" b="1" dirty="0" smtClean="0">
                <a:solidFill>
                  <a:schemeClr val="dk2"/>
                </a:solidFill>
              </a:rPr>
              <a:t>Hamed</a:t>
            </a:r>
          </a:p>
          <a:p>
            <a:pPr marL="457200" lvl="0" indent="-342900" algn="l" rtl="0">
              <a:spcBef>
                <a:spcPts val="0"/>
              </a:spcBef>
              <a:spcAft>
                <a:spcPts val="0"/>
              </a:spcAft>
              <a:buClr>
                <a:schemeClr val="dk2"/>
              </a:buClr>
              <a:buSzPts val="1800"/>
              <a:buAutoNum type="arabicPeriod"/>
            </a:pPr>
            <a:r>
              <a:rPr lang="en" b="1" dirty="0" smtClean="0">
                <a:solidFill>
                  <a:schemeClr val="dk2"/>
                </a:solidFill>
              </a:rPr>
              <a:t>Ruta Patel</a:t>
            </a:r>
          </a:p>
          <a:p>
            <a:pPr marL="457200" lvl="0" indent="-342900" algn="l" rtl="0">
              <a:spcBef>
                <a:spcPts val="0"/>
              </a:spcBef>
              <a:spcAft>
                <a:spcPts val="0"/>
              </a:spcAft>
              <a:buClr>
                <a:schemeClr val="dk2"/>
              </a:buClr>
              <a:buSzPts val="1800"/>
              <a:buAutoNum type="arabicPeriod"/>
            </a:pPr>
            <a:r>
              <a:rPr lang="en" b="1" dirty="0" smtClean="0">
                <a:solidFill>
                  <a:schemeClr val="dk2"/>
                </a:solidFill>
              </a:rPr>
              <a:t>Sneha</a:t>
            </a:r>
          </a:p>
          <a:p>
            <a:pPr marL="457200" lvl="0" indent="-342900" algn="l" rtl="0">
              <a:spcBef>
                <a:spcPts val="0"/>
              </a:spcBef>
              <a:spcAft>
                <a:spcPts val="0"/>
              </a:spcAft>
              <a:buClr>
                <a:schemeClr val="dk2"/>
              </a:buClr>
              <a:buSzPts val="1800"/>
              <a:buAutoNum type="arabicPeriod"/>
            </a:pPr>
            <a:r>
              <a:rPr lang="en" b="1" dirty="0" smtClean="0">
                <a:solidFill>
                  <a:schemeClr val="dk2"/>
                </a:solidFill>
              </a:rPr>
              <a:t>Prachi Singh</a:t>
            </a:r>
          </a:p>
          <a:p>
            <a:pPr marL="457200" lvl="0" indent="-342900" algn="l" rtl="0">
              <a:spcBef>
                <a:spcPts val="0"/>
              </a:spcBef>
              <a:spcAft>
                <a:spcPts val="0"/>
              </a:spcAft>
              <a:buClr>
                <a:schemeClr val="dk2"/>
              </a:buClr>
              <a:buSzPts val="1800"/>
              <a:buAutoNum type="arabicPeriod"/>
            </a:pPr>
            <a:r>
              <a:rPr lang="en" b="1" dirty="0" smtClean="0">
                <a:solidFill>
                  <a:schemeClr val="dk2"/>
                </a:solidFill>
              </a:rPr>
              <a:t>Vishnushashank Shesam</a:t>
            </a:r>
          </a:p>
          <a:p>
            <a:pPr marL="457200" lvl="0" indent="-342900" algn="l" rtl="0">
              <a:spcBef>
                <a:spcPts val="0"/>
              </a:spcBef>
              <a:spcAft>
                <a:spcPts val="0"/>
              </a:spcAft>
              <a:buClr>
                <a:schemeClr val="dk2"/>
              </a:buClr>
              <a:buSzPts val="1800"/>
              <a:buAutoNum type="arabicPeriod"/>
            </a:pPr>
            <a:r>
              <a:rPr lang="en" b="1" dirty="0" smtClean="0">
                <a:solidFill>
                  <a:schemeClr val="dk2"/>
                </a:solidFill>
              </a:rPr>
              <a:t>Faizalabbas Saiyed</a:t>
            </a:r>
          </a:p>
        </p:txBody>
      </p:sp>
      <p:pic>
        <p:nvPicPr>
          <p:cNvPr id="74" name="Google Shape;74;p13"/>
          <p:cNvPicPr preferRelativeResize="0"/>
          <p:nvPr/>
        </p:nvPicPr>
        <p:blipFill>
          <a:blip r:embed="rId3">
            <a:alphaModFix/>
          </a:blip>
          <a:stretch>
            <a:fillRect/>
          </a:stretch>
        </p:blipFill>
        <p:spPr>
          <a:xfrm>
            <a:off x="117300" y="630225"/>
            <a:ext cx="2069275" cy="1448475"/>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p:cNvPicPr>
            <a:picLocks noChangeAspect="1"/>
          </p:cNvPicPr>
          <p:nvPr/>
        </p:nvPicPr>
        <p:blipFill rotWithShape="1">
          <a:blip r:embed="rId2"/>
          <a:srcRect l="12159" r="11414" b="5237"/>
          <a:stretch/>
        </p:blipFill>
        <p:spPr>
          <a:xfrm>
            <a:off x="4474699" y="1392885"/>
            <a:ext cx="4572000" cy="2744218"/>
          </a:xfrm>
          <a:prstGeom prst="rect">
            <a:avLst/>
          </a:prstGeom>
        </p:spPr>
      </p:pic>
      <p:sp>
        <p:nvSpPr>
          <p:cNvPr id="6" name="TextBox 5"/>
          <p:cNvSpPr txBox="1"/>
          <p:nvPr/>
        </p:nvSpPr>
        <p:spPr>
          <a:xfrm>
            <a:off x="4959777" y="669593"/>
            <a:ext cx="3601844" cy="523220"/>
          </a:xfrm>
          <a:prstGeom prst="rect">
            <a:avLst/>
          </a:prstGeom>
          <a:noFill/>
        </p:spPr>
        <p:txBody>
          <a:bodyPr wrap="square" rtlCol="0">
            <a:spAutoFit/>
          </a:bodyPr>
          <a:lstStyle/>
          <a:p>
            <a:r>
              <a:rPr lang="en-US" b="1" dirty="0" smtClean="0"/>
              <a:t>Percentage of Matches &amp; Mismatches calculated:</a:t>
            </a:r>
            <a:endParaRPr lang="en-US" b="1" dirty="0"/>
          </a:p>
        </p:txBody>
      </p:sp>
      <p:pic>
        <p:nvPicPr>
          <p:cNvPr id="7" name="Picture 6"/>
          <p:cNvPicPr>
            <a:picLocks noChangeAspect="1"/>
          </p:cNvPicPr>
          <p:nvPr/>
        </p:nvPicPr>
        <p:blipFill>
          <a:blip r:embed="rId3"/>
          <a:stretch>
            <a:fillRect/>
          </a:stretch>
        </p:blipFill>
        <p:spPr>
          <a:xfrm>
            <a:off x="200708" y="1306124"/>
            <a:ext cx="3993212" cy="2830979"/>
          </a:xfrm>
          <a:prstGeom prst="rect">
            <a:avLst/>
          </a:prstGeom>
        </p:spPr>
      </p:pic>
    </p:spTree>
    <p:extLst>
      <p:ext uri="{BB962C8B-B14F-4D97-AF65-F5344CB8AC3E}">
        <p14:creationId xmlns:p14="http://schemas.microsoft.com/office/powerpoint/2010/main" val="3891759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Rectangle 3"/>
          <p:cNvSpPr/>
          <p:nvPr/>
        </p:nvSpPr>
        <p:spPr>
          <a:xfrm>
            <a:off x="400493" y="974841"/>
            <a:ext cx="4072270" cy="3477875"/>
          </a:xfrm>
          <a:prstGeom prst="rect">
            <a:avLst/>
          </a:prstGeom>
        </p:spPr>
        <p:txBody>
          <a:bodyPr wrap="square">
            <a:spAutoFit/>
          </a:bodyPr>
          <a:lstStyle/>
          <a:p>
            <a:r>
              <a:rPr lang="en-US" sz="2000" dirty="0">
                <a:solidFill>
                  <a:schemeClr val="bg2"/>
                </a:solidFill>
                <a:latin typeface="+mn-lt"/>
              </a:rPr>
              <a:t>Random Forest classifier achieved the following performance metrics:</a:t>
            </a:r>
          </a:p>
          <a:p>
            <a:pPr>
              <a:buFont typeface="Arial" panose="020B0604020202020204" pitchFamily="34" charset="0"/>
              <a:buChar char="•"/>
            </a:pPr>
            <a:r>
              <a:rPr lang="en-US" sz="2000" dirty="0">
                <a:solidFill>
                  <a:schemeClr val="bg2"/>
                </a:solidFill>
                <a:latin typeface="+mn-lt"/>
              </a:rPr>
              <a:t>Accuracy: 85%</a:t>
            </a:r>
          </a:p>
          <a:p>
            <a:pPr>
              <a:buFont typeface="Arial" panose="020B0604020202020204" pitchFamily="34" charset="0"/>
              <a:buChar char="•"/>
            </a:pPr>
            <a:r>
              <a:rPr lang="en-US" sz="2000" dirty="0">
                <a:solidFill>
                  <a:schemeClr val="bg2"/>
                </a:solidFill>
                <a:latin typeface="+mn-lt"/>
              </a:rPr>
              <a:t>Precision: 91.44%</a:t>
            </a:r>
          </a:p>
          <a:p>
            <a:pPr>
              <a:buFont typeface="Arial" panose="020B0604020202020204" pitchFamily="34" charset="0"/>
              <a:buChar char="•"/>
            </a:pPr>
            <a:r>
              <a:rPr lang="en-US" sz="2000" dirty="0">
                <a:solidFill>
                  <a:schemeClr val="bg2"/>
                </a:solidFill>
                <a:latin typeface="+mn-lt"/>
              </a:rPr>
              <a:t>Recall: 91.44%</a:t>
            </a:r>
          </a:p>
          <a:p>
            <a:pPr>
              <a:buFont typeface="Arial" panose="020B0604020202020204" pitchFamily="34" charset="0"/>
              <a:buChar char="•"/>
            </a:pPr>
            <a:r>
              <a:rPr lang="en-US" sz="2000" dirty="0">
                <a:solidFill>
                  <a:schemeClr val="bg2"/>
                </a:solidFill>
                <a:latin typeface="+mn-lt"/>
              </a:rPr>
              <a:t>F1-score: 91.44%</a:t>
            </a:r>
          </a:p>
          <a:p>
            <a:r>
              <a:rPr lang="en-US" sz="2000" dirty="0">
                <a:solidFill>
                  <a:schemeClr val="bg2"/>
                </a:solidFill>
                <a:latin typeface="+mn-lt"/>
              </a:rPr>
              <a:t>These metrics indicate that the model has achieved a relatively high level of accuracy, precision, recall, and F1-score. </a:t>
            </a:r>
          </a:p>
        </p:txBody>
      </p:sp>
      <p:sp>
        <p:nvSpPr>
          <p:cNvPr id="5" name="TextBox 4"/>
          <p:cNvSpPr txBox="1"/>
          <p:nvPr/>
        </p:nvSpPr>
        <p:spPr>
          <a:xfrm>
            <a:off x="4972493" y="974841"/>
            <a:ext cx="3746205" cy="3354765"/>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Based on the output:</a:t>
            </a:r>
          </a:p>
          <a:p>
            <a:r>
              <a:rPr lang="en-US" sz="1800" dirty="0">
                <a:latin typeface="Arial" panose="020B0604020202020204" pitchFamily="34" charset="0"/>
                <a:cs typeface="Arial" panose="020B0604020202020204" pitchFamily="34" charset="0"/>
              </a:rPr>
              <a:t>The percentage of matches between the predicted labels and the true labels is 85%.</a:t>
            </a:r>
          </a:p>
          <a:p>
            <a:r>
              <a:rPr lang="en-US" sz="1800" dirty="0">
                <a:latin typeface="Arial" panose="020B0604020202020204" pitchFamily="34" charset="0"/>
                <a:cs typeface="Arial" panose="020B0604020202020204" pitchFamily="34" charset="0"/>
              </a:rPr>
              <a:t>The percentage of mismatches is 15%.</a:t>
            </a:r>
          </a:p>
          <a:p>
            <a:r>
              <a:rPr lang="en-US" sz="1800" dirty="0">
                <a:latin typeface="Arial" panose="020B0604020202020204" pitchFamily="34" charset="0"/>
                <a:cs typeface="Arial" panose="020B0604020202020204" pitchFamily="34" charset="0"/>
              </a:rPr>
              <a:t>This means that 85% of the predictions made by the Random Forest classifier match the true labels in the test dataset, while 15% do not match.</a:t>
            </a:r>
          </a:p>
          <a:p>
            <a:endParaRPr lang="en-US" dirty="0"/>
          </a:p>
        </p:txBody>
      </p:sp>
    </p:spTree>
    <p:extLst>
      <p:ext uri="{BB962C8B-B14F-4D97-AF65-F5344CB8AC3E}">
        <p14:creationId xmlns:p14="http://schemas.microsoft.com/office/powerpoint/2010/main" val="114078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External Verification:</a:t>
            </a:r>
            <a:endParaRPr lang="en-US" u="sng"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Box 4"/>
          <p:cNvSpPr txBox="1"/>
          <p:nvPr/>
        </p:nvSpPr>
        <p:spPr>
          <a:xfrm>
            <a:off x="5419549" y="1075812"/>
            <a:ext cx="3267739" cy="3493264"/>
          </a:xfrm>
          <a:prstGeom prst="rect">
            <a:avLst/>
          </a:prstGeom>
          <a:noFill/>
        </p:spPr>
        <p:txBody>
          <a:bodyPr wrap="square" rtlCol="0">
            <a:spAutoFit/>
          </a:bodyPr>
          <a:lstStyle/>
          <a:p>
            <a:r>
              <a:rPr lang="en-US" sz="1300" dirty="0" smtClean="0"/>
              <a:t>For the </a:t>
            </a:r>
            <a:r>
              <a:rPr lang="en-US" sz="1300" dirty="0"/>
              <a:t>external verification process, I</a:t>
            </a:r>
            <a:r>
              <a:rPr lang="en-US" sz="1300" dirty="0" smtClean="0"/>
              <a:t> </a:t>
            </a:r>
            <a:r>
              <a:rPr lang="en-US" sz="1300" dirty="0"/>
              <a:t>randomly selected 100 records from </a:t>
            </a:r>
            <a:r>
              <a:rPr lang="en-US" sz="1300" dirty="0" smtClean="0"/>
              <a:t>the </a:t>
            </a:r>
            <a:r>
              <a:rPr lang="en-US" sz="1300" dirty="0"/>
              <a:t>training set and compared the predicted Attrition Flag values generated by </a:t>
            </a:r>
            <a:r>
              <a:rPr lang="en-US" sz="1300" dirty="0" smtClean="0"/>
              <a:t>my </a:t>
            </a:r>
            <a:r>
              <a:rPr lang="en-US" sz="1300" dirty="0"/>
              <a:t>RandomForestClassifier model with the actual values</a:t>
            </a:r>
            <a:r>
              <a:rPr lang="en-US" sz="1300" dirty="0" smtClean="0"/>
              <a:t>.</a:t>
            </a:r>
          </a:p>
          <a:p>
            <a:endParaRPr lang="en-US" sz="1300" dirty="0"/>
          </a:p>
          <a:p>
            <a:r>
              <a:rPr lang="en-US" sz="1300" dirty="0" smtClean="0"/>
              <a:t>I </a:t>
            </a:r>
            <a:r>
              <a:rPr lang="en-US" sz="1300" dirty="0"/>
              <a:t>found that there were only </a:t>
            </a:r>
            <a:r>
              <a:rPr lang="en-US" sz="1300" dirty="0" smtClean="0"/>
              <a:t>1 </a:t>
            </a:r>
            <a:r>
              <a:rPr lang="en-US" sz="1300" dirty="0"/>
              <a:t>mismatches out of the 100 records, resulting in a mismatch percentage of </a:t>
            </a:r>
            <a:r>
              <a:rPr lang="en-US" sz="1300" dirty="0" smtClean="0"/>
              <a:t>1.0</a:t>
            </a:r>
            <a:r>
              <a:rPr lang="en-US" sz="1300" dirty="0"/>
              <a:t>%. Consequently, the percent correct classification for this sample was </a:t>
            </a:r>
            <a:r>
              <a:rPr lang="en-US" sz="1300" dirty="0" smtClean="0"/>
              <a:t>99.0</a:t>
            </a:r>
            <a:r>
              <a:rPr lang="en-US" sz="1300" dirty="0"/>
              <a:t>%. </a:t>
            </a:r>
            <a:endParaRPr lang="en-US" sz="1300" dirty="0" smtClean="0"/>
          </a:p>
          <a:p>
            <a:endParaRPr lang="en-US" sz="1300" dirty="0" smtClean="0"/>
          </a:p>
          <a:p>
            <a:r>
              <a:rPr lang="en-US" sz="1300" dirty="0" smtClean="0"/>
              <a:t>This </a:t>
            </a:r>
            <a:r>
              <a:rPr lang="en-US" sz="1300" dirty="0"/>
              <a:t>suggests that </a:t>
            </a:r>
            <a:r>
              <a:rPr lang="en-US" sz="1300" dirty="0" smtClean="0"/>
              <a:t>the </a:t>
            </a:r>
            <a:r>
              <a:rPr lang="en-US" sz="1300" dirty="0"/>
              <a:t>model is performing well and accurately classifying the records in the training set, with a high degree of correctness.</a:t>
            </a:r>
          </a:p>
        </p:txBody>
      </p:sp>
      <p:pic>
        <p:nvPicPr>
          <p:cNvPr id="6" name="Picture 5"/>
          <p:cNvPicPr>
            <a:picLocks noChangeAspect="1"/>
          </p:cNvPicPr>
          <p:nvPr/>
        </p:nvPicPr>
        <p:blipFill>
          <a:blip r:embed="rId2"/>
          <a:stretch>
            <a:fillRect/>
          </a:stretch>
        </p:blipFill>
        <p:spPr>
          <a:xfrm>
            <a:off x="405960" y="1738851"/>
            <a:ext cx="4501730" cy="2365316"/>
          </a:xfrm>
          <a:prstGeom prst="rect">
            <a:avLst/>
          </a:prstGeom>
        </p:spPr>
      </p:pic>
    </p:spTree>
    <p:extLst>
      <p:ext uri="{BB962C8B-B14F-4D97-AF65-F5344CB8AC3E}">
        <p14:creationId xmlns:p14="http://schemas.microsoft.com/office/powerpoint/2010/main" val="1645805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300" y="411575"/>
            <a:ext cx="8520600" cy="942304"/>
          </a:xfrm>
        </p:spPr>
        <p:txBody>
          <a:bodyPr>
            <a:normAutofit fontScale="90000"/>
          </a:bodyPr>
          <a:lstStyle/>
          <a:p>
            <a:r>
              <a:rPr lang="en-US" sz="2700" dirty="0"/>
              <a:t>Reasons for the recommendation to accept or reject this model:</a:t>
            </a:r>
            <a:r>
              <a:rPr lang="en-US" b="0" dirty="0"/>
              <a:t/>
            </a:r>
            <a:br>
              <a:rPr lang="en-US" b="0" dirty="0"/>
            </a:br>
            <a:r>
              <a:rPr lang="en-US" b="0" dirty="0"/>
              <a:t/>
            </a:r>
            <a:br>
              <a:rPr lang="en-US" b="0" dirty="0"/>
            </a:br>
            <a:r>
              <a:rPr lang="en-US" sz="1600" u="sng" dirty="0"/>
              <a:t>Acceptance</a:t>
            </a:r>
            <a:r>
              <a:rPr lang="en-US" sz="1600" b="0" u="sng" dirty="0" smtClean="0"/>
              <a:t>:</a:t>
            </a:r>
            <a:r>
              <a:rPr lang="en-US" sz="1600" b="0" dirty="0"/>
              <a:t/>
            </a:r>
            <a:br>
              <a:rPr lang="en-US" sz="1600" b="0" dirty="0"/>
            </a:br>
            <a:r>
              <a:rPr lang="en-US" sz="1600" b="0" dirty="0"/>
              <a:t>The model achieves a relatively high accuracy, precision, recall, and F1-score, indicating its effectiveness in predicting attrition based on the selected variables.</a:t>
            </a:r>
            <a:br>
              <a:rPr lang="en-US" sz="1600" b="0" dirty="0"/>
            </a:br>
            <a:r>
              <a:rPr lang="en-US" sz="1600" b="0" dirty="0"/>
              <a:t>The model's performance aligns with the project's objectives and requirements, aiming for high accuracy and predictive power.</a:t>
            </a:r>
            <a:br>
              <a:rPr lang="en-US" sz="1600" b="0" dirty="0"/>
            </a:br>
            <a:r>
              <a:rPr lang="en-US" sz="1600" b="0" dirty="0"/>
              <a:t>The model demonstrates robustness and generalization capability, as evidenced by its performance on both the training and testing datasets</a:t>
            </a:r>
            <a:r>
              <a:rPr lang="en-US" sz="1600" b="0" dirty="0" smtClean="0"/>
              <a:t>.</a:t>
            </a:r>
            <a:br>
              <a:rPr lang="en-US" sz="1600" b="0" dirty="0" smtClean="0"/>
            </a:br>
            <a:r>
              <a:rPr lang="en-US" sz="1600" b="0" dirty="0"/>
              <a:t/>
            </a:r>
            <a:br>
              <a:rPr lang="en-US" sz="1600" b="0" dirty="0"/>
            </a:br>
            <a:r>
              <a:rPr lang="en-US" sz="1600" u="sng" dirty="0"/>
              <a:t>Rejection</a:t>
            </a:r>
            <a:r>
              <a:rPr lang="en-US" sz="1600" b="0" u="sng" dirty="0"/>
              <a:t>:</a:t>
            </a:r>
            <a:r>
              <a:rPr lang="en-US" sz="1600" b="0" dirty="0"/>
              <a:t/>
            </a:r>
            <a:br>
              <a:rPr lang="en-US" sz="1600" b="0" dirty="0"/>
            </a:br>
            <a:r>
              <a:rPr lang="en-US" sz="1600" b="0" dirty="0"/>
              <a:t>The model's performance metrics, although relatively high, may not meet the predefined threshold of 95% accuracy, precision, and recall as specified in the project requirements.</a:t>
            </a:r>
            <a:br>
              <a:rPr lang="en-US" sz="1600" b="0" dirty="0"/>
            </a:br>
            <a:r>
              <a:rPr lang="en-US" sz="1600" b="0" dirty="0"/>
              <a:t>There might be limitations or biases in the dataset that could affect the model's generalization to unseen data or real-world scenarios</a:t>
            </a:r>
            <a:r>
              <a:rPr lang="en-US" sz="1600" b="0" dirty="0" smtClean="0"/>
              <a:t>.</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91644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Conclusions:</a:t>
            </a:r>
            <a:endParaRPr lang="en-US" u="sng"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Rectangle 3"/>
          <p:cNvSpPr/>
          <p:nvPr/>
        </p:nvSpPr>
        <p:spPr>
          <a:xfrm>
            <a:off x="435934" y="1319195"/>
            <a:ext cx="7985051" cy="2000548"/>
          </a:xfrm>
          <a:prstGeom prst="rect">
            <a:avLst/>
          </a:prstGeom>
        </p:spPr>
        <p:txBody>
          <a:bodyPr wrap="square">
            <a:spAutoFit/>
          </a:bodyPr>
          <a:lstStyle/>
          <a:p>
            <a:pPr>
              <a:spcAft>
                <a:spcPts val="1200"/>
              </a:spcAft>
            </a:pPr>
            <a:r>
              <a:rPr lang="en-US" dirty="0">
                <a:latin typeface="Lato" panose="020B0604020202020204" charset="0"/>
              </a:rPr>
              <a:t>Hence</a:t>
            </a:r>
            <a:r>
              <a:rPr lang="en-US" sz="1600" dirty="0">
                <a:latin typeface="Lato" panose="020B0604020202020204" charset="0"/>
              </a:rPr>
              <a:t>, </a:t>
            </a:r>
            <a:r>
              <a:rPr lang="en-US" dirty="0">
                <a:latin typeface="Lato" panose="020B0604020202020204" charset="0"/>
              </a:rPr>
              <a:t>the model that obtains the best results are Gradient Boosting Algorithm, as it has the highest precision</a:t>
            </a:r>
            <a:endParaRPr lang="en-US" dirty="0"/>
          </a:p>
          <a:p>
            <a:pPr algn="just"/>
            <a:r>
              <a:rPr lang="en-US" dirty="0"/>
              <a:t/>
            </a:r>
            <a:br>
              <a:rPr lang="en-US" dirty="0"/>
            </a:br>
            <a:r>
              <a:rPr lang="en-US" dirty="0">
                <a:latin typeface="Lato" panose="020B0604020202020204" charset="0"/>
              </a:rPr>
              <a:t>Variable names  -  Customer Age, Dependent count, Total Relationship Count, Months Inactive 12-month, Contacts Count 12-month, Credit Limit, Total Revolving Bal, Total </a:t>
            </a:r>
            <a:r>
              <a:rPr lang="en-US" dirty="0" err="1">
                <a:latin typeface="Lato" panose="020B0604020202020204" charset="0"/>
              </a:rPr>
              <a:t>Amt</a:t>
            </a:r>
            <a:r>
              <a:rPr lang="en-US" dirty="0">
                <a:latin typeface="Lato" panose="020B0604020202020204" charset="0"/>
              </a:rPr>
              <a:t> </a:t>
            </a:r>
            <a:r>
              <a:rPr lang="en-US" dirty="0" err="1">
                <a:latin typeface="Lato" panose="020B0604020202020204" charset="0"/>
              </a:rPr>
              <a:t>Chng</a:t>
            </a:r>
            <a:r>
              <a:rPr lang="en-US" dirty="0">
                <a:latin typeface="Lato" panose="020B0604020202020204" charset="0"/>
              </a:rPr>
              <a:t> Q4 Q1, Total Trans </a:t>
            </a:r>
            <a:r>
              <a:rPr lang="en-US" dirty="0" err="1">
                <a:latin typeface="Lato" panose="020B0604020202020204" charset="0"/>
              </a:rPr>
              <a:t>Amt</a:t>
            </a:r>
            <a:r>
              <a:rPr lang="en-US" dirty="0">
                <a:latin typeface="Lato" panose="020B0604020202020204" charset="0"/>
              </a:rPr>
              <a:t>, Total Ct </a:t>
            </a:r>
            <a:r>
              <a:rPr lang="en-US" dirty="0" err="1">
                <a:latin typeface="Lato" panose="020B0604020202020204" charset="0"/>
              </a:rPr>
              <a:t>Chng</a:t>
            </a:r>
            <a:r>
              <a:rPr lang="en-US" dirty="0">
                <a:latin typeface="Lato" panose="020B0604020202020204" charset="0"/>
              </a:rPr>
              <a:t> Q4 Q1</a:t>
            </a:r>
            <a:endParaRPr lang="en-US" dirty="0"/>
          </a:p>
          <a:p>
            <a:r>
              <a:rPr lang="en-US" dirty="0"/>
              <a:t/>
            </a:r>
            <a:br>
              <a:rPr lang="en-US" dirty="0"/>
            </a:br>
            <a:endParaRPr lang="en-US" dirty="0"/>
          </a:p>
        </p:txBody>
      </p:sp>
    </p:spTree>
    <p:extLst>
      <p:ext uri="{BB962C8B-B14F-4D97-AF65-F5344CB8AC3E}">
        <p14:creationId xmlns:p14="http://schemas.microsoft.com/office/powerpoint/2010/main" val="2563261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1453225" y="735900"/>
            <a:ext cx="6331500" cy="819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5400" b="0" dirty="0">
                <a:solidFill>
                  <a:schemeClr val="dk2"/>
                </a:solidFill>
                <a:latin typeface="Arial"/>
                <a:ea typeface="Arial"/>
                <a:cs typeface="Arial"/>
                <a:sym typeface="Arial"/>
              </a:rPr>
              <a:t>Problem Statement</a:t>
            </a:r>
            <a:endParaRPr dirty="0">
              <a:solidFill>
                <a:schemeClr val="dk2"/>
              </a:solidFill>
            </a:endParaRPr>
          </a:p>
        </p:txBody>
      </p:sp>
      <p:sp>
        <p:nvSpPr>
          <p:cNvPr id="80" name="Google Shape;80;p14"/>
          <p:cNvSpPr txBox="1">
            <a:spLocks noGrp="1"/>
          </p:cNvSpPr>
          <p:nvPr>
            <p:ph type="subTitle" idx="1"/>
          </p:nvPr>
        </p:nvSpPr>
        <p:spPr>
          <a:xfrm>
            <a:off x="1315350" y="2122850"/>
            <a:ext cx="6513300" cy="1241700"/>
          </a:xfrm>
          <a:prstGeom prst="rect">
            <a:avLst/>
          </a:prstGeom>
        </p:spPr>
        <p:txBody>
          <a:bodyPr spcFirstLastPara="1" wrap="square" lIns="91425" tIns="91425" rIns="91425" bIns="91425" anchor="b" anchorCtr="0">
            <a:normAutofit/>
          </a:bodyPr>
          <a:lstStyle/>
          <a:p>
            <a:pPr marL="0" lvl="0" indent="0" algn="l" rtl="0">
              <a:lnSpc>
                <a:spcPct val="115000"/>
              </a:lnSpc>
              <a:spcBef>
                <a:spcPts val="1200"/>
              </a:spcBef>
              <a:spcAft>
                <a:spcPts val="0"/>
              </a:spcAft>
              <a:buClr>
                <a:schemeClr val="dk2"/>
              </a:buClr>
              <a:buSzPts val="1100"/>
              <a:buFont typeface="Arial"/>
              <a:buNone/>
            </a:pPr>
            <a:r>
              <a:rPr lang="en" dirty="0">
                <a:solidFill>
                  <a:srgbClr val="212121"/>
                </a:solidFill>
              </a:rPr>
              <a:t>Why are some customers leaving the Great One Bank Inc. credit card services?</a:t>
            </a:r>
            <a:endParaRPr dirty="0">
              <a:solidFill>
                <a:srgbClr val="212121"/>
              </a:solidFill>
            </a:endParaRPr>
          </a:p>
          <a:p>
            <a:pPr marL="0" lvl="0" indent="0" algn="l" rtl="0">
              <a:spcBef>
                <a:spcPts val="1200"/>
              </a:spcBef>
              <a:spcAft>
                <a:spcPts val="0"/>
              </a:spcAft>
              <a:buNone/>
            </a:pP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ctrTitle"/>
          </p:nvPr>
        </p:nvSpPr>
        <p:spPr>
          <a:xfrm>
            <a:off x="1509517" y="665667"/>
            <a:ext cx="6331500" cy="1035542"/>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b="0" dirty="0" smtClean="0">
                <a:solidFill>
                  <a:schemeClr val="dk2"/>
                </a:solidFill>
                <a:latin typeface="Arial"/>
                <a:ea typeface="Arial"/>
                <a:cs typeface="Arial"/>
                <a:sym typeface="Arial"/>
              </a:rPr>
              <a:t>Phase-2 Goal</a:t>
            </a:r>
            <a:endParaRPr sz="4000" dirty="0">
              <a:solidFill>
                <a:schemeClr val="dk2"/>
              </a:solidFill>
            </a:endParaRPr>
          </a:p>
        </p:txBody>
      </p:sp>
      <p:sp>
        <p:nvSpPr>
          <p:cNvPr id="86" name="Google Shape;86;p15"/>
          <p:cNvSpPr txBox="1">
            <a:spLocks noGrp="1"/>
          </p:cNvSpPr>
          <p:nvPr>
            <p:ph type="subTitle" idx="1"/>
          </p:nvPr>
        </p:nvSpPr>
        <p:spPr>
          <a:xfrm>
            <a:off x="1452810" y="2034363"/>
            <a:ext cx="6331500" cy="1849971"/>
          </a:xfrm>
          <a:prstGeom prst="rect">
            <a:avLst/>
          </a:prstGeom>
        </p:spPr>
        <p:txBody>
          <a:bodyPr spcFirstLastPara="1" wrap="square" lIns="91425" tIns="91425" rIns="91425" bIns="91425" anchor="b" anchorCtr="0">
            <a:normAutofit fontScale="62500" lnSpcReduction="20000"/>
          </a:bodyPr>
          <a:lstStyle/>
          <a:p>
            <a:r>
              <a:rPr lang="en-US" b="1" dirty="0">
                <a:solidFill>
                  <a:schemeClr val="bg2"/>
                </a:solidFill>
              </a:rPr>
              <a:t>Phase 2 Goal</a:t>
            </a:r>
            <a:r>
              <a:rPr lang="en-US" b="1" dirty="0" smtClean="0">
                <a:solidFill>
                  <a:schemeClr val="bg2"/>
                </a:solidFill>
              </a:rPr>
              <a:t>:</a:t>
            </a:r>
          </a:p>
          <a:p>
            <a:endParaRPr lang="en-US" sz="2400" dirty="0">
              <a:solidFill>
                <a:schemeClr val="bg2"/>
              </a:solidFill>
            </a:endParaRPr>
          </a:p>
          <a:p>
            <a:r>
              <a:rPr lang="en-US" dirty="0">
                <a:solidFill>
                  <a:schemeClr val="bg2"/>
                </a:solidFill>
              </a:rPr>
              <a:t> Select and validate a model to accurately classify records as </a:t>
            </a:r>
            <a:r>
              <a:rPr lang="en-US" dirty="0" err="1">
                <a:solidFill>
                  <a:schemeClr val="bg2"/>
                </a:solidFill>
              </a:rPr>
              <a:t>Attrited</a:t>
            </a:r>
            <a:r>
              <a:rPr lang="en-US" dirty="0">
                <a:solidFill>
                  <a:schemeClr val="bg2"/>
                </a:solidFill>
              </a:rPr>
              <a:t> or Existing Customers, achieving at least 95% accuracy, 95% precision, and 93% recall</a:t>
            </a:r>
            <a:r>
              <a:rPr lang="en-US" dirty="0" smtClean="0">
                <a:solidFill>
                  <a:schemeClr val="bg2"/>
                </a:solidFill>
              </a:rPr>
              <a:t>.</a:t>
            </a:r>
          </a:p>
          <a:p>
            <a:endParaRPr lang="en-US" sz="2400" dirty="0">
              <a:solidFill>
                <a:schemeClr val="bg2"/>
              </a:solidFill>
            </a:endParaRPr>
          </a:p>
          <a:p>
            <a:r>
              <a:rPr lang="en-US" b="1" dirty="0" smtClean="0">
                <a:solidFill>
                  <a:schemeClr val="bg2"/>
                </a:solidFill>
              </a:rPr>
              <a:t>Objective:</a:t>
            </a:r>
          </a:p>
          <a:p>
            <a:endParaRPr lang="en-US" sz="2400" dirty="0">
              <a:solidFill>
                <a:schemeClr val="bg2"/>
              </a:solidFill>
            </a:endParaRPr>
          </a:p>
          <a:p>
            <a:r>
              <a:rPr lang="en-US" dirty="0">
                <a:solidFill>
                  <a:schemeClr val="bg2"/>
                </a:solidFill>
              </a:rPr>
              <a:t> Evaluate model performance through rigorous testing and validation, and compare results to ensure the selected model meets specified classification standards.</a:t>
            </a:r>
            <a:endParaRPr lang="en-US" sz="2400" dirty="0">
              <a:solidFill>
                <a:schemeClr val="bg2"/>
              </a:solidFill>
            </a:endParaRPr>
          </a:p>
          <a:p>
            <a:endParaRPr sz="2400" dirty="0">
              <a:solidFill>
                <a:schemeClr val="bg2"/>
              </a:solidFill>
              <a:latin typeface="Arial"/>
              <a:ea typeface="Arial"/>
              <a:cs typeface="Arial"/>
              <a:sym typeface="Arial"/>
            </a:endParaRPr>
          </a:p>
          <a:p>
            <a:pPr marL="0" lvl="0" indent="0" algn="l" rtl="0">
              <a:spcBef>
                <a:spcPts val="0"/>
              </a:spcBef>
              <a:spcAft>
                <a:spcPts val="0"/>
              </a:spcAft>
              <a:buNone/>
            </a:pP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613000" y="735900"/>
            <a:ext cx="8126400" cy="166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 sz="4009" b="0" dirty="0" smtClean="0">
                <a:solidFill>
                  <a:schemeClr val="dk2"/>
                </a:solidFill>
                <a:latin typeface="Arial"/>
                <a:ea typeface="Arial"/>
                <a:cs typeface="Arial"/>
                <a:sym typeface="Arial"/>
              </a:rPr>
              <a:t>Machine Learning Model &amp; Varaibles </a:t>
            </a:r>
            <a:r>
              <a:rPr lang="en" sz="4009" b="0" dirty="0" smtClean="0">
                <a:solidFill>
                  <a:schemeClr val="dk2"/>
                </a:solidFill>
                <a:latin typeface="Arial"/>
                <a:ea typeface="Arial"/>
                <a:cs typeface="Arial"/>
                <a:sym typeface="Arial"/>
              </a:rPr>
              <a:t>chosen </a:t>
            </a:r>
            <a:r>
              <a:rPr lang="en" sz="4009" b="0" dirty="0">
                <a:solidFill>
                  <a:schemeClr val="dk2"/>
                </a:solidFill>
                <a:latin typeface="Arial"/>
                <a:ea typeface="Arial"/>
                <a:cs typeface="Arial"/>
                <a:sym typeface="Arial"/>
              </a:rPr>
              <a:t>for analysis by Ibrahim</a:t>
            </a:r>
            <a:endParaRPr sz="3920" dirty="0">
              <a:solidFill>
                <a:schemeClr val="dk2"/>
              </a:solidFill>
            </a:endParaRPr>
          </a:p>
        </p:txBody>
      </p:sp>
      <p:sp>
        <p:nvSpPr>
          <p:cNvPr id="92" name="Google Shape;92;p16"/>
          <p:cNvSpPr txBox="1">
            <a:spLocks noGrp="1"/>
          </p:cNvSpPr>
          <p:nvPr>
            <p:ph type="subTitle" idx="1"/>
          </p:nvPr>
        </p:nvSpPr>
        <p:spPr>
          <a:xfrm>
            <a:off x="833875" y="2062975"/>
            <a:ext cx="7664124" cy="2442117"/>
          </a:xfrm>
          <a:prstGeom prst="rect">
            <a:avLst/>
          </a:prstGeom>
        </p:spPr>
        <p:txBody>
          <a:bodyPr spcFirstLastPara="1" wrap="square" lIns="91425" tIns="91425" rIns="91425" bIns="91425" anchor="b" anchorCtr="0">
            <a:normAutofit fontScale="55000" lnSpcReduction="20000"/>
          </a:bodyPr>
          <a:lstStyle/>
          <a:p>
            <a:pPr marL="457200" lvl="0" indent="-381000" algn="l" rtl="0">
              <a:lnSpc>
                <a:spcPct val="90000"/>
              </a:lnSpc>
              <a:spcBef>
                <a:spcPts val="1000"/>
              </a:spcBef>
              <a:spcAft>
                <a:spcPts val="0"/>
              </a:spcAft>
              <a:buClr>
                <a:schemeClr val="dk2"/>
              </a:buClr>
              <a:buSzPts val="2400"/>
              <a:buFont typeface="Arial"/>
              <a:buAutoNum type="arabicPeriod"/>
            </a:pPr>
            <a:endParaRPr lang="en" sz="2400" dirty="0" smtClean="0">
              <a:solidFill>
                <a:schemeClr val="dk2"/>
              </a:solidFill>
              <a:latin typeface="Arial"/>
              <a:ea typeface="Arial"/>
              <a:cs typeface="Arial"/>
              <a:sym typeface="Arial"/>
            </a:endParaRPr>
          </a:p>
          <a:p>
            <a:pPr marL="457200" lvl="0" indent="-381000" algn="l" rtl="0">
              <a:lnSpc>
                <a:spcPct val="90000"/>
              </a:lnSpc>
              <a:spcBef>
                <a:spcPts val="1000"/>
              </a:spcBef>
              <a:spcAft>
                <a:spcPts val="0"/>
              </a:spcAft>
              <a:buClr>
                <a:schemeClr val="dk2"/>
              </a:buClr>
              <a:buSzPts val="2400"/>
              <a:buFont typeface="Arial"/>
              <a:buAutoNum type="arabicPeriod"/>
            </a:pPr>
            <a:endParaRPr lang="en" sz="2400" dirty="0">
              <a:solidFill>
                <a:schemeClr val="dk2"/>
              </a:solidFill>
              <a:latin typeface="Arial"/>
              <a:ea typeface="Arial"/>
              <a:cs typeface="Arial"/>
              <a:sym typeface="Arial"/>
            </a:endParaRPr>
          </a:p>
          <a:p>
            <a:pPr marL="76200" lvl="0" indent="0" algn="l" rtl="0">
              <a:lnSpc>
                <a:spcPct val="90000"/>
              </a:lnSpc>
              <a:spcBef>
                <a:spcPts val="1000"/>
              </a:spcBef>
              <a:spcAft>
                <a:spcPts val="0"/>
              </a:spcAft>
              <a:buClr>
                <a:schemeClr val="dk2"/>
              </a:buClr>
              <a:buSzPts val="2400"/>
            </a:pPr>
            <a:r>
              <a:rPr lang="en" sz="2900" b="1" dirty="0" smtClean="0">
                <a:solidFill>
                  <a:schemeClr val="dk2"/>
                </a:solidFill>
                <a:latin typeface="Arial"/>
                <a:ea typeface="Arial"/>
                <a:cs typeface="Arial"/>
                <a:sym typeface="Arial"/>
              </a:rPr>
              <a:t>Model:</a:t>
            </a:r>
          </a:p>
          <a:p>
            <a:pPr marL="76200" lvl="0" indent="0" algn="l" rtl="0">
              <a:lnSpc>
                <a:spcPct val="90000"/>
              </a:lnSpc>
              <a:spcBef>
                <a:spcPts val="1000"/>
              </a:spcBef>
              <a:spcAft>
                <a:spcPts val="0"/>
              </a:spcAft>
              <a:buClr>
                <a:schemeClr val="dk2"/>
              </a:buClr>
              <a:buSzPts val="2400"/>
            </a:pPr>
            <a:r>
              <a:rPr lang="en" sz="2900" dirty="0" smtClean="0">
                <a:solidFill>
                  <a:schemeClr val="dk2"/>
                </a:solidFill>
                <a:latin typeface="Arial"/>
                <a:ea typeface="Arial"/>
                <a:cs typeface="Arial"/>
                <a:sym typeface="Arial"/>
              </a:rPr>
              <a:t>Random Forest</a:t>
            </a:r>
          </a:p>
          <a:p>
            <a:pPr marL="76200" lvl="0" indent="0" algn="l" rtl="0">
              <a:lnSpc>
                <a:spcPct val="90000"/>
              </a:lnSpc>
              <a:spcBef>
                <a:spcPts val="1000"/>
              </a:spcBef>
              <a:spcAft>
                <a:spcPts val="0"/>
              </a:spcAft>
              <a:buClr>
                <a:schemeClr val="dk2"/>
              </a:buClr>
              <a:buSzPts val="2400"/>
            </a:pPr>
            <a:endParaRPr lang="en" sz="2900" dirty="0" smtClean="0">
              <a:solidFill>
                <a:schemeClr val="dk2"/>
              </a:solidFill>
              <a:latin typeface="Arial"/>
              <a:ea typeface="Arial"/>
              <a:cs typeface="Arial"/>
              <a:sym typeface="Arial"/>
            </a:endParaRPr>
          </a:p>
          <a:p>
            <a:pPr marL="76200" lvl="0" indent="0" algn="l" rtl="0">
              <a:lnSpc>
                <a:spcPct val="90000"/>
              </a:lnSpc>
              <a:spcBef>
                <a:spcPts val="1000"/>
              </a:spcBef>
              <a:spcAft>
                <a:spcPts val="0"/>
              </a:spcAft>
              <a:buClr>
                <a:schemeClr val="dk2"/>
              </a:buClr>
              <a:buSzPts val="2400"/>
            </a:pPr>
            <a:r>
              <a:rPr lang="en" sz="2900" b="1" dirty="0" smtClean="0">
                <a:solidFill>
                  <a:schemeClr val="dk2"/>
                </a:solidFill>
                <a:latin typeface="Arial"/>
                <a:ea typeface="Arial"/>
                <a:cs typeface="Arial"/>
                <a:sym typeface="Arial"/>
              </a:rPr>
              <a:t>Variables:</a:t>
            </a:r>
          </a:p>
          <a:p>
            <a:pPr marL="76200" lvl="0" indent="0" algn="l" rtl="0">
              <a:lnSpc>
                <a:spcPct val="90000"/>
              </a:lnSpc>
              <a:spcBef>
                <a:spcPts val="1000"/>
              </a:spcBef>
              <a:spcAft>
                <a:spcPts val="0"/>
              </a:spcAft>
              <a:buClr>
                <a:schemeClr val="dk2"/>
              </a:buClr>
              <a:buSzPts val="2400"/>
            </a:pPr>
            <a:r>
              <a:rPr lang="en" sz="2900" dirty="0" smtClean="0">
                <a:solidFill>
                  <a:schemeClr val="dk2"/>
                </a:solidFill>
                <a:latin typeface="Arial"/>
                <a:ea typeface="Arial"/>
                <a:cs typeface="Arial"/>
                <a:sym typeface="Arial"/>
              </a:rPr>
              <a:t>1. Total </a:t>
            </a:r>
            <a:r>
              <a:rPr lang="en" sz="2900" dirty="0">
                <a:solidFill>
                  <a:schemeClr val="dk2"/>
                </a:solidFill>
                <a:latin typeface="Arial"/>
                <a:ea typeface="Arial"/>
                <a:cs typeface="Arial"/>
                <a:sym typeface="Arial"/>
              </a:rPr>
              <a:t>Trans Amount</a:t>
            </a:r>
            <a:endParaRPr sz="2900" dirty="0">
              <a:solidFill>
                <a:schemeClr val="dk2"/>
              </a:solidFill>
              <a:latin typeface="Arial"/>
              <a:ea typeface="Arial"/>
              <a:cs typeface="Arial"/>
              <a:sym typeface="Arial"/>
            </a:endParaRPr>
          </a:p>
          <a:p>
            <a:pPr marL="76200" lvl="0" indent="0" algn="l" rtl="0">
              <a:lnSpc>
                <a:spcPct val="90000"/>
              </a:lnSpc>
              <a:spcBef>
                <a:spcPts val="0"/>
              </a:spcBef>
              <a:spcAft>
                <a:spcPts val="0"/>
              </a:spcAft>
              <a:buClr>
                <a:schemeClr val="dk2"/>
              </a:buClr>
              <a:buSzPts val="2400"/>
            </a:pPr>
            <a:r>
              <a:rPr lang="en" sz="2900" dirty="0" smtClean="0">
                <a:solidFill>
                  <a:schemeClr val="dk2"/>
                </a:solidFill>
                <a:latin typeface="Arial"/>
                <a:ea typeface="Arial"/>
                <a:cs typeface="Arial"/>
                <a:sym typeface="Arial"/>
              </a:rPr>
              <a:t>2. Months </a:t>
            </a:r>
            <a:r>
              <a:rPr lang="en" sz="2900" dirty="0">
                <a:solidFill>
                  <a:schemeClr val="dk2"/>
                </a:solidFill>
                <a:latin typeface="Arial"/>
                <a:ea typeface="Arial"/>
                <a:cs typeface="Arial"/>
                <a:sym typeface="Arial"/>
              </a:rPr>
              <a:t>Inactive 12 Mon</a:t>
            </a:r>
            <a:endParaRPr sz="2900" dirty="0">
              <a:solidFill>
                <a:schemeClr val="dk2"/>
              </a:solidFill>
              <a:latin typeface="Arial"/>
              <a:ea typeface="Arial"/>
              <a:cs typeface="Arial"/>
              <a:sym typeface="Arial"/>
            </a:endParaRPr>
          </a:p>
          <a:p>
            <a:pPr marL="0" lvl="0" indent="0" algn="l" rtl="0">
              <a:lnSpc>
                <a:spcPct val="115000"/>
              </a:lnSpc>
              <a:spcBef>
                <a:spcPts val="1200"/>
              </a:spcBef>
              <a:spcAft>
                <a:spcPts val="0"/>
              </a:spcAft>
              <a:buNone/>
            </a:pPr>
            <a:endParaRPr dirty="0"/>
          </a:p>
          <a:p>
            <a:pPr marL="0" lvl="0" indent="0" algn="l" rtl="0">
              <a:spcBef>
                <a:spcPts val="1200"/>
              </a:spcBef>
              <a:spcAft>
                <a:spcPts val="0"/>
              </a:spcAft>
              <a:buNone/>
            </a:pP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3300" y="411575"/>
            <a:ext cx="8550768" cy="881966"/>
          </a:xfrm>
        </p:spPr>
        <p:txBody>
          <a:bodyPr>
            <a:normAutofit fontScale="90000"/>
          </a:bodyPr>
          <a:lstStyle/>
          <a:p>
            <a:r>
              <a:rPr lang="en-US" sz="2200" dirty="0" smtClean="0"/>
              <a:t>Images </a:t>
            </a:r>
            <a:r>
              <a:rPr lang="en-US" sz="2200" dirty="0"/>
              <a:t>of the training, testing and validation of </a:t>
            </a:r>
            <a:r>
              <a:rPr lang="en-US" sz="2200" dirty="0" smtClean="0"/>
              <a:t>the </a:t>
            </a:r>
            <a:r>
              <a:rPr lang="en-US" sz="2200" dirty="0"/>
              <a:t>model </a:t>
            </a:r>
            <a:r>
              <a:rPr lang="en-US" sz="2200" dirty="0" smtClean="0"/>
              <a:t>with </a:t>
            </a:r>
            <a:r>
              <a:rPr lang="en-US" sz="2200" dirty="0"/>
              <a:t>accuracy, precision and recall levels achieved</a:t>
            </a:r>
            <a:r>
              <a:rPr lang="en-US" dirty="0"/>
              <a:t> </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p:cNvPicPr>
            <a:picLocks noChangeAspect="1"/>
          </p:cNvPicPr>
          <p:nvPr/>
        </p:nvPicPr>
        <p:blipFill>
          <a:blip r:embed="rId2"/>
          <a:stretch>
            <a:fillRect/>
          </a:stretch>
        </p:blipFill>
        <p:spPr>
          <a:xfrm>
            <a:off x="303300" y="1555816"/>
            <a:ext cx="5620083" cy="3132943"/>
          </a:xfrm>
          <a:prstGeom prst="rect">
            <a:avLst/>
          </a:prstGeom>
        </p:spPr>
      </p:pic>
      <p:sp>
        <p:nvSpPr>
          <p:cNvPr id="6" name="TextBox 5"/>
          <p:cNvSpPr txBox="1"/>
          <p:nvPr/>
        </p:nvSpPr>
        <p:spPr>
          <a:xfrm>
            <a:off x="6218317" y="1747717"/>
            <a:ext cx="2520176" cy="116955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Splitting the Data into training sets</a:t>
            </a:r>
          </a:p>
          <a:p>
            <a:pPr marL="285750" indent="-285750">
              <a:buFont typeface="Arial" panose="020B0604020202020204" pitchFamily="34" charset="0"/>
              <a:buChar char="•"/>
            </a:pPr>
            <a:r>
              <a:rPr lang="en-US" dirty="0" smtClean="0"/>
              <a:t>Model Selection</a:t>
            </a:r>
          </a:p>
          <a:p>
            <a:pPr marL="285750" indent="-285750">
              <a:buFont typeface="Arial" panose="020B0604020202020204" pitchFamily="34" charset="0"/>
              <a:buChar char="•"/>
            </a:pPr>
            <a:r>
              <a:rPr lang="en-US" dirty="0" smtClean="0"/>
              <a:t>Model Training</a:t>
            </a:r>
          </a:p>
          <a:p>
            <a:pPr marL="285750" indent="-285750">
              <a:buFont typeface="Arial" panose="020B0604020202020204" pitchFamily="34" charset="0"/>
              <a:buChar char="•"/>
            </a:pPr>
            <a:r>
              <a:rPr lang="en-US" dirty="0" smtClean="0"/>
              <a:t>Model Evaluation </a:t>
            </a:r>
            <a:endParaRPr lang="en-US" dirty="0"/>
          </a:p>
        </p:txBody>
      </p:sp>
    </p:spTree>
    <p:extLst>
      <p:ext uri="{BB962C8B-B14F-4D97-AF65-F5344CB8AC3E}">
        <p14:creationId xmlns:p14="http://schemas.microsoft.com/office/powerpoint/2010/main" val="1547708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0" name="TextBox 9"/>
          <p:cNvSpPr txBox="1"/>
          <p:nvPr/>
        </p:nvSpPr>
        <p:spPr>
          <a:xfrm>
            <a:off x="616688" y="2303721"/>
            <a:ext cx="2601433" cy="307777"/>
          </a:xfrm>
          <a:prstGeom prst="rect">
            <a:avLst/>
          </a:prstGeom>
          <a:noFill/>
        </p:spPr>
        <p:txBody>
          <a:bodyPr wrap="square" rtlCol="0">
            <a:spAutoFit/>
          </a:bodyPr>
          <a:lstStyle/>
          <a:p>
            <a:pPr algn="r"/>
            <a:r>
              <a:rPr lang="en-US" dirty="0" smtClean="0"/>
              <a:t>Validation Set:</a:t>
            </a:r>
            <a:endParaRPr lang="en-US" dirty="0"/>
          </a:p>
        </p:txBody>
      </p:sp>
      <p:pic>
        <p:nvPicPr>
          <p:cNvPr id="12" name="Picture 11"/>
          <p:cNvPicPr>
            <a:picLocks noChangeAspect="1"/>
          </p:cNvPicPr>
          <p:nvPr/>
        </p:nvPicPr>
        <p:blipFill>
          <a:blip r:embed="rId2"/>
          <a:stretch>
            <a:fillRect/>
          </a:stretch>
        </p:blipFill>
        <p:spPr>
          <a:xfrm>
            <a:off x="4586177" y="1099132"/>
            <a:ext cx="4096120" cy="3218041"/>
          </a:xfrm>
          <a:prstGeom prst="rect">
            <a:avLst/>
          </a:prstGeom>
        </p:spPr>
      </p:pic>
    </p:spTree>
    <p:extLst>
      <p:ext uri="{BB962C8B-B14F-4D97-AF65-F5344CB8AC3E}">
        <p14:creationId xmlns:p14="http://schemas.microsoft.com/office/powerpoint/2010/main" val="2639759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0" name="TextBox 9"/>
          <p:cNvSpPr txBox="1"/>
          <p:nvPr/>
        </p:nvSpPr>
        <p:spPr>
          <a:xfrm>
            <a:off x="616688" y="2303721"/>
            <a:ext cx="2601433" cy="307777"/>
          </a:xfrm>
          <a:prstGeom prst="rect">
            <a:avLst/>
          </a:prstGeom>
          <a:noFill/>
        </p:spPr>
        <p:txBody>
          <a:bodyPr wrap="square" rtlCol="0">
            <a:spAutoFit/>
          </a:bodyPr>
          <a:lstStyle/>
          <a:p>
            <a:pPr algn="r"/>
            <a:r>
              <a:rPr lang="en-US" dirty="0"/>
              <a:t>Training Set:</a:t>
            </a:r>
            <a:endParaRPr lang="en-US" dirty="0"/>
          </a:p>
        </p:txBody>
      </p:sp>
      <p:pic>
        <p:nvPicPr>
          <p:cNvPr id="2" name="Picture 1"/>
          <p:cNvPicPr>
            <a:picLocks noChangeAspect="1"/>
          </p:cNvPicPr>
          <p:nvPr/>
        </p:nvPicPr>
        <p:blipFill>
          <a:blip r:embed="rId2"/>
          <a:stretch>
            <a:fillRect/>
          </a:stretch>
        </p:blipFill>
        <p:spPr>
          <a:xfrm>
            <a:off x="3630968" y="782539"/>
            <a:ext cx="5227773" cy="3657917"/>
          </a:xfrm>
          <a:prstGeom prst="rect">
            <a:avLst/>
          </a:prstGeom>
        </p:spPr>
      </p:pic>
    </p:spTree>
    <p:extLst>
      <p:ext uri="{BB962C8B-B14F-4D97-AF65-F5344CB8AC3E}">
        <p14:creationId xmlns:p14="http://schemas.microsoft.com/office/powerpoint/2010/main" val="4194469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0" name="TextBox 9"/>
          <p:cNvSpPr txBox="1"/>
          <p:nvPr/>
        </p:nvSpPr>
        <p:spPr>
          <a:xfrm>
            <a:off x="616688" y="2303721"/>
            <a:ext cx="2601433" cy="307777"/>
          </a:xfrm>
          <a:prstGeom prst="rect">
            <a:avLst/>
          </a:prstGeom>
          <a:noFill/>
        </p:spPr>
        <p:txBody>
          <a:bodyPr wrap="square" rtlCol="0">
            <a:spAutoFit/>
          </a:bodyPr>
          <a:lstStyle/>
          <a:p>
            <a:pPr algn="r"/>
            <a:r>
              <a:rPr lang="en-US" dirty="0"/>
              <a:t>Testing Set:</a:t>
            </a:r>
            <a:endParaRPr lang="en-US" dirty="0"/>
          </a:p>
        </p:txBody>
      </p:sp>
      <p:pic>
        <p:nvPicPr>
          <p:cNvPr id="13" name="Picture 12"/>
          <p:cNvPicPr>
            <a:picLocks noChangeAspect="1"/>
          </p:cNvPicPr>
          <p:nvPr/>
        </p:nvPicPr>
        <p:blipFill>
          <a:blip r:embed="rId2"/>
          <a:stretch>
            <a:fillRect/>
          </a:stretch>
        </p:blipFill>
        <p:spPr>
          <a:xfrm>
            <a:off x="4093675" y="919449"/>
            <a:ext cx="4674642" cy="3384097"/>
          </a:xfrm>
          <a:prstGeom prst="rect">
            <a:avLst/>
          </a:prstGeom>
        </p:spPr>
      </p:pic>
    </p:spTree>
    <p:extLst>
      <p:ext uri="{BB962C8B-B14F-4D97-AF65-F5344CB8AC3E}">
        <p14:creationId xmlns:p14="http://schemas.microsoft.com/office/powerpoint/2010/main" val="531519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Rectangle 3"/>
          <p:cNvSpPr/>
          <p:nvPr/>
        </p:nvSpPr>
        <p:spPr>
          <a:xfrm>
            <a:off x="623777" y="443643"/>
            <a:ext cx="7513674" cy="4339650"/>
          </a:xfrm>
          <a:prstGeom prst="rect">
            <a:avLst/>
          </a:prstGeom>
        </p:spPr>
        <p:txBody>
          <a:bodyPr wrap="square">
            <a:spAutoFit/>
          </a:bodyPr>
          <a:lstStyle/>
          <a:p>
            <a:pPr>
              <a:buFont typeface="+mj-lt"/>
              <a:buAutoNum type="arabicPeriod"/>
            </a:pPr>
            <a:r>
              <a:rPr lang="en-US" sz="1200" dirty="0">
                <a:solidFill>
                  <a:schemeClr val="bg2"/>
                </a:solidFill>
                <a:latin typeface="Arial" panose="020B0604020202020204" pitchFamily="34" charset="0"/>
                <a:cs typeface="Arial" panose="020B0604020202020204" pitchFamily="34" charset="0"/>
              </a:rPr>
              <a:t>Training Set Evaluation:</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Accuracy: 0.980</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Precision: 0.984</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Recall: 0.993</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F1-score: 0.989</a:t>
            </a:r>
          </a:p>
          <a:p>
            <a:r>
              <a:rPr lang="en-US" sz="1200" dirty="0" smtClean="0">
                <a:solidFill>
                  <a:schemeClr val="bg2"/>
                </a:solidFill>
                <a:latin typeface="Arial" panose="020B0604020202020204" pitchFamily="34" charset="0"/>
                <a:cs typeface="Arial" panose="020B0604020202020204" pitchFamily="34" charset="0"/>
              </a:rPr>
              <a:t>The </a:t>
            </a:r>
            <a:r>
              <a:rPr lang="en-US" sz="1200" dirty="0">
                <a:solidFill>
                  <a:schemeClr val="bg2"/>
                </a:solidFill>
                <a:latin typeface="Arial" panose="020B0604020202020204" pitchFamily="34" charset="0"/>
                <a:cs typeface="Arial" panose="020B0604020202020204" pitchFamily="34" charset="0"/>
              </a:rPr>
              <a:t>model performs exceptionally well on the training set, achieving high accuracy, precision, recall, and F1-score. This suggests that the model has learned to fit the training data very closely, achieving a near-perfect balance between precision and recall</a:t>
            </a:r>
            <a:r>
              <a:rPr lang="en-US" sz="1200" dirty="0" smtClean="0">
                <a:solidFill>
                  <a:schemeClr val="bg2"/>
                </a:solidFill>
                <a:latin typeface="Arial" panose="020B0604020202020204" pitchFamily="34" charset="0"/>
                <a:cs typeface="Arial" panose="020B0604020202020204" pitchFamily="34" charset="0"/>
              </a:rPr>
              <a:t>.</a:t>
            </a:r>
          </a:p>
          <a:p>
            <a:endParaRPr lang="en-US" sz="1200" dirty="0">
              <a:solidFill>
                <a:schemeClr val="bg2"/>
              </a:solidFill>
              <a:latin typeface="Arial" panose="020B0604020202020204" pitchFamily="34" charset="0"/>
              <a:cs typeface="Arial" panose="020B0604020202020204" pitchFamily="34" charset="0"/>
            </a:endParaRPr>
          </a:p>
          <a:p>
            <a:pPr>
              <a:buFont typeface="+mj-lt"/>
              <a:buAutoNum type="arabicPeriod"/>
            </a:pPr>
            <a:r>
              <a:rPr lang="en-US" sz="1200" dirty="0">
                <a:solidFill>
                  <a:schemeClr val="bg2"/>
                </a:solidFill>
                <a:latin typeface="Arial" panose="020B0604020202020204" pitchFamily="34" charset="0"/>
                <a:cs typeface="Arial" panose="020B0604020202020204" pitchFamily="34" charset="0"/>
              </a:rPr>
              <a:t>Testing Set Evaluation:</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Accuracy: 0.848</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Precision: 0.910</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Recall: 0.916</a:t>
            </a:r>
          </a:p>
          <a:p>
            <a:r>
              <a:rPr lang="en-US" sz="1200" dirty="0" smtClean="0">
                <a:solidFill>
                  <a:schemeClr val="bg2"/>
                </a:solidFill>
                <a:latin typeface="Arial" panose="020B0604020202020204" pitchFamily="34" charset="0"/>
                <a:cs typeface="Arial" panose="020B0604020202020204" pitchFamily="34" charset="0"/>
              </a:rPr>
              <a:t>The </a:t>
            </a:r>
            <a:r>
              <a:rPr lang="en-US" sz="1200" dirty="0">
                <a:solidFill>
                  <a:schemeClr val="bg2"/>
                </a:solidFill>
                <a:latin typeface="Arial" panose="020B0604020202020204" pitchFamily="34" charset="0"/>
                <a:cs typeface="Arial" panose="020B0604020202020204" pitchFamily="34" charset="0"/>
              </a:rPr>
              <a:t>model's performance on the testing set is slightly lower than on the training set but still quite good. The accuracy, precision, and recall are all above 0.85, indicating that the model generalizes well to unseen data</a:t>
            </a:r>
            <a:r>
              <a:rPr lang="en-US" sz="1200" dirty="0" smtClean="0">
                <a:solidFill>
                  <a:schemeClr val="bg2"/>
                </a:solidFill>
                <a:latin typeface="Arial" panose="020B0604020202020204" pitchFamily="34" charset="0"/>
                <a:cs typeface="Arial" panose="020B0604020202020204" pitchFamily="34" charset="0"/>
              </a:rPr>
              <a:t>.</a:t>
            </a:r>
          </a:p>
          <a:p>
            <a:endParaRPr lang="en-US" sz="1200" dirty="0">
              <a:solidFill>
                <a:schemeClr val="bg2"/>
              </a:solidFill>
              <a:latin typeface="Arial" panose="020B0604020202020204" pitchFamily="34" charset="0"/>
              <a:cs typeface="Arial" panose="020B0604020202020204" pitchFamily="34" charset="0"/>
            </a:endParaRPr>
          </a:p>
          <a:p>
            <a:pPr>
              <a:buFont typeface="+mj-lt"/>
              <a:buAutoNum type="arabicPeriod"/>
            </a:pPr>
            <a:r>
              <a:rPr lang="en-US" sz="1200" dirty="0">
                <a:solidFill>
                  <a:schemeClr val="bg2"/>
                </a:solidFill>
                <a:latin typeface="Arial" panose="020B0604020202020204" pitchFamily="34" charset="0"/>
                <a:cs typeface="Arial" panose="020B0604020202020204" pitchFamily="34" charset="0"/>
              </a:rPr>
              <a:t>Validation Set Evaluation:</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Accuracy: 0.853</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Precision: 0.922</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Recall: 0.911</a:t>
            </a:r>
          </a:p>
          <a:p>
            <a:pPr marL="742950" lvl="1" indent="-285750">
              <a:buFont typeface="+mj-lt"/>
              <a:buAutoNum type="arabicPeriod"/>
            </a:pPr>
            <a:r>
              <a:rPr lang="en-US" sz="1200" dirty="0">
                <a:solidFill>
                  <a:schemeClr val="bg2"/>
                </a:solidFill>
                <a:latin typeface="Arial" panose="020B0604020202020204" pitchFamily="34" charset="0"/>
                <a:cs typeface="Arial" panose="020B0604020202020204" pitchFamily="34" charset="0"/>
              </a:rPr>
              <a:t>F1-score: 0.917</a:t>
            </a:r>
          </a:p>
          <a:p>
            <a:r>
              <a:rPr lang="en-US" sz="1200" dirty="0" smtClean="0">
                <a:solidFill>
                  <a:schemeClr val="bg2"/>
                </a:solidFill>
                <a:latin typeface="Arial" panose="020B0604020202020204" pitchFamily="34" charset="0"/>
                <a:cs typeface="Arial" panose="020B0604020202020204" pitchFamily="34" charset="0"/>
              </a:rPr>
              <a:t>The </a:t>
            </a:r>
            <a:r>
              <a:rPr lang="en-US" sz="1200" dirty="0">
                <a:solidFill>
                  <a:schemeClr val="bg2"/>
                </a:solidFill>
                <a:latin typeface="Arial" panose="020B0604020202020204" pitchFamily="34" charset="0"/>
                <a:cs typeface="Arial" panose="020B0604020202020204" pitchFamily="34" charset="0"/>
              </a:rPr>
              <a:t>performance on the validation set is similar to that of the testing set, with slightly higher accuracy and precision. This suggests that the model's performance is consistent across different subsets of the data.</a:t>
            </a:r>
          </a:p>
        </p:txBody>
      </p:sp>
    </p:spTree>
    <p:extLst>
      <p:ext uri="{BB962C8B-B14F-4D97-AF65-F5344CB8AC3E}">
        <p14:creationId xmlns:p14="http://schemas.microsoft.com/office/powerpoint/2010/main" val="2352586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21607</TotalTime>
  <Words>534</Words>
  <Application>Microsoft Office PowerPoint</Application>
  <PresentationFormat>On-screen Show (16:9)</PresentationFormat>
  <Paragraphs>92</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Arial</vt:lpstr>
      <vt:lpstr>Raleway</vt:lpstr>
      <vt:lpstr>Swiss</vt:lpstr>
      <vt:lpstr>Project  team Orange EDA Phase - 2 Presentation</vt:lpstr>
      <vt:lpstr>Problem Statement</vt:lpstr>
      <vt:lpstr>Phase-2 Goal</vt:lpstr>
      <vt:lpstr>Machine Learning Model &amp; Varaibles chosen for analysis by Ibrahim</vt:lpstr>
      <vt:lpstr>Images of the training, testing and validation of the model with accuracy, precision and recall levels achieved </vt:lpstr>
      <vt:lpstr>PowerPoint Presentation</vt:lpstr>
      <vt:lpstr>PowerPoint Presentation</vt:lpstr>
      <vt:lpstr>PowerPoint Presentation</vt:lpstr>
      <vt:lpstr>PowerPoint Presentation</vt:lpstr>
      <vt:lpstr>PowerPoint Presentation</vt:lpstr>
      <vt:lpstr>PowerPoint Presentation</vt:lpstr>
      <vt:lpstr>External Verification:</vt:lpstr>
      <vt:lpstr>Reasons for the recommendation to accept or reject this model:  Acceptance: The model achieves a relatively high accuracy, precision, recall, and F1-score, indicating its effectiveness in predicting attrition based on the selected variables. The model's performance aligns with the project's objectives and requirements, aiming for high accuracy and predictive power. The model demonstrates robustness and generalization capability, as evidenced by its performance on both the training and testing datasets.  Rejection: The model's performance metrics, although relatively high, may not meet the predefined threshold of 95% accuracy, precision, and recall as specified in the project requirements. There might be limitations or biases in the dataset that could affect the model's generalization to unseen data or real-world scenarios.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team Orange EDA Phase Presentation</dc:title>
  <dc:creator>Mohammed Hamed</dc:creator>
  <cp:lastModifiedBy>Mohammed Hamed</cp:lastModifiedBy>
  <cp:revision>24</cp:revision>
  <dcterms:modified xsi:type="dcterms:W3CDTF">2024-04-18T18:23:24Z</dcterms:modified>
</cp:coreProperties>
</file>