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7" r:id="rId4"/>
    <p:sldId id="258" r:id="rId5"/>
    <p:sldId id="261" r:id="rId6"/>
    <p:sldId id="259" r:id="rId7"/>
    <p:sldId id="270" r:id="rId8"/>
    <p:sldId id="268" r:id="rId9"/>
    <p:sldId id="269" r:id="rId10"/>
    <p:sldId id="271" r:id="rId11"/>
    <p:sldId id="262" r:id="rId12"/>
    <p:sldId id="272" r:id="rId13"/>
    <p:sldId id="265" r:id="rId14"/>
    <p:sldId id="273" r:id="rId15"/>
    <p:sldId id="264" r:id="rId16"/>
    <p:sldId id="274" r:id="rId17"/>
    <p:sldId id="26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5274" autoAdjust="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C2966-A76A-36BB-4B31-50E0DEBBA4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0A570F-A5CB-F79F-7FE7-39689C36F6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6163D-18D8-966F-C9DA-596F8E9D1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1F96E-62AD-3B49-A6E9-AE320B755994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E78ACC-1E47-595F-A07A-001897165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281E77-1194-3024-7120-E12157C45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42DDA-4243-7B4F-AC08-472006431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242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6F05-C0E0-5D6D-C027-A90A3C251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DA92BE-7035-B950-BD1C-3E90D8B16B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AA8FC-57F2-F6C4-4F14-6F4B5BF5B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1F96E-62AD-3B49-A6E9-AE320B755994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4ED16-1DA3-F8D2-71F5-8F257C370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5550F1-A28C-D6E2-12EF-6E081EEEF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42DDA-4243-7B4F-AC08-472006431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16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99E6D0-B995-2EFB-4245-9F0F30A63A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E73E37-BC51-EB53-0C44-F1BBCB4E31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38C09A-FA4D-0764-D5A6-6D2FC518A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1F96E-62AD-3B49-A6E9-AE320B755994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5485F8-7B00-1614-F7E4-1181EAF24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11B01-DD20-75FE-FD87-FBA4F8F94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42DDA-4243-7B4F-AC08-472006431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404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ED14C-C022-F490-5347-D563FA513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708B0-4305-4BA7-3DA5-2A7AE7DF5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67AEB-896D-D807-6A3D-C8642B874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1F96E-62AD-3B49-A6E9-AE320B755994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E5AB0-A66C-3791-9702-14273DF48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964F9-D561-6E00-7E1E-6142D3E27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42DDA-4243-7B4F-AC08-472006431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528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FF851-D0B3-D55C-FAF3-829335005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FA0B6F-9461-C64E-C562-C92A7DF5C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5AC76A-46EA-F339-8728-BFD6EA497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1F96E-62AD-3B49-A6E9-AE320B755994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EF503C-E4CA-D171-B3A4-5BC3DEAD9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31206-02A1-78DD-F60C-DECF23EA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42DDA-4243-7B4F-AC08-472006431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845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DBBA0-9B15-E17D-82CE-B9BC8A2BE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56F15-C5B8-BE7B-D992-005BFCE191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2DEC40-F248-E383-CA7E-9DDEBF4113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99DB97-1A35-5A8A-516B-BA9148F63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1F96E-62AD-3B49-A6E9-AE320B755994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8E65D6-FBA9-4E7F-949B-46C557A8B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02906C-5396-E605-27F9-DBE079536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42DDA-4243-7B4F-AC08-472006431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213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BF26F-DC31-1806-9A44-9A7FFD733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3B72F7-6871-BD49-8592-A0E6D3409A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8C039A-1630-0A12-B03A-7F1D4B11DE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8C3F12-5309-E95C-75EA-E877634621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856E7D-181B-93A8-3BB8-2441C3DB5C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1F4FBE-EC75-CB6D-BD60-FBD7829FA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1F96E-62AD-3B49-A6E9-AE320B755994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E6AC46-E2E7-4099-943B-573787815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87E5DB-B764-7745-338A-D3A778EA8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42DDA-4243-7B4F-AC08-472006431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965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658CA-E30A-B612-BA8C-02947FEBD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966D4A-ADDE-D932-FC66-E5C6CBB91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1F96E-62AD-3B49-A6E9-AE320B755994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591976-C815-FCDA-A230-88E63D7D0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F91D1B-9522-D915-C326-46B8D2F31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42DDA-4243-7B4F-AC08-472006431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084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8AB3A4-14FD-CF2F-D06A-594A0DF53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1F96E-62AD-3B49-A6E9-AE320B755994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9BA3B9-0F57-75E7-143F-C38AAD69C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E2174A-616B-3040-616B-16EEE5928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42DDA-4243-7B4F-AC08-472006431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609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DAE4C-79CA-EC0E-7191-3A635055B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50B22-F582-4F3C-17FC-20DB49051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E2E84E-92AD-BA1D-5427-E989BA24DB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9BFF8F-FD04-1B93-5D9B-D6724337C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1F96E-62AD-3B49-A6E9-AE320B755994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7A0D7E-A8AA-BD08-804D-FEE84EA97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94668C-763A-2FAA-441A-8E876F98F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42DDA-4243-7B4F-AC08-472006431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252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4E53F-0D8F-0D88-43CA-B666283B3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CCD881-5C40-DAEF-36A3-9ECAF0669F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CCA462-EAC9-61BE-C333-118E094A89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49C6AB-F080-9F82-6A75-F5C8AAE37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1F96E-62AD-3B49-A6E9-AE320B755994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1706D3-474A-6F09-31C9-7A8340E5B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7A5027-AFBD-DE4E-DD28-D163A3320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42DDA-4243-7B4F-AC08-472006431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6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5DDCD8-F057-7DA9-1029-A79595A34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668334-51BA-9181-D488-B35D1C347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5E864-5839-7CC3-8958-84F72F7BA7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F1F96E-62AD-3B49-A6E9-AE320B755994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E7C63-9CC4-C4D1-5B20-49B0923EFB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6CE35-DEE0-1DC7-90B9-E900A5E00A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D542DDA-4243-7B4F-AC08-472006431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245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BCAA2-E03D-38A2-BD03-74BAC5CB46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8842310" cy="2292641"/>
          </a:xfrm>
        </p:spPr>
        <p:txBody>
          <a:bodyPr>
            <a:noAutofit/>
          </a:bodyPr>
          <a:lstStyle/>
          <a:p>
            <a:r>
              <a:rPr lang="en-US" sz="3600" dirty="0"/>
              <a:t>Enhancing E-Commerce Decision-Making with an Online Retail Prediction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176AF5-3DD4-1124-B88F-5A522EB66E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Ibrahim Mohammed </a:t>
            </a:r>
            <a:r>
              <a:rPr lang="en-US" dirty="0" err="1" smtClean="0"/>
              <a:t>Hamed</a:t>
            </a:r>
            <a:endParaRPr lang="en-US" dirty="0" smtClean="0"/>
          </a:p>
          <a:p>
            <a:r>
              <a:rPr lang="en-US" b="1" dirty="0" err="1" smtClean="0"/>
              <a:t>Github</a:t>
            </a:r>
            <a:r>
              <a:rPr lang="en-US" dirty="0"/>
              <a:t>: https://github.com/ibrahimmohammedhamed/Capstone-Project.git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610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220307"/>
            <a:ext cx="10515600" cy="1956655"/>
          </a:xfrm>
        </p:spPr>
        <p:txBody>
          <a:bodyPr>
            <a:normAutofit/>
          </a:bodyPr>
          <a:lstStyle/>
          <a:p>
            <a:r>
              <a:rPr lang="en-US" sz="2400" b="1" dirty="0"/>
              <a:t>Seasonal/Monthly Trends: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Sales peaked during certain months, suggesting strong seasonal patterns (e.g., holidays).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2620" y="254484"/>
            <a:ext cx="7986759" cy="387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62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11115"/>
            <a:ext cx="10515600" cy="5165848"/>
          </a:xfrm>
        </p:spPr>
        <p:txBody>
          <a:bodyPr>
            <a:normAutofit fontScale="55000" lnSpcReduction="20000"/>
          </a:bodyPr>
          <a:lstStyle/>
          <a:p>
            <a:r>
              <a:rPr lang="en-US" b="1" dirty="0"/>
              <a:t>3. Outliers &amp; </a:t>
            </a:r>
            <a:r>
              <a:rPr lang="en-US" b="1" dirty="0" smtClean="0"/>
              <a:t>Anomalies</a:t>
            </a:r>
            <a:endParaRPr lang="en-US" b="1" dirty="0"/>
          </a:p>
          <a:p>
            <a:r>
              <a:rPr lang="en-US" b="1" dirty="0"/>
              <a:t>Unusually Large Orders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Some transactions involve </a:t>
            </a:r>
            <a:r>
              <a:rPr lang="en-US" b="1" dirty="0"/>
              <a:t>extremely high quantities</a:t>
            </a:r>
            <a:r>
              <a:rPr lang="en-US" dirty="0"/>
              <a:t>, possibly due to wholesale buyers or data entry errors. These will be checked and filtered if necessary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b="1" dirty="0"/>
              <a:t>High-Value Transactions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Certain invoices show </a:t>
            </a:r>
            <a:r>
              <a:rPr lang="en-US" b="1" dirty="0"/>
              <a:t>very high total revenue</a:t>
            </a:r>
            <a:r>
              <a:rPr lang="en-US" dirty="0"/>
              <a:t>, likely due to bulk orders from businesses</a:t>
            </a:r>
            <a:r>
              <a:rPr lang="en-US" dirty="0" smtClean="0"/>
              <a:t>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b="1" dirty="0"/>
              <a:t>4. Feature Engineering Plans</a:t>
            </a:r>
          </a:p>
          <a:p>
            <a:r>
              <a:rPr lang="en-US" dirty="0"/>
              <a:t>To enhance model performance, the following new features will be created:</a:t>
            </a:r>
          </a:p>
          <a:p>
            <a:r>
              <a:rPr lang="en-US" b="1" dirty="0" err="1"/>
              <a:t>TotalRevenue</a:t>
            </a:r>
            <a:r>
              <a:rPr lang="en-US" dirty="0"/>
              <a:t> = Quantity × </a:t>
            </a:r>
            <a:r>
              <a:rPr lang="en-US" dirty="0" err="1"/>
              <a:t>UnitPrice</a:t>
            </a:r>
            <a:r>
              <a:rPr lang="en-US" dirty="0"/>
              <a:t> (to measure order value)</a:t>
            </a:r>
          </a:p>
          <a:p>
            <a:r>
              <a:rPr lang="en-US" b="1" dirty="0"/>
              <a:t>Customer Purchase Frequency</a:t>
            </a:r>
            <a:r>
              <a:rPr lang="en-US" dirty="0"/>
              <a:t> (to identify repeat customers)</a:t>
            </a:r>
          </a:p>
          <a:p>
            <a:r>
              <a:rPr lang="en-US" b="1" dirty="0" err="1"/>
              <a:t>Recency</a:t>
            </a:r>
            <a:r>
              <a:rPr lang="en-US" b="1" dirty="0"/>
              <a:t>, Frequency, and Monetary (RFM) Analysis</a:t>
            </a:r>
            <a:r>
              <a:rPr lang="en-US" dirty="0"/>
              <a:t> features for customer segmentation</a:t>
            </a:r>
          </a:p>
          <a:p>
            <a:r>
              <a:rPr lang="en-US" b="1" dirty="0"/>
              <a:t>Time-Based Features</a:t>
            </a:r>
            <a:r>
              <a:rPr lang="en-US" dirty="0"/>
              <a:t> like Month, Day of Week, and Hour of Purchase for trend analysis</a:t>
            </a:r>
          </a:p>
          <a:p>
            <a:r>
              <a:rPr lang="en-US" b="1" dirty="0"/>
              <a:t>Code Status</a:t>
            </a:r>
          </a:p>
          <a:p>
            <a:r>
              <a:rPr lang="en-US" b="1" dirty="0"/>
              <a:t>Data Cleaning &amp; Preprocessing</a:t>
            </a:r>
            <a:r>
              <a:rPr lang="en-US" dirty="0"/>
              <a:t>: ✅ In progress</a:t>
            </a:r>
          </a:p>
          <a:p>
            <a:r>
              <a:rPr lang="en-US" b="1" dirty="0"/>
              <a:t>Basic Visualizations &amp; Summary Stats</a:t>
            </a:r>
            <a:r>
              <a:rPr lang="en-US" dirty="0"/>
              <a:t>: ✅ Partially completed</a:t>
            </a:r>
          </a:p>
          <a:p>
            <a:r>
              <a:rPr lang="en-US" b="1" dirty="0"/>
              <a:t>Feature Engineering</a:t>
            </a:r>
            <a:r>
              <a:rPr lang="en-US" dirty="0"/>
              <a:t>: 🔄 Planned for next steps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941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Algorithms </a:t>
            </a:r>
            <a:r>
              <a:rPr lang="en-US" sz="3600" b="1" dirty="0"/>
              <a:t>&amp; Evaluation Metrics</a:t>
            </a:r>
            <a:br>
              <a:rPr lang="en-US" sz="3600" b="1" dirty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9715"/>
            <a:ext cx="10515600" cy="493724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/>
              <a:t>Algorithms </a:t>
            </a:r>
            <a:r>
              <a:rPr lang="en-US" b="1" dirty="0" smtClean="0"/>
              <a:t>Used:</a:t>
            </a:r>
            <a:endParaRPr lang="en-US" b="1" dirty="0"/>
          </a:p>
          <a:p>
            <a:r>
              <a:rPr lang="en-US" b="1" dirty="0"/>
              <a:t>Linear Regression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A simple, interpretable model used as a baseline for predicting revenue.</a:t>
            </a:r>
          </a:p>
          <a:p>
            <a:r>
              <a:rPr lang="en-US" b="1" dirty="0"/>
              <a:t>Random Forest </a:t>
            </a:r>
            <a:r>
              <a:rPr lang="en-US" b="1" dirty="0" err="1"/>
              <a:t>Regressor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A powerful ensemble model chosen for its ability to handle nonlinear relationships and variable importance.</a:t>
            </a:r>
          </a:p>
          <a:p>
            <a:pPr marL="0" indent="0">
              <a:buNone/>
            </a:pPr>
            <a:r>
              <a:rPr lang="en-US" b="1" dirty="0" smtClean="0"/>
              <a:t>Why </a:t>
            </a:r>
            <a:r>
              <a:rPr lang="en-US" b="1" dirty="0"/>
              <a:t>These Models?</a:t>
            </a:r>
          </a:p>
          <a:p>
            <a:r>
              <a:rPr lang="en-US" b="1" dirty="0"/>
              <a:t>Linear Regression</a:t>
            </a:r>
            <a:r>
              <a:rPr lang="en-US" dirty="0"/>
              <a:t> helps establish a clear, interpretable baseline.</a:t>
            </a:r>
          </a:p>
          <a:p>
            <a:r>
              <a:rPr lang="en-US" b="1" dirty="0"/>
              <a:t>Random Forest</a:t>
            </a:r>
            <a:r>
              <a:rPr lang="en-US" dirty="0"/>
              <a:t> handles outliers and complex feature interactions well, making it suitable for retail data with high variability.</a:t>
            </a:r>
          </a:p>
          <a:p>
            <a:pPr marL="0" indent="0">
              <a:buNone/>
            </a:pPr>
            <a:r>
              <a:rPr lang="en-US" b="1" dirty="0" smtClean="0"/>
              <a:t>Evaluation </a:t>
            </a:r>
            <a:r>
              <a:rPr lang="en-US" b="1" dirty="0"/>
              <a:t>Metrics</a:t>
            </a:r>
          </a:p>
          <a:p>
            <a:r>
              <a:rPr lang="en-US" b="1" dirty="0"/>
              <a:t>Mean Absolute Error (MAE):</a:t>
            </a:r>
            <a:r>
              <a:rPr lang="en-US" dirty="0"/>
              <a:t> Measures average error in predictions.</a:t>
            </a:r>
          </a:p>
          <a:p>
            <a:r>
              <a:rPr lang="en-US" b="1" dirty="0"/>
              <a:t>Root Mean Squared Error (RMSE):</a:t>
            </a:r>
            <a:r>
              <a:rPr lang="en-US" dirty="0"/>
              <a:t> Penalizes larger errors more heavily, useful for assessing overall model performance.</a:t>
            </a:r>
          </a:p>
          <a:p>
            <a:pPr marL="0" indent="0">
              <a:buNone/>
            </a:pPr>
            <a:r>
              <a:rPr lang="en-US" b="1" dirty="0" smtClean="0"/>
              <a:t>Model </a:t>
            </a:r>
            <a:r>
              <a:rPr lang="en-US" b="1" dirty="0"/>
              <a:t>Performance</a:t>
            </a:r>
          </a:p>
          <a:p>
            <a:r>
              <a:rPr lang="en-US" b="1" dirty="0"/>
              <a:t>Linear Regression:</a:t>
            </a:r>
            <a:r>
              <a:rPr lang="en-US" dirty="0"/>
              <a:t> MAE = 18.08, RMSE = 432.53</a:t>
            </a:r>
          </a:p>
          <a:p>
            <a:r>
              <a:rPr lang="en-US" b="1" dirty="0"/>
              <a:t>Random Forest:</a:t>
            </a:r>
            <a:r>
              <a:rPr lang="en-US" dirty="0"/>
              <a:t> MAE = 3.70, RMSE = 631.76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1586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47346"/>
            <a:ext cx="10515600" cy="542961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/>
              <a:t>✅ </a:t>
            </a:r>
            <a:r>
              <a:rPr lang="en-US" sz="2400" b="1" dirty="0" smtClean="0"/>
              <a:t>How I Planned this</a:t>
            </a:r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r>
              <a:rPr lang="en-US" sz="2400" dirty="0" smtClean="0"/>
              <a:t>Feature </a:t>
            </a:r>
            <a:r>
              <a:rPr lang="en-US" sz="2400" dirty="0"/>
              <a:t>Importance Analysis </a:t>
            </a:r>
            <a:endParaRPr lang="en-US" sz="2400" dirty="0" smtClean="0"/>
          </a:p>
          <a:p>
            <a:r>
              <a:rPr lang="en-US" sz="2400" dirty="0" smtClean="0"/>
              <a:t>Used </a:t>
            </a:r>
            <a:r>
              <a:rPr lang="en-US" sz="2400" dirty="0"/>
              <a:t>Random Forest model to understand what influences revenue most Key drivers included: Quantity, </a:t>
            </a:r>
            <a:r>
              <a:rPr lang="en-US" sz="2400" dirty="0" err="1"/>
              <a:t>UnitPrice</a:t>
            </a:r>
            <a:r>
              <a:rPr lang="en-US" sz="2400" dirty="0"/>
              <a:t>, and customer purchasing behavior 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Deliverables </a:t>
            </a:r>
            <a:r>
              <a:rPr lang="en-US" sz="2400" dirty="0"/>
              <a:t>Prepared Completed PowerPoint, poster, and cleaned notebook/code </a:t>
            </a:r>
            <a:endParaRPr lang="en-US" sz="2400" dirty="0" smtClean="0"/>
          </a:p>
          <a:p>
            <a:r>
              <a:rPr lang="en-US" sz="2400" dirty="0" smtClean="0"/>
              <a:t>Final </a:t>
            </a:r>
            <a:r>
              <a:rPr lang="en-US" sz="2400" dirty="0"/>
              <a:t>paper included structured insights, visualizations, and </a:t>
            </a:r>
            <a:r>
              <a:rPr lang="en-US" sz="2400" dirty="0" smtClean="0"/>
              <a:t>results</a:t>
            </a:r>
          </a:p>
          <a:p>
            <a:r>
              <a:rPr lang="en-US" sz="2400" dirty="0" smtClean="0"/>
              <a:t>Model </a:t>
            </a:r>
            <a:r>
              <a:rPr lang="en-US" sz="2400" dirty="0"/>
              <a:t>Refinement Linear Regression and Random Forest models compared Random Forest had lower MAE (3.70) indicating better prediction accuracy Due to time limits, advanced models like </a:t>
            </a:r>
            <a:r>
              <a:rPr lang="en-US" sz="2400" dirty="0" err="1"/>
              <a:t>XGBoost</a:t>
            </a:r>
            <a:r>
              <a:rPr lang="en-US" sz="2400" dirty="0"/>
              <a:t> were not explored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223196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949962" cy="1059229"/>
          </a:xfrm>
        </p:spPr>
        <p:txBody>
          <a:bodyPr>
            <a:normAutofit/>
          </a:bodyPr>
          <a:lstStyle/>
          <a:p>
            <a:r>
              <a:rPr lang="en-US" sz="4000" dirty="0"/>
              <a:t>Key Findings &amp; Model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4354"/>
            <a:ext cx="10515600" cy="511712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900" b="1" dirty="0"/>
              <a:t>Interpretation of Results</a:t>
            </a:r>
          </a:p>
          <a:p>
            <a:r>
              <a:rPr lang="en-US" sz="2900" dirty="0"/>
              <a:t>The </a:t>
            </a:r>
            <a:r>
              <a:rPr lang="en-US" sz="2900" b="1" dirty="0"/>
              <a:t>Random Forest model</a:t>
            </a:r>
            <a:r>
              <a:rPr lang="en-US" sz="2900" dirty="0"/>
              <a:t> achieved a </a:t>
            </a:r>
            <a:r>
              <a:rPr lang="en-US" sz="2900" b="1" dirty="0"/>
              <a:t>low MAE (3.70)</a:t>
            </a:r>
            <a:r>
              <a:rPr lang="en-US" sz="2900" dirty="0"/>
              <a:t>, showing strong accuracy in predicting customer-level revenue.</a:t>
            </a:r>
          </a:p>
          <a:p>
            <a:r>
              <a:rPr lang="en-US" sz="2900" dirty="0"/>
              <a:t>However, its </a:t>
            </a:r>
            <a:r>
              <a:rPr lang="en-US" sz="2900" b="1" dirty="0"/>
              <a:t>higher RMSE (631.76)</a:t>
            </a:r>
            <a:r>
              <a:rPr lang="en-US" sz="2900" dirty="0"/>
              <a:t> indicates occasional large errors, possibly due to outliers or irregular purchasing behavior.</a:t>
            </a:r>
          </a:p>
          <a:p>
            <a:r>
              <a:rPr lang="en-US" sz="2900" dirty="0"/>
              <a:t>The </a:t>
            </a:r>
            <a:r>
              <a:rPr lang="en-US" sz="2900" b="1" dirty="0"/>
              <a:t>Linear Regression model</a:t>
            </a:r>
            <a:r>
              <a:rPr lang="en-US" sz="2900" dirty="0"/>
              <a:t>, while more interpretable, had a </a:t>
            </a:r>
            <a:r>
              <a:rPr lang="en-US" sz="2900" b="1" dirty="0"/>
              <a:t>higher MAE (18.08)</a:t>
            </a:r>
            <a:r>
              <a:rPr lang="en-US" sz="2900" dirty="0"/>
              <a:t> but a </a:t>
            </a:r>
            <a:r>
              <a:rPr lang="en-US" sz="2900" b="1" dirty="0"/>
              <a:t>lower RMSE (432.53)</a:t>
            </a:r>
            <a:r>
              <a:rPr lang="en-US" sz="2900" dirty="0"/>
              <a:t>—indicating more consistent but less accurate predictions on average.</a:t>
            </a:r>
          </a:p>
          <a:p>
            <a:pPr marL="0" indent="0">
              <a:buNone/>
            </a:pPr>
            <a:r>
              <a:rPr lang="en-US" sz="2900" b="1" dirty="0" smtClean="0"/>
              <a:t>Key </a:t>
            </a:r>
            <a:r>
              <a:rPr lang="en-US" sz="2900" b="1" dirty="0"/>
              <a:t>Insights from Modeling</a:t>
            </a:r>
          </a:p>
          <a:p>
            <a:r>
              <a:rPr lang="en-US" sz="2900" b="1" dirty="0"/>
              <a:t>Customer behavior and product quantity</a:t>
            </a:r>
            <a:r>
              <a:rPr lang="en-US" sz="2900" dirty="0"/>
              <a:t> had the strongest influence on revenue prediction.</a:t>
            </a:r>
          </a:p>
          <a:p>
            <a:r>
              <a:rPr lang="en-US" sz="2900" b="1" dirty="0"/>
              <a:t>Seasonal trends and frequent buyers</a:t>
            </a:r>
            <a:r>
              <a:rPr lang="en-US" sz="2900" dirty="0"/>
              <a:t> were crucial for feature importance.</a:t>
            </a:r>
          </a:p>
          <a:p>
            <a:r>
              <a:rPr lang="en-US" sz="2900" dirty="0"/>
              <a:t>Data quality (e.g., missing </a:t>
            </a:r>
            <a:r>
              <a:rPr lang="en-US" sz="2900" dirty="0" err="1"/>
              <a:t>CustomerIDs</a:t>
            </a:r>
            <a:r>
              <a:rPr lang="en-US" sz="2900" dirty="0"/>
              <a:t>, negative quantities) impacted model precision.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8647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24254"/>
            <a:ext cx="10515600" cy="55527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Did We Meet the Objectives?</a:t>
            </a:r>
          </a:p>
          <a:p>
            <a:r>
              <a:rPr lang="en-US" sz="2400" dirty="0"/>
              <a:t>Yes — the project </a:t>
            </a:r>
            <a:r>
              <a:rPr lang="en-US" sz="2400" b="1" dirty="0"/>
              <a:t>aligned well with the original goal</a:t>
            </a:r>
            <a:r>
              <a:rPr lang="en-US" sz="2400" dirty="0"/>
              <a:t>:</a:t>
            </a:r>
          </a:p>
          <a:p>
            <a:pPr marL="0" indent="0">
              <a:buNone/>
            </a:pPr>
            <a:r>
              <a:rPr lang="en-US" sz="2400" b="1" dirty="0" smtClean="0"/>
              <a:t>Goal</a:t>
            </a:r>
            <a:r>
              <a:rPr lang="en-US" sz="2400" dirty="0"/>
              <a:t>: The models provided </a:t>
            </a:r>
            <a:r>
              <a:rPr lang="en-US" sz="2400" b="1" dirty="0"/>
              <a:t>actionable insights into customer spending</a:t>
            </a:r>
            <a:r>
              <a:rPr lang="en-US" sz="2400" dirty="0"/>
              <a:t> and </a:t>
            </a:r>
            <a:r>
              <a:rPr lang="en-US" sz="2400" b="1" dirty="0"/>
              <a:t>product demand patterns</a:t>
            </a:r>
            <a:r>
              <a:rPr lang="en-US" sz="2400" dirty="0"/>
              <a:t>, helping e-commerce businesses:</a:t>
            </a:r>
          </a:p>
          <a:p>
            <a:pPr lvl="1"/>
            <a:r>
              <a:rPr lang="en-US" sz="2000" dirty="0"/>
              <a:t>Forecast revenue trends</a:t>
            </a:r>
          </a:p>
          <a:p>
            <a:pPr lvl="1"/>
            <a:r>
              <a:rPr lang="en-US" sz="2000" dirty="0"/>
              <a:t>Identify top-spending customers</a:t>
            </a:r>
          </a:p>
          <a:p>
            <a:pPr lvl="1"/>
            <a:r>
              <a:rPr lang="en-US" sz="2000" dirty="0"/>
              <a:t>Optimize inventory </a:t>
            </a:r>
            <a:r>
              <a:rPr lang="en-US" sz="2000" dirty="0" smtClean="0"/>
              <a:t>decisions</a:t>
            </a:r>
          </a:p>
          <a:p>
            <a:pPr lvl="1"/>
            <a:endParaRPr lang="en-US" sz="2000" dirty="0"/>
          </a:p>
          <a:p>
            <a:pPr marL="0" indent="0">
              <a:buNone/>
            </a:pPr>
            <a:r>
              <a:rPr lang="en-US" sz="2400" b="1" dirty="0" smtClean="0"/>
              <a:t>Objectives </a:t>
            </a:r>
            <a:r>
              <a:rPr lang="en-US" sz="2400" b="1" dirty="0"/>
              <a:t>Met</a:t>
            </a:r>
            <a:r>
              <a:rPr lang="en-US" sz="2400" dirty="0"/>
              <a:t>:</a:t>
            </a:r>
          </a:p>
          <a:p>
            <a:pPr lvl="1"/>
            <a:r>
              <a:rPr lang="en-US" sz="2000" dirty="0"/>
              <a:t>Cleaned and explored the data</a:t>
            </a:r>
          </a:p>
          <a:p>
            <a:pPr lvl="1"/>
            <a:r>
              <a:rPr lang="en-US" sz="2000" dirty="0"/>
              <a:t>Created new revenue features</a:t>
            </a:r>
          </a:p>
          <a:p>
            <a:pPr lvl="1"/>
            <a:r>
              <a:rPr lang="en-US" sz="2000" dirty="0"/>
              <a:t>Trained and evaluated models</a:t>
            </a:r>
          </a:p>
          <a:p>
            <a:pPr lvl="1"/>
            <a:r>
              <a:rPr lang="en-US" sz="2000" dirty="0"/>
              <a:t>Delivered actionable insights for retail forecasting</a:t>
            </a:r>
          </a:p>
        </p:txBody>
      </p:sp>
    </p:spTree>
    <p:extLst>
      <p:ext uri="{BB962C8B-B14F-4D97-AF65-F5344CB8AC3E}">
        <p14:creationId xmlns:p14="http://schemas.microsoft.com/office/powerpoint/2010/main" val="10807343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108223" cy="1120775"/>
          </a:xfrm>
        </p:spPr>
        <p:txBody>
          <a:bodyPr>
            <a:normAutofit/>
          </a:bodyPr>
          <a:lstStyle/>
          <a:p>
            <a:r>
              <a:rPr lang="en-US" sz="3600" dirty="0"/>
              <a:t>How the Results Address the Original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4354"/>
            <a:ext cx="10515600" cy="4752609"/>
          </a:xfrm>
        </p:spPr>
        <p:txBody>
          <a:bodyPr>
            <a:normAutofit fontScale="55000" lnSpcReduction="20000"/>
          </a:bodyPr>
          <a:lstStyle/>
          <a:p>
            <a:r>
              <a:rPr lang="en-US" sz="3200" dirty="0"/>
              <a:t>The original problem highlighted the difficulty e-commerce businesses face in </a:t>
            </a:r>
            <a:r>
              <a:rPr lang="en-US" sz="3200" b="1" dirty="0"/>
              <a:t>extracting actionable insights</a:t>
            </a:r>
            <a:r>
              <a:rPr lang="en-US" sz="3200" dirty="0"/>
              <a:t> from large volumes of transaction data. This project aimed to solve that by developing a predictive model that could forecast </a:t>
            </a:r>
            <a:r>
              <a:rPr lang="en-US" sz="3200" b="1" dirty="0"/>
              <a:t>customer revenue and purchasing behavior</a:t>
            </a:r>
            <a:r>
              <a:rPr lang="en-US" sz="3200" dirty="0"/>
              <a:t>.</a:t>
            </a:r>
          </a:p>
          <a:p>
            <a:r>
              <a:rPr lang="en-US" sz="3200" dirty="0"/>
              <a:t>The results from the modeling phase directly address this challenge:</a:t>
            </a:r>
          </a:p>
          <a:p>
            <a:r>
              <a:rPr lang="en-US" sz="3200" dirty="0"/>
              <a:t>✅ </a:t>
            </a:r>
            <a:r>
              <a:rPr lang="en-US" sz="3200" b="1" dirty="0"/>
              <a:t>Improved Decision-Making</a:t>
            </a:r>
            <a:r>
              <a:rPr lang="en-US" sz="3200" dirty="0"/>
              <a:t>: The models help predict customer spending, enabling better planning for inventory, staffing, and marketing.</a:t>
            </a:r>
          </a:p>
          <a:p>
            <a:r>
              <a:rPr lang="en-US" sz="3200" dirty="0"/>
              <a:t>✅ </a:t>
            </a:r>
            <a:r>
              <a:rPr lang="en-US" sz="3200" b="1" dirty="0"/>
              <a:t>Revenue Forecasting</a:t>
            </a:r>
            <a:r>
              <a:rPr lang="en-US" sz="3200" dirty="0"/>
              <a:t>: Businesses can now anticipate </a:t>
            </a:r>
            <a:r>
              <a:rPr lang="en-US" sz="3200" b="1" dirty="0"/>
              <a:t>high-value customers</a:t>
            </a:r>
            <a:r>
              <a:rPr lang="en-US" sz="3200" dirty="0"/>
              <a:t> and </a:t>
            </a:r>
            <a:r>
              <a:rPr lang="en-US" sz="3200" b="1" dirty="0"/>
              <a:t>peak buying periods</a:t>
            </a:r>
            <a:r>
              <a:rPr lang="en-US" sz="3200" dirty="0"/>
              <a:t>, which supports budget and resource allocation.</a:t>
            </a:r>
          </a:p>
          <a:p>
            <a:r>
              <a:rPr lang="en-US" sz="3200" dirty="0"/>
              <a:t>✅ </a:t>
            </a:r>
            <a:r>
              <a:rPr lang="en-US" sz="3200" b="1" dirty="0"/>
              <a:t>Customer Insights</a:t>
            </a:r>
            <a:r>
              <a:rPr lang="en-US" sz="3200" dirty="0"/>
              <a:t>: By understanding what drives customer purchases, companies can </a:t>
            </a:r>
            <a:r>
              <a:rPr lang="en-US" sz="3200" b="1" dirty="0"/>
              <a:t>personalize marketing strategies</a:t>
            </a:r>
            <a:r>
              <a:rPr lang="en-US" sz="3200" dirty="0"/>
              <a:t> to boost engagement and retention.</a:t>
            </a:r>
          </a:p>
          <a:p>
            <a:r>
              <a:rPr lang="en-US" sz="3200" dirty="0"/>
              <a:t>✅ </a:t>
            </a:r>
            <a:r>
              <a:rPr lang="en-US" sz="3200" b="1" dirty="0"/>
              <a:t>Operational Efficiency</a:t>
            </a:r>
            <a:r>
              <a:rPr lang="en-US" sz="3200" dirty="0"/>
              <a:t>: Insights from data reduce guesswork in inventory and logistics, leading to cost savings and improved service.</a:t>
            </a:r>
          </a:p>
          <a:p>
            <a:r>
              <a:rPr lang="en-US" sz="3200" dirty="0"/>
              <a:t>In summary, the model transforms raw transaction data into </a:t>
            </a:r>
            <a:r>
              <a:rPr lang="en-US" sz="3200" b="1" dirty="0"/>
              <a:t>practical insights</a:t>
            </a:r>
            <a:r>
              <a:rPr lang="en-US" sz="3200" dirty="0"/>
              <a:t>, providing a reliable tool for </a:t>
            </a:r>
            <a:r>
              <a:rPr lang="en-US" sz="3200" b="1" dirty="0"/>
              <a:t>strategic and operational enhancements</a:t>
            </a:r>
            <a:r>
              <a:rPr lang="en-US" sz="3200" dirty="0"/>
              <a:t>—precisely what the original problem called for.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7764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4692"/>
            <a:ext cx="10515600" cy="4682271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The project successfully demonstrated how machine learning can be applied to online retail data to generate predictive insights.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Random Forest model proved to be more effective than Linear Regression in predicting revenue, with a significantly lower MAE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sz="2600" dirty="0" smtClean="0"/>
              <a:t>By </a:t>
            </a:r>
            <a:r>
              <a:rPr lang="en-US" sz="2600" dirty="0"/>
              <a:t>understanding key factors that drive revenue, this model can help businesses make better inventory, marketing, and sales decisions. </a:t>
            </a:r>
            <a:endParaRPr lang="en-US" sz="2600" dirty="0" smtClean="0"/>
          </a:p>
          <a:p>
            <a:pPr marL="0" indent="0">
              <a:buNone/>
            </a:pPr>
            <a:r>
              <a:rPr lang="en-US" sz="2600" dirty="0" smtClean="0"/>
              <a:t>While </a:t>
            </a:r>
            <a:r>
              <a:rPr lang="en-US" sz="2600" dirty="0"/>
              <a:t>there’s potential to improve the model further, the current results already show practical value and validate the project’s approach</a:t>
            </a:r>
            <a:r>
              <a:rPr lang="en-US" sz="2600" dirty="0" smtClean="0"/>
              <a:t>.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400" dirty="0"/>
              <a:t>With more time or data, I would:</a:t>
            </a:r>
          </a:p>
          <a:p>
            <a:r>
              <a:rPr lang="en-US" sz="2400" dirty="0"/>
              <a:t>Explore deeper customer segmentation and seasonal trends</a:t>
            </a:r>
          </a:p>
          <a:p>
            <a:r>
              <a:rPr lang="en-US" sz="2400" dirty="0"/>
              <a:t>Test advanced models like </a:t>
            </a:r>
            <a:r>
              <a:rPr lang="en-US" sz="2400" dirty="0" err="1"/>
              <a:t>XGBoost</a:t>
            </a:r>
            <a:r>
              <a:rPr lang="en-US" sz="2400" dirty="0"/>
              <a:t> or LSTM for better accuracy</a:t>
            </a:r>
          </a:p>
          <a:p>
            <a:r>
              <a:rPr lang="en-US" sz="2400" dirty="0"/>
              <a:t>Incorporate external data (e.g., holidays, promotions) to improve predictions</a:t>
            </a:r>
          </a:p>
          <a:p>
            <a:pPr marL="0" indent="0">
              <a:buNone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971041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B98EA-6346-20C3-8628-32261426D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C6445-5FE8-53A2-99C4-BE1F13086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My </a:t>
            </a:r>
            <a:r>
              <a:rPr lang="en-US" sz="2400" dirty="0" smtClean="0"/>
              <a:t>project aims </a:t>
            </a:r>
            <a:r>
              <a:rPr lang="en-US" sz="2400" dirty="0"/>
              <a:t>to leverage historical transaction data to forecast key business metrics such as sales trends, customer purchasing behavior, and demand fluctuations. By developing a machine learning-based prediction model, the goal is to provide e-commerce businesses with actionable insights to optimize inventory management, enhance marketing strategies, and improve overall decision-making. This project will demonstrate the power of data-driven decision-making in the competitive online retail space.</a:t>
            </a:r>
          </a:p>
        </p:txBody>
      </p:sp>
    </p:spTree>
    <p:extLst>
      <p:ext uri="{BB962C8B-B14F-4D97-AF65-F5344CB8AC3E}">
        <p14:creationId xmlns:p14="http://schemas.microsoft.com/office/powerpoint/2010/main" val="2898182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questions I aim to 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Research Questions</a:t>
            </a:r>
          </a:p>
          <a:p>
            <a:r>
              <a:rPr lang="en-US" dirty="0"/>
              <a:t>What are the most important factors influencing total revenue in online retail?</a:t>
            </a:r>
          </a:p>
          <a:p>
            <a:r>
              <a:rPr lang="en-US" dirty="0"/>
              <a:t>Can we accurately predict total revenue using transaction data such as quantity, unit price, and date?</a:t>
            </a:r>
          </a:p>
          <a:p>
            <a:r>
              <a:rPr lang="en-US" dirty="0"/>
              <a:t>Are there identifiable patterns in customer behavior or seasonal trends?</a:t>
            </a:r>
          </a:p>
          <a:p>
            <a:r>
              <a:rPr lang="en-US" dirty="0"/>
              <a:t>How do different models (e.g., Linear Regression vs. Random Forest) perform in forecasting revenue?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792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B98EA-6346-20C3-8628-32261426D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C6445-5FE8-53A2-99C4-BE1F13086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2270"/>
            <a:ext cx="10582468" cy="503853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For this project, I am using the </a:t>
            </a:r>
            <a:r>
              <a:rPr lang="en-US" b="1" dirty="0"/>
              <a:t>Online Retail Dataset</a:t>
            </a:r>
            <a:r>
              <a:rPr lang="en-US" dirty="0"/>
              <a:t>, which contains historical transaction data from an e-commerce business. The dataset includes </a:t>
            </a:r>
            <a:r>
              <a:rPr lang="en-US" b="1" dirty="0"/>
              <a:t>over 500,000 rows</a:t>
            </a:r>
            <a:r>
              <a:rPr lang="en-US" dirty="0"/>
              <a:t> of transactions recorded between </a:t>
            </a:r>
            <a:r>
              <a:rPr lang="en-US" b="1" dirty="0"/>
              <a:t>December 2010 and December 2011</a:t>
            </a:r>
            <a:r>
              <a:rPr lang="en-US" dirty="0"/>
              <a:t>. The data was sourced from a publicly available repository, and no web scraping was required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3200" b="1" dirty="0" smtClean="0"/>
              <a:t>SOURCE: KAGGLE</a:t>
            </a:r>
            <a:endParaRPr lang="en-US" sz="3200" b="1" dirty="0"/>
          </a:p>
          <a:p>
            <a:r>
              <a:rPr lang="en-US" b="1" dirty="0"/>
              <a:t>Dataset Features</a:t>
            </a:r>
          </a:p>
          <a:p>
            <a:r>
              <a:rPr lang="en-US" dirty="0"/>
              <a:t>The dataset consists of </a:t>
            </a:r>
            <a:r>
              <a:rPr lang="en-US" b="1" dirty="0"/>
              <a:t>eight key columns</a:t>
            </a:r>
            <a:r>
              <a:rPr lang="en-US" dirty="0"/>
              <a:t>:</a:t>
            </a:r>
          </a:p>
          <a:p>
            <a:r>
              <a:rPr lang="en-US" b="1" dirty="0" err="1"/>
              <a:t>InvoiceNo</a:t>
            </a:r>
            <a:r>
              <a:rPr lang="en-US" dirty="0"/>
              <a:t> – Unique identifier for each transaction</a:t>
            </a:r>
          </a:p>
          <a:p>
            <a:r>
              <a:rPr lang="en-US" b="1" dirty="0" err="1"/>
              <a:t>StockCode</a:t>
            </a:r>
            <a:r>
              <a:rPr lang="en-US" dirty="0"/>
              <a:t> – Product identifier</a:t>
            </a:r>
          </a:p>
          <a:p>
            <a:r>
              <a:rPr lang="en-US" b="1" dirty="0"/>
              <a:t>Description</a:t>
            </a:r>
            <a:r>
              <a:rPr lang="en-US" dirty="0"/>
              <a:t> – Product name</a:t>
            </a:r>
          </a:p>
          <a:p>
            <a:r>
              <a:rPr lang="en-US" b="1" dirty="0"/>
              <a:t>Quantity</a:t>
            </a:r>
            <a:r>
              <a:rPr lang="en-US" dirty="0"/>
              <a:t> – Number of units purchased</a:t>
            </a:r>
          </a:p>
          <a:p>
            <a:r>
              <a:rPr lang="en-US" b="1" dirty="0" err="1"/>
              <a:t>InvoiceDate</a:t>
            </a:r>
            <a:r>
              <a:rPr lang="en-US" dirty="0"/>
              <a:t> – Date and time of the transaction</a:t>
            </a:r>
          </a:p>
          <a:p>
            <a:r>
              <a:rPr lang="en-US" b="1" dirty="0" err="1"/>
              <a:t>UnitPrice</a:t>
            </a:r>
            <a:r>
              <a:rPr lang="en-US" dirty="0"/>
              <a:t> – Price per unit of the product</a:t>
            </a:r>
          </a:p>
          <a:p>
            <a:r>
              <a:rPr lang="en-US" b="1" dirty="0" err="1"/>
              <a:t>CustomerID</a:t>
            </a:r>
            <a:r>
              <a:rPr lang="en-US" dirty="0"/>
              <a:t> – Unique identifier for each customer</a:t>
            </a:r>
          </a:p>
          <a:p>
            <a:r>
              <a:rPr lang="en-US" b="1" dirty="0"/>
              <a:t>Country</a:t>
            </a:r>
            <a:r>
              <a:rPr lang="en-US" dirty="0"/>
              <a:t> – Country where the transaction took </a:t>
            </a:r>
            <a:r>
              <a:rPr lang="en-US" dirty="0" smtClean="0"/>
              <a:t>place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408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780" y="1073020"/>
            <a:ext cx="10598020" cy="5103943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Data Processing and Cleaning</a:t>
            </a:r>
          </a:p>
          <a:p>
            <a:r>
              <a:rPr lang="en-US" dirty="0"/>
              <a:t>Before analysis, I will </a:t>
            </a:r>
            <a:r>
              <a:rPr lang="en-US" b="1" dirty="0"/>
              <a:t>clean and preprocess the data</a:t>
            </a:r>
            <a:r>
              <a:rPr lang="en-US" dirty="0"/>
              <a:t> to handle missing values, duplicates, and inconsistencies:</a:t>
            </a:r>
          </a:p>
          <a:p>
            <a:r>
              <a:rPr lang="en-US" b="1" dirty="0"/>
              <a:t>Handling Missing Values:</a:t>
            </a:r>
            <a:r>
              <a:rPr lang="en-US" dirty="0"/>
              <a:t> Some transactions have missing </a:t>
            </a:r>
            <a:r>
              <a:rPr lang="en-US" b="1" dirty="0" err="1"/>
              <a:t>CustomerID</a:t>
            </a:r>
            <a:r>
              <a:rPr lang="en-US" dirty="0"/>
              <a:t> values, which will be removed or imputed if necessary.</a:t>
            </a:r>
          </a:p>
          <a:p>
            <a:r>
              <a:rPr lang="en-US" b="1" dirty="0"/>
              <a:t>Removing Duplicates:</a:t>
            </a:r>
            <a:r>
              <a:rPr lang="en-US" dirty="0"/>
              <a:t> Any duplicate records will be dropped to ensure data integrity.</a:t>
            </a:r>
          </a:p>
          <a:p>
            <a:r>
              <a:rPr lang="en-US" b="1" dirty="0"/>
              <a:t>Data Type Conversion:</a:t>
            </a:r>
            <a:r>
              <a:rPr lang="en-US" dirty="0"/>
              <a:t> The </a:t>
            </a:r>
            <a:r>
              <a:rPr lang="en-US" b="1" dirty="0" err="1"/>
              <a:t>InvoiceDate</a:t>
            </a:r>
            <a:r>
              <a:rPr lang="en-US" dirty="0"/>
              <a:t> column will be converted to </a:t>
            </a:r>
            <a:r>
              <a:rPr lang="en-US" dirty="0" err="1"/>
              <a:t>datetime</a:t>
            </a:r>
            <a:r>
              <a:rPr lang="en-US" dirty="0"/>
              <a:t> format for time-series analysis.</a:t>
            </a:r>
          </a:p>
          <a:p>
            <a:r>
              <a:rPr lang="en-US" b="1" dirty="0"/>
              <a:t>Feature Engineering:</a:t>
            </a:r>
            <a:r>
              <a:rPr lang="en-US" dirty="0"/>
              <a:t> A </a:t>
            </a:r>
            <a:r>
              <a:rPr lang="en-US" b="1" dirty="0" err="1"/>
              <a:t>TotalRevenue</a:t>
            </a:r>
            <a:r>
              <a:rPr lang="en-US" dirty="0"/>
              <a:t> column will be created by multiplying </a:t>
            </a:r>
            <a:r>
              <a:rPr lang="en-US" b="1" dirty="0"/>
              <a:t>Quantity</a:t>
            </a:r>
            <a:r>
              <a:rPr lang="en-US" dirty="0"/>
              <a:t> and </a:t>
            </a:r>
            <a:r>
              <a:rPr lang="en-US" b="1" dirty="0" err="1"/>
              <a:t>UnitPrice</a:t>
            </a:r>
            <a:r>
              <a:rPr lang="en-US" dirty="0"/>
              <a:t> to assess sales performance.</a:t>
            </a:r>
          </a:p>
          <a:p>
            <a:r>
              <a:rPr lang="en-US" b="1" dirty="0"/>
              <a:t>Data Sufficiency</a:t>
            </a:r>
          </a:p>
          <a:p>
            <a:r>
              <a:rPr lang="en-US" dirty="0"/>
              <a:t>The dataset is </a:t>
            </a:r>
            <a:r>
              <a:rPr lang="en-US" b="1" dirty="0"/>
              <a:t>large enough</a:t>
            </a:r>
            <a:r>
              <a:rPr lang="en-US" dirty="0"/>
              <a:t> to train a machine learning model effectively. Since it covers one year of transactions, it provides a strong basis for analyzing seasonal trends, customer behavior, and demand fluctuations. If needed, data augmentation techniques or external datasets (e.g., economic indicators) may be considered for further enhancements.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133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B98EA-6346-20C3-8628-32261426D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 (EDA)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C6445-5FE8-53A2-99C4-BE1F13086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="1" dirty="0"/>
              <a:t>1. Data Issues &amp; Cleaning</a:t>
            </a:r>
          </a:p>
          <a:p>
            <a:r>
              <a:rPr lang="en-US" b="1" dirty="0"/>
              <a:t>Missing Values</a:t>
            </a:r>
            <a:r>
              <a:rPr lang="en-US" dirty="0"/>
              <a:t>: The </a:t>
            </a:r>
            <a:r>
              <a:rPr lang="en-US" b="1" dirty="0" err="1"/>
              <a:t>CustomerID</a:t>
            </a:r>
            <a:r>
              <a:rPr lang="en-US" dirty="0"/>
              <a:t> column has missing values, which could affect customer behavior analysis. These rows will either be removed or imputed.</a:t>
            </a:r>
          </a:p>
          <a:p>
            <a:r>
              <a:rPr lang="en-US" b="1" dirty="0"/>
              <a:t>Duplicates</a:t>
            </a:r>
            <a:r>
              <a:rPr lang="en-US" dirty="0"/>
              <a:t>: Some duplicate transactions were detected and will be removed.</a:t>
            </a:r>
          </a:p>
          <a:p>
            <a:r>
              <a:rPr lang="en-US" b="1" dirty="0"/>
              <a:t>Negative &amp; Zero Quantities</a:t>
            </a:r>
            <a:r>
              <a:rPr lang="en-US" dirty="0"/>
              <a:t>: Some transactions have negative or zero quantities, which might indicate refunds or data errors. These need further investigation.</a:t>
            </a:r>
          </a:p>
          <a:p>
            <a:r>
              <a:rPr lang="en-US" b="1" dirty="0"/>
              <a:t>2. Initial Patterns &amp; Relationships</a:t>
            </a:r>
          </a:p>
          <a:p>
            <a:r>
              <a:rPr lang="en-US" b="1" dirty="0"/>
              <a:t>Sales Trends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The dataset shows seasonal spikes, particularly in </a:t>
            </a:r>
            <a:r>
              <a:rPr lang="en-US" b="1" dirty="0"/>
              <a:t>November and December</a:t>
            </a:r>
            <a:r>
              <a:rPr lang="en-US" dirty="0"/>
              <a:t>, likely due to holiday shopping.</a:t>
            </a:r>
          </a:p>
          <a:p>
            <a:pPr lvl="1"/>
            <a:r>
              <a:rPr lang="en-US" dirty="0"/>
              <a:t>Weekdays generally have higher sales compared to weekends.</a:t>
            </a:r>
          </a:p>
          <a:p>
            <a:r>
              <a:rPr lang="en-US" b="1" dirty="0"/>
              <a:t>Customer Purchasing Behavior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 small percentage of customers account for a large portion of revenue, suggesting a </a:t>
            </a:r>
            <a:r>
              <a:rPr lang="en-US" b="1" dirty="0"/>
              <a:t>power-law distribution</a:t>
            </a:r>
            <a:r>
              <a:rPr lang="en-US" dirty="0"/>
              <a:t> (Pareto principle).</a:t>
            </a:r>
          </a:p>
          <a:p>
            <a:pPr lvl="1"/>
            <a:r>
              <a:rPr lang="en-US" dirty="0"/>
              <a:t>Some customers make frequent small purchases, while others place large bulk orders.</a:t>
            </a:r>
          </a:p>
          <a:p>
            <a:r>
              <a:rPr lang="en-US" b="1" dirty="0"/>
              <a:t>Top Selling Products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Certain products appear frequently in transactions, which may indicate bestsellers.</a:t>
            </a:r>
          </a:p>
          <a:p>
            <a:pPr lvl="1"/>
            <a:r>
              <a:rPr lang="en-US" dirty="0"/>
              <a:t>Some products have very low sales, possibly indicating excess inventory.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454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8007" y="2110154"/>
            <a:ext cx="10515600" cy="1945665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Key patterns or insights found during initial </a:t>
            </a:r>
            <a:r>
              <a:rPr lang="en-US" sz="4000" b="1" dirty="0" smtClean="0"/>
              <a:t>exploration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860742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092" y="4186542"/>
            <a:ext cx="9906707" cy="2170296"/>
          </a:xfrm>
        </p:spPr>
        <p:txBody>
          <a:bodyPr>
            <a:normAutofit/>
          </a:bodyPr>
          <a:lstStyle/>
          <a:p>
            <a:r>
              <a:rPr lang="en-US" sz="2400" b="1" dirty="0"/>
              <a:t>Top-Selling Products Identified: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Certain products consistently ranked at the top in terms of quantity sold and revenue generated.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3679" y="351218"/>
            <a:ext cx="8813531" cy="3835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37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220307"/>
            <a:ext cx="10515600" cy="1956655"/>
          </a:xfrm>
        </p:spPr>
        <p:txBody>
          <a:bodyPr>
            <a:normAutofit/>
          </a:bodyPr>
          <a:lstStyle/>
          <a:p>
            <a:r>
              <a:rPr lang="en-US" sz="2400" b="1" dirty="0"/>
              <a:t>Customer Spending Patterns: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Some customers made significantly higher-value purchases compared to the average.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154" y="329763"/>
            <a:ext cx="6601691" cy="3731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115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50454</TotalTime>
  <Words>1374</Words>
  <Application>Microsoft Office PowerPoint</Application>
  <PresentationFormat>Widescreen</PresentationFormat>
  <Paragraphs>127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Aptos</vt:lpstr>
      <vt:lpstr>Aptos Display</vt:lpstr>
      <vt:lpstr>Arial</vt:lpstr>
      <vt:lpstr>Office Theme</vt:lpstr>
      <vt:lpstr>Enhancing E-Commerce Decision-Making with an Online Retail Prediction Model</vt:lpstr>
      <vt:lpstr>Brief overview</vt:lpstr>
      <vt:lpstr>What questions I aim to answer</vt:lpstr>
      <vt:lpstr>Data Sources</vt:lpstr>
      <vt:lpstr>PowerPoint Presentation</vt:lpstr>
      <vt:lpstr>Exploratory Data Analysis (EDA)</vt:lpstr>
      <vt:lpstr>Key patterns or insights found during initial exploration</vt:lpstr>
      <vt:lpstr>PowerPoint Presentation</vt:lpstr>
      <vt:lpstr>PowerPoint Presentation</vt:lpstr>
      <vt:lpstr>PowerPoint Presentation</vt:lpstr>
      <vt:lpstr>PowerPoint Presentation</vt:lpstr>
      <vt:lpstr>Algorithms &amp; Evaluation Metrics </vt:lpstr>
      <vt:lpstr>PowerPoint Presentation</vt:lpstr>
      <vt:lpstr>Key Findings &amp; Model Performance</vt:lpstr>
      <vt:lpstr>PowerPoint Presentation</vt:lpstr>
      <vt:lpstr>How the Results Address the Original Problem</vt:lpstr>
      <vt:lpstr>Project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Ganis, Prof. Matthew Robert</dc:creator>
  <cp:lastModifiedBy>Mohammed Hamed</cp:lastModifiedBy>
  <cp:revision>14</cp:revision>
  <dcterms:created xsi:type="dcterms:W3CDTF">2025-02-27T16:58:38Z</dcterms:created>
  <dcterms:modified xsi:type="dcterms:W3CDTF">2025-04-24T20:06:17Z</dcterms:modified>
</cp:coreProperties>
</file>