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C52850-A667-4387-92B3-5330E3360E6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194354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214642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422455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2AEDD3-404D-4F66-B741-E3487FCFAAB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51556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49717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C52850-A667-4387-92B3-5330E3360E6A}"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2605857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C52850-A667-4387-92B3-5330E3360E6A}"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234662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52850-A667-4387-92B3-5330E3360E6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73137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C52850-A667-4387-92B3-5330E3360E6A}" type="datetimeFigureOut">
              <a:rPr lang="en-US" smtClean="0"/>
              <a:t>3/25/2024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2AEDD3-404D-4F66-B741-E3487FCFAABC}" type="slidenum">
              <a:rPr lang="en-US" smtClean="0"/>
              <a:t>‹#›</a:t>
            </a:fld>
            <a:endParaRPr lang="en-US"/>
          </a:p>
        </p:txBody>
      </p:sp>
    </p:spTree>
    <p:extLst>
      <p:ext uri="{BB962C8B-B14F-4D97-AF65-F5344CB8AC3E}">
        <p14:creationId xmlns:p14="http://schemas.microsoft.com/office/powerpoint/2010/main" val="320178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52850-A667-4387-92B3-5330E3360E6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66995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C52850-A667-4387-92B3-5330E3360E6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57384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209948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C52850-A667-4387-92B3-5330E3360E6A}"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268394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C52850-A667-4387-92B3-5330E3360E6A}"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0208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C52850-A667-4387-92B3-5330E3360E6A}"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99939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6393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C52850-A667-4387-92B3-5330E3360E6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EDD3-404D-4F66-B741-E3487FCFAABC}" type="slidenum">
              <a:rPr lang="en-US" smtClean="0"/>
              <a:t>‹#›</a:t>
            </a:fld>
            <a:endParaRPr lang="en-US"/>
          </a:p>
        </p:txBody>
      </p:sp>
    </p:spTree>
    <p:extLst>
      <p:ext uri="{BB962C8B-B14F-4D97-AF65-F5344CB8AC3E}">
        <p14:creationId xmlns:p14="http://schemas.microsoft.com/office/powerpoint/2010/main" val="352543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C52850-A667-4387-92B3-5330E3360E6A}" type="datetimeFigureOut">
              <a:rPr lang="en-US" smtClean="0"/>
              <a:t>3/25/2024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2AEDD3-404D-4F66-B741-E3487FCFAABC}" type="slidenum">
              <a:rPr lang="en-US" smtClean="0"/>
              <a:t>‹#›</a:t>
            </a:fld>
            <a:endParaRPr lang="en-US"/>
          </a:p>
        </p:txBody>
      </p:sp>
    </p:spTree>
    <p:extLst>
      <p:ext uri="{BB962C8B-B14F-4D97-AF65-F5344CB8AC3E}">
        <p14:creationId xmlns:p14="http://schemas.microsoft.com/office/powerpoint/2010/main" val="2377038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FIFA WORLD CUP</a:t>
            </a:r>
            <a:endParaRPr lang="en-US" dirty="0"/>
          </a:p>
        </p:txBody>
      </p:sp>
      <p:sp>
        <p:nvSpPr>
          <p:cNvPr id="3" name="Subtitle 2"/>
          <p:cNvSpPr>
            <a:spLocks noGrp="1"/>
          </p:cNvSpPr>
          <p:nvPr>
            <p:ph type="subTitle" idx="1"/>
          </p:nvPr>
        </p:nvSpPr>
        <p:spPr/>
        <p:txBody>
          <a:bodyPr/>
          <a:lstStyle/>
          <a:p>
            <a:r>
              <a:rPr lang="en-US" dirty="0" smtClean="0"/>
              <a:t>CS675 Introduction to Data Science Midterm Project</a:t>
            </a:r>
          </a:p>
          <a:p>
            <a:endParaRPr lang="en-US" sz="1600" dirty="0" smtClean="0"/>
          </a:p>
          <a:p>
            <a:r>
              <a:rPr lang="en-US" sz="1600" b="1" dirty="0" smtClean="0">
                <a:latin typeface="Bahnschrift Light" panose="020B0502040204020203" pitchFamily="34" charset="0"/>
              </a:rPr>
              <a:t>Ibrahim Mohammed </a:t>
            </a:r>
            <a:r>
              <a:rPr lang="en-US" sz="1600" b="1" dirty="0" err="1" smtClean="0">
                <a:latin typeface="Bahnschrift Light" panose="020B0502040204020203" pitchFamily="34" charset="0"/>
              </a:rPr>
              <a:t>Hamed</a:t>
            </a:r>
            <a:endParaRPr lang="en-US" sz="1600" b="1" dirty="0">
              <a:latin typeface="Bahnschrift Light" panose="020B0502040204020203" pitchFamily="34" charset="0"/>
            </a:endParaRPr>
          </a:p>
        </p:txBody>
      </p:sp>
    </p:spTree>
    <p:extLst>
      <p:ext uri="{BB962C8B-B14F-4D97-AF65-F5344CB8AC3E}">
        <p14:creationId xmlns:p14="http://schemas.microsoft.com/office/powerpoint/2010/main" val="3694148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chemeClr val="bg1"/>
                </a:solidFill>
              </a:rPr>
              <a:t>The lack of strong correlation between home team goals and away team goals suggests that home advantage or away disadvantage may not strongly influence the number of goals scored by teams.</a:t>
            </a:r>
          </a:p>
          <a:p>
            <a:r>
              <a:rPr lang="en-US" dirty="0">
                <a:solidFill>
                  <a:schemeClr val="bg1"/>
                </a:solidFill>
              </a:rPr>
              <a:t>The positive correlation between home team goals and attendance indicates that there might be some level of excitement or enthusiasm among spectators when the home team scores more goals. However, other factors such as team popularity, match importance, and stadium capacity may also play a role in determining attendance.</a:t>
            </a:r>
          </a:p>
          <a:p>
            <a:r>
              <a:rPr lang="en-US" dirty="0">
                <a:solidFill>
                  <a:schemeClr val="bg1"/>
                </a:solidFill>
              </a:rPr>
              <a:t>The negative correlation between away team goals and attendance suggests that spectators may be less interested in matches where the away team scores more goals. Again, this correlation is weak, and other factors may also contribute to fluctuations in attendance.</a:t>
            </a:r>
          </a:p>
          <a:p>
            <a:r>
              <a:rPr lang="en-US" dirty="0">
                <a:solidFill>
                  <a:schemeClr val="bg1"/>
                </a:solidFill>
              </a:rPr>
              <a:t>Overall, it's essential to consider these correlations in conjunction with other factors to gain a comprehensive understanding of the dynamics affecting match outcomes and attendance at matches.</a:t>
            </a:r>
          </a:p>
          <a:p>
            <a:endParaRPr lang="en-US" dirty="0"/>
          </a:p>
        </p:txBody>
      </p:sp>
    </p:spTree>
    <p:extLst>
      <p:ext uri="{BB962C8B-B14F-4D97-AF65-F5344CB8AC3E}">
        <p14:creationId xmlns:p14="http://schemas.microsoft.com/office/powerpoint/2010/main" val="270563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solidFill>
                  <a:schemeClr val="bg1"/>
                </a:solidFill>
              </a:rPr>
              <a:t>The objective of this project is to apply </a:t>
            </a:r>
            <a:r>
              <a:rPr lang="en-US" dirty="0" smtClean="0">
                <a:solidFill>
                  <a:schemeClr val="bg1"/>
                </a:solidFill>
              </a:rPr>
              <a:t>my </a:t>
            </a:r>
            <a:r>
              <a:rPr lang="en-US" dirty="0">
                <a:solidFill>
                  <a:schemeClr val="bg1"/>
                </a:solidFill>
              </a:rPr>
              <a:t>data science skills in a real-world scenario by conducting EDA and creating insightful visualizations using Python libraries. The project will also focus on enhancing communication skills through the creation and presentation of a detailed project report</a:t>
            </a:r>
            <a:r>
              <a:rPr lang="en-US" dirty="0" smtClean="0">
                <a:solidFill>
                  <a:schemeClr val="bg1"/>
                </a:solidFill>
              </a:rPr>
              <a:t>.</a:t>
            </a:r>
          </a:p>
          <a:p>
            <a:r>
              <a:rPr lang="en-US" dirty="0" smtClean="0">
                <a:solidFill>
                  <a:schemeClr val="bg1"/>
                </a:solidFill>
              </a:rPr>
              <a:t>The dataset I chose is ‘Fifa World Cup’ where we will dig deep and perform Exploratory Data Analysis.</a:t>
            </a:r>
            <a:endParaRPr lang="en-US" dirty="0">
              <a:solidFill>
                <a:schemeClr val="bg1"/>
              </a:solidFill>
            </a:endParaRPr>
          </a:p>
        </p:txBody>
      </p:sp>
    </p:spTree>
    <p:extLst>
      <p:ext uri="{BB962C8B-B14F-4D97-AF65-F5344CB8AC3E}">
        <p14:creationId xmlns:p14="http://schemas.microsoft.com/office/powerpoint/2010/main" val="2236841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Information</a:t>
            </a:r>
            <a:endParaRPr lang="en-US" dirty="0"/>
          </a:p>
        </p:txBody>
      </p:sp>
      <p:sp>
        <p:nvSpPr>
          <p:cNvPr id="3" name="Content Placeholder 2"/>
          <p:cNvSpPr>
            <a:spLocks noGrp="1"/>
          </p:cNvSpPr>
          <p:nvPr>
            <p:ph idx="1"/>
          </p:nvPr>
        </p:nvSpPr>
        <p:spPr>
          <a:xfrm>
            <a:off x="680321" y="2336873"/>
            <a:ext cx="9613861" cy="3870496"/>
          </a:xfrm>
        </p:spPr>
        <p:txBody>
          <a:bodyPr>
            <a:normAutofit fontScale="55000" lnSpcReduction="20000"/>
          </a:bodyPr>
          <a:lstStyle/>
          <a:p>
            <a:pPr marL="0" indent="0">
              <a:buNone/>
            </a:pPr>
            <a:r>
              <a:rPr lang="en-US" b="1" dirty="0" smtClean="0">
                <a:solidFill>
                  <a:schemeClr val="bg1"/>
                </a:solidFill>
              </a:rPr>
              <a:t>Data </a:t>
            </a:r>
            <a:r>
              <a:rPr lang="en-US" b="1" dirty="0">
                <a:solidFill>
                  <a:schemeClr val="bg1"/>
                </a:solidFill>
              </a:rPr>
              <a:t>Preprocessing</a:t>
            </a:r>
            <a:endParaRPr lang="en-US" dirty="0">
              <a:solidFill>
                <a:schemeClr val="bg1"/>
              </a:solidFill>
            </a:endParaRPr>
          </a:p>
          <a:p>
            <a:r>
              <a:rPr lang="en-US" dirty="0" smtClean="0">
                <a:solidFill>
                  <a:schemeClr val="bg1"/>
                </a:solidFill>
              </a:rPr>
              <a:t>Steps </a:t>
            </a:r>
            <a:r>
              <a:rPr lang="en-US" dirty="0">
                <a:solidFill>
                  <a:schemeClr val="bg1"/>
                </a:solidFill>
              </a:rPr>
              <a:t>Taken to Cleanse and Prepare the Dataset</a:t>
            </a:r>
          </a:p>
          <a:p>
            <a:r>
              <a:rPr lang="en-US" dirty="0">
                <a:solidFill>
                  <a:schemeClr val="bg1"/>
                </a:solidFill>
              </a:rPr>
              <a:t>Handling Missing Values</a:t>
            </a:r>
            <a:r>
              <a:rPr lang="en-US" dirty="0" smtClean="0">
                <a:solidFill>
                  <a:schemeClr val="bg1"/>
                </a:solidFill>
              </a:rPr>
              <a:t>, </a:t>
            </a:r>
            <a:r>
              <a:rPr lang="en-US" dirty="0">
                <a:solidFill>
                  <a:schemeClr val="bg1"/>
                </a:solidFill>
              </a:rPr>
              <a:t>and Imputations</a:t>
            </a:r>
          </a:p>
          <a:p>
            <a:pPr marL="0" indent="0">
              <a:buNone/>
            </a:pPr>
            <a:r>
              <a:rPr lang="en-US" b="1" dirty="0" smtClean="0">
                <a:solidFill>
                  <a:schemeClr val="bg1"/>
                </a:solidFill>
              </a:rPr>
              <a:t>Exploratory </a:t>
            </a:r>
            <a:r>
              <a:rPr lang="en-US" b="1" dirty="0">
                <a:solidFill>
                  <a:schemeClr val="bg1"/>
                </a:solidFill>
              </a:rPr>
              <a:t>Data Analysis</a:t>
            </a:r>
            <a:endParaRPr lang="en-US" dirty="0">
              <a:solidFill>
                <a:schemeClr val="bg1"/>
              </a:solidFill>
            </a:endParaRPr>
          </a:p>
          <a:p>
            <a:r>
              <a:rPr lang="en-US" dirty="0" smtClean="0">
                <a:solidFill>
                  <a:schemeClr val="bg1"/>
                </a:solidFill>
              </a:rPr>
              <a:t>Summary </a:t>
            </a:r>
            <a:r>
              <a:rPr lang="en-US" dirty="0">
                <a:solidFill>
                  <a:schemeClr val="bg1"/>
                </a:solidFill>
              </a:rPr>
              <a:t>Statistics: Mean, Median, Mode, etc.</a:t>
            </a:r>
          </a:p>
          <a:p>
            <a:r>
              <a:rPr lang="en-US" dirty="0">
                <a:solidFill>
                  <a:schemeClr val="bg1"/>
                </a:solidFill>
              </a:rPr>
              <a:t>Visualizations: Histograms, Box Plots, Scatter Plots, Correlation </a:t>
            </a:r>
            <a:r>
              <a:rPr lang="en-US" dirty="0" smtClean="0">
                <a:solidFill>
                  <a:schemeClr val="bg1"/>
                </a:solidFill>
              </a:rPr>
              <a:t>matrix</a:t>
            </a:r>
            <a:endParaRPr lang="en-US" dirty="0">
              <a:solidFill>
                <a:schemeClr val="bg1"/>
              </a:solidFill>
            </a:endParaRPr>
          </a:p>
          <a:p>
            <a:pPr marL="0" indent="0">
              <a:buNone/>
            </a:pPr>
            <a:r>
              <a:rPr lang="en-US" b="1" dirty="0" smtClean="0">
                <a:solidFill>
                  <a:schemeClr val="bg1"/>
                </a:solidFill>
              </a:rPr>
              <a:t>Performance </a:t>
            </a:r>
            <a:r>
              <a:rPr lang="en-US" b="1" dirty="0">
                <a:solidFill>
                  <a:schemeClr val="bg1"/>
                </a:solidFill>
              </a:rPr>
              <a:t>Analysis</a:t>
            </a:r>
            <a:endParaRPr lang="en-US" dirty="0">
              <a:solidFill>
                <a:schemeClr val="bg1"/>
              </a:solidFill>
            </a:endParaRPr>
          </a:p>
          <a:p>
            <a:pPr marL="0" indent="0">
              <a:buNone/>
            </a:pPr>
            <a:r>
              <a:rPr lang="en-US" dirty="0" smtClean="0">
                <a:solidFill>
                  <a:schemeClr val="bg1"/>
                </a:solidFill>
              </a:rPr>
              <a:t>Correlation </a:t>
            </a:r>
            <a:r>
              <a:rPr lang="en-US" dirty="0">
                <a:solidFill>
                  <a:schemeClr val="bg1"/>
                </a:solidFill>
              </a:rPr>
              <a:t>Matrix: Insights into Performance Metrics</a:t>
            </a:r>
          </a:p>
          <a:p>
            <a:r>
              <a:rPr lang="en-US" dirty="0">
                <a:solidFill>
                  <a:schemeClr val="bg1"/>
                </a:solidFill>
              </a:rPr>
              <a:t>Comparison of Home and Away Team Goals</a:t>
            </a:r>
          </a:p>
          <a:p>
            <a:r>
              <a:rPr lang="en-US" dirty="0">
                <a:solidFill>
                  <a:schemeClr val="bg1"/>
                </a:solidFill>
              </a:rPr>
              <a:t>Analysis of Attendance Trends Across Matches</a:t>
            </a:r>
          </a:p>
          <a:p>
            <a:pPr marL="0" indent="0">
              <a:buNone/>
            </a:pPr>
            <a:r>
              <a:rPr lang="en-US" b="1" dirty="0" smtClean="0">
                <a:solidFill>
                  <a:schemeClr val="bg1"/>
                </a:solidFill>
              </a:rPr>
              <a:t>Stage-wise </a:t>
            </a:r>
            <a:r>
              <a:rPr lang="en-US" b="1" dirty="0">
                <a:solidFill>
                  <a:schemeClr val="bg1"/>
                </a:solidFill>
              </a:rPr>
              <a:t>Analysis</a:t>
            </a:r>
            <a:endParaRPr lang="en-US" dirty="0">
              <a:solidFill>
                <a:schemeClr val="bg1"/>
              </a:solidFill>
            </a:endParaRPr>
          </a:p>
          <a:p>
            <a:r>
              <a:rPr lang="en-US" dirty="0" smtClean="0">
                <a:solidFill>
                  <a:schemeClr val="bg1"/>
                </a:solidFill>
              </a:rPr>
              <a:t>Distribution </a:t>
            </a:r>
            <a:r>
              <a:rPr lang="en-US" dirty="0">
                <a:solidFill>
                  <a:schemeClr val="bg1"/>
                </a:solidFill>
              </a:rPr>
              <a:t>of Matches Across Different Stages</a:t>
            </a:r>
          </a:p>
          <a:p>
            <a:r>
              <a:rPr lang="en-US" dirty="0">
                <a:solidFill>
                  <a:schemeClr val="bg1"/>
                </a:solidFill>
              </a:rPr>
              <a:t>Comparison of Performance Metrics Across Stages</a:t>
            </a:r>
          </a:p>
          <a:p>
            <a:pPr marL="0" indent="0">
              <a:buNone/>
            </a:pPr>
            <a:r>
              <a:rPr lang="en-US" b="1" dirty="0" smtClean="0">
                <a:solidFill>
                  <a:schemeClr val="bg1"/>
                </a:solidFill>
              </a:rPr>
              <a:t>Conclusion</a:t>
            </a:r>
            <a:endParaRPr lang="en-US" dirty="0">
              <a:solidFill>
                <a:schemeClr val="bg1"/>
              </a:solidFill>
            </a:endParaRPr>
          </a:p>
        </p:txBody>
      </p:sp>
    </p:spTree>
    <p:extLst>
      <p:ext uri="{BB962C8B-B14F-4D97-AF65-F5344CB8AC3E}">
        <p14:creationId xmlns:p14="http://schemas.microsoft.com/office/powerpoint/2010/main" val="2721348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Three Contributors</a:t>
            </a:r>
            <a:endParaRPr lang="en-US" dirty="0"/>
          </a:p>
        </p:txBody>
      </p:sp>
      <p:sp>
        <p:nvSpPr>
          <p:cNvPr id="3" name="Content Placeholder 2"/>
          <p:cNvSpPr>
            <a:spLocks noGrp="1"/>
          </p:cNvSpPr>
          <p:nvPr>
            <p:ph idx="1"/>
          </p:nvPr>
        </p:nvSpPr>
        <p:spPr/>
        <p:txBody>
          <a:bodyPr/>
          <a:lstStyle/>
          <a:p>
            <a:r>
              <a:rPr lang="en-US" dirty="0" smtClean="0">
                <a:solidFill>
                  <a:schemeClr val="bg1"/>
                </a:solidFill>
              </a:rPr>
              <a:t>Home Team Goals</a:t>
            </a:r>
          </a:p>
          <a:p>
            <a:r>
              <a:rPr lang="en-US" dirty="0" smtClean="0">
                <a:solidFill>
                  <a:schemeClr val="bg1"/>
                </a:solidFill>
              </a:rPr>
              <a:t>Team Goals</a:t>
            </a:r>
          </a:p>
          <a:p>
            <a:r>
              <a:rPr lang="en-US" dirty="0" smtClean="0">
                <a:solidFill>
                  <a:schemeClr val="bg1"/>
                </a:solidFill>
              </a:rPr>
              <a:t>Attendance</a:t>
            </a:r>
            <a:endParaRPr lang="en-US" dirty="0">
              <a:solidFill>
                <a:schemeClr val="bg1"/>
              </a:solidFill>
            </a:endParaRPr>
          </a:p>
        </p:txBody>
      </p:sp>
    </p:spTree>
    <p:extLst>
      <p:ext uri="{BB962C8B-B14F-4D97-AF65-F5344CB8AC3E}">
        <p14:creationId xmlns:p14="http://schemas.microsoft.com/office/powerpoint/2010/main" val="3140395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9915" y="483576"/>
            <a:ext cx="10435493" cy="6137398"/>
          </a:xfrm>
        </p:spPr>
        <p:txBody>
          <a:bodyPr>
            <a:normAutofit fontScale="77500" lnSpcReduction="20000"/>
          </a:bodyPr>
          <a:lstStyle/>
          <a:p>
            <a:pPr>
              <a:lnSpc>
                <a:spcPct val="120000"/>
              </a:lnSpc>
            </a:pPr>
            <a:r>
              <a:rPr lang="en-US" b="1" dirty="0">
                <a:solidFill>
                  <a:schemeClr val="bg1"/>
                </a:solidFill>
              </a:rPr>
              <a:t>Home Team Goals:</a:t>
            </a:r>
            <a:endParaRPr lang="en-US" dirty="0">
              <a:solidFill>
                <a:schemeClr val="bg1"/>
              </a:solidFill>
            </a:endParaRPr>
          </a:p>
          <a:p>
            <a:pPr>
              <a:lnSpc>
                <a:spcPct val="120000"/>
              </a:lnSpc>
            </a:pPr>
            <a:r>
              <a:rPr lang="en-US" dirty="0">
                <a:solidFill>
                  <a:schemeClr val="bg1"/>
                </a:solidFill>
              </a:rPr>
              <a:t>The mean number of goals scored by the home team per match is approximately 1.81, with a standard deviation of 0.69.</a:t>
            </a:r>
          </a:p>
          <a:p>
            <a:pPr>
              <a:lnSpc>
                <a:spcPct val="120000"/>
              </a:lnSpc>
            </a:pPr>
            <a:r>
              <a:rPr lang="en-US" dirty="0">
                <a:solidFill>
                  <a:schemeClr val="bg1"/>
                </a:solidFill>
              </a:rPr>
              <a:t>The minimum number of goals scored by the home team in a match is 0, while the maximum is 10.</a:t>
            </a:r>
          </a:p>
          <a:p>
            <a:pPr>
              <a:lnSpc>
                <a:spcPct val="120000"/>
              </a:lnSpc>
            </a:pPr>
            <a:r>
              <a:rPr lang="en-US" dirty="0">
                <a:solidFill>
                  <a:schemeClr val="bg1"/>
                </a:solidFill>
              </a:rPr>
              <a:t>The distribution of home team goals appears to be centered around the mean, with some variability observed.</a:t>
            </a:r>
          </a:p>
          <a:p>
            <a:pPr>
              <a:lnSpc>
                <a:spcPct val="120000"/>
              </a:lnSpc>
            </a:pPr>
            <a:r>
              <a:rPr lang="en-US" b="1" dirty="0">
                <a:solidFill>
                  <a:schemeClr val="bg1"/>
                </a:solidFill>
              </a:rPr>
              <a:t>Away Team Goals:</a:t>
            </a:r>
            <a:endParaRPr lang="en-US" dirty="0">
              <a:solidFill>
                <a:schemeClr val="bg1"/>
              </a:solidFill>
            </a:endParaRPr>
          </a:p>
          <a:p>
            <a:pPr lvl="1">
              <a:lnSpc>
                <a:spcPct val="120000"/>
              </a:lnSpc>
            </a:pPr>
            <a:r>
              <a:rPr lang="en-US" dirty="0">
                <a:solidFill>
                  <a:schemeClr val="bg1"/>
                </a:solidFill>
              </a:rPr>
              <a:t>The mean number of goals scored by the away team per match is approximately 1.02, with a standard deviation of 0.47.</a:t>
            </a:r>
          </a:p>
          <a:p>
            <a:pPr lvl="1">
              <a:lnSpc>
                <a:spcPct val="120000"/>
              </a:lnSpc>
            </a:pPr>
            <a:r>
              <a:rPr lang="en-US" dirty="0">
                <a:solidFill>
                  <a:schemeClr val="bg1"/>
                </a:solidFill>
              </a:rPr>
              <a:t>The minimum number of goals scored by the away team in a match is 0, while the maximum is 7.</a:t>
            </a:r>
          </a:p>
          <a:p>
            <a:pPr lvl="1">
              <a:lnSpc>
                <a:spcPct val="120000"/>
              </a:lnSpc>
            </a:pPr>
            <a:r>
              <a:rPr lang="en-US" dirty="0">
                <a:solidFill>
                  <a:schemeClr val="bg1"/>
                </a:solidFill>
              </a:rPr>
              <a:t>The distribution of away team goals also appears to be centered around the mean, with relatively less variability compared to home team goals.</a:t>
            </a:r>
          </a:p>
          <a:p>
            <a:pPr>
              <a:lnSpc>
                <a:spcPct val="120000"/>
              </a:lnSpc>
            </a:pPr>
            <a:r>
              <a:rPr lang="en-US" b="1" dirty="0">
                <a:solidFill>
                  <a:schemeClr val="bg1"/>
                </a:solidFill>
              </a:rPr>
              <a:t>Attendance:</a:t>
            </a:r>
            <a:endParaRPr lang="en-US" dirty="0">
              <a:solidFill>
                <a:schemeClr val="bg1"/>
              </a:solidFill>
            </a:endParaRPr>
          </a:p>
          <a:p>
            <a:pPr lvl="1">
              <a:lnSpc>
                <a:spcPct val="120000"/>
              </a:lnSpc>
            </a:pPr>
            <a:r>
              <a:rPr lang="en-US" dirty="0">
                <a:solidFill>
                  <a:schemeClr val="bg1"/>
                </a:solidFill>
              </a:rPr>
              <a:t>The mean attendance per match is approximately 45,164, with a standard deviation of 10,121.</a:t>
            </a:r>
          </a:p>
          <a:p>
            <a:pPr lvl="1">
              <a:lnSpc>
                <a:spcPct val="120000"/>
              </a:lnSpc>
            </a:pPr>
            <a:r>
              <a:rPr lang="en-US" dirty="0">
                <a:solidFill>
                  <a:schemeClr val="bg1"/>
                </a:solidFill>
              </a:rPr>
              <a:t>The minimum attendance recorded for a match is 2,000, while the maximum is 173,850.</a:t>
            </a:r>
          </a:p>
          <a:p>
            <a:pPr lvl="1">
              <a:lnSpc>
                <a:spcPct val="120000"/>
              </a:lnSpc>
            </a:pPr>
            <a:r>
              <a:rPr lang="en-US" dirty="0">
                <a:solidFill>
                  <a:schemeClr val="bg1"/>
                </a:solidFill>
              </a:rPr>
              <a:t>The distribution of attendance values exhibits some variability, with a notable range of values observed.</a:t>
            </a:r>
          </a:p>
          <a:p>
            <a:endParaRPr lang="en-US" dirty="0">
              <a:solidFill>
                <a:schemeClr val="bg1"/>
              </a:solidFill>
            </a:endParaRPr>
          </a:p>
        </p:txBody>
      </p:sp>
    </p:spTree>
    <p:extLst>
      <p:ext uri="{BB962C8B-B14F-4D97-AF65-F5344CB8AC3E}">
        <p14:creationId xmlns:p14="http://schemas.microsoft.com/office/powerpoint/2010/main" val="132326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7957" y="822733"/>
            <a:ext cx="4205915" cy="2245782"/>
          </a:xfrm>
          <a:prstGeom prst="rect">
            <a:avLst/>
          </a:prstGeom>
        </p:spPr>
      </p:pic>
      <p:pic>
        <p:nvPicPr>
          <p:cNvPr id="5" name="Picture 4"/>
          <p:cNvPicPr>
            <a:picLocks noChangeAspect="1"/>
          </p:cNvPicPr>
          <p:nvPr/>
        </p:nvPicPr>
        <p:blipFill>
          <a:blip r:embed="rId3"/>
          <a:stretch>
            <a:fillRect/>
          </a:stretch>
        </p:blipFill>
        <p:spPr>
          <a:xfrm>
            <a:off x="617956" y="3666392"/>
            <a:ext cx="4205915" cy="2193516"/>
          </a:xfrm>
          <a:prstGeom prst="rect">
            <a:avLst/>
          </a:prstGeom>
        </p:spPr>
      </p:pic>
      <p:pic>
        <p:nvPicPr>
          <p:cNvPr id="6" name="Picture 5"/>
          <p:cNvPicPr>
            <a:picLocks noChangeAspect="1"/>
          </p:cNvPicPr>
          <p:nvPr/>
        </p:nvPicPr>
        <p:blipFill>
          <a:blip r:embed="rId4"/>
          <a:stretch>
            <a:fillRect/>
          </a:stretch>
        </p:blipFill>
        <p:spPr>
          <a:xfrm>
            <a:off x="6202958" y="822733"/>
            <a:ext cx="3686762" cy="2149067"/>
          </a:xfrm>
          <a:prstGeom prst="rect">
            <a:avLst/>
          </a:prstGeom>
        </p:spPr>
      </p:pic>
      <p:sp>
        <p:nvSpPr>
          <p:cNvPr id="7" name="TextBox 6"/>
          <p:cNvSpPr txBox="1"/>
          <p:nvPr/>
        </p:nvSpPr>
        <p:spPr>
          <a:xfrm>
            <a:off x="5930397" y="3885987"/>
            <a:ext cx="4888523" cy="1754326"/>
          </a:xfrm>
          <a:prstGeom prst="rect">
            <a:avLst/>
          </a:prstGeom>
          <a:noFill/>
        </p:spPr>
        <p:txBody>
          <a:bodyPr wrap="square" rtlCol="0">
            <a:spAutoFit/>
          </a:bodyPr>
          <a:lstStyle/>
          <a:p>
            <a:r>
              <a:rPr lang="en-US" dirty="0">
                <a:solidFill>
                  <a:schemeClr val="bg1"/>
                </a:solidFill>
              </a:rPr>
              <a:t>These statistics serve as valuable indicators of the key contributors/influencers in the dataset, highlighting the importance of goals scored by both home and away teams, as well as the level of audience turnout for matches.</a:t>
            </a:r>
          </a:p>
        </p:txBody>
      </p:sp>
    </p:spTree>
    <p:extLst>
      <p:ext uri="{BB962C8B-B14F-4D97-AF65-F5344CB8AC3E}">
        <p14:creationId xmlns:p14="http://schemas.microsoft.com/office/powerpoint/2010/main" val="199411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b="1" dirty="0"/>
              <a:t>How does the home team's performance (measured by the number of goals scored) vary across different stages of the matches?</a:t>
            </a:r>
            <a:endParaRPr lang="en-US" sz="2200" dirty="0"/>
          </a:p>
        </p:txBody>
      </p:sp>
      <p:sp>
        <p:nvSpPr>
          <p:cNvPr id="3" name="Content Placeholder 2"/>
          <p:cNvSpPr>
            <a:spLocks noGrp="1"/>
          </p:cNvSpPr>
          <p:nvPr>
            <p:ph idx="1"/>
          </p:nvPr>
        </p:nvSpPr>
        <p:spPr>
          <a:xfrm>
            <a:off x="680321" y="2336873"/>
            <a:ext cx="5491879" cy="3599316"/>
          </a:xfrm>
        </p:spPr>
        <p:txBody>
          <a:bodyPr>
            <a:normAutofit fontScale="55000" lnSpcReduction="20000"/>
          </a:bodyPr>
          <a:lstStyle/>
          <a:p>
            <a:pPr>
              <a:lnSpc>
                <a:spcPct val="120000"/>
              </a:lnSpc>
            </a:pPr>
            <a:r>
              <a:rPr lang="en-US" dirty="0">
                <a:solidFill>
                  <a:schemeClr val="bg1"/>
                </a:solidFill>
              </a:rPr>
              <a:t>Fr</a:t>
            </a:r>
            <a:r>
              <a:rPr lang="en-US" sz="2300" dirty="0">
                <a:solidFill>
                  <a:schemeClr val="bg1"/>
                </a:solidFill>
              </a:rPr>
              <a:t>om the box plot of 'Home Team Goals' by 'Stage', we observe that the median number of goals scored by the home team varies across different stages of the matches. For instance, the median number of goals tends to be higher in the group stage compared to the knockout stages.</a:t>
            </a:r>
          </a:p>
          <a:p>
            <a:pPr>
              <a:lnSpc>
                <a:spcPct val="120000"/>
              </a:lnSpc>
            </a:pPr>
            <a:r>
              <a:rPr lang="en-US" sz="2300" dirty="0">
                <a:solidFill>
                  <a:schemeClr val="bg1"/>
                </a:solidFill>
              </a:rPr>
              <a:t>This suggests that the level of competition and the teams' strategies might influence the home team's performance in different stages of the matches.</a:t>
            </a:r>
          </a:p>
          <a:p>
            <a:pPr>
              <a:lnSpc>
                <a:spcPct val="120000"/>
              </a:lnSpc>
            </a:pPr>
            <a:r>
              <a:rPr lang="en-US" sz="2300" b="1" dirty="0">
                <a:solidFill>
                  <a:schemeClr val="bg1"/>
                </a:solidFill>
              </a:rPr>
              <a:t>Deeper Analysis:</a:t>
            </a:r>
            <a:endParaRPr lang="en-US" sz="2300" dirty="0">
              <a:solidFill>
                <a:schemeClr val="bg1"/>
              </a:solidFill>
            </a:endParaRPr>
          </a:p>
          <a:p>
            <a:pPr>
              <a:lnSpc>
                <a:spcPct val="120000"/>
              </a:lnSpc>
            </a:pPr>
            <a:r>
              <a:rPr lang="en-US" sz="2300" dirty="0">
                <a:solidFill>
                  <a:schemeClr val="bg1"/>
                </a:solidFill>
              </a:rPr>
              <a:t>We can further investigate whether there is a correlation between the home team's performance and the stage of the match by calculating correlation coefficients.</a:t>
            </a:r>
          </a:p>
          <a:p>
            <a:pPr>
              <a:lnSpc>
                <a:spcPct val="120000"/>
              </a:lnSpc>
            </a:pPr>
            <a:r>
              <a:rPr lang="en-US" sz="2300" dirty="0">
                <a:solidFill>
                  <a:schemeClr val="bg1"/>
                </a:solidFill>
              </a:rPr>
              <a:t>Additionally, we can analyze specific matches where the home team significantly outperformed or underperformed relative to their average performance in each stage.</a:t>
            </a:r>
          </a:p>
          <a:p>
            <a:endParaRPr lang="en-US" dirty="0"/>
          </a:p>
        </p:txBody>
      </p:sp>
      <p:pic>
        <p:nvPicPr>
          <p:cNvPr id="4" name="Picture 3"/>
          <p:cNvPicPr>
            <a:picLocks noChangeAspect="1"/>
          </p:cNvPicPr>
          <p:nvPr/>
        </p:nvPicPr>
        <p:blipFill>
          <a:blip r:embed="rId2"/>
          <a:stretch>
            <a:fillRect/>
          </a:stretch>
        </p:blipFill>
        <p:spPr>
          <a:xfrm>
            <a:off x="6493206" y="2101419"/>
            <a:ext cx="5515411" cy="3446528"/>
          </a:xfrm>
          <a:prstGeom prst="rect">
            <a:avLst/>
          </a:prstGeom>
        </p:spPr>
      </p:pic>
    </p:spTree>
    <p:extLst>
      <p:ext uri="{BB962C8B-B14F-4D97-AF65-F5344CB8AC3E}">
        <p14:creationId xmlns:p14="http://schemas.microsoft.com/office/powerpoint/2010/main" val="3700292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Is there a relationship between the attendance and the importance of the match stage?</a:t>
            </a:r>
            <a:endParaRPr lang="en-US" sz="2800" dirty="0"/>
          </a:p>
        </p:txBody>
      </p:sp>
      <p:sp>
        <p:nvSpPr>
          <p:cNvPr id="3" name="Content Placeholder 2"/>
          <p:cNvSpPr>
            <a:spLocks noGrp="1"/>
          </p:cNvSpPr>
          <p:nvPr>
            <p:ph idx="1"/>
          </p:nvPr>
        </p:nvSpPr>
        <p:spPr>
          <a:xfrm>
            <a:off x="5591907" y="2127738"/>
            <a:ext cx="5978769" cy="4167554"/>
          </a:xfrm>
        </p:spPr>
        <p:txBody>
          <a:bodyPr>
            <a:normAutofit fontScale="55000" lnSpcReduction="20000"/>
          </a:bodyPr>
          <a:lstStyle/>
          <a:p>
            <a:pPr>
              <a:lnSpc>
                <a:spcPct val="120000"/>
              </a:lnSpc>
            </a:pPr>
            <a:r>
              <a:rPr lang="en-US" sz="2500" dirty="0">
                <a:solidFill>
                  <a:schemeClr val="bg1"/>
                </a:solidFill>
              </a:rPr>
              <a:t>From the box plot of 'Attendance' by 'Stage', we observe variations in attendance across different stages of the matches. Generally, matches in the knockout stages tend to have higher attendance compared to those in the group stage.</a:t>
            </a:r>
          </a:p>
          <a:p>
            <a:pPr>
              <a:lnSpc>
                <a:spcPct val="120000"/>
              </a:lnSpc>
            </a:pPr>
            <a:r>
              <a:rPr lang="en-US" sz="2500" dirty="0">
                <a:solidFill>
                  <a:schemeClr val="bg1"/>
                </a:solidFill>
              </a:rPr>
              <a:t>This suggests that the importance of the match stage, such as knockout matches determining the progression in the tournament, influences the audience turnout.</a:t>
            </a:r>
          </a:p>
          <a:p>
            <a:pPr>
              <a:lnSpc>
                <a:spcPct val="120000"/>
              </a:lnSpc>
            </a:pPr>
            <a:r>
              <a:rPr lang="en-US" sz="2500" b="1" dirty="0">
                <a:solidFill>
                  <a:schemeClr val="bg1"/>
                </a:solidFill>
              </a:rPr>
              <a:t>Deeper Analysis:</a:t>
            </a:r>
            <a:endParaRPr lang="en-US" sz="2500" dirty="0">
              <a:solidFill>
                <a:schemeClr val="bg1"/>
              </a:solidFill>
            </a:endParaRPr>
          </a:p>
          <a:p>
            <a:pPr>
              <a:lnSpc>
                <a:spcPct val="120000"/>
              </a:lnSpc>
            </a:pPr>
            <a:r>
              <a:rPr lang="en-US" sz="2500" dirty="0">
                <a:solidFill>
                  <a:schemeClr val="bg1"/>
                </a:solidFill>
              </a:rPr>
              <a:t>We can delve deeper into the factors contributing to higher attendance in certain stages, such as analyzing matches involving popular teams or matches held in specific stadiums/cities.</a:t>
            </a:r>
          </a:p>
          <a:p>
            <a:pPr>
              <a:lnSpc>
                <a:spcPct val="120000"/>
              </a:lnSpc>
            </a:pPr>
            <a:r>
              <a:rPr lang="en-US" sz="2500" dirty="0">
                <a:solidFill>
                  <a:schemeClr val="bg1"/>
                </a:solidFill>
              </a:rPr>
              <a:t>Additionally, we can explore whether there is a significant difference in attendance between matches played in different cities or stadiums and how factors like venue capacity might affect attendance.</a:t>
            </a:r>
          </a:p>
          <a:p>
            <a:endParaRPr lang="en-US" dirty="0"/>
          </a:p>
        </p:txBody>
      </p:sp>
      <p:pic>
        <p:nvPicPr>
          <p:cNvPr id="4" name="Picture 3"/>
          <p:cNvPicPr>
            <a:picLocks noChangeAspect="1"/>
          </p:cNvPicPr>
          <p:nvPr/>
        </p:nvPicPr>
        <p:blipFill>
          <a:blip r:embed="rId2"/>
          <a:stretch>
            <a:fillRect/>
          </a:stretch>
        </p:blipFill>
        <p:spPr>
          <a:xfrm>
            <a:off x="127664" y="2211319"/>
            <a:ext cx="5464244" cy="3749866"/>
          </a:xfrm>
          <a:prstGeom prst="rect">
            <a:avLst/>
          </a:prstGeom>
        </p:spPr>
      </p:pic>
    </p:spTree>
    <p:extLst>
      <p:ext uri="{BB962C8B-B14F-4D97-AF65-F5344CB8AC3E}">
        <p14:creationId xmlns:p14="http://schemas.microsoft.com/office/powerpoint/2010/main" val="10449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4" name="Content Placeholder 3"/>
          <p:cNvPicPr>
            <a:picLocks noGrp="1" noChangeAspect="1"/>
          </p:cNvPicPr>
          <p:nvPr>
            <p:ph idx="1"/>
          </p:nvPr>
        </p:nvPicPr>
        <p:blipFill>
          <a:blip r:embed="rId2"/>
          <a:stretch>
            <a:fillRect/>
          </a:stretch>
        </p:blipFill>
        <p:spPr>
          <a:xfrm>
            <a:off x="5487251" y="2345593"/>
            <a:ext cx="6217567" cy="3598863"/>
          </a:xfrm>
          <a:prstGeom prst="rect">
            <a:avLst/>
          </a:prstGeom>
        </p:spPr>
      </p:pic>
      <p:sp>
        <p:nvSpPr>
          <p:cNvPr id="5" name="Rectangle 4"/>
          <p:cNvSpPr/>
          <p:nvPr/>
        </p:nvSpPr>
        <p:spPr>
          <a:xfrm>
            <a:off x="202223" y="2270071"/>
            <a:ext cx="5222631" cy="3970318"/>
          </a:xfrm>
          <a:prstGeom prst="rect">
            <a:avLst/>
          </a:prstGeom>
        </p:spPr>
        <p:txBody>
          <a:bodyPr wrap="square">
            <a:spAutoFit/>
          </a:bodyPr>
          <a:lstStyle/>
          <a:p>
            <a:r>
              <a:rPr lang="en-US" sz="1200" b="1" dirty="0" smtClean="0">
                <a:solidFill>
                  <a:schemeClr val="bg1"/>
                </a:solidFill>
                <a:latin typeface="Söhne"/>
              </a:rPr>
              <a:t>H</a:t>
            </a:r>
            <a:r>
              <a:rPr lang="en-US" sz="1200" b="1" i="0" dirty="0" smtClean="0">
                <a:solidFill>
                  <a:schemeClr val="bg1"/>
                </a:solidFill>
                <a:effectLst/>
                <a:latin typeface="Söhne"/>
              </a:rPr>
              <a:t>ome Team Goals and Away Team Goals:</a:t>
            </a:r>
            <a:endParaRPr lang="en-US" sz="1200" b="0" i="0" dirty="0" smtClean="0">
              <a:solidFill>
                <a:schemeClr val="bg1"/>
              </a:solidFill>
              <a:effectLst/>
              <a:latin typeface="Söhne"/>
            </a:endParaRPr>
          </a:p>
          <a:p>
            <a:pPr lvl="1"/>
            <a:r>
              <a:rPr lang="en-US" sz="1200" b="0" i="0" dirty="0" smtClean="0">
                <a:solidFill>
                  <a:schemeClr val="bg1"/>
                </a:solidFill>
                <a:effectLst/>
                <a:latin typeface="Söhne"/>
              </a:rPr>
              <a:t>There is a very weak positive correlation (0.02) between the number of goals scored by the home team and the number of goals scored by the away team. This suggests that there is almost no linear relationship between these two variables. Teams scoring more goals at home are not necessarily correlated with teams scoring more goals away.</a:t>
            </a:r>
          </a:p>
          <a:p>
            <a:r>
              <a:rPr lang="en-US" sz="1200" b="1" i="0" dirty="0" smtClean="0">
                <a:solidFill>
                  <a:schemeClr val="bg1"/>
                </a:solidFill>
                <a:effectLst/>
                <a:latin typeface="Söhne"/>
              </a:rPr>
              <a:t>Home Team Goals and Attendance:</a:t>
            </a:r>
            <a:endParaRPr lang="en-US" sz="1200" b="0" i="0" dirty="0" smtClean="0">
              <a:solidFill>
                <a:schemeClr val="bg1"/>
              </a:solidFill>
              <a:effectLst/>
              <a:latin typeface="Söhne"/>
            </a:endParaRPr>
          </a:p>
          <a:p>
            <a:pPr lvl="1"/>
            <a:r>
              <a:rPr lang="en-US" sz="1200" b="0" i="0" dirty="0" smtClean="0">
                <a:solidFill>
                  <a:schemeClr val="bg1"/>
                </a:solidFill>
                <a:effectLst/>
                <a:latin typeface="Söhne"/>
              </a:rPr>
              <a:t>There is a weak positive correlation (0.11) between the number of goals scored by the home team and the attendance at matches. This suggests that there is a slight tendency for higher attendance at matches where the home team scores more goals. However, the correlation is not very strong, indicating that other factors may also influence attendance.</a:t>
            </a:r>
          </a:p>
          <a:p>
            <a:r>
              <a:rPr lang="en-US" sz="1200" b="1" i="0" smtClean="0">
                <a:solidFill>
                  <a:schemeClr val="bg1"/>
                </a:solidFill>
                <a:effectLst/>
                <a:latin typeface="Söhne"/>
              </a:rPr>
              <a:t>Away Team </a:t>
            </a:r>
            <a:r>
              <a:rPr lang="en-US" sz="1200" b="1" i="0" dirty="0" smtClean="0">
                <a:solidFill>
                  <a:schemeClr val="bg1"/>
                </a:solidFill>
                <a:effectLst/>
                <a:latin typeface="Söhne"/>
              </a:rPr>
              <a:t>Goals and Attendance:</a:t>
            </a:r>
            <a:endParaRPr lang="en-US" sz="1200" b="0" i="0" dirty="0" smtClean="0">
              <a:solidFill>
                <a:schemeClr val="bg1"/>
              </a:solidFill>
              <a:effectLst/>
              <a:latin typeface="Söhne"/>
            </a:endParaRPr>
          </a:p>
          <a:p>
            <a:pPr lvl="1"/>
            <a:r>
              <a:rPr lang="en-US" sz="1200" b="0" i="0" dirty="0" smtClean="0">
                <a:solidFill>
                  <a:schemeClr val="bg1"/>
                </a:solidFill>
                <a:effectLst/>
                <a:latin typeface="Söhne"/>
              </a:rPr>
              <a:t>There is a weak negative correlation (-0.05) between the number of goals scored by the away team and the attendance at matches. This suggests that there is a slight tendency for lower attendance at matches where the away team scores more goals. Again, the correlation is not very strong, indicating that other factors may also influence attendance.</a:t>
            </a:r>
            <a:endParaRPr lang="en-US" sz="1200" b="0" i="0" dirty="0">
              <a:solidFill>
                <a:schemeClr val="bg1"/>
              </a:solidFill>
              <a:effectLst/>
              <a:latin typeface="Söhne"/>
            </a:endParaRPr>
          </a:p>
        </p:txBody>
      </p:sp>
    </p:spTree>
    <p:extLst>
      <p:ext uri="{BB962C8B-B14F-4D97-AF65-F5344CB8AC3E}">
        <p14:creationId xmlns:p14="http://schemas.microsoft.com/office/powerpoint/2010/main" val="2552198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325</TotalTime>
  <Words>1076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Light</vt:lpstr>
      <vt:lpstr>Söhne</vt:lpstr>
      <vt:lpstr>Trebuchet MS</vt:lpstr>
      <vt:lpstr>Berlin</vt:lpstr>
      <vt:lpstr>FIFA WORLD CUP</vt:lpstr>
      <vt:lpstr>Objective</vt:lpstr>
      <vt:lpstr>Dataset Information</vt:lpstr>
      <vt:lpstr>Top Three Contributors</vt:lpstr>
      <vt:lpstr>PowerPoint Presentation</vt:lpstr>
      <vt:lpstr>PowerPoint Presentation</vt:lpstr>
      <vt:lpstr>How does the home team's performance (measured by the number of goals scored) vary across different stages of the matches?</vt:lpstr>
      <vt:lpstr>Is there a relationship between the attendance and the importance of the match stage?</vt:lpstr>
      <vt:lpstr>Correlation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dc:title>
  <dc:creator>Mohammed Hamed</dc:creator>
  <cp:lastModifiedBy>Mohammed Hamed</cp:lastModifiedBy>
  <cp:revision>9</cp:revision>
  <dcterms:created xsi:type="dcterms:W3CDTF">2024-03-25T17:42:07Z</dcterms:created>
  <dcterms:modified xsi:type="dcterms:W3CDTF">2024-03-25T23:07:31Z</dcterms:modified>
</cp:coreProperties>
</file>