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2/15/2021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ibrahimmun9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Sentiment Analysis of Arabic Text Data (Tweets)</a:t>
            </a:r>
            <a:endParaRPr lang="en-US" dirty="0"/>
          </a:p>
        </p:txBody>
      </p:sp>
      <p:sp>
        <p:nvSpPr>
          <p:cNvPr id="3" name="Subtitle 2"/>
          <p:cNvSpPr>
            <a:spLocks noGrp="1"/>
          </p:cNvSpPr>
          <p:nvPr>
            <p:ph type="subTitle" idx="1"/>
          </p:nvPr>
        </p:nvSpPr>
        <p:spPr/>
        <p:txBody>
          <a:bodyPr/>
          <a:lstStyle/>
          <a:p>
            <a:r>
              <a:rPr lang="en-US" dirty="0" smtClean="0"/>
              <a:t>Data science Capstone Project</a:t>
            </a:r>
            <a:endParaRPr lang="en-US" dirty="0"/>
          </a:p>
        </p:txBody>
      </p:sp>
    </p:spTree>
    <p:extLst>
      <p:ext uri="{BB962C8B-B14F-4D97-AF65-F5344CB8AC3E}">
        <p14:creationId xmlns:p14="http://schemas.microsoft.com/office/powerpoint/2010/main" val="4135762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700784"/>
          </a:xfrm>
        </p:spPr>
        <p:txBody>
          <a:bodyPr>
            <a:normAutofit/>
          </a:bodyPr>
          <a:lstStyle/>
          <a:p>
            <a:pPr algn="ctr"/>
            <a:r>
              <a:rPr lang="en-US" dirty="0" smtClean="0"/>
              <a:t>Contents</a:t>
            </a:r>
            <a:endParaRPr lang="en-US" dirty="0"/>
          </a:p>
        </p:txBody>
      </p:sp>
      <p:sp>
        <p:nvSpPr>
          <p:cNvPr id="3" name="Content Placeholder 2"/>
          <p:cNvSpPr>
            <a:spLocks noGrp="1"/>
          </p:cNvSpPr>
          <p:nvPr>
            <p:ph idx="1"/>
          </p:nvPr>
        </p:nvSpPr>
        <p:spPr>
          <a:xfrm>
            <a:off x="1024128" y="2021983"/>
            <a:ext cx="9720073" cy="4287377"/>
          </a:xfrm>
        </p:spPr>
        <p:txBody>
          <a:bodyPr/>
          <a:lstStyle/>
          <a:p>
            <a:pPr marL="457200" lvl="0" indent="-457200">
              <a:buFont typeface="+mj-lt"/>
              <a:buAutoNum type="arabicPeriod"/>
            </a:pPr>
            <a:r>
              <a:rPr lang="en-US" b="1" dirty="0"/>
              <a:t>Introduction</a:t>
            </a:r>
          </a:p>
          <a:p>
            <a:pPr marL="457200" indent="-457200">
              <a:buFont typeface="+mj-lt"/>
              <a:buAutoNum type="arabicPeriod"/>
            </a:pPr>
            <a:r>
              <a:rPr lang="en-US" b="1" dirty="0"/>
              <a:t>Problem Statement</a:t>
            </a:r>
          </a:p>
          <a:p>
            <a:pPr marL="457200" lvl="0" indent="-457200">
              <a:buFont typeface="+mj-lt"/>
              <a:buAutoNum type="arabicPeriod"/>
            </a:pPr>
            <a:r>
              <a:rPr lang="en-US" b="1" dirty="0"/>
              <a:t>Background</a:t>
            </a:r>
          </a:p>
          <a:p>
            <a:pPr marL="457200" lvl="0" indent="-457200">
              <a:buFont typeface="+mj-lt"/>
              <a:buAutoNum type="arabicPeriod"/>
            </a:pPr>
            <a:r>
              <a:rPr lang="en-US" b="1" dirty="0"/>
              <a:t>Methodology</a:t>
            </a:r>
          </a:p>
          <a:p>
            <a:pPr marL="457200" lvl="0" indent="-457200">
              <a:buFont typeface="+mj-lt"/>
              <a:buAutoNum type="arabicPeriod"/>
            </a:pPr>
            <a:r>
              <a:rPr lang="en-US" b="1" dirty="0"/>
              <a:t>Results and discussion</a:t>
            </a:r>
          </a:p>
          <a:p>
            <a:pPr marL="457200" indent="-457200">
              <a:buFont typeface="+mj-lt"/>
              <a:buAutoNum type="arabicPeriod"/>
            </a:pPr>
            <a:r>
              <a:rPr lang="en-US" dirty="0"/>
              <a:t>Conclusions and </a:t>
            </a:r>
            <a:r>
              <a:rPr lang="en-US" dirty="0" smtClean="0"/>
              <a:t>recommendations</a:t>
            </a:r>
          </a:p>
          <a:p>
            <a:pPr marL="457200" lvl="0" indent="-457200">
              <a:buFont typeface="+mj-lt"/>
              <a:buAutoNum type="arabicPeriod"/>
            </a:pPr>
            <a:r>
              <a:rPr lang="en-US" b="1" dirty="0"/>
              <a:t>References</a:t>
            </a:r>
          </a:p>
          <a:p>
            <a:pPr marL="0" indent="0">
              <a:buNone/>
            </a:pPr>
            <a:endParaRPr lang="en-US" dirty="0"/>
          </a:p>
        </p:txBody>
      </p:sp>
    </p:spTree>
    <p:extLst>
      <p:ext uri="{BB962C8B-B14F-4D97-AF65-F5344CB8AC3E}">
        <p14:creationId xmlns:p14="http://schemas.microsoft.com/office/powerpoint/2010/main" val="2777039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0"/>
            <a:ext cx="9720072" cy="1499616"/>
          </a:xfrm>
        </p:spPr>
        <p:txBody>
          <a:bodyPr/>
          <a:lstStyle/>
          <a:p>
            <a:pPr lvl="0" algn="ctr"/>
            <a:r>
              <a:rPr lang="en-US" b="1" dirty="0" smtClean="0"/>
              <a:t>Introduction</a:t>
            </a:r>
            <a:endParaRPr lang="en-US" dirty="0"/>
          </a:p>
        </p:txBody>
      </p:sp>
      <p:sp>
        <p:nvSpPr>
          <p:cNvPr id="3" name="Content Placeholder 2"/>
          <p:cNvSpPr>
            <a:spLocks noGrp="1"/>
          </p:cNvSpPr>
          <p:nvPr>
            <p:ph idx="1"/>
          </p:nvPr>
        </p:nvSpPr>
        <p:spPr>
          <a:xfrm>
            <a:off x="1024128" y="1674254"/>
            <a:ext cx="9720073" cy="4635106"/>
          </a:xfrm>
        </p:spPr>
        <p:txBody>
          <a:bodyPr>
            <a:normAutofit fontScale="92500" lnSpcReduction="20000"/>
          </a:bodyPr>
          <a:lstStyle/>
          <a:p>
            <a:pPr marL="0" indent="0">
              <a:buNone/>
            </a:pPr>
            <a:r>
              <a:rPr lang="en-US" dirty="0"/>
              <a:t>This dataset we collected in April 2019 by an company. It contains 58K Arabic tweets annotated in positive and negative labels, The company collected this dataset to provide Arabic sentiment corpus for the research the </a:t>
            </a:r>
            <a:r>
              <a:rPr lang="en-US" dirty="0" err="1"/>
              <a:t>comapny</a:t>
            </a:r>
            <a:r>
              <a:rPr lang="en-US" dirty="0"/>
              <a:t> doing to investigate deep learning approaches for Arabic sentiment analysis. The dataset is balanced and collected using positive and negative </a:t>
            </a:r>
            <a:r>
              <a:rPr lang="en-US" dirty="0" err="1"/>
              <a:t>emojis</a:t>
            </a:r>
            <a:r>
              <a:rPr lang="en-US" dirty="0"/>
              <a:t> lexicon.</a:t>
            </a:r>
          </a:p>
          <a:p>
            <a:pPr marL="0" indent="0">
              <a:buNone/>
            </a:pPr>
            <a:r>
              <a:rPr lang="en-US" dirty="0"/>
              <a:t>The ability to understand the public sentiment in social media is increasingly considered as an important tool for market understanding and customer segmentation.</a:t>
            </a:r>
          </a:p>
          <a:p>
            <a:pPr marL="0" indent="0">
              <a:buNone/>
            </a:pPr>
            <a:r>
              <a:rPr lang="en-US" dirty="0" smtClean="0"/>
              <a:t>From </a:t>
            </a:r>
            <a:r>
              <a:rPr lang="en-US" dirty="0"/>
              <a:t>this project, I receive an opportunity to work in sentiment analysis field. Also, it will definitely be beneficial for my startup. Because while dealing with the reviews of customers, we want to interpret what user tends to portray so that we can give him best recommended results.</a:t>
            </a:r>
          </a:p>
          <a:p>
            <a:pPr marL="0" indent="0">
              <a:buNone/>
            </a:pPr>
            <a:r>
              <a:rPr lang="en-US" dirty="0"/>
              <a:t>Apart from this, Sentiment analysis has been an interesting field of study. This is still an evolving subject, it has functions that are too complicated to understand by the machines such as sarcasm, negative emotions, hyperbole etc.</a:t>
            </a:r>
          </a:p>
          <a:p>
            <a:pPr marL="0" indent="0">
              <a:buNone/>
            </a:pPr>
            <a:r>
              <a:rPr lang="en-US" dirty="0"/>
              <a:t>Because I am part of the industry, I know the potential in sentiment analysis. It adds a lot of value to the industry. Sentiment analysis bases its results on factors that are so inherently humane, it is bound to become one the major drivers of many business decisions in future.</a:t>
            </a:r>
          </a:p>
          <a:p>
            <a:endParaRPr lang="en-US" dirty="0"/>
          </a:p>
        </p:txBody>
      </p:sp>
    </p:spTree>
    <p:extLst>
      <p:ext uri="{BB962C8B-B14F-4D97-AF65-F5344CB8AC3E}">
        <p14:creationId xmlns:p14="http://schemas.microsoft.com/office/powerpoint/2010/main" val="2322536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Problem </a:t>
            </a:r>
            <a:r>
              <a:rPr lang="en-US" b="1" dirty="0" smtClean="0"/>
              <a:t>Statement</a:t>
            </a:r>
            <a:endParaRPr lang="en-US" dirty="0"/>
          </a:p>
        </p:txBody>
      </p:sp>
      <p:sp>
        <p:nvSpPr>
          <p:cNvPr id="3" name="Content Placeholder 2"/>
          <p:cNvSpPr>
            <a:spLocks noGrp="1"/>
          </p:cNvSpPr>
          <p:nvPr>
            <p:ph idx="1"/>
          </p:nvPr>
        </p:nvSpPr>
        <p:spPr/>
        <p:txBody>
          <a:bodyPr/>
          <a:lstStyle/>
          <a:p>
            <a:pPr marL="0" indent="0">
              <a:buNone/>
            </a:pPr>
            <a:r>
              <a:rPr lang="en-US" dirty="0"/>
              <a:t>This project addresses the problem of sentiment analysis on Twitter. The goal of this project was to predict sentiment for the given Twitter post using Python. Sentiment analysis can predict many different emotions attached to the text, but in this report, only 2 major were considered: positive and negative. The training dataset was small (just over 45000 examples) and the data within it was highly skewed, which greatly impacted on the difficulty of building a good classifier. After creating a lot of custom features, utilizing bag-of-words representations and applying the logistic regression algorithm, the classification accuracy at the level of 75% was achieved.</a:t>
            </a:r>
          </a:p>
          <a:p>
            <a:pPr marL="0" indent="0">
              <a:buNone/>
            </a:pPr>
            <a:r>
              <a:rPr lang="en-US" dirty="0" smtClean="0"/>
              <a:t>The </a:t>
            </a:r>
            <a:r>
              <a:rPr lang="en-US" dirty="0"/>
              <a:t>company collected this dataset to provide Arabic sentiment corpus for the research the company doing to investigate deep learning approaches for Arabic sentiment analysis.</a:t>
            </a:r>
          </a:p>
          <a:p>
            <a:endParaRPr lang="en-US" dirty="0"/>
          </a:p>
        </p:txBody>
      </p:sp>
    </p:spTree>
    <p:extLst>
      <p:ext uri="{BB962C8B-B14F-4D97-AF65-F5344CB8AC3E}">
        <p14:creationId xmlns:p14="http://schemas.microsoft.com/office/powerpoint/2010/main" val="197697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smtClean="0"/>
              <a:t>Background</a:t>
            </a:r>
            <a:endParaRPr lang="en-US" dirty="0"/>
          </a:p>
        </p:txBody>
      </p:sp>
      <p:sp>
        <p:nvSpPr>
          <p:cNvPr id="3" name="Content Placeholder 2"/>
          <p:cNvSpPr>
            <a:spLocks noGrp="1"/>
          </p:cNvSpPr>
          <p:nvPr>
            <p:ph idx="1"/>
          </p:nvPr>
        </p:nvSpPr>
        <p:spPr/>
        <p:txBody>
          <a:bodyPr/>
          <a:lstStyle/>
          <a:p>
            <a:pPr marL="0" indent="0">
              <a:buNone/>
            </a:pPr>
            <a:r>
              <a:rPr lang="en-US" dirty="0"/>
              <a:t>This dataset we collected in April 2019 by an company. It contains 58K Arabic tweets annotated in positive and negative labels, The company collected this dataset to provide Arabic sentiment corpus for the research the </a:t>
            </a:r>
            <a:r>
              <a:rPr lang="en-US" dirty="0" err="1"/>
              <a:t>comapny</a:t>
            </a:r>
            <a:r>
              <a:rPr lang="en-US" dirty="0"/>
              <a:t> doing to investigate deep learning approaches for Arabic sentiment analysis. The dataset is balanced and collected using positive and negative </a:t>
            </a:r>
            <a:r>
              <a:rPr lang="en-US" dirty="0" err="1"/>
              <a:t>emojis</a:t>
            </a:r>
            <a:r>
              <a:rPr lang="en-US" dirty="0"/>
              <a:t> lexicon.</a:t>
            </a:r>
          </a:p>
          <a:p>
            <a:pPr marL="0" indent="0">
              <a:buNone/>
            </a:pPr>
            <a:r>
              <a:rPr lang="en-US" dirty="0"/>
              <a:t>The ability to understand the public sentiment in social media is increasingly considered as an important tool for market understanding and customer segmentation.</a:t>
            </a:r>
          </a:p>
          <a:p>
            <a:pPr marL="0" indent="0">
              <a:buNone/>
            </a:pPr>
            <a:endParaRPr lang="en-US" dirty="0"/>
          </a:p>
        </p:txBody>
      </p:sp>
    </p:spTree>
    <p:extLst>
      <p:ext uri="{BB962C8B-B14F-4D97-AF65-F5344CB8AC3E}">
        <p14:creationId xmlns:p14="http://schemas.microsoft.com/office/powerpoint/2010/main" val="3841770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smtClean="0"/>
              <a:t>Methodology</a:t>
            </a:r>
            <a:endParaRPr lang="en-US" dirty="0"/>
          </a:p>
        </p:txBody>
      </p:sp>
      <p:sp>
        <p:nvSpPr>
          <p:cNvPr id="3" name="Content Placeholder 2"/>
          <p:cNvSpPr>
            <a:spLocks noGrp="1"/>
          </p:cNvSpPr>
          <p:nvPr>
            <p:ph idx="1"/>
          </p:nvPr>
        </p:nvSpPr>
        <p:spPr>
          <a:xfrm>
            <a:off x="1024129" y="2096165"/>
            <a:ext cx="7412673" cy="4224528"/>
          </a:xfrm>
        </p:spPr>
        <p:txBody>
          <a:bodyPr/>
          <a:lstStyle/>
          <a:p>
            <a:pPr marL="0" indent="0">
              <a:buNone/>
            </a:pPr>
            <a:r>
              <a:rPr lang="en-US" dirty="0"/>
              <a:t>Our Arabic Tweets Dataset divide the Tweets into two categories Positive or negative</a:t>
            </a:r>
          </a:p>
          <a:p>
            <a:pPr marL="0" indent="0">
              <a:buNone/>
            </a:pPr>
            <a:r>
              <a:rPr lang="en-US" dirty="0"/>
              <a:t>the very first thing you should do is to identify which </a:t>
            </a:r>
            <a:r>
              <a:rPr lang="en-US" dirty="0" err="1"/>
              <a:t>behavour</a:t>
            </a:r>
            <a:r>
              <a:rPr lang="en-US" dirty="0"/>
              <a:t> the tweet belong to</a:t>
            </a:r>
            <a:r>
              <a:rPr lang="en-US" dirty="0" smtClean="0"/>
              <a:t>.</a:t>
            </a:r>
            <a:endParaRPr lang="en-US" dirty="0"/>
          </a:p>
          <a:p>
            <a:pPr marL="0" indent="0">
              <a:buNone/>
            </a:pPr>
            <a:r>
              <a:rPr lang="en-US" dirty="0"/>
              <a:t>So, based on the text contents it tells us from the tweets text if it’s positive or negative, if the </a:t>
            </a:r>
            <a:r>
              <a:rPr lang="en-US" dirty="0" err="1"/>
              <a:t>emojies</a:t>
            </a:r>
            <a:r>
              <a:rPr lang="en-US" dirty="0"/>
              <a:t> and the text have positive vibes then its classified as positive, otherwise its negative.</a:t>
            </a:r>
          </a:p>
          <a:p>
            <a:pPr marL="0" indent="0">
              <a:buNone/>
            </a:pPr>
            <a:r>
              <a:rPr lang="en-US" dirty="0"/>
              <a:t>And based on that the company will divide them as positive or negative as we said earlier based on the text and its emotions embedded with </a:t>
            </a:r>
            <a:r>
              <a:rPr lang="en-US" dirty="0" smtClean="0"/>
              <a:t>it.</a:t>
            </a:r>
            <a:endParaRPr lang="en-US" dirty="0"/>
          </a:p>
          <a:p>
            <a:pPr marL="0" indent="0">
              <a:buNone/>
            </a:pPr>
            <a:endParaRPr lang="en-US" dirty="0"/>
          </a:p>
        </p:txBody>
      </p:sp>
      <p:pic>
        <p:nvPicPr>
          <p:cNvPr id="4" name="Picture 3"/>
          <p:cNvPicPr/>
          <p:nvPr/>
        </p:nvPicPr>
        <p:blipFill>
          <a:blip r:embed="rId2"/>
          <a:stretch>
            <a:fillRect/>
          </a:stretch>
        </p:blipFill>
        <p:spPr>
          <a:xfrm>
            <a:off x="8436802" y="2585691"/>
            <a:ext cx="3895725" cy="3245476"/>
          </a:xfrm>
          <a:prstGeom prst="rect">
            <a:avLst/>
          </a:prstGeom>
        </p:spPr>
      </p:pic>
    </p:spTree>
    <p:extLst>
      <p:ext uri="{BB962C8B-B14F-4D97-AF65-F5344CB8AC3E}">
        <p14:creationId xmlns:p14="http://schemas.microsoft.com/office/powerpoint/2010/main" val="4231728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lvl="0" indent="-457200"/>
            <a:r>
              <a:rPr lang="en-US" b="1" dirty="0"/>
              <a:t>Results and discussion</a:t>
            </a:r>
            <a:endParaRPr lang="en-US" b="1" dirty="0"/>
          </a:p>
        </p:txBody>
      </p:sp>
      <p:sp>
        <p:nvSpPr>
          <p:cNvPr id="3" name="Content Placeholder 2"/>
          <p:cNvSpPr>
            <a:spLocks noGrp="1"/>
          </p:cNvSpPr>
          <p:nvPr>
            <p:ph idx="1"/>
          </p:nvPr>
        </p:nvSpPr>
        <p:spPr>
          <a:xfrm>
            <a:off x="1024128" y="1654935"/>
            <a:ext cx="6651680" cy="3920329"/>
          </a:xfrm>
        </p:spPr>
        <p:txBody>
          <a:bodyPr>
            <a:noAutofit/>
          </a:bodyPr>
          <a:lstStyle/>
          <a:p>
            <a:pPr marL="0" indent="0">
              <a:buNone/>
            </a:pPr>
            <a:r>
              <a:rPr lang="en-US" sz="1600" dirty="0"/>
              <a:t>In my opinion, the results show that by offering tweets it be classified in negative or positive and it will tell us how is the people emotions in those tweets based on the text it’s self and it’s emotions and </a:t>
            </a:r>
            <a:r>
              <a:rPr lang="en-US" sz="1600" dirty="0" err="1"/>
              <a:t>emojies</a:t>
            </a:r>
            <a:r>
              <a:rPr lang="en-US" sz="1600" dirty="0"/>
              <a:t>.</a:t>
            </a:r>
          </a:p>
          <a:p>
            <a:pPr marL="0" indent="0">
              <a:buNone/>
            </a:pPr>
            <a:r>
              <a:rPr lang="en-US" sz="1600" b="1" dirty="0"/>
              <a:t>Experiment 1: Logistic regression</a:t>
            </a:r>
          </a:p>
          <a:p>
            <a:pPr marL="0" indent="0">
              <a:buNone/>
            </a:pPr>
            <a:r>
              <a:rPr lang="en-US" sz="1600" dirty="0"/>
              <a:t>It is nice to see what kind of results we might get from such simple model. Logistic Regression Classifier seems like a nice algorithm to start the experiments.</a:t>
            </a:r>
          </a:p>
          <a:p>
            <a:pPr marL="0" indent="0">
              <a:buNone/>
            </a:pPr>
            <a:r>
              <a:rPr lang="en-US" sz="1600" dirty="0"/>
              <a:t>The experiment will be based on 7:3 </a:t>
            </a:r>
            <a:r>
              <a:rPr lang="en-US" sz="1600" dirty="0" err="1"/>
              <a:t>train:test</a:t>
            </a:r>
            <a:r>
              <a:rPr lang="en-US" sz="1600" dirty="0"/>
              <a:t> stratified split</a:t>
            </a:r>
            <a:r>
              <a:rPr lang="en-US" sz="1600" dirty="0" smtClean="0"/>
              <a:t>. </a:t>
            </a:r>
            <a:endParaRPr lang="en-US" sz="1600" dirty="0"/>
          </a:p>
          <a:p>
            <a:pPr marL="0" indent="0">
              <a:buNone/>
            </a:pPr>
            <a:r>
              <a:rPr lang="en-US" sz="1600" b="1" dirty="0"/>
              <a:t>Experiment 2: </a:t>
            </a:r>
            <a:r>
              <a:rPr lang="en-US" sz="1600" dirty="0"/>
              <a:t>Naive </a:t>
            </a:r>
            <a:r>
              <a:rPr lang="en-US" sz="1600" dirty="0" err="1"/>
              <a:t>bayes</a:t>
            </a:r>
            <a:r>
              <a:rPr lang="en-US" sz="1600" dirty="0"/>
              <a:t> </a:t>
            </a:r>
            <a:r>
              <a:rPr lang="en-US" sz="1600" dirty="0" smtClean="0"/>
              <a:t>Classifier</a:t>
            </a:r>
            <a:endParaRPr lang="en-US" sz="1600" b="1" dirty="0"/>
          </a:p>
          <a:p>
            <a:pPr marL="0" indent="0">
              <a:buNone/>
            </a:pPr>
            <a:r>
              <a:rPr lang="en-US" sz="1600" dirty="0"/>
              <a:t>As a second attempt on the classification the </a:t>
            </a:r>
            <a:r>
              <a:rPr lang="en-US" sz="1600" b="1" dirty="0"/>
              <a:t>Naïve Bayes Classifier </a:t>
            </a:r>
            <a:r>
              <a:rPr lang="en-US" sz="1600" dirty="0"/>
              <a:t>will be used.</a:t>
            </a:r>
          </a:p>
          <a:p>
            <a:pPr marL="0" indent="0">
              <a:buNone/>
            </a:pPr>
            <a:r>
              <a:rPr lang="en-US" sz="1600" dirty="0"/>
              <a:t>It Doesn’t look better, And it’s not better than Logistic regression classifier</a:t>
            </a:r>
            <a:r>
              <a:rPr lang="en-US" sz="1600" dirty="0" smtClean="0"/>
              <a:t>.</a:t>
            </a:r>
          </a:p>
          <a:p>
            <a:pPr marL="0" indent="0">
              <a:buNone/>
            </a:pPr>
            <a:r>
              <a:rPr lang="en-US" sz="1600" dirty="0"/>
              <a:t>We can observe a low recall level of the Logistic regression classifier for the negative class, which may be caused by the data </a:t>
            </a:r>
            <a:r>
              <a:rPr lang="en-US" sz="1600" dirty="0" err="1"/>
              <a:t>skewness</a:t>
            </a:r>
            <a:r>
              <a:rPr lang="en-US" sz="1600" dirty="0" smtClean="0"/>
              <a:t>.</a:t>
            </a:r>
            <a:endParaRPr lang="en-US" sz="1600" dirty="0"/>
          </a:p>
          <a:p>
            <a:pPr marL="0" indent="0">
              <a:buNone/>
            </a:pPr>
            <a:r>
              <a:rPr lang="en-US" sz="1600" dirty="0"/>
              <a:t>From the above experiments we can conclude that Logistic Regression classifier gives better result than other models hence we the Test Data will be classified on Logistic Regression</a:t>
            </a:r>
            <a:r>
              <a:rPr lang="en-US" sz="1600" dirty="0" smtClean="0"/>
              <a:t>.</a:t>
            </a:r>
            <a:endParaRPr lang="en-US" sz="1600" dirty="0"/>
          </a:p>
          <a:p>
            <a:pPr marL="0" indent="0">
              <a:buNone/>
            </a:pPr>
            <a:endParaRPr lang="en-US" sz="1600" dirty="0"/>
          </a:p>
        </p:txBody>
      </p:sp>
      <p:pic>
        <p:nvPicPr>
          <p:cNvPr id="4" name="Picture 3"/>
          <p:cNvPicPr/>
          <p:nvPr/>
        </p:nvPicPr>
        <p:blipFill>
          <a:blip r:embed="rId2"/>
          <a:stretch>
            <a:fillRect/>
          </a:stretch>
        </p:blipFill>
        <p:spPr>
          <a:xfrm>
            <a:off x="7903536" y="2286000"/>
            <a:ext cx="4224337" cy="1876425"/>
          </a:xfrm>
          <a:prstGeom prst="rect">
            <a:avLst/>
          </a:prstGeom>
        </p:spPr>
      </p:pic>
      <p:pic>
        <p:nvPicPr>
          <p:cNvPr id="5" name="Picture 4"/>
          <p:cNvPicPr/>
          <p:nvPr/>
        </p:nvPicPr>
        <p:blipFill>
          <a:blip r:embed="rId3"/>
          <a:stretch>
            <a:fillRect/>
          </a:stretch>
        </p:blipFill>
        <p:spPr>
          <a:xfrm>
            <a:off x="8003548" y="4510879"/>
            <a:ext cx="4124325" cy="1695450"/>
          </a:xfrm>
          <a:prstGeom prst="rect">
            <a:avLst/>
          </a:prstGeom>
        </p:spPr>
      </p:pic>
    </p:spTree>
    <p:extLst>
      <p:ext uri="{BB962C8B-B14F-4D97-AF65-F5344CB8AC3E}">
        <p14:creationId xmlns:p14="http://schemas.microsoft.com/office/powerpoint/2010/main" val="3091110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r>
              <a:rPr lang="en-US" dirty="0"/>
              <a:t>Conclusions and recommendations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increase of microblogging sites like Twitter offers an unparalleled opening to form and employ approaches &amp; technologies that search and mine for sentiments. The work presented in this paper specifies an approach for sentiment analysis on Arabic Twitter data. To unseal the sentiment, we extracted the relevant data from the tweets, added the features.</a:t>
            </a:r>
          </a:p>
          <a:p>
            <a:pPr marL="0" indent="0">
              <a:buNone/>
            </a:pPr>
            <a:r>
              <a:rPr lang="en-US" dirty="0"/>
              <a:t>The overall tweet sentiment was then calculated using a model that presented in this report. This work is exploratory in nature and the prototype evaluated is a preliminary prototype.</a:t>
            </a:r>
          </a:p>
          <a:p>
            <a:pPr marL="0" indent="0">
              <a:buNone/>
            </a:pPr>
            <a:r>
              <a:rPr lang="en-US" dirty="0"/>
              <a:t>The models showed that prediction of text sentiment is a non-trivial task for machine learning. A lot of preprocessing is needed just to be able to run an algorithm. The main problem for sentiment analysis is to craft the machine representation of the text. </a:t>
            </a:r>
            <a:r>
              <a:rPr lang="en-US" dirty="0" err="1"/>
              <a:t>Alot</a:t>
            </a:r>
            <a:r>
              <a:rPr lang="en-US" dirty="0"/>
              <a:t> of additional features were created basing on common sense (length of the words, number of the characters, number of sentences </a:t>
            </a:r>
            <a:r>
              <a:rPr lang="en-US" dirty="0" err="1"/>
              <a:t>etc</a:t>
            </a:r>
            <a:r>
              <a:rPr lang="en-US" dirty="0"/>
              <a:t>). I think that a slight improvement in classification accuracy for the given training dataset could be developed, but since it included highly skewed data (small number of negative cases), the difference will be probably in the order of a few </a:t>
            </a:r>
            <a:r>
              <a:rPr lang="en-US" dirty="0" err="1"/>
              <a:t>percents</a:t>
            </a:r>
            <a:r>
              <a:rPr lang="en-US" dirty="0"/>
              <a:t>. The thing that could possibly enhance classification outcomes will be to add a lot of additional examples (increase training dataset), because given 45275 examples clearly do not include all sequence of words used, further - a lot of emotion-expressing information certainly is missing.</a:t>
            </a:r>
            <a:endParaRPr lang="en-US" dirty="0"/>
          </a:p>
        </p:txBody>
      </p:sp>
    </p:spTree>
    <p:extLst>
      <p:ext uri="{BB962C8B-B14F-4D97-AF65-F5344CB8AC3E}">
        <p14:creationId xmlns:p14="http://schemas.microsoft.com/office/powerpoint/2010/main" val="2927212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smtClean="0"/>
              <a:t>References</a:t>
            </a:r>
            <a:endParaRPr lang="en-US" dirty="0"/>
          </a:p>
        </p:txBody>
      </p:sp>
      <p:sp>
        <p:nvSpPr>
          <p:cNvPr id="3" name="Content Placeholder 2"/>
          <p:cNvSpPr>
            <a:spLocks noGrp="1"/>
          </p:cNvSpPr>
          <p:nvPr>
            <p:ph idx="1"/>
          </p:nvPr>
        </p:nvSpPr>
        <p:spPr/>
        <p:txBody>
          <a:bodyPr/>
          <a:lstStyle/>
          <a:p>
            <a:r>
              <a:rPr lang="en-US" dirty="0"/>
              <a:t>My portfolio: </a:t>
            </a:r>
            <a:r>
              <a:rPr lang="en-US" u="sng" dirty="0">
                <a:hlinkClick r:id="rId2"/>
              </a:rPr>
              <a:t>https://github.com/ibrahimmun96</a:t>
            </a:r>
            <a:endParaRPr lang="en-US" dirty="0"/>
          </a:p>
        </p:txBody>
      </p:sp>
    </p:spTree>
    <p:extLst>
      <p:ext uri="{BB962C8B-B14F-4D97-AF65-F5344CB8AC3E}">
        <p14:creationId xmlns:p14="http://schemas.microsoft.com/office/powerpoint/2010/main" val="42286852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emplate>Integral</Template>
  <TotalTime>98</TotalTime>
  <Words>1043</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Tw Cen MT</vt:lpstr>
      <vt:lpstr>Tw Cen MT Condensed</vt:lpstr>
      <vt:lpstr>Wingdings 3</vt:lpstr>
      <vt:lpstr>Integral</vt:lpstr>
      <vt:lpstr>Sentiment Analysis of Arabic Text Data (Tweets)</vt:lpstr>
      <vt:lpstr>Contents</vt:lpstr>
      <vt:lpstr>Introduction</vt:lpstr>
      <vt:lpstr>Problem Statement</vt:lpstr>
      <vt:lpstr>Background</vt:lpstr>
      <vt:lpstr>Methodology</vt:lpstr>
      <vt:lpstr>Results and discussion</vt:lpstr>
      <vt:lpstr>Conclusions and recommendations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Arabic Text Data (Tweets)</dc:title>
  <dc:creator>ibrahim</dc:creator>
  <cp:lastModifiedBy>ibrahim</cp:lastModifiedBy>
  <cp:revision>6</cp:revision>
  <dcterms:created xsi:type="dcterms:W3CDTF">2021-02-15T06:04:40Z</dcterms:created>
  <dcterms:modified xsi:type="dcterms:W3CDTF">2021-02-15T07:43:06Z</dcterms:modified>
</cp:coreProperties>
</file>