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912" r:id="rId1"/>
  </p:sldMasterIdLst>
  <p:notesMasterIdLst>
    <p:notesMasterId r:id="rId115"/>
  </p:notesMasterIdLst>
  <p:sldIdLst>
    <p:sldId id="256" r:id="rId2"/>
    <p:sldId id="328" r:id="rId3"/>
    <p:sldId id="466" r:id="rId4"/>
    <p:sldId id="257" r:id="rId5"/>
    <p:sldId id="258" r:id="rId6"/>
    <p:sldId id="276" r:id="rId7"/>
    <p:sldId id="332" r:id="rId8"/>
    <p:sldId id="277" r:id="rId9"/>
    <p:sldId id="271" r:id="rId10"/>
    <p:sldId id="274" r:id="rId11"/>
    <p:sldId id="280" r:id="rId12"/>
    <p:sldId id="275" r:id="rId13"/>
    <p:sldId id="294" r:id="rId14"/>
    <p:sldId id="333" r:id="rId15"/>
    <p:sldId id="293" r:id="rId16"/>
    <p:sldId id="365" r:id="rId17"/>
    <p:sldId id="354" r:id="rId18"/>
    <p:sldId id="372" r:id="rId19"/>
    <p:sldId id="373" r:id="rId20"/>
    <p:sldId id="374" r:id="rId21"/>
    <p:sldId id="375" r:id="rId22"/>
    <p:sldId id="376" r:id="rId23"/>
    <p:sldId id="378" r:id="rId24"/>
    <p:sldId id="379" r:id="rId25"/>
    <p:sldId id="381" r:id="rId26"/>
    <p:sldId id="382" r:id="rId27"/>
    <p:sldId id="384" r:id="rId28"/>
    <p:sldId id="385" r:id="rId29"/>
    <p:sldId id="386" r:id="rId30"/>
    <p:sldId id="387" r:id="rId31"/>
    <p:sldId id="283" r:id="rId32"/>
    <p:sldId id="388" r:id="rId33"/>
    <p:sldId id="389" r:id="rId34"/>
    <p:sldId id="390" r:id="rId35"/>
    <p:sldId id="391" r:id="rId36"/>
    <p:sldId id="383" r:id="rId37"/>
    <p:sldId id="452" r:id="rId38"/>
    <p:sldId id="397" r:id="rId39"/>
    <p:sldId id="398" r:id="rId40"/>
    <p:sldId id="399" r:id="rId41"/>
    <p:sldId id="296" r:id="rId42"/>
    <p:sldId id="297" r:id="rId43"/>
    <p:sldId id="400" r:id="rId44"/>
    <p:sldId id="401" r:id="rId45"/>
    <p:sldId id="402" r:id="rId46"/>
    <p:sldId id="308" r:id="rId47"/>
    <p:sldId id="403" r:id="rId48"/>
    <p:sldId id="453" r:id="rId49"/>
    <p:sldId id="314" r:id="rId50"/>
    <p:sldId id="392" r:id="rId51"/>
    <p:sldId id="393" r:id="rId52"/>
    <p:sldId id="315" r:id="rId53"/>
    <p:sldId id="313" r:id="rId54"/>
    <p:sldId id="422" r:id="rId55"/>
    <p:sldId id="423" r:id="rId56"/>
    <p:sldId id="424" r:id="rId57"/>
    <p:sldId id="425" r:id="rId58"/>
    <p:sldId id="426" r:id="rId59"/>
    <p:sldId id="427" r:id="rId60"/>
    <p:sldId id="357" r:id="rId61"/>
    <p:sldId id="444" r:id="rId62"/>
    <p:sldId id="445" r:id="rId63"/>
    <p:sldId id="446" r:id="rId64"/>
    <p:sldId id="447" r:id="rId65"/>
    <p:sldId id="339" r:id="rId66"/>
    <p:sldId id="455" r:id="rId67"/>
    <p:sldId id="281" r:id="rId68"/>
    <p:sldId id="334" r:id="rId69"/>
    <p:sldId id="456" r:id="rId70"/>
    <p:sldId id="457" r:id="rId71"/>
    <p:sldId id="359" r:id="rId72"/>
    <p:sldId id="366" r:id="rId73"/>
    <p:sldId id="458" r:id="rId74"/>
    <p:sldId id="459" r:id="rId75"/>
    <p:sldId id="460" r:id="rId76"/>
    <p:sldId id="340" r:id="rId77"/>
    <p:sldId id="464" r:id="rId78"/>
    <p:sldId id="362" r:id="rId79"/>
    <p:sldId id="363" r:id="rId80"/>
    <p:sldId id="355" r:id="rId81"/>
    <p:sldId id="342" r:id="rId82"/>
    <p:sldId id="343" r:id="rId83"/>
    <p:sldId id="344" r:id="rId84"/>
    <p:sldId id="345" r:id="rId85"/>
    <p:sldId id="346" r:id="rId86"/>
    <p:sldId id="305" r:id="rId87"/>
    <p:sldId id="347" r:id="rId88"/>
    <p:sldId id="348" r:id="rId89"/>
    <p:sldId id="349" r:id="rId90"/>
    <p:sldId id="350" r:id="rId91"/>
    <p:sldId id="351" r:id="rId92"/>
    <p:sldId id="352" r:id="rId93"/>
    <p:sldId id="361" r:id="rId94"/>
    <p:sldId id="364" r:id="rId95"/>
    <p:sldId id="370" r:id="rId96"/>
    <p:sldId id="367" r:id="rId97"/>
    <p:sldId id="461" r:id="rId98"/>
    <p:sldId id="368" r:id="rId99"/>
    <p:sldId id="369" r:id="rId100"/>
    <p:sldId id="295" r:id="rId101"/>
    <p:sldId id="298" r:id="rId102"/>
    <p:sldId id="285" r:id="rId103"/>
    <p:sldId id="299" r:id="rId104"/>
    <p:sldId id="300" r:id="rId105"/>
    <p:sldId id="467" r:id="rId106"/>
    <p:sldId id="358" r:id="rId107"/>
    <p:sldId id="301" r:id="rId108"/>
    <p:sldId id="465" r:id="rId109"/>
    <p:sldId id="302" r:id="rId110"/>
    <p:sldId id="303" r:id="rId111"/>
    <p:sldId id="337" r:id="rId112"/>
    <p:sldId id="286" r:id="rId113"/>
    <p:sldId id="318" r:id="rId1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280" autoAdjust="0"/>
  </p:normalViewPr>
  <p:slideViewPr>
    <p:cSldViewPr>
      <p:cViewPr varScale="1">
        <p:scale>
          <a:sx n="62" d="100"/>
          <a:sy n="62" d="100"/>
        </p:scale>
        <p:origin x="1428" y="3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24542-4445-40F3-8F5C-9A489C865237}" type="datetimeFigureOut">
              <a:rPr lang="fr-FR" smtClean="0"/>
              <a:pPr/>
              <a:t>29/01/2025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7B680-CC04-4E50-816E-ECE95484762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590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7B680-CC04-4E50-816E-ECE95484762E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63B88646-71A8-49BF-8B3F-B3C04BED393E}" type="datetime1">
              <a:rPr lang="fr-FR" smtClean="0"/>
              <a:t>29/01/2025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75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DF5E-09CA-4BB8-9172-6E416344067A}" type="datetime1">
              <a:rPr lang="fr-FR" smtClean="0"/>
              <a:t>29/01/2025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065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9817D58-E445-4965-A527-F4344C50A432}" type="datetime1">
              <a:rPr lang="fr-FR" smtClean="0"/>
              <a:t>29/01/2025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4798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C4C665A-E40C-4B85-A47A-982FDB5B8A00}" type="datetime1">
              <a:rPr lang="fr-FR" smtClean="0"/>
              <a:t>29/01/2025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957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999BFA-DB9E-4260-B3DB-99047C337932}" type="datetime1">
              <a:rPr lang="fr-FR" smtClean="0"/>
              <a:t>29/01/2025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8337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4B6D-3EC4-4B3D-B527-B2B31380C69A}" type="datetime1">
              <a:rPr lang="fr-FR" smtClean="0"/>
              <a:t>29/01/2025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2246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0E9B-7152-46E0-9E62-D0682CD4AFC7}" type="datetime1">
              <a:rPr lang="fr-FR" smtClean="0"/>
              <a:t>29/01/2025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82327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9478-C4AB-4BAF-9046-E97AEB31AD25}" type="datetime1">
              <a:rPr lang="fr-FR" smtClean="0"/>
              <a:t>29/01/2025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27808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8FC6DDA9-53B3-4BDD-9788-AC29637F9BB5}" type="datetime1">
              <a:rPr lang="fr-FR" smtClean="0"/>
              <a:t>29/01/2025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2204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0640B-DDD9-4465-975E-56B8D01B65B0}" type="datetime1">
              <a:rPr lang="fr-FR" smtClean="0"/>
              <a:t>29/01/2025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995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C02FD7DD-BD21-4368-9B08-DD04F8334E3D}" type="datetime1">
              <a:rPr lang="fr-FR" smtClean="0"/>
              <a:t>29/01/2025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720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28375-6490-4F5C-8144-9531EDF7025D}" type="datetime1">
              <a:rPr lang="fr-FR" smtClean="0"/>
              <a:t>29/01/2025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9516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FBD2-6679-48C7-8702-B7B6D91E50AC}" type="datetime1">
              <a:rPr lang="fr-FR" smtClean="0"/>
              <a:t>29/01/2025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6896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29F55-C0E1-4552-8249-402ECB135C53}" type="datetime1">
              <a:rPr lang="fr-FR" smtClean="0"/>
              <a:t>29/01/2025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081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1ADEC-D260-4D20-9D6C-8DE6EB7DE841}" type="datetime1">
              <a:rPr lang="fr-FR" smtClean="0"/>
              <a:t>29/01/2025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5244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2800-801E-4D2E-9B33-F524E50627C8}" type="datetime1">
              <a:rPr lang="fr-FR" smtClean="0"/>
              <a:t>29/01/2025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1783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8D1D6-322B-4B34-9CAA-F5CF8D1735EC}" type="datetime1">
              <a:rPr lang="fr-FR" smtClean="0"/>
              <a:t>29/01/2025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561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E9777-2932-4C29-98D6-51B8AA87E8DF}" type="datetime1">
              <a:rPr lang="fr-FR" smtClean="0"/>
              <a:t>29/01/2025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125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llicoder.com/categories/spring-boot/" TargetMode="External"/><Relationship Id="rId7" Type="http://schemas.openxmlformats.org/officeDocument/2006/relationships/hyperlink" Target="https://martinfowler.com/bliki/BoundedContext.html" TargetMode="External"/><Relationship Id="rId2" Type="http://schemas.openxmlformats.org/officeDocument/2006/relationships/hyperlink" Target="https://www.javainuse.com/spring/springclou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ymax.fr/pourquoi-une-architecture-de-microservices/" TargetMode="External"/><Relationship Id="rId5" Type="http://schemas.openxmlformats.org/officeDocument/2006/relationships/hyperlink" Target="https://openclassrooms.com/fr/courses/4668216-optimisez-votre-architecture-microservices" TargetMode="External"/><Relationship Id="rId4" Type="http://schemas.openxmlformats.org/officeDocument/2006/relationships/hyperlink" Target="https://www.baeldung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getStock/produit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getStock/produit/1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getStock/produit/1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getStock/produit/" TargetMode="Externa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getStock/produit/1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getStock/produit/1" TargetMode="Externa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lients?page=0&amp;size=1&amp;sort=nom,asc" TargetMode="External"/><Relationship Id="rId2" Type="http://schemas.openxmlformats.org/officeDocument/2006/relationships/hyperlink" Target="http://localhost:8080/employ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employes/1.==" TargetMode="Externa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employes?page=4&amp;size=2&amp;sort=nom,desc" TargetMode="External"/><Relationship Id="rId2" Type="http://schemas.openxmlformats.org/officeDocument/2006/relationships/hyperlink" Target="http://localhost:8081/clients?page=0&amp;size=1&amp;sort=nom,as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clients?page=0&amp;size=1&amp;sort=nom,asc" TargetMode="Externa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1/client" TargetMode="External"/><Relationship Id="rId2" Type="http://schemas.openxmlformats.org/officeDocument/2006/relationships/hyperlink" Target="http://localhost:8080/employ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1/comptes" TargetMode="Externa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1/" TargetMode="External"/><Relationship Id="rId2" Type="http://schemas.openxmlformats.org/officeDocument/2006/relationships/hyperlink" Target="http://localhost:8080/employ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081/clients/1" TargetMode="External"/><Relationship Id="rId5" Type="http://schemas.openxmlformats.org/officeDocument/2006/relationships/hyperlink" Target="http://localhost:8080/employes/1" TargetMode="External"/><Relationship Id="rId4" Type="http://schemas.openxmlformats.org/officeDocument/2006/relationships/hyperlink" Target="http://localhost:8080/clients?page=0&amp;size=1&amp;sort=nom,asc" TargetMode="Externa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clients/search/findClientsByNom?nom=ali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clients?projection=pr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72816"/>
            <a:ext cx="6300192" cy="151216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Aft>
                <a:spcPts val="1200"/>
              </a:spcAft>
            </a:pPr>
            <a:r>
              <a:rPr lang="fr-FR" sz="3200" b="1" dirty="0"/>
              <a:t>Chapitre 2: </a:t>
            </a:r>
            <a:br>
              <a:rPr lang="fr-FR" sz="3200" b="1" dirty="0"/>
            </a:br>
            <a:r>
              <a:rPr lang="fr-FR" sz="2400" b="1" dirty="0"/>
              <a:t>Développement d’un Micro-service avec </a:t>
            </a:r>
            <a:r>
              <a:rPr lang="fr-FR" sz="2400" b="1" dirty="0" err="1"/>
              <a:t>SpringBoot</a:t>
            </a:r>
            <a:endParaRPr lang="fr-FR" sz="3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45024"/>
            <a:ext cx="9108504" cy="1440160"/>
          </a:xfrm>
        </p:spPr>
        <p:txBody>
          <a:bodyPr>
            <a:noAutofit/>
          </a:bodyPr>
          <a:lstStyle/>
          <a:p>
            <a:pPr algn="l">
              <a:spcAft>
                <a:spcPts val="1200"/>
              </a:spcAft>
            </a:pPr>
            <a:r>
              <a:rPr lang="fr-FR" sz="1800" b="1" dirty="0"/>
              <a:t>Dr. MALKI Abdelhamid    @: a.malki@esi-sba.dz</a:t>
            </a:r>
          </a:p>
          <a:p>
            <a:pPr algn="l">
              <a:spcAft>
                <a:spcPts val="1200"/>
              </a:spcAft>
            </a:pPr>
            <a:r>
              <a:rPr lang="fr-FR" sz="1800" dirty="0"/>
              <a:t>Ecole Supérieure d’Informatique de Sidi Bel Abbes (ESI-SBA</a:t>
            </a:r>
            <a:r>
              <a:rPr lang="fr-FR" sz="1800"/>
              <a:t>) </a:t>
            </a:r>
            <a:r>
              <a:rPr lang="fr-FR" sz="1800" b="1"/>
              <a:t>2024/2025</a:t>
            </a:r>
            <a:endParaRPr lang="fr-FR" sz="1800" b="1" dirty="0"/>
          </a:p>
          <a:p>
            <a:pPr algn="l"/>
            <a:r>
              <a:rPr lang="fr-FR" sz="1800" b="1" dirty="0"/>
              <a:t>Module SIW</a:t>
            </a:r>
            <a:r>
              <a:rPr lang="fr-FR" sz="1800" dirty="0"/>
              <a:t>: Intergiciel et Services</a:t>
            </a:r>
          </a:p>
          <a:p>
            <a:pPr algn="l"/>
            <a:endParaRPr lang="fr-FR" sz="1800" dirty="0"/>
          </a:p>
        </p:txBody>
      </p:sp>
      <p:pic>
        <p:nvPicPr>
          <p:cNvPr id="6" name="Picture 2" descr="Logo Site Web">
            <a:extLst>
              <a:ext uri="{FF2B5EF4-FFF2-40B4-BE49-F238E27FC236}">
                <a16:creationId xmlns:a16="http://schemas.microsoft.com/office/drawing/2014/main" id="{D29738EC-4AFA-4C42-A7FD-780764816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1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imple Spring Boot microservice deployed in Kubernetes using Docker and  Nexus — Part 2 | by Razvan Simion | Medium">
            <a:extLst>
              <a:ext uri="{FF2B5EF4-FFF2-40B4-BE49-F238E27FC236}">
                <a16:creationId xmlns:a16="http://schemas.microsoft.com/office/drawing/2014/main" id="{CD8B6205-B8CF-4543-A377-C6AC59ED5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661" y="1700808"/>
            <a:ext cx="2926472" cy="210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D96C-06D0-4FC4-B7A6-E9B28CFC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972300" cy="129302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Stater </a:t>
            </a:r>
            <a:r>
              <a:rPr lang="fr-FR" b="1" dirty="0" err="1"/>
              <a:t>pom</a:t>
            </a:r>
            <a:br>
              <a:rPr lang="fr-FR" b="1" dirty="0"/>
            </a:br>
            <a:r>
              <a:rPr lang="fr-FR" b="1" dirty="0" err="1"/>
              <a:t>spring</a:t>
            </a:r>
            <a:r>
              <a:rPr lang="fr-FR" b="1" dirty="0"/>
              <a:t>-boot-starter-parent</a:t>
            </a:r>
            <a:br>
              <a:rPr lang="fr-FR" b="1" dirty="0"/>
            </a:b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3A2D0-47BE-47BC-8BEF-43DC07BCA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2194560"/>
            <a:ext cx="9036496" cy="4069080"/>
          </a:xfrm>
        </p:spPr>
        <p:txBody>
          <a:bodyPr/>
          <a:lstStyle/>
          <a:p>
            <a:r>
              <a:rPr lang="fr-FR" b="1" dirty="0" err="1"/>
              <a:t>spring</a:t>
            </a:r>
            <a:r>
              <a:rPr lang="fr-FR" b="1" dirty="0"/>
              <a:t>-boot-starter-parent</a:t>
            </a:r>
          </a:p>
          <a:p>
            <a:r>
              <a:rPr lang="fr-FR" dirty="0"/>
              <a:t> Gère la version des starters et des dépendances sous-jacentes</a:t>
            </a:r>
          </a:p>
          <a:p>
            <a:r>
              <a:rPr lang="fr-FR" dirty="0"/>
              <a:t> On ne définit que la version de </a:t>
            </a:r>
            <a:r>
              <a:rPr lang="fr-FR" dirty="0" err="1"/>
              <a:t>spring</a:t>
            </a:r>
            <a:r>
              <a:rPr lang="fr-FR" dirty="0"/>
              <a:t> boot (ex 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2.6.3</a:t>
            </a:r>
            <a:r>
              <a:rPr lang="fr-FR" dirty="0"/>
              <a:t>)</a:t>
            </a:r>
            <a:endParaRPr lang="fr-DZ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C72E894-0E96-4789-A43C-66DFF372C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3984739"/>
            <a:ext cx="6994222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parent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&gt;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&lt;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groupId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&gt;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org.springframework.boot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&lt;/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groupId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&gt;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&lt;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artifactId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&gt;spring-boot-starter-parent&lt;/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artifactId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&gt;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version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&gt;3.0.2&lt;/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version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&gt;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&lt;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relativePath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/&gt;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j-lt"/>
              </a:rPr>
              <a:t>&lt;!-- lookup parent from repository --&gt;</a:t>
            </a:r>
            <a:b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j-lt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&lt;/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parent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&gt;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326542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F369-B093-4712-BA28-21C0D168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713" y="332656"/>
            <a:ext cx="6377940" cy="129302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JPA:</a:t>
            </a:r>
            <a:br>
              <a:rPr lang="fr-FR" b="1" dirty="0"/>
            </a:br>
            <a:r>
              <a:rPr lang="fr-FR" b="1" dirty="0"/>
              <a:t>@</a:t>
            </a:r>
            <a:r>
              <a:rPr lang="fr-FR" b="1" dirty="0" err="1"/>
              <a:t>JSONIgnoreproperties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3DCBB-5208-402A-8FE4-8141F54BC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5684"/>
            <a:ext cx="9144000" cy="4346808"/>
          </a:xfrm>
        </p:spPr>
        <p:txBody>
          <a:bodyPr/>
          <a:lstStyle/>
          <a:p>
            <a:r>
              <a:rPr lang="en-US" b="1" dirty="0"/>
              <a:t>@</a:t>
            </a:r>
            <a:r>
              <a:rPr lang="en-US" b="1" dirty="0" err="1"/>
              <a:t>JsonIgnoreProperties</a:t>
            </a:r>
            <a:r>
              <a:rPr lang="en-US" b="1" dirty="0"/>
              <a:t> </a:t>
            </a:r>
            <a:r>
              <a:rPr lang="en-US" dirty="0"/>
              <a:t>annotation is a </a:t>
            </a:r>
            <a:r>
              <a:rPr lang="en-US" b="1" dirty="0"/>
              <a:t>Jackson</a:t>
            </a:r>
            <a:r>
              <a:rPr lang="en-US" dirty="0"/>
              <a:t> annotation.</a:t>
            </a:r>
          </a:p>
          <a:p>
            <a:r>
              <a:rPr lang="en-US" dirty="0"/>
              <a:t>Spring Boot uses </a:t>
            </a:r>
            <a:r>
              <a:rPr lang="en-US" b="1" dirty="0"/>
              <a:t>Jackson</a:t>
            </a:r>
            <a:r>
              <a:rPr lang="en-US" dirty="0"/>
              <a:t> for Serializing and Deserializing Java objects to and from JSON.</a:t>
            </a:r>
          </a:p>
          <a:p>
            <a:r>
              <a:rPr lang="en-US" dirty="0"/>
              <a:t>This annotation is used because we don’t want the clients of the </a:t>
            </a:r>
            <a:r>
              <a:rPr lang="en-US" b="1" dirty="0"/>
              <a:t>REST API</a:t>
            </a:r>
            <a:r>
              <a:rPr lang="en-US" dirty="0"/>
              <a:t> to supply the </a:t>
            </a:r>
            <a:r>
              <a:rPr lang="en-US" b="1" dirty="0" err="1"/>
              <a:t>createdAt</a:t>
            </a:r>
            <a:r>
              <a:rPr lang="en-US" dirty="0"/>
              <a:t> and </a:t>
            </a:r>
            <a:r>
              <a:rPr lang="en-US" b="1" dirty="0" err="1"/>
              <a:t>updatedAt</a:t>
            </a:r>
            <a:r>
              <a:rPr lang="en-US" b="1" dirty="0"/>
              <a:t> </a:t>
            </a:r>
            <a:r>
              <a:rPr lang="en-US" dirty="0"/>
              <a:t>values</a:t>
            </a:r>
          </a:p>
          <a:p>
            <a:endParaRPr lang="en-US" dirty="0"/>
          </a:p>
          <a:p>
            <a:r>
              <a:rPr lang="en-US" dirty="0"/>
              <a:t> we can also use </a:t>
            </a:r>
            <a:r>
              <a:rPr lang="en-US" b="1" dirty="0"/>
              <a:t>@</a:t>
            </a:r>
            <a:r>
              <a:rPr lang="en-US" b="1" dirty="0" err="1"/>
              <a:t>JsonIgnore</a:t>
            </a:r>
            <a:r>
              <a:rPr lang="en-US" b="1" dirty="0"/>
              <a:t> </a:t>
            </a:r>
            <a:r>
              <a:rPr lang="en-US" dirty="0"/>
              <a:t>annotation</a:t>
            </a:r>
          </a:p>
          <a:p>
            <a:endParaRPr lang="en-US" dirty="0"/>
          </a:p>
          <a:p>
            <a:endParaRPr lang="fr-DZ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B1D42BA-5942-45D3-8E42-A336B2941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192" y="5186760"/>
            <a:ext cx="2952328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JsonIgnore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Date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createdAt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JsonIgnore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Date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updatedAt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endParaRPr kumimoji="0" lang="fr-DZ" altLang="fr-D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7B14AC-FC8A-4D05-BCAC-621EC40A6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1206"/>
            <a:ext cx="6300192" cy="255454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Entity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JsonIgnoreProperties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(value = {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"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createdAt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"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"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updatedAt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"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})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class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Note {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@Id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Long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id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lang="fr-FR" altLang="fr-DZ" sz="1600" dirty="0">
                <a:solidFill>
                  <a:srgbClr val="808000"/>
                </a:solidFill>
                <a:latin typeface="+mj-lt"/>
                <a:cs typeface="Courier New" panose="02070309020205020404" pitchFamily="49" charset="0"/>
              </a:rPr>
              <a:t>…..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Date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createdAt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Date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updatedAt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endParaRPr kumimoji="0" lang="fr-FR" altLang="fr-DZ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DZ" altLang="fr-DZ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622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BC35-7582-42FD-82EA-F984D766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188640"/>
            <a:ext cx="6377940" cy="720411"/>
          </a:xfrm>
        </p:spPr>
        <p:txBody>
          <a:bodyPr/>
          <a:lstStyle/>
          <a:p>
            <a:r>
              <a:rPr lang="fr-FR" b="1" cap="none" dirty="0" err="1"/>
              <a:t>RestController</a:t>
            </a:r>
            <a:endParaRPr lang="fr-DZ" b="1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BE44-A7AC-47A9-AE27-B1040C592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2" y="1268760"/>
            <a:ext cx="9131357" cy="5589240"/>
          </a:xfrm>
        </p:spPr>
        <p:txBody>
          <a:bodyPr>
            <a:noAutofit/>
          </a:bodyPr>
          <a:lstStyle/>
          <a:p>
            <a:r>
              <a:rPr lang="fr-FR" sz="2000" dirty="0"/>
              <a:t>Nous avons besoin d'un </a:t>
            </a:r>
            <a:r>
              <a:rPr lang="fr-FR" sz="2000" b="1" dirty="0"/>
              <a:t>Micro-service </a:t>
            </a:r>
            <a:r>
              <a:rPr lang="fr-FR" sz="2000" dirty="0"/>
              <a:t>capable de gérer les</a:t>
            </a:r>
            <a:r>
              <a:rPr lang="fr-FR" sz="2000" b="1" dirty="0"/>
              <a:t> Clients</a:t>
            </a:r>
            <a:r>
              <a:rPr lang="fr-FR" sz="2000" dirty="0"/>
              <a:t>. Pour cela, il doit pouvoir exposer une </a:t>
            </a:r>
            <a:r>
              <a:rPr lang="fr-FR" sz="2000" b="1" dirty="0"/>
              <a:t>API REST </a:t>
            </a:r>
            <a:r>
              <a:rPr lang="fr-FR" sz="2000" dirty="0"/>
              <a:t>qui propose toutes les </a:t>
            </a:r>
            <a:r>
              <a:rPr lang="fr-FR" sz="2000" b="1" dirty="0"/>
              <a:t>opérations CRUD</a:t>
            </a:r>
            <a:r>
              <a:rPr lang="fr-FR" sz="2000" dirty="0"/>
              <a:t> (</a:t>
            </a:r>
            <a:r>
              <a:rPr lang="fr-FR" sz="2000" dirty="0" err="1"/>
              <a:t>Create</a:t>
            </a:r>
            <a:r>
              <a:rPr lang="fr-FR" sz="2000" dirty="0"/>
              <a:t>, Read, Update, </a:t>
            </a:r>
            <a:r>
              <a:rPr lang="fr-FR" sz="2000" dirty="0" err="1"/>
              <a:t>Delete</a:t>
            </a:r>
            <a:r>
              <a:rPr lang="fr-FR" sz="2000" dirty="0"/>
              <a:t>).</a:t>
            </a:r>
          </a:p>
          <a:p>
            <a:endParaRPr lang="fr-FR" sz="2000" dirty="0"/>
          </a:p>
          <a:p>
            <a:r>
              <a:rPr lang="fr-FR" sz="2000" dirty="0"/>
              <a:t>Un contrôleur qui s'occupera de répondre aux requêtes</a:t>
            </a:r>
            <a:r>
              <a:rPr lang="fr-FR" sz="2000" b="1" dirty="0"/>
              <a:t> CRUD </a:t>
            </a:r>
            <a:r>
              <a:rPr lang="fr-FR" sz="2000" dirty="0"/>
              <a:t>et de faire les opérations nécessaires.</a:t>
            </a:r>
          </a:p>
          <a:p>
            <a:endParaRPr lang="fr-FR" sz="2000" dirty="0"/>
          </a:p>
          <a:p>
            <a:r>
              <a:rPr lang="fr-FR" sz="2000" dirty="0"/>
              <a:t>Nous voulons donc pouvoir appeler notre Micro-service sur les URLs suivantes :</a:t>
            </a:r>
          </a:p>
          <a:p>
            <a:r>
              <a:rPr lang="fr-FR" sz="2000" dirty="0"/>
              <a:t>Requête </a:t>
            </a:r>
            <a:r>
              <a:rPr lang="fr-FR" sz="2000" b="1" dirty="0"/>
              <a:t>GET</a:t>
            </a:r>
            <a:r>
              <a:rPr lang="fr-FR" sz="2000" dirty="0"/>
              <a:t> à </a:t>
            </a:r>
            <a:r>
              <a:rPr lang="fr-FR" sz="2000" b="1" dirty="0"/>
              <a:t>/Client</a:t>
            </a:r>
            <a:r>
              <a:rPr lang="fr-FR" sz="2000" dirty="0"/>
              <a:t>/</a:t>
            </a:r>
            <a:r>
              <a:rPr lang="fr-FR" sz="2000" b="1" dirty="0"/>
              <a:t>all</a:t>
            </a:r>
            <a:r>
              <a:rPr lang="fr-FR" sz="2000" dirty="0"/>
              <a:t>: affiche la liste de tous les clients ;</a:t>
            </a:r>
          </a:p>
          <a:p>
            <a:r>
              <a:rPr lang="fr-FR" sz="2000" dirty="0"/>
              <a:t>Requête </a:t>
            </a:r>
            <a:r>
              <a:rPr lang="fr-FR" sz="2000" b="1" dirty="0"/>
              <a:t>GET</a:t>
            </a:r>
            <a:r>
              <a:rPr lang="fr-FR" sz="2000" dirty="0"/>
              <a:t> à </a:t>
            </a:r>
            <a:r>
              <a:rPr lang="fr-FR" sz="2000" b="1" dirty="0"/>
              <a:t>/Client/{id}</a:t>
            </a:r>
            <a:r>
              <a:rPr lang="fr-FR" sz="2000" dirty="0"/>
              <a:t> : affiche une client par son Id ;</a:t>
            </a:r>
          </a:p>
          <a:p>
            <a:r>
              <a:rPr lang="fr-FR" sz="2000" dirty="0"/>
              <a:t>Requête </a:t>
            </a:r>
            <a:r>
              <a:rPr lang="fr-FR" sz="2000" b="1" dirty="0"/>
              <a:t>POST</a:t>
            </a:r>
            <a:r>
              <a:rPr lang="fr-FR" sz="2000" dirty="0"/>
              <a:t> à </a:t>
            </a:r>
            <a:r>
              <a:rPr lang="fr-FR" sz="2000" b="1" dirty="0"/>
              <a:t>/Client</a:t>
            </a:r>
            <a:r>
              <a:rPr lang="fr-FR" sz="2000" dirty="0"/>
              <a:t> : ajoute un client;</a:t>
            </a:r>
          </a:p>
          <a:p>
            <a:r>
              <a:rPr lang="fr-FR" sz="2000" dirty="0"/>
              <a:t>Requête </a:t>
            </a:r>
            <a:r>
              <a:rPr lang="fr-FR" sz="2000" b="1" dirty="0"/>
              <a:t>PUT</a:t>
            </a:r>
            <a:r>
              <a:rPr lang="fr-FR" sz="2000" dirty="0"/>
              <a:t> à </a:t>
            </a:r>
            <a:r>
              <a:rPr lang="fr-FR" sz="2000" b="1" dirty="0"/>
              <a:t>/Client/{id}</a:t>
            </a:r>
            <a:r>
              <a:rPr lang="fr-FR" sz="2000" dirty="0"/>
              <a:t> : met à jour un </a:t>
            </a:r>
            <a:r>
              <a:rPr lang="fr-FR" sz="2000" dirty="0" err="1"/>
              <a:t>clientpar</a:t>
            </a:r>
            <a:r>
              <a:rPr lang="fr-FR" sz="2000" dirty="0"/>
              <a:t> son Id ;</a:t>
            </a:r>
          </a:p>
          <a:p>
            <a:r>
              <a:rPr lang="fr-FR" sz="2000" dirty="0"/>
              <a:t>Requête </a:t>
            </a:r>
            <a:r>
              <a:rPr lang="fr-FR" sz="2000" b="1" dirty="0"/>
              <a:t>DELETE</a:t>
            </a:r>
            <a:r>
              <a:rPr lang="fr-FR" sz="2000" dirty="0"/>
              <a:t> à </a:t>
            </a:r>
            <a:r>
              <a:rPr lang="fr-FR" sz="2000" b="1" dirty="0"/>
              <a:t>/Client/{id}</a:t>
            </a:r>
            <a:r>
              <a:rPr lang="fr-FR" sz="2000" dirty="0"/>
              <a:t> : supprime un client par son Id.</a:t>
            </a:r>
          </a:p>
          <a:p>
            <a:endParaRPr lang="fr-DZ" sz="2000" dirty="0"/>
          </a:p>
        </p:txBody>
      </p:sp>
    </p:spTree>
    <p:extLst>
      <p:ext uri="{BB962C8B-B14F-4D97-AF65-F5344CB8AC3E}">
        <p14:creationId xmlns:p14="http://schemas.microsoft.com/office/powerpoint/2010/main" val="309965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BC35-7582-42FD-82EA-F984D766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332656"/>
            <a:ext cx="6377940" cy="720411"/>
          </a:xfrm>
        </p:spPr>
        <p:txBody>
          <a:bodyPr/>
          <a:lstStyle/>
          <a:p>
            <a:r>
              <a:rPr lang="fr-FR" b="1" cap="none" dirty="0" err="1"/>
              <a:t>RestController</a:t>
            </a:r>
            <a:endParaRPr lang="fr-DZ" b="1" cap="non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CFBD6C-F65C-4C82-9E15-7C3F136E5AD4}"/>
              </a:ext>
            </a:extLst>
          </p:cNvPr>
          <p:cNvSpPr/>
          <p:nvPr/>
        </p:nvSpPr>
        <p:spPr>
          <a:xfrm>
            <a:off x="-4602" y="1053067"/>
            <a:ext cx="917077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b="1" dirty="0">
                <a:latin typeface="+mj-lt"/>
              </a:rPr>
              <a:t>@</a:t>
            </a:r>
            <a:r>
              <a:rPr lang="fr-FR" b="1" dirty="0" err="1">
                <a:latin typeface="+mj-lt"/>
              </a:rPr>
              <a:t>RestController</a:t>
            </a:r>
            <a:r>
              <a:rPr lang="fr-FR" b="1" dirty="0">
                <a:latin typeface="+mj-lt"/>
              </a:rPr>
              <a:t>: </a:t>
            </a:r>
            <a:r>
              <a:rPr lang="fr-FR" dirty="0">
                <a:latin typeface="+mj-lt"/>
              </a:rPr>
              <a:t>C</a:t>
            </a:r>
            <a:r>
              <a:rPr lang="en-US" dirty="0" err="1">
                <a:latin typeface="+mj-lt"/>
              </a:rPr>
              <a:t>ombinaison</a:t>
            </a:r>
            <a:r>
              <a:rPr lang="en-US" dirty="0">
                <a:latin typeface="+mj-lt"/>
              </a:rPr>
              <a:t> de: </a:t>
            </a:r>
            <a:r>
              <a:rPr lang="en-US" b="1" dirty="0">
                <a:latin typeface="+mj-lt"/>
              </a:rPr>
              <a:t>@Controller </a:t>
            </a:r>
            <a:r>
              <a:rPr lang="en-US" dirty="0">
                <a:latin typeface="+mj-lt"/>
              </a:rPr>
              <a:t>et </a:t>
            </a:r>
            <a:r>
              <a:rPr lang="en-US" b="1" dirty="0">
                <a:latin typeface="+mj-lt"/>
              </a:rPr>
              <a:t>@</a:t>
            </a:r>
            <a:r>
              <a:rPr lang="en-US" b="1" dirty="0" err="1">
                <a:latin typeface="+mj-lt"/>
              </a:rPr>
              <a:t>ResponseBody</a:t>
            </a:r>
            <a:r>
              <a:rPr lang="en-US" b="1" dirty="0">
                <a:latin typeface="+mj-lt"/>
              </a:rPr>
              <a:t>.</a:t>
            </a:r>
            <a:endParaRPr lang="fr-FR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@Controller : </a:t>
            </a:r>
            <a:r>
              <a:rPr lang="fr-FR" dirty="0">
                <a:latin typeface="+mj-lt"/>
              </a:rPr>
              <a:t>indique que cette classe va pouvoir traiter les requêtes que nous allons définir.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 </a:t>
            </a:r>
            <a:r>
              <a:rPr lang="en-US" b="1" dirty="0"/>
              <a:t>@</a:t>
            </a:r>
            <a:r>
              <a:rPr lang="en-US" b="1" dirty="0" err="1"/>
              <a:t>ResponseBody</a:t>
            </a:r>
            <a:r>
              <a:rPr lang="en-US" b="1" dirty="0"/>
              <a:t> : </a:t>
            </a:r>
            <a:r>
              <a:rPr lang="fr-FR" dirty="0">
                <a:latin typeface="+mj-lt"/>
              </a:rPr>
              <a:t>Il indique aussi que chaque méthode va renvoyer directement la réponse </a:t>
            </a:r>
            <a:r>
              <a:rPr lang="fr-FR" b="1" dirty="0">
                <a:latin typeface="+mj-lt"/>
              </a:rPr>
              <a:t>JSON</a:t>
            </a:r>
            <a:r>
              <a:rPr lang="fr-FR" dirty="0">
                <a:latin typeface="+mj-lt"/>
              </a:rPr>
              <a:t> à l'utilisateur,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+mj-lt"/>
              </a:rPr>
              <a:t>@AutoWired</a:t>
            </a:r>
            <a:r>
              <a:rPr lang="fr-FR" dirty="0">
                <a:latin typeface="+mj-lt"/>
              </a:rPr>
              <a:t>: est une injection de dépendances qui permet de charger et fabrique une instance de la classe implémentant le DAO </a:t>
            </a:r>
            <a:r>
              <a:rPr lang="fr-FR" sz="1800" b="1" dirty="0" err="1"/>
              <a:t>Client</a:t>
            </a:r>
            <a:r>
              <a:rPr lang="fr-FR" b="1" dirty="0" err="1">
                <a:latin typeface="+mj-lt"/>
              </a:rPr>
              <a:t>Repository</a:t>
            </a:r>
            <a:endParaRPr lang="fr-FR" b="1" dirty="0">
              <a:latin typeface="+mj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99B5AEE-171C-410F-8D09-0F41E5D85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3376781"/>
            <a:ext cx="720080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  <a:t>@RestController</a:t>
            </a:r>
            <a:b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  <a:t>@RequestMapping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+mj-lt"/>
                <a:cs typeface="Courier New" panose="02070309020205020404" pitchFamily="49" charset="0"/>
              </a:rPr>
              <a:t>"/</a:t>
            </a:r>
            <a:r>
              <a:rPr kumimoji="0" lang="fr-FR" altLang="fr-DZ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+mj-lt"/>
                <a:cs typeface="Courier New" panose="02070309020205020404" pitchFamily="49" charset="0"/>
              </a:rPr>
              <a:t>client-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+mj-lt"/>
                <a:cs typeface="Courier New" panose="02070309020205020404" pitchFamily="49" charset="0"/>
              </a:rPr>
              <a:t>api"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</a:t>
            </a:r>
            <a:endParaRPr kumimoji="0" lang="fr-FR" altLang="fr-DZ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  <a:t>@Requ</a:t>
            </a:r>
            <a:r>
              <a:rPr kumimoji="0" lang="fr-FR" altLang="fr-DZ" b="1" i="0" u="none" strike="noStrike" cap="none" normalizeH="0" baseline="0" dirty="0" err="1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  <a:t>iredArgsConstructor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class </a:t>
            </a:r>
            <a:r>
              <a:rPr kumimoji="0" lang="en-US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Controller {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b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DZ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final </a:t>
            </a:r>
            <a:r>
              <a:rPr kumimoji="0" lang="en-US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Repository </a:t>
            </a:r>
            <a:r>
              <a:rPr kumimoji="0" lang="fr-FR" altLang="fr-DZ" b="1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+mj-lt"/>
                <a:cs typeface="Courier New" panose="02070309020205020404" pitchFamily="49" charset="0"/>
              </a:rPr>
              <a:t>Repository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  <a:t>// </a:t>
            </a:r>
            <a:r>
              <a:rPr kumimoji="0" lang="fr-DZ" altLang="fr-DZ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  <a:t>Get</a:t>
            </a:r>
            <a:r>
              <a:rPr kumimoji="0" lang="fr-DZ" altLang="fr-DZ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  <a:t> All </a:t>
            </a:r>
            <a:r>
              <a:rPr kumimoji="0" lang="fr-FR" altLang="fr-DZ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  <a:t>s</a:t>
            </a:r>
            <a:r>
              <a:rPr kumimoji="0" lang="fr-FR" altLang="fr-DZ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  <a:t>   </a:t>
            </a:r>
            <a:r>
              <a:rPr kumimoji="0" lang="fr-DZ" altLang="fr-DZ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  <a:t>    // </a:t>
            </a:r>
            <a:r>
              <a:rPr kumimoji="0" lang="fr-DZ" altLang="fr-DZ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  <a:t>Get</a:t>
            </a:r>
            <a:r>
              <a:rPr kumimoji="0" lang="fr-DZ" altLang="fr-DZ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  <a:t> a Single </a:t>
            </a:r>
            <a:r>
              <a:rPr kumimoji="0" lang="fr-FR" altLang="fr-DZ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endParaRPr kumimoji="0" lang="fr-FR" altLang="fr-DZ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  <a:t>   // </a:t>
            </a:r>
            <a:r>
              <a:rPr kumimoji="0" lang="fr-DZ" altLang="fr-DZ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  <a:t>Create</a:t>
            </a:r>
            <a:r>
              <a:rPr kumimoji="0" lang="fr-DZ" altLang="fr-DZ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  <a:t> a new </a:t>
            </a:r>
            <a:r>
              <a:rPr kumimoji="0" lang="fr-FR" altLang="fr-DZ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br>
              <a:rPr kumimoji="0" lang="fr-DZ" altLang="fr-DZ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  <a:t>    // Update a </a:t>
            </a:r>
            <a:r>
              <a:rPr kumimoji="0" lang="fr-FR" altLang="fr-DZ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br>
              <a:rPr kumimoji="0" lang="fr-DZ" altLang="fr-DZ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  <a:t>    // </a:t>
            </a:r>
            <a:r>
              <a:rPr kumimoji="0" lang="fr-DZ" altLang="fr-DZ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  <a:t>Delete</a:t>
            </a:r>
            <a:r>
              <a:rPr kumimoji="0" lang="fr-DZ" altLang="fr-DZ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  <a:t> a </a:t>
            </a:r>
            <a:r>
              <a:rPr kumimoji="0" lang="fr-FR" altLang="fr-DZ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br>
              <a:rPr kumimoji="0" lang="fr-DZ" altLang="fr-DZ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}</a:t>
            </a:r>
            <a:endParaRPr kumimoji="0" lang="fr-DZ" altLang="fr-DZ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77448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C3FE-C49F-4532-BD9E-09AC4A4B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549677"/>
            <a:ext cx="7578040" cy="129302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Méthode pour GET</a:t>
            </a:r>
            <a:br>
              <a:rPr lang="fr-FR" b="1" dirty="0"/>
            </a:br>
            <a:r>
              <a:rPr lang="fr-FR" b="1" dirty="0"/>
              <a:t>  /Client/all</a:t>
            </a:r>
            <a:br>
              <a:rPr lang="fr-FR" dirty="0"/>
            </a:br>
            <a:endParaRPr lang="fr-D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FA0E-BA26-4C3D-8E2D-6C72FE077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04864"/>
            <a:ext cx="8422824" cy="4069080"/>
          </a:xfrm>
        </p:spPr>
        <p:txBody>
          <a:bodyPr/>
          <a:lstStyle/>
          <a:p>
            <a:r>
              <a:rPr lang="fr-DZ" altLang="fr-DZ" sz="2400" dirty="0">
                <a:solidFill>
                  <a:srgbClr val="808000"/>
                </a:solidFill>
                <a:cs typeface="Courier New" panose="02070309020205020404" pitchFamily="49" charset="0"/>
              </a:rPr>
              <a:t>@</a:t>
            </a:r>
            <a:r>
              <a:rPr lang="fr-DZ" altLang="fr-DZ" sz="2400" dirty="0" err="1">
                <a:solidFill>
                  <a:srgbClr val="808000"/>
                </a:solidFill>
                <a:cs typeface="Courier New" panose="02070309020205020404" pitchFamily="49" charset="0"/>
              </a:rPr>
              <a:t>GetMapping</a:t>
            </a:r>
            <a:r>
              <a:rPr lang="fr-FR" altLang="fr-DZ" sz="2400" dirty="0">
                <a:solidFill>
                  <a:srgbClr val="808000"/>
                </a:solidFill>
                <a:cs typeface="Courier New" panose="02070309020205020404" pitchFamily="49" charset="0"/>
              </a:rPr>
              <a:t>  </a:t>
            </a:r>
            <a:r>
              <a:rPr lang="fr-FR" altLang="fr-DZ" sz="2400" dirty="0">
                <a:cs typeface="Courier New" panose="02070309020205020404" pitchFamily="49" charset="0"/>
              </a:rPr>
              <a:t>correspond aux requêtes </a:t>
            </a:r>
            <a:r>
              <a:rPr lang="fr-FR" altLang="fr-DZ" sz="2400" b="1" dirty="0" err="1">
                <a:cs typeface="Courier New" panose="02070309020205020404" pitchFamily="49" charset="0"/>
              </a:rPr>
              <a:t>get</a:t>
            </a:r>
            <a:endParaRPr lang="fr-FR" altLang="fr-DZ" sz="2400" b="1" dirty="0">
              <a:cs typeface="Courier New" panose="02070309020205020404" pitchFamily="49" charset="0"/>
            </a:endParaRPr>
          </a:p>
          <a:p>
            <a:r>
              <a:rPr lang="en-US" altLang="en-US" sz="2400" b="1" i="1" dirty="0">
                <a:solidFill>
                  <a:srgbClr val="8C8C8C"/>
                </a:solidFill>
                <a:latin typeface="+mj-lt"/>
              </a:rPr>
              <a:t>GET http://localhost:8081/client-api/client/all</a:t>
            </a:r>
            <a:endParaRPr lang="fr-FR" sz="2400" b="1" dirty="0">
              <a:cs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D14D0D3-707B-4878-A2E0-8CFC7C750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3645024"/>
            <a:ext cx="6003567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@GetMapping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"/client/all"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b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j-lt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public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List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&lt;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Client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&gt;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+mj-lt"/>
              </a:rPr>
              <a:t>getClients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() {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return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+mj-lt"/>
              </a:rPr>
              <a:t>clientRepository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.findAll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();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}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688745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2594-6E2D-4B11-A7F7-CE64B9EF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175593"/>
            <a:ext cx="7362016" cy="949151"/>
          </a:xfrm>
        </p:spPr>
        <p:txBody>
          <a:bodyPr>
            <a:normAutofit/>
          </a:bodyPr>
          <a:lstStyle/>
          <a:p>
            <a:r>
              <a:rPr lang="fr-FR" sz="2800" b="1" dirty="0"/>
              <a:t>Méthode pour </a:t>
            </a:r>
            <a:br>
              <a:rPr lang="fr-FR" sz="2800" b="1" dirty="0"/>
            </a:br>
            <a:r>
              <a:rPr lang="fr-FR" sz="2800" b="1" dirty="0"/>
              <a:t>GET   /client/{id}</a:t>
            </a:r>
            <a:endParaRPr lang="fr-DZ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09778-6426-456F-8039-72302A58E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138896"/>
          </a:xfrm>
        </p:spPr>
        <p:txBody>
          <a:bodyPr>
            <a:normAutofit/>
          </a:bodyPr>
          <a:lstStyle/>
          <a:p>
            <a:r>
              <a:rPr lang="fr-FR" sz="2000" dirty="0"/>
              <a:t>Créons maintenant une autre méthode capable d'accepter un Id de note en paramètre :</a:t>
            </a:r>
          </a:p>
          <a:p>
            <a:r>
              <a:rPr lang="fr-FR" sz="2000" b="1" dirty="0"/>
              <a:t>@</a:t>
            </a:r>
            <a:r>
              <a:rPr lang="fr-FR" sz="2000" b="1" dirty="0" err="1"/>
              <a:t>PathVariable</a:t>
            </a:r>
            <a:r>
              <a:rPr lang="fr-FR" sz="2000" b="1" dirty="0"/>
              <a:t>(« id »): </a:t>
            </a:r>
            <a:r>
              <a:rPr lang="fr-FR" sz="2000" dirty="0"/>
              <a:t>pour récupérer la valeur de la variable « id » à partir du </a:t>
            </a:r>
            <a:r>
              <a:rPr lang="fr-FR" sz="2000" b="1" dirty="0" err="1"/>
              <a:t>path</a:t>
            </a:r>
            <a:endParaRPr lang="fr-FR" sz="2000" dirty="0"/>
          </a:p>
          <a:p>
            <a:endParaRPr lang="en-US" altLang="en-US" sz="2000" b="1" dirty="0">
              <a:solidFill>
                <a:srgbClr val="8C8C8C"/>
              </a:solidFill>
              <a:latin typeface="+mj-lt"/>
            </a:endParaRPr>
          </a:p>
          <a:p>
            <a:r>
              <a:rPr lang="en-US" altLang="en-US" sz="2800" b="1" dirty="0">
                <a:solidFill>
                  <a:srgbClr val="8C8C8C"/>
                </a:solidFill>
                <a:latin typeface="+mj-lt"/>
              </a:rPr>
              <a:t>GET http://localhost:8081/client-api/client/1</a:t>
            </a:r>
            <a:endParaRPr lang="fr-DZ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53F349-CA89-44FD-B5DB-4348BE274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3838208"/>
            <a:ext cx="8499443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@GetMapping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"/client/{id}"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j-lt"/>
              </a:rPr>
            </a:b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public 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Client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+mj-lt"/>
              </a:rPr>
              <a:t>getClientById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@PathVariable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"id"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 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Long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idclient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{</a:t>
            </a:r>
            <a:b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return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+mj-lt"/>
              </a:rPr>
              <a:t>clientRepository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.findById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idclient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).get();</a:t>
            </a:r>
            <a:b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}</a:t>
            </a:r>
            <a:endParaRPr kumimoji="0" lang="en-US" altLang="en-US" sz="22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637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F9C17-F068-B9EF-0B5F-28E0C182F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8321-5411-8971-4945-49841391E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984" y="426600"/>
            <a:ext cx="7362016" cy="949151"/>
          </a:xfrm>
        </p:spPr>
        <p:txBody>
          <a:bodyPr>
            <a:normAutofit/>
          </a:bodyPr>
          <a:lstStyle/>
          <a:p>
            <a:r>
              <a:rPr lang="fr-FR" sz="2800" b="1" dirty="0"/>
              <a:t>Méthode pour </a:t>
            </a:r>
            <a:br>
              <a:rPr lang="fr-FR" sz="2800" b="1" dirty="0"/>
            </a:br>
            <a:r>
              <a:rPr lang="fr-FR" sz="2800" b="1" dirty="0"/>
              <a:t>GET   /client/{id}  &amp; </a:t>
            </a:r>
            <a:r>
              <a:rPr lang="fr-FR" sz="2800" b="1" dirty="0" err="1"/>
              <a:t>ResponseEntity</a:t>
            </a:r>
            <a:r>
              <a:rPr lang="fr-FR" sz="2800" b="1" dirty="0"/>
              <a:t>&lt;?&gt;</a:t>
            </a:r>
            <a:endParaRPr lang="fr-DZ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F11D-BA97-4CC4-B895-43E6DC2A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138896"/>
          </a:xfrm>
        </p:spPr>
        <p:txBody>
          <a:bodyPr>
            <a:normAutofit/>
          </a:bodyPr>
          <a:lstStyle/>
          <a:p>
            <a:endParaRPr lang="en-US" altLang="en-US" sz="2000" b="1" dirty="0">
              <a:solidFill>
                <a:srgbClr val="8C8C8C"/>
              </a:solidFill>
              <a:latin typeface="+mj-lt"/>
            </a:endParaRPr>
          </a:p>
          <a:p>
            <a:r>
              <a:rPr lang="en-US" altLang="en-US" sz="2800" b="1" dirty="0">
                <a:solidFill>
                  <a:srgbClr val="8C8C8C"/>
                </a:solidFill>
                <a:latin typeface="+mj-lt"/>
              </a:rPr>
              <a:t>GET http://localhost:8081/client-api/client2/1</a:t>
            </a:r>
            <a:endParaRPr lang="fr-DZ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0D0D97F-9964-2B2F-2B6B-ECE590C39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85389"/>
            <a:ext cx="9144000" cy="28126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@GetMapping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"/client2/{id}"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ResponseEntity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&lt;?&gt;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getClientById2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@PathVariable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"id"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idclient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clientRepository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.findById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idclient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.map(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ResponseEntity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::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ok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If a Client is found, wrap it in 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ResponseEntity.ok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()</a:t>
            </a:r>
            <a:b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orElseGet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(() -&gt;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ResponseEntity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000" b="1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notFound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().build());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If not found, return 404</a:t>
            </a:r>
            <a:b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7F4E71B-0777-70BD-63FC-A07BCCDDE9F3}"/>
              </a:ext>
            </a:extLst>
          </p:cNvPr>
          <p:cNvSpPr txBox="1"/>
          <p:nvPr/>
        </p:nvSpPr>
        <p:spPr>
          <a:xfrm>
            <a:off x="-35886" y="5661248"/>
            <a:ext cx="914400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JetBrains Mono"/>
              </a:rPr>
              <a:t>you can replace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orElseGet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(() )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JetBrains Mon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JetBrains Mono"/>
              </a:rPr>
              <a:t>.</a:t>
            </a:r>
            <a:r>
              <a:rPr lang="en-US" sz="1700" b="1" dirty="0" err="1">
                <a:latin typeface="JetBrains Mono"/>
              </a:rPr>
              <a:t>orElseThrow</a:t>
            </a:r>
            <a:r>
              <a:rPr lang="en-US" sz="1700" b="1" dirty="0">
                <a:latin typeface="JetBrains Mono"/>
              </a:rPr>
              <a:t>(() -&gt; new </a:t>
            </a:r>
            <a:r>
              <a:rPr lang="en-US" sz="1700" b="1" dirty="0" err="1">
                <a:latin typeface="JetBrains Mono"/>
              </a:rPr>
              <a:t>ResponseStatusException</a:t>
            </a:r>
            <a:r>
              <a:rPr lang="en-US" sz="1700" b="1" dirty="0">
                <a:latin typeface="JetBrains Mono"/>
              </a:rPr>
              <a:t>(</a:t>
            </a:r>
            <a:r>
              <a:rPr lang="en-US" sz="1700" b="1" dirty="0" err="1">
                <a:latin typeface="JetBrains Mono"/>
              </a:rPr>
              <a:t>HttpStatus.NOT_FOUND</a:t>
            </a:r>
            <a:r>
              <a:rPr lang="en-US" sz="1700" b="1" dirty="0">
                <a:latin typeface="JetBrains Mono"/>
              </a:rPr>
              <a:t>, "Client not found"));</a:t>
            </a:r>
          </a:p>
        </p:txBody>
      </p:sp>
    </p:spTree>
    <p:extLst>
      <p:ext uri="{BB962C8B-B14F-4D97-AF65-F5344CB8AC3E}">
        <p14:creationId xmlns:p14="http://schemas.microsoft.com/office/powerpoint/2010/main" val="37670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556E-8209-4524-8A11-7FD50CEB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260862"/>
            <a:ext cx="6377940" cy="1293028"/>
          </a:xfrm>
        </p:spPr>
        <p:txBody>
          <a:bodyPr/>
          <a:lstStyle/>
          <a:p>
            <a:r>
              <a:rPr lang="fr-FR" b="1" dirty="0"/>
              <a:t>Méthode pour </a:t>
            </a:r>
            <a:br>
              <a:rPr lang="fr-FR" b="1" dirty="0"/>
            </a:br>
            <a:r>
              <a:rPr lang="fr-FR" b="1" dirty="0"/>
              <a:t>GET   /</a:t>
            </a:r>
            <a:r>
              <a:rPr lang="fr-FR" b="1" dirty="0" err="1"/>
              <a:t>Employes?id</a:t>
            </a:r>
            <a:r>
              <a:rPr lang="fr-FR" b="1" dirty="0"/>
              <a:t>=--</a:t>
            </a:r>
            <a:endParaRPr lang="fr-D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FB99A-347A-4AB5-91E9-BC48CE02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1874225"/>
            <a:ext cx="9145016" cy="4389415"/>
          </a:xfrm>
        </p:spPr>
        <p:txBody>
          <a:bodyPr/>
          <a:lstStyle/>
          <a:p>
            <a:r>
              <a:rPr lang="fr-FR" dirty="0"/>
              <a:t>L'annotation</a:t>
            </a:r>
            <a:r>
              <a:rPr lang="fr-FR" b="1" dirty="0"/>
              <a:t> @RequestParam </a:t>
            </a:r>
            <a:r>
              <a:rPr lang="fr-FR" dirty="0"/>
              <a:t>est utilisée pour accéder aux valeurs des paramètres de la requête.</a:t>
            </a:r>
          </a:p>
          <a:p>
            <a:endParaRPr lang="fr-FR" altLang="en-US" b="1" i="1" dirty="0">
              <a:solidFill>
                <a:srgbClr val="8C8C8C"/>
              </a:solidFill>
              <a:latin typeface="+mj-lt"/>
            </a:endParaRPr>
          </a:p>
          <a:p>
            <a:r>
              <a:rPr lang="en-US" altLang="en-US" sz="2800" b="1" i="1" dirty="0">
                <a:solidFill>
                  <a:srgbClr val="8C8C8C"/>
                </a:solidFill>
                <a:latin typeface="+mj-lt"/>
              </a:rPr>
              <a:t> GET http://localhost:8081/client-api/client?id=1</a:t>
            </a:r>
            <a:endParaRPr lang="fr-DZ" sz="28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7679B20-F4A2-41A8-B1A7-F9C0FEE61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16" y="4068932"/>
            <a:ext cx="8872942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@GetMapping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"/client"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22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j-lt"/>
              </a:rPr>
            </a:br>
            <a:endParaRPr kumimoji="0" lang="en-US" altLang="en-US" sz="2200" b="1" i="1" u="none" strike="noStrike" cap="none" normalizeH="0" baseline="0" dirty="0">
              <a:ln>
                <a:noFill/>
              </a:ln>
              <a:solidFill>
                <a:srgbClr val="8C8C8C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public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Client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+mj-lt"/>
              </a:rPr>
              <a:t>getClientById2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@RequestParam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"id"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Long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idclient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{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return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+mj-lt"/>
              </a:rPr>
              <a:t>clientRepository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.findById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idclient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).get();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}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13694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009C-64C2-49E0-AD1E-EBF1E758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245" y="8283"/>
            <a:ext cx="6377940" cy="968515"/>
          </a:xfrm>
        </p:spPr>
        <p:txBody>
          <a:bodyPr>
            <a:normAutofit/>
          </a:bodyPr>
          <a:lstStyle/>
          <a:p>
            <a:r>
              <a:rPr lang="fr-FR" sz="3200" b="1" dirty="0"/>
              <a:t>Méthode: POST  /client</a:t>
            </a:r>
            <a:endParaRPr lang="fr-DZ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1450-39AC-4677-89A9-B9EBD4098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13889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@</a:t>
            </a:r>
            <a:r>
              <a:rPr lang="en-US" b="1" dirty="0" err="1"/>
              <a:t>RequestBody</a:t>
            </a:r>
            <a:r>
              <a:rPr lang="en-US" b="1" dirty="0"/>
              <a:t> </a:t>
            </a:r>
            <a:r>
              <a:rPr lang="en-US" dirty="0"/>
              <a:t>annotation is used to bind the request body with a method parameter.</a:t>
            </a:r>
          </a:p>
          <a:p>
            <a:r>
              <a:rPr lang="en-US" altLang="en-US" sz="2400" b="1" i="1" dirty="0">
                <a:solidFill>
                  <a:srgbClr val="8C8C8C"/>
                </a:solidFill>
                <a:latin typeface="+mj-lt"/>
              </a:rPr>
              <a:t>POST http://localhost:8081/client-api/client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C10F67-A1AD-4905-ABCB-C6CCEE33E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237705"/>
            <a:ext cx="76226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@PostMapping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"/client"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  </a:t>
            </a:r>
            <a:endParaRPr lang="en-US" altLang="en-US" sz="2000" b="1" i="1" dirty="0">
              <a:solidFill>
                <a:srgbClr val="8C8C8C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public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Client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+mj-lt"/>
              </a:rPr>
              <a:t>createNewClient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@RequestBody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Client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client) {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return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+mj-lt"/>
              </a:rPr>
              <a:t>clientRepository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.save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(client);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}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1792E3-8AA3-4051-8150-21F065B47201}"/>
              </a:ext>
            </a:extLst>
          </p:cNvPr>
          <p:cNvSpPr txBox="1"/>
          <p:nvPr/>
        </p:nvSpPr>
        <p:spPr>
          <a:xfrm>
            <a:off x="5292080" y="3203473"/>
            <a:ext cx="3447843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ffectLst/>
                <a:latin typeface="IBMPlexMono,  Courier New"/>
              </a:rPr>
              <a:t>{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600" b="1" dirty="0">
                <a:solidFill>
                  <a:srgbClr val="A31515"/>
                </a:solidFill>
                <a:effectLst/>
                <a:latin typeface="IBMPlexMono,  Courier New"/>
              </a:rPr>
              <a:t>"nom"</a:t>
            </a:r>
            <a:r>
              <a:rPr lang="en-US" sz="1600" b="1" dirty="0">
                <a:solidFill>
                  <a:srgbClr val="000000"/>
                </a:solidFill>
                <a:effectLst/>
                <a:latin typeface="IBMPlexMono,  Courier New"/>
              </a:rPr>
              <a:t>:</a:t>
            </a:r>
            <a:r>
              <a:rPr lang="en-US" sz="1600" b="1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en-US" sz="1600" b="1" dirty="0" err="1">
                <a:solidFill>
                  <a:srgbClr val="0451A5"/>
                </a:solidFill>
                <a:effectLst/>
                <a:latin typeface="IBMPlexMono,  Courier New"/>
              </a:rPr>
              <a:t>karim</a:t>
            </a:r>
            <a:r>
              <a:rPr lang="en-US" sz="1600" b="1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/>
                <a:latin typeface="IBMPlexMono,  Courier New"/>
              </a:rPr>
              <a:t>,     </a:t>
            </a:r>
            <a:r>
              <a:rPr lang="en-US" sz="1600" b="1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effectLst/>
                <a:latin typeface="IBMPlexMono,  Courier New"/>
              </a:rPr>
              <a:t>sexe</a:t>
            </a:r>
            <a:r>
              <a:rPr lang="en-US" sz="1600" b="1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/>
                <a:latin typeface="IBMPlexMono,  Courier New"/>
              </a:rPr>
              <a:t>:</a:t>
            </a:r>
            <a:r>
              <a:rPr lang="en-US" sz="1600" b="1" dirty="0">
                <a:solidFill>
                  <a:srgbClr val="0451A5"/>
                </a:solidFill>
                <a:effectLst/>
                <a:latin typeface="IBMPlexMono,  Courier New"/>
              </a:rPr>
              <a:t>"Homme"</a:t>
            </a:r>
            <a:r>
              <a:rPr lang="en-US" sz="1600" b="1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600" b="1" dirty="0">
                <a:solidFill>
                  <a:srgbClr val="A31515"/>
                </a:solidFill>
                <a:effectLst/>
                <a:latin typeface="IBMPlexMono,  Courier New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effectLst/>
                <a:latin typeface="IBMPlexMono,  Courier New"/>
              </a:rPr>
              <a:t>email"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IBMPlexMono,  Courier New"/>
              </a:rPr>
              <a:t>:</a:t>
            </a:r>
            <a:r>
              <a:rPr lang="en-US" sz="1600" b="1" dirty="0" err="1">
                <a:solidFill>
                  <a:srgbClr val="0451A5"/>
                </a:solidFill>
                <a:effectLst/>
                <a:latin typeface="IBMPlexMono,  Courier New"/>
              </a:rPr>
              <a:t>"k.samir@gamil.com</a:t>
            </a:r>
            <a:r>
              <a:rPr lang="en-US" sz="1600" b="1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en-US" sz="1600" b="1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1600" b="1" dirty="0">
                <a:solidFill>
                  <a:srgbClr val="A31515"/>
                </a:solidFill>
                <a:effectLst/>
                <a:latin typeface="IBMPlexMono,  Courier New"/>
              </a:rPr>
              <a:t>"dateNaissance"</a:t>
            </a:r>
            <a:r>
              <a:rPr lang="en-US" sz="1600" b="1" dirty="0">
                <a:solidFill>
                  <a:srgbClr val="000000"/>
                </a:solidFill>
                <a:effectLst/>
                <a:latin typeface="IBMPlexMono,  Courier New"/>
              </a:rPr>
              <a:t>:</a:t>
            </a:r>
            <a:r>
              <a:rPr lang="en-US" sz="1600" b="1" dirty="0">
                <a:solidFill>
                  <a:srgbClr val="0451A5"/>
                </a:solidFill>
                <a:effectLst/>
                <a:latin typeface="IBMPlexMono,  Courier New"/>
              </a:rPr>
              <a:t>"1995-10-20"</a:t>
            </a:r>
            <a:endParaRPr lang="en-US" sz="1600" b="1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IBMPlexMono,  Courier New"/>
              </a:rPr>
              <a:t>}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5C6E1E3-FA56-4C90-911A-2BFA6A60C4D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016002" y="2895440"/>
            <a:ext cx="0" cy="3080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">
            <a:extLst>
              <a:ext uri="{FF2B5EF4-FFF2-40B4-BE49-F238E27FC236}">
                <a16:creationId xmlns:a16="http://schemas.microsoft.com/office/drawing/2014/main" id="{9F02C697-4664-9D3C-036B-0F4CDDEB1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860" y="5157047"/>
            <a:ext cx="8901860" cy="163121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@PostMapping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"/client2"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ResponseEntity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createNewClient2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@RequestBody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Client client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Client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savedClient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clientRepository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.save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ResponseEntity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.status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HttpStatus.CREATED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).body(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savedClient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FE5846-22A4-1D58-E0CF-3E81ACF1C6A7}"/>
              </a:ext>
            </a:extLst>
          </p:cNvPr>
          <p:cNvSpPr/>
          <p:nvPr/>
        </p:nvSpPr>
        <p:spPr>
          <a:xfrm>
            <a:off x="2915816" y="4797863"/>
            <a:ext cx="2376264" cy="394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With </a:t>
            </a:r>
            <a:r>
              <a:rPr lang="en-US" b="1" dirty="0" err="1"/>
              <a:t>ReponseEntity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58758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009C-64C2-49E0-AD1E-EBF1E758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178343"/>
            <a:ext cx="6377940" cy="1293028"/>
          </a:xfrm>
        </p:spPr>
        <p:txBody>
          <a:bodyPr/>
          <a:lstStyle/>
          <a:p>
            <a:r>
              <a:rPr lang="fr-FR" b="1" dirty="0"/>
              <a:t>méthode</a:t>
            </a:r>
            <a:br>
              <a:rPr lang="fr-FR" b="1" dirty="0"/>
            </a:br>
            <a:r>
              <a:rPr lang="fr-FR" b="1" dirty="0"/>
              <a:t>POST   /compte</a:t>
            </a:r>
            <a:endParaRPr lang="fr-DZ" b="1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DB167AC-1C84-45EA-B504-CDB612A82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2420888"/>
            <a:ext cx="9183924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@PostMapping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"/compte"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 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j-lt"/>
              </a:rPr>
              <a:t>//</a:t>
            </a:r>
            <a:b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j-lt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public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Compte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+mj-lt"/>
              </a:rPr>
              <a:t>createNewCopte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@RequestBody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Map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String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Object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&gt; payload) {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Compte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new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Compte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();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.setLogin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payload.get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"login"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toString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());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.setPassword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payload.get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"password"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toString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());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.setDateCreation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new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Date());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Long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idClient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Long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valueOf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payload.get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idClient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toString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());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.setClient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+mj-lt"/>
              </a:rPr>
              <a:t>clientRepository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.findById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idClient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).get());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return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+mj-lt"/>
              </a:rPr>
              <a:t>compteRepository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.save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);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}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7E8E809-64E1-46BB-8D03-F53CEF128864}"/>
              </a:ext>
            </a:extLst>
          </p:cNvPr>
          <p:cNvSpPr txBox="1"/>
          <p:nvPr/>
        </p:nvSpPr>
        <p:spPr>
          <a:xfrm>
            <a:off x="107504" y="1471371"/>
            <a:ext cx="7488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j-lt"/>
              </a:rPr>
              <a:t>POST  http://localhost:8081/client-api/compte</a:t>
            </a:r>
            <a:endParaRPr lang="fr-FR" sz="2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9E3EB05-01D4-4A54-B56B-7477C367FD92}"/>
              </a:ext>
            </a:extLst>
          </p:cNvPr>
          <p:cNvSpPr txBox="1"/>
          <p:nvPr/>
        </p:nvSpPr>
        <p:spPr>
          <a:xfrm>
            <a:off x="6627132" y="5226784"/>
            <a:ext cx="2592288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effectLst/>
                <a:latin typeface="IBMPlexMono,  Courier New"/>
              </a:rPr>
              <a:t>{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2000" b="1" dirty="0">
                <a:solidFill>
                  <a:srgbClr val="A31515"/>
                </a:solidFill>
                <a:effectLst/>
                <a:latin typeface="IBMPlexMono,  Courier New"/>
              </a:rPr>
              <a:t>"login"</a:t>
            </a:r>
            <a:r>
              <a:rPr lang="en-US" sz="2000" b="1" dirty="0">
                <a:solidFill>
                  <a:srgbClr val="000000"/>
                </a:solidFill>
                <a:effectLst/>
                <a:latin typeface="IBMPlexMono,  Courier New"/>
              </a:rPr>
              <a:t>:</a:t>
            </a:r>
            <a:r>
              <a:rPr lang="en-US" sz="2000" b="1" dirty="0">
                <a:solidFill>
                  <a:srgbClr val="0451A5"/>
                </a:solidFill>
                <a:effectLst/>
                <a:latin typeface="IBMPlexMono,  Courier New"/>
              </a:rPr>
              <a:t>" </a:t>
            </a:r>
            <a:r>
              <a:rPr lang="en-US" sz="2000" b="1" dirty="0" err="1">
                <a:solidFill>
                  <a:srgbClr val="0451A5"/>
                </a:solidFill>
                <a:effectLst/>
                <a:latin typeface="IBMPlexMono,  Courier New"/>
              </a:rPr>
              <a:t>a.malki</a:t>
            </a:r>
            <a:r>
              <a:rPr lang="en-US" sz="2000" b="1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en-US" sz="2000" b="1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IBMPlexMono,  Courier New"/>
              </a:rPr>
              <a:t>    </a:t>
            </a:r>
            <a:r>
              <a:rPr lang="en-US" sz="2000" b="1" dirty="0">
                <a:solidFill>
                  <a:srgbClr val="A31515"/>
                </a:solidFill>
                <a:effectLst/>
                <a:latin typeface="IBMPlexMono,  Courier New"/>
              </a:rPr>
              <a:t>"password"</a:t>
            </a:r>
            <a:r>
              <a:rPr lang="en-US" sz="2000" b="1" dirty="0">
                <a:solidFill>
                  <a:srgbClr val="000000"/>
                </a:solidFill>
                <a:effectLst/>
                <a:latin typeface="IBMPlexMono,  Courier New"/>
              </a:rPr>
              <a:t>: </a:t>
            </a:r>
            <a:r>
              <a:rPr lang="en-US" sz="2000" b="1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en-US" sz="2000" b="1" dirty="0" err="1">
                <a:solidFill>
                  <a:srgbClr val="0451A5"/>
                </a:solidFill>
                <a:effectLst/>
                <a:latin typeface="IBMPlexMono,  Courier New"/>
              </a:rPr>
              <a:t>aaa</a:t>
            </a:r>
            <a:r>
              <a:rPr lang="en-US" sz="2000" b="1" dirty="0">
                <a:solidFill>
                  <a:srgbClr val="0451A5"/>
                </a:solidFill>
                <a:effectLst/>
                <a:latin typeface="IBMPlexMono,  Courier New"/>
              </a:rPr>
              <a:t>"</a:t>
            </a:r>
            <a:r>
              <a:rPr lang="en-US" sz="2000" b="1" dirty="0">
                <a:solidFill>
                  <a:srgbClr val="000000"/>
                </a:solidFill>
                <a:effectLst/>
                <a:latin typeface="IBMPlexMono,  Courier New"/>
              </a:rPr>
              <a:t>,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IBMPlexMono,  Courier New"/>
              </a:rPr>
              <a:t>     </a:t>
            </a:r>
            <a:r>
              <a:rPr lang="en-US" sz="2000" b="1" dirty="0">
                <a:solidFill>
                  <a:srgbClr val="A31515"/>
                </a:solidFill>
                <a:effectLst/>
                <a:latin typeface="IBMPlexMono,  Courier New"/>
              </a:rPr>
              <a:t>"idClient"</a:t>
            </a:r>
            <a:r>
              <a:rPr lang="en-US" sz="2000" b="1" dirty="0">
                <a:solidFill>
                  <a:srgbClr val="000000"/>
                </a:solidFill>
                <a:effectLst/>
                <a:latin typeface="IBMPlexMono,  Courier New"/>
              </a:rPr>
              <a:t>:</a:t>
            </a:r>
            <a:r>
              <a:rPr lang="en-US" sz="2000" b="1" dirty="0">
                <a:solidFill>
                  <a:srgbClr val="0451A5"/>
                </a:solidFill>
                <a:effectLst/>
                <a:latin typeface="IBMPlexMono,  Courier New"/>
              </a:rPr>
              <a:t>"2"</a:t>
            </a:r>
            <a:endParaRPr lang="en-US" sz="2000" b="1" dirty="0">
              <a:solidFill>
                <a:srgbClr val="000000"/>
              </a:solidFill>
              <a:effectLst/>
              <a:latin typeface="IBMPlexMono,  Courier New"/>
            </a:endParaRP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IBMPlexMono,  Courier New"/>
              </a:rPr>
              <a:t>}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C1AB076-6B52-4799-8837-69345CF68258}"/>
              </a:ext>
            </a:extLst>
          </p:cNvPr>
          <p:cNvCxnSpPr>
            <a:cxnSpLocks/>
          </p:cNvCxnSpPr>
          <p:nvPr/>
        </p:nvCxnSpPr>
        <p:spPr>
          <a:xfrm flipH="1" flipV="1">
            <a:off x="8100392" y="2996952"/>
            <a:ext cx="73681" cy="22079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80029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9F77-F0AB-496D-B2A7-837281C8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143122"/>
            <a:ext cx="6377940" cy="1293028"/>
          </a:xfrm>
        </p:spPr>
        <p:txBody>
          <a:bodyPr/>
          <a:lstStyle/>
          <a:p>
            <a:r>
              <a:rPr lang="fr-FR" b="1" dirty="0"/>
              <a:t>Méthode</a:t>
            </a:r>
            <a:br>
              <a:rPr lang="fr-FR" b="1" dirty="0"/>
            </a:br>
            <a:r>
              <a:rPr lang="fr-FR" b="1" dirty="0"/>
              <a:t>put   /client/{id}</a:t>
            </a:r>
            <a:endParaRPr lang="fr-DZ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E0ECBBC-0929-4DD2-A11E-2ED6493A4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636912"/>
            <a:ext cx="8699818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@PutMapping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"/client/{id}"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  </a:t>
            </a:r>
            <a:b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j-lt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public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Client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+mj-lt"/>
              </a:rPr>
              <a:t>updateClient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@PathVariable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(value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"id"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Long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idClient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                           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@RequestBody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Client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client) {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if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+mj-lt"/>
              </a:rPr>
              <a:t>clientRepository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.findById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idClient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isPresent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()) {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client.setIdClient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idClient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);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return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+mj-lt"/>
              </a:rPr>
              <a:t>clientRepository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.save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(client);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}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return null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;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}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6FFA156-6E89-45BC-947A-D369C01B9638}"/>
              </a:ext>
            </a:extLst>
          </p:cNvPr>
          <p:cNvSpPr txBox="1"/>
          <p:nvPr/>
        </p:nvSpPr>
        <p:spPr>
          <a:xfrm>
            <a:off x="251520" y="1700808"/>
            <a:ext cx="73448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j-lt"/>
              </a:rPr>
              <a:t>Put http://localhost:8081/client-api/client/1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43634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B80A-1E43-4189-8513-C6BB5A7D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155" y="152008"/>
            <a:ext cx="5441836" cy="79208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fr-FR" b="1" dirty="0" err="1"/>
              <a:t>Statrer</a:t>
            </a:r>
            <a:r>
              <a:rPr lang="fr-FR" b="1" dirty="0"/>
              <a:t> </a:t>
            </a:r>
            <a:r>
              <a:rPr lang="fr-FR" b="1" dirty="0" err="1"/>
              <a:t>pom</a:t>
            </a:r>
            <a:r>
              <a:rPr lang="fr-FR" b="1" dirty="0"/>
              <a:t>: autres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7A8F9-646A-4529-9235-05168B6AB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2432"/>
            <a:ext cx="9144000" cy="4573136"/>
          </a:xfrm>
        </p:spPr>
        <p:txBody>
          <a:bodyPr>
            <a:normAutofit/>
          </a:bodyPr>
          <a:lstStyle/>
          <a:p>
            <a:r>
              <a:rPr lang="fr-FR" sz="2000" dirty="0"/>
              <a:t>Les autres  </a:t>
            </a:r>
            <a:r>
              <a:rPr lang="fr-FR" sz="2000" b="1" dirty="0"/>
              <a:t>"Starter"</a:t>
            </a:r>
            <a:r>
              <a:rPr lang="fr-FR" sz="2000" dirty="0"/>
              <a:t> fournissent simplement des dépendances que vous êtes probable d'avoir besoin quand vous développez un type particulier de l'application. </a:t>
            </a:r>
          </a:p>
          <a:p>
            <a:endParaRPr lang="fr-FR" sz="2000" dirty="0"/>
          </a:p>
          <a:p>
            <a:r>
              <a:rPr lang="fr-FR" sz="2000" dirty="0"/>
              <a:t>Quand vous développez une application web, vous avez besoin d'une dépendance </a:t>
            </a:r>
            <a:r>
              <a:rPr lang="fr-FR" sz="2000" b="1" dirty="0" err="1"/>
              <a:t>spring</a:t>
            </a:r>
            <a:r>
              <a:rPr lang="fr-FR" sz="2000" b="1" dirty="0"/>
              <a:t>-boot-starter-web</a:t>
            </a:r>
            <a:r>
              <a:rPr lang="fr-FR" sz="2000" dirty="0"/>
              <a:t>.</a:t>
            </a:r>
          </a:p>
          <a:p>
            <a:endParaRPr lang="fr-FR" sz="2000" b="1" dirty="0"/>
          </a:p>
          <a:p>
            <a:r>
              <a:rPr lang="fr-FR" sz="2000" b="1" dirty="0" err="1"/>
              <a:t>spring</a:t>
            </a:r>
            <a:r>
              <a:rPr lang="fr-FR" sz="2000" b="1" dirty="0"/>
              <a:t>-boot-starter-</a:t>
            </a:r>
            <a:r>
              <a:rPr lang="fr-FR" sz="2000" b="1" dirty="0" err="1"/>
              <a:t>jpa</a:t>
            </a:r>
            <a:r>
              <a:rPr lang="fr-FR" sz="2000" b="1" dirty="0"/>
              <a:t>:  </a:t>
            </a:r>
            <a:r>
              <a:rPr lang="fr-FR" sz="1800" dirty="0"/>
              <a:t>JPA &amp; Hibernate +  </a:t>
            </a:r>
            <a:r>
              <a:rPr lang="fr-FR" sz="1800" dirty="0" err="1"/>
              <a:t>TomcatConnectionPool</a:t>
            </a:r>
            <a:r>
              <a:rPr lang="fr-FR" sz="1800" dirty="0"/>
              <a:t>, </a:t>
            </a:r>
            <a:r>
              <a:rPr lang="fr-FR" sz="1800" dirty="0" err="1"/>
              <a:t>etc</a:t>
            </a:r>
            <a:endParaRPr lang="fr-FR" dirty="0"/>
          </a:p>
          <a:p>
            <a:endParaRPr lang="fr-DZ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43B91EE-3E15-4E05-BA2C-7E2729492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924" y="4180344"/>
            <a:ext cx="6199133" cy="267765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DZ" altLang="fr-DZ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kumimoji="0" lang="fr-DZ" altLang="fr-DZ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fr-DZ" altLang="fr-D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fr-DZ" altLang="fr-DZ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kumimoji="0" lang="fr-DZ" altLang="fr-DZ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fr-DZ" altLang="fr-D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-boot-starter-data-</a:t>
            </a:r>
            <a:r>
              <a:rPr kumimoji="0" lang="fr-DZ" altLang="fr-D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jpa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fr-DZ" altLang="fr-DZ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fr-DZ" altLang="fr-DZ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fr-FR" altLang="fr-DZ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DZ" altLang="fr-DZ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kumimoji="0" lang="fr-DZ" altLang="fr-DZ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fr-DZ" altLang="fr-D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fr-DZ" altLang="fr-DZ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&lt;</a:t>
            </a:r>
            <a:r>
              <a:rPr kumimoji="0" lang="fr-DZ" altLang="fr-DZ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fr-DZ" altLang="fr-D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-boot-starter-web&lt;/</a:t>
            </a:r>
            <a:r>
              <a:rPr kumimoji="0" lang="fr-DZ" altLang="fr-DZ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fr-DZ" altLang="fr-DZ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fr-FR" altLang="fr-DZ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fr-DZ" altLang="fr-DZ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dependency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fr-DZ" altLang="fr-DZ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30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8DAB-4BE0-4A04-9BFD-586AB12F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332656"/>
            <a:ext cx="6377940" cy="72041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Méthode</a:t>
            </a:r>
            <a:br>
              <a:rPr lang="fr-FR" b="1" dirty="0"/>
            </a:br>
            <a:r>
              <a:rPr lang="fr-FR" b="1" dirty="0" err="1"/>
              <a:t>delete</a:t>
            </a:r>
            <a:r>
              <a:rPr lang="fr-FR" b="1" dirty="0"/>
              <a:t>   /client/{id}</a:t>
            </a:r>
            <a:endParaRPr lang="fr-DZ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2989BD0-9E57-458A-9893-407608E565E2}"/>
              </a:ext>
            </a:extLst>
          </p:cNvPr>
          <p:cNvSpPr txBox="1"/>
          <p:nvPr/>
        </p:nvSpPr>
        <p:spPr>
          <a:xfrm>
            <a:off x="323528" y="1610945"/>
            <a:ext cx="7272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j-lt"/>
              </a:rPr>
              <a:t>Delete http://localhost:8081/client-api/client/1</a:t>
            </a:r>
            <a:endParaRPr lang="fr-FR" sz="2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E4D652C-6F67-D852-F32E-C42448E72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30526"/>
            <a:ext cx="8680774" cy="37870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@DeleteMapping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"/client/{id}"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DELETE http://localhost:8081/client-api/client/1</a:t>
            </a:r>
            <a:b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ResponseEntity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deleteClient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@PathVariable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"id"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idClient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(!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clientRepository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.existsById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idClient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ResponseEntity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.status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HttpStatus.NOT_FOUND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).body(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"The ID is not valid"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clientRepository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.deleteById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idClient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ResponseEntity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"Client successfully deleted"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1731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4152-2F8D-490F-A341-8DF7691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768" y="341302"/>
            <a:ext cx="6377940" cy="936435"/>
          </a:xfrm>
        </p:spPr>
        <p:txBody>
          <a:bodyPr/>
          <a:lstStyle/>
          <a:p>
            <a:r>
              <a:rPr lang="fr-FR" b="1" dirty="0"/>
              <a:t>Couche service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C74BB-AD88-4365-9DC8-26E139292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8520" y="1628800"/>
            <a:ext cx="9144000" cy="4562832"/>
          </a:xfrm>
        </p:spPr>
        <p:txBody>
          <a:bodyPr/>
          <a:lstStyle/>
          <a:p>
            <a:r>
              <a:rPr lang="fr-FR" dirty="0"/>
              <a:t>La </a:t>
            </a:r>
            <a:r>
              <a:rPr lang="fr-FR" b="1" dirty="0"/>
              <a:t>couche service </a:t>
            </a:r>
            <a:r>
              <a:rPr lang="fr-FR" dirty="0"/>
              <a:t>est une couche </a:t>
            </a:r>
            <a:r>
              <a:rPr lang="fr-FR" b="1" dirty="0"/>
              <a:t>intermédiaire</a:t>
            </a:r>
            <a:r>
              <a:rPr lang="fr-FR" dirty="0"/>
              <a:t> entre la couche de contrôle (</a:t>
            </a:r>
            <a:r>
              <a:rPr lang="fr-FR" b="1" dirty="0" err="1"/>
              <a:t>controller</a:t>
            </a:r>
            <a:r>
              <a:rPr lang="fr-FR" dirty="0"/>
              <a:t>) et la couche d'accès aux données (</a:t>
            </a:r>
            <a:r>
              <a:rPr lang="fr-FR" b="1" dirty="0"/>
              <a:t>repository</a:t>
            </a:r>
            <a:r>
              <a:rPr lang="fr-FR" dirty="0"/>
              <a:t>).</a:t>
            </a:r>
          </a:p>
          <a:p>
            <a:endParaRPr lang="fr-FR" dirty="0"/>
          </a:p>
          <a:p>
            <a:r>
              <a:rPr lang="fr-FR" dirty="0"/>
              <a:t> Elle contient la </a:t>
            </a:r>
            <a:r>
              <a:rPr lang="fr-FR" b="1" dirty="0"/>
              <a:t>logique métier </a:t>
            </a:r>
            <a:r>
              <a:rPr lang="fr-FR" dirty="0"/>
              <a:t>de l'application et est responsable de la </a:t>
            </a:r>
            <a:r>
              <a:rPr lang="fr-FR" b="1" dirty="0"/>
              <a:t>gestion des transactions</a:t>
            </a:r>
            <a:r>
              <a:rPr lang="fr-FR" dirty="0"/>
              <a:t>, de la </a:t>
            </a:r>
            <a:r>
              <a:rPr lang="fr-FR" b="1" dirty="0"/>
              <a:t>validation des données</a:t>
            </a:r>
            <a:r>
              <a:rPr lang="fr-FR" dirty="0"/>
              <a:t>, et de l'appel aux repositories pour accéder aux données.</a:t>
            </a:r>
            <a:endParaRPr lang="fr-FR" b="1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878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0721B41D-5D21-40BA-A2BA-A57B2F27A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0793" y="-30777"/>
            <a:ext cx="5849678" cy="59708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import </a:t>
            </a:r>
            <a:r>
              <a:rPr kumimoji="0" lang="fr-DZ" altLang="fr-D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org.springframework.beans.factory.annotation.</a:t>
            </a:r>
            <a:r>
              <a:rPr kumimoji="0" lang="fr-DZ" altLang="fr-DZ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Autowired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import </a:t>
            </a:r>
            <a:r>
              <a:rPr kumimoji="0" lang="fr-DZ" altLang="fr-D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org.springframework.stereotype.</a:t>
            </a:r>
            <a:r>
              <a:rPr kumimoji="0" lang="fr-DZ" altLang="fr-DZ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Service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import </a:t>
            </a:r>
            <a:r>
              <a:rPr kumimoji="0" lang="fr-DZ" altLang="fr-D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java.util.Collection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r>
              <a:rPr kumimoji="0" lang="fr-FR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import </a:t>
            </a:r>
            <a:r>
              <a:rPr kumimoji="0" lang="fr-DZ" altLang="fr-D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java.util.List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@Service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(value = </a:t>
            </a:r>
            <a:r>
              <a:rPr kumimoji="0" lang="fr-DZ" altLang="fr-DZ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"</a:t>
            </a:r>
            <a:r>
              <a:rPr kumimoji="0" lang="fr-DZ" altLang="fr-DZ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noteService</a:t>
            </a:r>
            <a:r>
              <a:rPr kumimoji="0" lang="fr-DZ" altLang="fr-DZ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"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</a:t>
            </a:r>
            <a:endParaRPr kumimoji="0" lang="fr-FR" altLang="fr-DZ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DZ" altLang="fr-DZ" sz="1400" dirty="0">
                <a:solidFill>
                  <a:srgbClr val="808000"/>
                </a:solidFill>
                <a:latin typeface="+mj-lt"/>
                <a:cs typeface="Courier New" panose="02070309020205020404" pitchFamily="49" charset="0"/>
              </a:rPr>
              <a:t>@Requ</a:t>
            </a:r>
            <a:r>
              <a:rPr lang="fr-FR" altLang="fr-DZ" sz="1400" dirty="0" err="1">
                <a:solidFill>
                  <a:srgbClr val="808000"/>
                </a:solidFill>
                <a:latin typeface="+mj-lt"/>
                <a:cs typeface="Courier New" panose="02070309020205020404" pitchFamily="49" charset="0"/>
              </a:rPr>
              <a:t>iredArgsConstructor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class </a:t>
            </a:r>
            <a:r>
              <a:rPr kumimoji="0" lang="fr-DZ" altLang="fr-D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NoteService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{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DZ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final </a:t>
            </a:r>
            <a:r>
              <a:rPr kumimoji="0" lang="fr-DZ" altLang="fr-D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NoteRepository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noteRepository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@Override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Collection&lt;Note&gt; </a:t>
            </a:r>
            <a:r>
              <a:rPr kumimoji="0" lang="fr-DZ" altLang="fr-D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getAllNotes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() {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fr-DZ" altLang="fr-DZ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return </a:t>
            </a:r>
            <a:r>
              <a:rPr kumimoji="0" lang="fr-DZ" altLang="fr-DZ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this</a:t>
            </a:r>
            <a:r>
              <a:rPr kumimoji="0" lang="fr-DZ" altLang="fr-D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.</a:t>
            </a:r>
            <a:r>
              <a:rPr kumimoji="0" lang="fr-DZ" altLang="fr-DZ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noteRepository</a:t>
            </a:r>
            <a:r>
              <a:rPr kumimoji="0" lang="fr-DZ" altLang="fr-D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.findAll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();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}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@Override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Note </a:t>
            </a:r>
            <a:r>
              <a:rPr kumimoji="0" lang="fr-DZ" altLang="fr-D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getNoteById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(Long id) {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fr-DZ" altLang="fr-DZ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return </a:t>
            </a:r>
            <a:r>
              <a:rPr kumimoji="0" lang="fr-DZ" altLang="fr-DZ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this</a:t>
            </a:r>
            <a:r>
              <a:rPr kumimoji="0" lang="fr-DZ" altLang="fr-D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.</a:t>
            </a:r>
            <a:r>
              <a:rPr kumimoji="0" lang="fr-DZ" altLang="fr-DZ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noteRepository</a:t>
            </a:r>
            <a:r>
              <a:rPr kumimoji="0" lang="fr-DZ" altLang="fr-D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.getOne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(id);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}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@Override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Note </a:t>
            </a:r>
            <a:r>
              <a:rPr kumimoji="0" lang="fr-DZ" altLang="fr-D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createNote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(Note </a:t>
            </a:r>
            <a:r>
              <a:rPr kumimoji="0" lang="fr-DZ" altLang="fr-D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note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 {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fr-DZ" altLang="fr-DZ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return </a:t>
            </a:r>
            <a:r>
              <a:rPr kumimoji="0" lang="fr-DZ" altLang="fr-DZ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this</a:t>
            </a:r>
            <a:r>
              <a:rPr kumimoji="0" lang="fr-DZ" altLang="fr-D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.</a:t>
            </a:r>
            <a:r>
              <a:rPr kumimoji="0" lang="fr-DZ" altLang="fr-DZ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noteRepository</a:t>
            </a:r>
            <a:r>
              <a:rPr kumimoji="0" lang="fr-DZ" altLang="fr-D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.save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(note);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}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endParaRPr kumimoji="0" lang="fr-DZ" altLang="fr-DZ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C77671F-7D09-46A5-ADFC-9155C0777808}"/>
              </a:ext>
            </a:extLst>
          </p:cNvPr>
          <p:cNvSpPr txBox="1">
            <a:spLocks/>
          </p:cNvSpPr>
          <p:nvPr/>
        </p:nvSpPr>
        <p:spPr>
          <a:xfrm>
            <a:off x="2627784" y="404664"/>
            <a:ext cx="6377940" cy="648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/>
              <a:t>Couche service</a:t>
            </a:r>
            <a:endParaRPr lang="fr-DZ" sz="3200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50EF5A9-580F-43D8-953F-E70F1E376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762" y="5316819"/>
            <a:ext cx="4104456" cy="156966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@RequestMapping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"/api"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class 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NoteController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{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lang="fr-FR" altLang="fr-DZ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 final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Note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Service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note</a:t>
            </a:r>
            <a:r>
              <a:rPr lang="fr-FR" altLang="fr-DZ" sz="1600" b="1" dirty="0">
                <a:solidFill>
                  <a:srgbClr val="660E7A"/>
                </a:solidFill>
                <a:latin typeface="+mj-lt"/>
                <a:cs typeface="Courier New" panose="02070309020205020404" pitchFamily="49" charset="0"/>
              </a:rPr>
              <a:t>S</a:t>
            </a:r>
            <a:r>
              <a:rPr kumimoji="0" lang="fr-FR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ervice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endParaRPr kumimoji="0" lang="fr-FR" altLang="fr-DZ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….</a:t>
            </a:r>
            <a:endParaRPr lang="en-US" altLang="fr-DZ" sz="1600" dirty="0">
              <a:latin typeface="+mj-lt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DZ" sz="1600" dirty="0">
                <a:latin typeface="+mj-lt"/>
              </a:rPr>
              <a:t>}</a:t>
            </a:r>
            <a:endParaRPr kumimoji="0" lang="fr-DZ" altLang="fr-D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BDF745-1FDA-4DC1-ACBF-C1DE35A47B20}"/>
              </a:ext>
            </a:extLst>
          </p:cNvPr>
          <p:cNvSpPr txBox="1">
            <a:spLocks/>
          </p:cNvSpPr>
          <p:nvPr/>
        </p:nvSpPr>
        <p:spPr>
          <a:xfrm>
            <a:off x="5562773" y="5749491"/>
            <a:ext cx="1927649" cy="648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b="1" dirty="0"/>
              <a:t>REST API</a:t>
            </a:r>
            <a:endParaRPr lang="fr-DZ" sz="3200" b="1" dirty="0"/>
          </a:p>
        </p:txBody>
      </p:sp>
    </p:spTree>
    <p:extLst>
      <p:ext uri="{BB962C8B-B14F-4D97-AF65-F5344CB8AC3E}">
        <p14:creationId xmlns:p14="http://schemas.microsoft.com/office/powerpoint/2010/main" val="20353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7" grpId="0" animBg="1"/>
      <p:bldP spid="9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EDAE-D863-4D7B-B6D1-F569DFA4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Ref</a:t>
            </a:r>
            <a:endParaRPr lang="fr-D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3CC6-B9AE-41E5-AD1B-78B9F5E75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2194560"/>
            <a:ext cx="9036496" cy="4069080"/>
          </a:xfrm>
        </p:spPr>
        <p:txBody>
          <a:bodyPr/>
          <a:lstStyle/>
          <a:p>
            <a:r>
              <a:rPr lang="fr-F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https://www.javainuse.com/spring/springcloud</a:t>
            </a:r>
            <a:endParaRPr lang="fr-FR" dirty="0"/>
          </a:p>
          <a:p>
            <a:r>
              <a:rPr lang="fr-F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https://www.callicoder.com/categories/spring-boot/</a:t>
            </a:r>
            <a:endParaRPr lang="fr-FR" dirty="0"/>
          </a:p>
          <a:p>
            <a:r>
              <a:rPr lang="fr-FR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https://www.baeldung.com/</a:t>
            </a:r>
            <a:endParaRPr lang="fr-FR" dirty="0"/>
          </a:p>
          <a:p>
            <a:r>
              <a:rPr lang="fr-FR" dirty="0" err="1"/>
              <a:t>OpenClassRoms</a:t>
            </a:r>
            <a:r>
              <a:rPr lang="fr-FR" dirty="0"/>
              <a:t>: </a:t>
            </a:r>
            <a:r>
              <a:rPr lang="fr-FR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Optimisez votre architecture </a:t>
            </a:r>
            <a:r>
              <a:rPr lang="fr-FR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Microservices</a:t>
            </a:r>
            <a:endParaRPr lang="fr-FR" dirty="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fr-FR" dirty="0" err="1"/>
              <a:t>OpenClassRoms</a:t>
            </a:r>
            <a:r>
              <a:rPr lang="fr-FR" dirty="0"/>
              <a:t>: Construisez des </a:t>
            </a:r>
            <a:r>
              <a:rPr lang="fr-FR" dirty="0" err="1"/>
              <a:t>Microservices</a:t>
            </a:r>
            <a:endParaRPr lang="fr-FR" dirty="0"/>
          </a:p>
          <a:p>
            <a:r>
              <a:rPr lang="fr-FR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https://aymax.fr/pourquoi-une-architecture-de-microservices/</a:t>
            </a:r>
            <a:endParaRPr lang="fr-FR" dirty="0"/>
          </a:p>
          <a:p>
            <a:r>
              <a:rPr lang="fr-FR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https://martinfowler.com/bliki/BoundedContext.html</a:t>
            </a:r>
            <a:endParaRPr lang="fr-FR" dirty="0"/>
          </a:p>
          <a:p>
            <a:endParaRPr lang="fr-DZ" dirty="0"/>
          </a:p>
        </p:txBody>
      </p:sp>
    </p:spTree>
    <p:extLst>
      <p:ext uri="{BB962C8B-B14F-4D97-AF65-F5344CB8AC3E}">
        <p14:creationId xmlns:p14="http://schemas.microsoft.com/office/powerpoint/2010/main" val="2178335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AA86-865C-44B6-AFAC-DF10E048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836712"/>
            <a:ext cx="7722056" cy="648403"/>
          </a:xfrm>
        </p:spPr>
        <p:txBody>
          <a:bodyPr>
            <a:normAutofit/>
          </a:bodyPr>
          <a:lstStyle/>
          <a:p>
            <a:r>
              <a:rPr lang="fr-FR" b="1" dirty="0" err="1"/>
              <a:t>spring</a:t>
            </a:r>
            <a:r>
              <a:rPr lang="fr-FR" b="1" dirty="0"/>
              <a:t>-boot-</a:t>
            </a:r>
            <a:r>
              <a:rPr lang="fr-FR" b="1" dirty="0" err="1"/>
              <a:t>maven</a:t>
            </a:r>
            <a:r>
              <a:rPr lang="fr-FR" b="1" dirty="0"/>
              <a:t>-plugin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3120D-0733-49A7-AFCF-AA1C6CAC2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" y="1772816"/>
            <a:ext cx="9144000" cy="4069080"/>
          </a:xfrm>
        </p:spPr>
        <p:txBody>
          <a:bodyPr>
            <a:normAutofit/>
          </a:bodyPr>
          <a:lstStyle/>
          <a:p>
            <a:r>
              <a:rPr lang="fr-FR" sz="2000" b="1" dirty="0"/>
              <a:t>Spring-boot-</a:t>
            </a:r>
            <a:r>
              <a:rPr lang="fr-FR" sz="2000" b="1" dirty="0" err="1"/>
              <a:t>maven</a:t>
            </a:r>
            <a:r>
              <a:rPr lang="fr-FR" sz="2000" b="1" dirty="0"/>
              <a:t>-plugin</a:t>
            </a:r>
            <a:r>
              <a:rPr lang="fr-FR" sz="2000" dirty="0"/>
              <a:t> est un plugin qui fournit des bibliothèques nécessaires qui permet à votre projet de s'exécuter directement sans déploiement sur le serveur web. </a:t>
            </a:r>
          </a:p>
          <a:p>
            <a:pPr lvl="1"/>
            <a:r>
              <a:rPr lang="fr-FR" dirty="0"/>
              <a:t>Paramétrage de </a:t>
            </a:r>
            <a:r>
              <a:rPr lang="fr-FR" b="1" dirty="0"/>
              <a:t>TOMCAT Server</a:t>
            </a:r>
          </a:p>
          <a:p>
            <a:pPr lvl="1"/>
            <a:endParaRPr lang="fr-FR" b="1" dirty="0"/>
          </a:p>
          <a:p>
            <a:r>
              <a:rPr lang="fr-FR" sz="2000" dirty="0"/>
              <a:t>Il aide à créer un fichier jar qui est exécutable (</a:t>
            </a:r>
            <a:r>
              <a:rPr lang="fr-FR" sz="2000" b="1" dirty="0" err="1"/>
              <a:t>Executable</a:t>
            </a:r>
            <a:r>
              <a:rPr lang="fr-FR" sz="2000" dirty="0"/>
              <a:t>).</a:t>
            </a:r>
            <a:endParaRPr lang="fr-DZ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14D075-8F5C-4E77-8432-A3A4CCDE3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4581128"/>
            <a:ext cx="5616624" cy="206210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&lt;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build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&lt;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plugins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  &lt;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plugin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     &lt;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groupId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org.springframework.boot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&lt;/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groupId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     &lt;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artifactId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spring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-boot-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maven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-plugin&lt;/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artifactId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  &lt;/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plugin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&lt;/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plugins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&lt;/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build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endParaRPr kumimoji="0" lang="fr-DZ" altLang="fr-D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601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8542-BB83-402E-8708-DB1F8D8C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016" y="476672"/>
            <a:ext cx="7073984" cy="648403"/>
          </a:xfrm>
        </p:spPr>
        <p:txBody>
          <a:bodyPr>
            <a:normAutofit/>
          </a:bodyPr>
          <a:lstStyle/>
          <a:p>
            <a:r>
              <a:rPr lang="fr-FR" sz="3600" b="1" dirty="0"/>
              <a:t>Spring Boot Application</a:t>
            </a:r>
            <a:endParaRPr lang="fr-DZ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AC693-FFDC-4C30-8D37-9BD201AD5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077072"/>
            <a:ext cx="9036496" cy="28803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dirty="0"/>
              <a:t>Cette classe, générée automatiquement par </a:t>
            </a:r>
            <a:r>
              <a:rPr lang="fr-FR" b="1" dirty="0"/>
              <a:t>Spring Boot</a:t>
            </a:r>
            <a:r>
              <a:rPr lang="fr-FR" dirty="0"/>
              <a:t>, est le point de démarrage de l'application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fr-FR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dirty="0"/>
              <a:t>Votre application est commencées par l'exécution la classe </a:t>
            </a:r>
            <a:r>
              <a:rPr lang="fr-FR" b="1" dirty="0" err="1"/>
              <a:t>TpSpringBootApplication</a:t>
            </a:r>
            <a:r>
              <a:rPr lang="fr-FR" dirty="0"/>
              <a:t>.  Ou </a:t>
            </a:r>
            <a:r>
              <a:rPr lang="fr-FR" b="1" dirty="0" err="1"/>
              <a:t>mvnw</a:t>
            </a:r>
            <a:r>
              <a:rPr lang="fr-FR" b="1" dirty="0"/>
              <a:t> </a:t>
            </a:r>
            <a:r>
              <a:rPr lang="fr-FR" b="1" dirty="0" err="1"/>
              <a:t>spring-boot:run</a:t>
            </a:r>
            <a:endParaRPr lang="fr-FR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fr-DZ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44320D-0D73-4701-AD12-FC8C2DA3D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412776"/>
            <a:ext cx="6110968" cy="211718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fr-FR" altLang="fr-DZ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SpringBootApplication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class </a:t>
            </a:r>
            <a:r>
              <a:rPr kumimoji="0" lang="fr-DZ" altLang="fr-DZ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TpApplication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{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</a:t>
            </a:r>
            <a:r>
              <a:rPr kumimoji="0" lang="fr-DZ" altLang="fr-DZ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static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void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main(String[] args) {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  </a:t>
            </a:r>
            <a:r>
              <a:rPr kumimoji="0" lang="fr-DZ" altLang="fr-DZ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SpringApplication.</a:t>
            </a:r>
            <a:r>
              <a:rPr kumimoji="0" lang="fr-DZ" altLang="fr-DZ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run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fr-DZ" altLang="fr-DZ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TpApplication.</a:t>
            </a:r>
            <a:r>
              <a:rPr kumimoji="0" lang="fr-DZ" altLang="fr-DZ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class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, args);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}</a:t>
            </a:r>
            <a:r>
              <a:rPr lang="fr-FR" altLang="fr-DZ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kumimoji="0" lang="fr-DZ" altLang="fr-D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004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9592F-AFA0-48D3-AF7E-57EF49F79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94346"/>
            <a:ext cx="9144000" cy="43636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1800" b="1" dirty="0"/>
              <a:t>@</a:t>
            </a:r>
            <a:r>
              <a:rPr lang="fr-FR" sz="1800" b="1" dirty="0" err="1"/>
              <a:t>SpringBootApplication</a:t>
            </a:r>
            <a:r>
              <a:rPr lang="fr-FR" sz="1800" b="1" dirty="0"/>
              <a:t> </a:t>
            </a:r>
            <a:r>
              <a:rPr lang="fr-FR" sz="1800" dirty="0"/>
              <a:t>vous aide de configurer automatiquement Spring, et automatiquement scanner (Scan) le projet intégral afin de découvrir des composants de  Spring (</a:t>
            </a:r>
            <a:r>
              <a:rPr lang="fr-FR" sz="1800" b="1" dirty="0"/>
              <a:t>Controller, Bean, Service</a:t>
            </a:r>
            <a:r>
              <a:rPr lang="fr-FR" sz="1800" dirty="0"/>
              <a:t>,...)</a:t>
            </a:r>
            <a:endParaRPr lang="fr-DZ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1800" dirty="0"/>
              <a:t>L'annotation  </a:t>
            </a:r>
            <a:r>
              <a:rPr lang="fr-FR" sz="1800" b="1" dirty="0"/>
              <a:t>@</a:t>
            </a:r>
            <a:r>
              <a:rPr lang="fr-FR" sz="1800" b="1" dirty="0" err="1"/>
              <a:t>SpringBootApplication</a:t>
            </a:r>
            <a:r>
              <a:rPr lang="fr-FR" sz="1800" b="1" dirty="0"/>
              <a:t> </a:t>
            </a:r>
            <a:r>
              <a:rPr lang="fr-FR" sz="1800" dirty="0"/>
              <a:t>équivaut à utiliser  </a:t>
            </a:r>
            <a:r>
              <a:rPr lang="fr-FR" sz="1800" b="1" dirty="0"/>
              <a:t>@Configuration</a:t>
            </a:r>
            <a:r>
              <a:rPr lang="fr-FR" sz="1800" dirty="0"/>
              <a:t>, </a:t>
            </a:r>
            <a:r>
              <a:rPr lang="fr-FR" sz="1800" b="1" dirty="0"/>
              <a:t>@</a:t>
            </a:r>
            <a:r>
              <a:rPr lang="fr-FR" sz="1800" b="1" dirty="0" err="1"/>
              <a:t>EnableAutoConfiguration</a:t>
            </a:r>
            <a:r>
              <a:rPr lang="fr-FR" sz="1800" b="1" dirty="0"/>
              <a:t> </a:t>
            </a:r>
            <a:r>
              <a:rPr lang="fr-FR" sz="1800" dirty="0"/>
              <a:t>et  </a:t>
            </a:r>
            <a:r>
              <a:rPr lang="fr-FR" sz="1800" b="1" dirty="0"/>
              <a:t>@</a:t>
            </a:r>
            <a:r>
              <a:rPr lang="fr-FR" sz="1800" b="1" dirty="0" err="1"/>
              <a:t>ComponentScan</a:t>
            </a:r>
            <a:r>
              <a:rPr lang="fr-FR" sz="1800" b="1" dirty="0"/>
              <a:t> </a:t>
            </a:r>
            <a:r>
              <a:rPr lang="fr-FR" sz="1800" dirty="0"/>
              <a:t>avec ses attributs par défaut.</a:t>
            </a:r>
          </a:p>
          <a:p>
            <a:r>
              <a:rPr lang="fr-FR" sz="1800" b="1" dirty="0"/>
              <a:t>@Configuration</a:t>
            </a:r>
            <a:r>
              <a:rPr lang="fr-FR" sz="1800" dirty="0"/>
              <a:t> : donne à la classe actuelle la possibilité de définir des configurations qui iront remplacer les traditionnels fichiers XML. </a:t>
            </a:r>
          </a:p>
          <a:p>
            <a:r>
              <a:rPr lang="fr-FR" sz="1800" b="1" dirty="0"/>
              <a:t>@</a:t>
            </a:r>
            <a:r>
              <a:rPr lang="fr-FR" sz="1800" b="1" dirty="0" err="1"/>
              <a:t>EnableAutoConfiguration</a:t>
            </a:r>
            <a:r>
              <a:rPr lang="fr-FR" sz="1800" dirty="0"/>
              <a:t> : permet, au démarrage de Spring, de générer automatiquement les configurations nécessaires en fonction des dépendances situées dans notre </a:t>
            </a:r>
            <a:r>
              <a:rPr lang="fr-FR" sz="1800" i="1" dirty="0"/>
              <a:t>classpath</a:t>
            </a:r>
            <a:r>
              <a:rPr lang="fr-FR" sz="1800" dirty="0"/>
              <a:t>.</a:t>
            </a:r>
          </a:p>
          <a:p>
            <a:r>
              <a:rPr lang="fr-FR" sz="1800" b="1" dirty="0"/>
              <a:t>@</a:t>
            </a:r>
            <a:r>
              <a:rPr lang="fr-FR" sz="1800" b="1" dirty="0" err="1"/>
              <a:t>ComponentScan</a:t>
            </a:r>
            <a:r>
              <a:rPr lang="fr-FR" sz="1800" dirty="0"/>
              <a:t> : Indique qu'il faut scanner les classes de ce package afin de trouver des </a:t>
            </a:r>
            <a:r>
              <a:rPr lang="fr-FR" sz="1800" b="1" dirty="0" err="1"/>
              <a:t>Beans</a:t>
            </a:r>
            <a:r>
              <a:rPr lang="fr-FR" sz="1800" b="1" dirty="0"/>
              <a:t> </a:t>
            </a:r>
            <a:r>
              <a:rPr lang="fr-FR" sz="1800" dirty="0"/>
              <a:t>de configuration.</a:t>
            </a:r>
          </a:p>
        </p:txBody>
      </p:sp>
      <p:pic>
        <p:nvPicPr>
          <p:cNvPr id="6147" name="Picture 3" descr="https://o7planning.org/fr/11267/cache/images/i/10765896.png">
            <a:extLst>
              <a:ext uri="{FF2B5EF4-FFF2-40B4-BE49-F238E27FC236}">
                <a16:creationId xmlns:a16="http://schemas.microsoft.com/office/drawing/2014/main" id="{2F8299AB-B1B2-4702-9050-20CB839F8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9757"/>
            <a:ext cx="4572000" cy="220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06A8B8A-F6BD-4F77-8893-61C8A7CE2B99}"/>
              </a:ext>
            </a:extLst>
          </p:cNvPr>
          <p:cNvSpPr txBox="1">
            <a:spLocks/>
          </p:cNvSpPr>
          <p:nvPr/>
        </p:nvSpPr>
        <p:spPr>
          <a:xfrm>
            <a:off x="2802572" y="284411"/>
            <a:ext cx="6377940" cy="619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cap="none" dirty="0"/>
              <a:t>@</a:t>
            </a:r>
            <a:r>
              <a:rPr lang="fr-FR" sz="2800" b="1" cap="none" dirty="0" err="1"/>
              <a:t>SpringBootApplication</a:t>
            </a:r>
            <a:endParaRPr lang="fr-DZ" sz="2800" b="1" cap="none" dirty="0"/>
          </a:p>
        </p:txBody>
      </p:sp>
    </p:spTree>
    <p:extLst>
      <p:ext uri="{BB962C8B-B14F-4D97-AF65-F5344CB8AC3E}">
        <p14:creationId xmlns:p14="http://schemas.microsoft.com/office/powerpoint/2010/main" val="427481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F0F9-F8F3-4952-BD49-8D33BCF3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51" y="108268"/>
            <a:ext cx="7674084" cy="962432"/>
          </a:xfrm>
        </p:spPr>
        <p:txBody>
          <a:bodyPr>
            <a:normAutofit/>
          </a:bodyPr>
          <a:lstStyle/>
          <a:p>
            <a:r>
              <a:rPr lang="fr-FR" sz="2800" b="1" dirty="0"/>
              <a:t>SPRING </a:t>
            </a:r>
            <a:r>
              <a:rPr lang="fr-FR" sz="2800" b="1" dirty="0" err="1"/>
              <a:t>BOOT:embedded</a:t>
            </a:r>
            <a:r>
              <a:rPr lang="fr-FR" sz="2800" b="1" dirty="0"/>
              <a:t> server</a:t>
            </a:r>
            <a:endParaRPr lang="fr-DZ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76F80-77BB-44DE-9345-3912676E7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4994880"/>
          </a:xfrm>
        </p:spPr>
        <p:txBody>
          <a:bodyPr/>
          <a:lstStyle/>
          <a:p>
            <a:r>
              <a:rPr lang="en-US" dirty="0"/>
              <a:t>By default, Spring Boot use Tomcat as the default embedded server, To change it to </a:t>
            </a:r>
            <a:r>
              <a:rPr lang="en-US" b="1" dirty="0"/>
              <a:t>Jetty</a:t>
            </a:r>
            <a:r>
              <a:rPr lang="en-US" dirty="0"/>
              <a:t>, just exclude </a:t>
            </a:r>
            <a:r>
              <a:rPr lang="en-US" b="1" dirty="0"/>
              <a:t>Tomcat</a:t>
            </a:r>
            <a:r>
              <a:rPr lang="en-US" dirty="0"/>
              <a:t> and include </a:t>
            </a:r>
            <a:r>
              <a:rPr lang="en-US" b="1" dirty="0"/>
              <a:t>Jetty </a:t>
            </a:r>
            <a:r>
              <a:rPr lang="en-US" dirty="0"/>
              <a:t>in </a:t>
            </a:r>
            <a:r>
              <a:rPr lang="en-US" b="1" dirty="0"/>
              <a:t>POM.xml </a:t>
            </a:r>
            <a:r>
              <a:rPr lang="en-US" dirty="0"/>
              <a:t>file</a:t>
            </a:r>
            <a:endParaRPr lang="fr-DZ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0870CF-8988-4D9C-8400-55A364526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2477988"/>
            <a:ext cx="5689378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&lt;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dependency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&lt;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groupId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org.springframework.boot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&lt;/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groupId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&lt;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artifactId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spring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-boot-starter-web&lt;/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artifactId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&lt;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exclusions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  &lt;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exclusion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     &lt;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groupId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org.springframework.boot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&lt;/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groupId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     &lt;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artifactId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spring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-boot-starter-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tomcat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&lt;/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artifactId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  &lt;/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exclusion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&lt;/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exclusions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&lt;/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dependency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&lt;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dependency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&lt;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groupId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org.springframework.boot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&lt;/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groupId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&lt;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artifactId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spring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-boot-starter-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jetty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&lt;/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artifactId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&lt;/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dependency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endParaRPr kumimoji="0" lang="fr-DZ" altLang="fr-D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3460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0C66-82E0-4CE8-9F13-3427996D3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243543"/>
            <a:ext cx="6377940" cy="701634"/>
          </a:xfrm>
        </p:spPr>
        <p:txBody>
          <a:bodyPr/>
          <a:lstStyle/>
          <a:p>
            <a:r>
              <a:rPr lang="fr-FR" b="1" dirty="0" err="1"/>
              <a:t>DevTools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1AB92-14C4-420F-A9BB-8999EBE6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fr-FR" dirty="0"/>
              <a:t>Est un outil de développement permettant de redémarrer le projet après chaque changement</a:t>
            </a:r>
          </a:p>
          <a:p>
            <a:r>
              <a:rPr lang="fr-FR" dirty="0"/>
              <a:t>Dépendance Maven à ajouter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spcAft>
                <a:spcPts val="1200"/>
              </a:spcAft>
            </a:pPr>
            <a:r>
              <a:rPr lang="fr-FR" b="1" dirty="0"/>
              <a:t>Pour l’activer sous </a:t>
            </a:r>
            <a:r>
              <a:rPr lang="fr-FR" b="1" dirty="0" err="1"/>
              <a:t>IntelliJ</a:t>
            </a:r>
            <a:r>
              <a:rPr lang="fr-FR" b="1" dirty="0"/>
              <a:t>:</a:t>
            </a:r>
          </a:p>
          <a:p>
            <a:pPr lvl="1"/>
            <a:r>
              <a:rPr lang="en-US" dirty="0"/>
              <a:t>Go to Settings -&gt; </a:t>
            </a:r>
            <a:r>
              <a:rPr lang="en-US" dirty="0" err="1"/>
              <a:t>build,execution,deployment</a:t>
            </a:r>
            <a:r>
              <a:rPr lang="en-US" dirty="0"/>
              <a:t>. -&gt; Compiler.</a:t>
            </a:r>
          </a:p>
          <a:p>
            <a:pPr lvl="2"/>
            <a:r>
              <a:rPr lang="en-US" dirty="0"/>
              <a:t>And Enable </a:t>
            </a:r>
            <a:r>
              <a:rPr lang="en-US" b="1" dirty="0"/>
              <a:t>build project automatically</a:t>
            </a:r>
          </a:p>
          <a:p>
            <a:pPr lvl="1"/>
            <a:endParaRPr lang="en-US" b="1" dirty="0"/>
          </a:p>
          <a:p>
            <a:pPr lvl="1"/>
            <a:r>
              <a:rPr lang="fr-FR" dirty="0"/>
              <a:t>Ctrl+ </a:t>
            </a:r>
            <a:r>
              <a:rPr lang="fr-FR" dirty="0" err="1"/>
              <a:t>Shift+A</a:t>
            </a:r>
            <a:r>
              <a:rPr lang="fr-FR" dirty="0"/>
              <a:t> -&gt;  (tapez) </a:t>
            </a:r>
            <a:r>
              <a:rPr lang="fr-FR" b="1" dirty="0" err="1"/>
              <a:t>Registry</a:t>
            </a:r>
            <a:endParaRPr lang="fr-FR" b="1" dirty="0"/>
          </a:p>
          <a:p>
            <a:pPr lvl="1"/>
            <a:r>
              <a:rPr lang="fr-FR" dirty="0"/>
              <a:t>Enable </a:t>
            </a:r>
            <a:r>
              <a:rPr lang="fr-FR" b="1" dirty="0" err="1"/>
              <a:t>compiler.automake.allow.when.app.running</a:t>
            </a:r>
            <a:br>
              <a:rPr lang="fr-FR" dirty="0"/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8205BD-AE45-4DAE-99E8-038DE4800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896" y="2564904"/>
            <a:ext cx="5400600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&lt;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dependency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&lt;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groupId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org.springframework.boot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&lt;/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groupId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&lt;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artifactId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spring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-boot-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devtools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&lt;/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artifactId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endParaRPr kumimoji="0" lang="fr-FR" altLang="fr-DZ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 &lt;</a:t>
            </a:r>
            <a:r>
              <a:rPr lang="fr-FR" altLang="fr-DZ" sz="1600" b="1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scope</a:t>
            </a:r>
            <a:r>
              <a:rPr lang="fr-FR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&gt;runtime&lt;/</a:t>
            </a:r>
            <a:r>
              <a:rPr lang="fr-FR" altLang="fr-DZ" sz="1600" b="1" dirty="0">
                <a:solidFill>
                  <a:srgbClr val="002060"/>
                </a:solidFill>
                <a:latin typeface="+mj-lt"/>
                <a:cs typeface="Courier New" panose="02070309020205020404" pitchFamily="49" charset="0"/>
              </a:rPr>
              <a:t>scope</a:t>
            </a:r>
            <a:r>
              <a:rPr lang="fr-FR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&gt;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&lt;/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dependency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endParaRPr kumimoji="0" lang="fr-DZ" altLang="fr-DZ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712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B1A6-960E-4143-AA5B-5315E29E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00204"/>
            <a:ext cx="8748464" cy="1625595"/>
          </a:xfrm>
        </p:spPr>
        <p:txBody>
          <a:bodyPr>
            <a:noAutofit/>
          </a:bodyPr>
          <a:lstStyle/>
          <a:p>
            <a:pPr algn="ctr"/>
            <a:r>
              <a:rPr lang="fr-FR" sz="4800" b="1" dirty="0"/>
              <a:t>Spring-DATA &amp; JPA</a:t>
            </a:r>
            <a:endParaRPr lang="fr-DZ" sz="36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6530D38-F983-4294-82B5-6CD0125B5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DZ" dirty="0"/>
          </a:p>
        </p:txBody>
      </p:sp>
    </p:spTree>
    <p:extLst>
      <p:ext uri="{BB962C8B-B14F-4D97-AF65-F5344CB8AC3E}">
        <p14:creationId xmlns:p14="http://schemas.microsoft.com/office/powerpoint/2010/main" val="3578532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D6C72-14A1-4584-9037-DC33EE3A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835" y="404664"/>
            <a:ext cx="7740352" cy="864096"/>
          </a:xfrm>
        </p:spPr>
        <p:txBody>
          <a:bodyPr>
            <a:noAutofit/>
          </a:bodyPr>
          <a:lstStyle/>
          <a:p>
            <a:r>
              <a:rPr lang="fr-FR" sz="3000" b="1" dirty="0"/>
              <a:t>ORM: Object </a:t>
            </a:r>
            <a:r>
              <a:rPr lang="fr-FR" sz="3000" b="1" dirty="0" err="1"/>
              <a:t>Relational</a:t>
            </a:r>
            <a:r>
              <a:rPr lang="fr-FR" sz="3000" b="1" dirty="0"/>
              <a:t> Mapping</a:t>
            </a:r>
            <a:endParaRPr lang="fr-DZ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4C4B-C9D7-496B-B06A-44B70DA30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89" y="1521474"/>
            <a:ext cx="9144000" cy="53285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Permet de mapper « </a:t>
            </a:r>
            <a:r>
              <a:rPr lang="fr-FR" b="1" dirty="0"/>
              <a:t>automatiquement</a:t>
            </a:r>
            <a:r>
              <a:rPr lang="fr-FR" dirty="0"/>
              <a:t> » des objets sur des tables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Permet un développement plus rapide lorsque la technologie est bien maîtrisée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Donne une architecture de meilleure qualité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Il existe de nombreux ORM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 Plus ou moins avancés/simples (</a:t>
            </a:r>
            <a:r>
              <a:rPr lang="fr-FR" dirty="0" err="1"/>
              <a:t>MyBatis</a:t>
            </a:r>
            <a:r>
              <a:rPr lang="fr-FR" dirty="0"/>
              <a:t>, </a:t>
            </a:r>
            <a:r>
              <a:rPr lang="fr-FR" dirty="0" err="1"/>
              <a:t>ebean</a:t>
            </a:r>
            <a:r>
              <a:rPr lang="fr-FR" dirty="0"/>
              <a:t>...)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b="1" dirty="0"/>
              <a:t>JPA</a:t>
            </a:r>
            <a:r>
              <a:rPr lang="fr-FR" dirty="0"/>
              <a:t> n'est qu'une API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b="1" dirty="0" err="1"/>
              <a:t>EclipseLink</a:t>
            </a:r>
            <a:r>
              <a:rPr lang="fr-FR" dirty="0"/>
              <a:t> en est l'implémentation officielle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b="1" dirty="0"/>
              <a:t>Hibernate</a:t>
            </a:r>
            <a:r>
              <a:rPr lang="fr-FR" dirty="0"/>
              <a:t> en est l'implémentation (de loin) la plus populaire</a:t>
            </a:r>
            <a:endParaRPr lang="fr-DZ" dirty="0"/>
          </a:p>
        </p:txBody>
      </p:sp>
    </p:spTree>
    <p:extLst>
      <p:ext uri="{BB962C8B-B14F-4D97-AF65-F5344CB8AC3E}">
        <p14:creationId xmlns:p14="http://schemas.microsoft.com/office/powerpoint/2010/main" val="356915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FCB1-2CC6-4B85-B91A-4E8BB1C3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792419"/>
          </a:xfrm>
        </p:spPr>
        <p:txBody>
          <a:bodyPr/>
          <a:lstStyle/>
          <a:p>
            <a:r>
              <a:rPr lang="fr-FR" b="1" dirty="0"/>
              <a:t>Qu’apporte un </a:t>
            </a:r>
            <a:r>
              <a:rPr lang="fr-FR" b="1" dirty="0" err="1"/>
              <a:t>orm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7E280-A04F-4BE8-B01C-49582892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5075"/>
            <a:ext cx="9144000" cy="573292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fr-FR" b="1" dirty="0"/>
              <a:t>Permet de se concentrer sur des objets Java </a:t>
            </a:r>
            <a:endParaRPr lang="fr-FR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fr-FR" dirty="0">
                <a:sym typeface="Wingdings" panose="05000000000000000000" pitchFamily="2" charset="2"/>
              </a:rPr>
              <a:t>L’</a:t>
            </a:r>
            <a:r>
              <a:rPr lang="fr-FR" b="1" dirty="0">
                <a:sym typeface="Wingdings" panose="05000000000000000000" pitchFamily="2" charset="2"/>
              </a:rPr>
              <a:t>ORM</a:t>
            </a:r>
            <a:r>
              <a:rPr lang="fr-FR" dirty="0">
                <a:sym typeface="Wingdings" panose="05000000000000000000" pitchFamily="2" charset="2"/>
              </a:rPr>
              <a:t> est une technique de programmation qui permet l’abstraction d’une </a:t>
            </a:r>
            <a:r>
              <a:rPr lang="fr-FR" b="1" dirty="0">
                <a:sym typeface="Wingdings" panose="05000000000000000000" pitchFamily="2" charset="2"/>
              </a:rPr>
              <a:t>BDD relationnelle </a:t>
            </a:r>
            <a:r>
              <a:rPr lang="fr-FR" dirty="0">
                <a:sym typeface="Wingdings" panose="05000000000000000000" pitchFamily="2" charset="2"/>
              </a:rPr>
              <a:t>afin de simuler une </a:t>
            </a:r>
            <a:r>
              <a:rPr lang="fr-FR" b="1" dirty="0">
                <a:sym typeface="Wingdings" panose="05000000000000000000" pitchFamily="2" charset="2"/>
              </a:rPr>
              <a:t>BDD orienté objet</a:t>
            </a:r>
            <a:endParaRPr lang="fr-FR" b="1" dirty="0"/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fr-FR" dirty="0"/>
              <a:t>Cela a de nombreux impacts positifs dans l'architecture d’un logiciel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fr-FR" dirty="0"/>
              <a:t>Le code </a:t>
            </a:r>
            <a:r>
              <a:rPr lang="fr-FR" b="1" dirty="0"/>
              <a:t>SQL</a:t>
            </a:r>
            <a:r>
              <a:rPr lang="fr-FR" dirty="0"/>
              <a:t> de « </a:t>
            </a:r>
            <a:r>
              <a:rPr lang="fr-FR" b="1" dirty="0"/>
              <a:t>CRUD</a:t>
            </a:r>
            <a:r>
              <a:rPr lang="fr-FR" dirty="0"/>
              <a:t> » est automatiquement généré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fr-FR" dirty="0"/>
              <a:t>On s'abstrait de la base de données (</a:t>
            </a:r>
            <a:r>
              <a:rPr lang="fr-FR" b="1" dirty="0"/>
              <a:t>dialectes Hibernate</a:t>
            </a:r>
            <a:r>
              <a:rPr lang="fr-FR" dirty="0"/>
              <a:t>)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fr-FR" dirty="0"/>
              <a:t>L'</a:t>
            </a:r>
            <a:r>
              <a:rPr lang="fr-FR" b="1" dirty="0"/>
              <a:t>ORM</a:t>
            </a:r>
            <a:r>
              <a:rPr lang="fr-FR" dirty="0"/>
              <a:t> fournit généralement des mécanismes avancés de </a:t>
            </a:r>
            <a:r>
              <a:rPr lang="fr-FR" b="1" dirty="0"/>
              <a:t>cache</a:t>
            </a:r>
            <a:r>
              <a:rPr lang="fr-FR" dirty="0"/>
              <a:t>, qui permettent un gain important de performance par rapport à une solution codée « </a:t>
            </a:r>
            <a:r>
              <a:rPr lang="fr-FR" b="1" dirty="0"/>
              <a:t>à la main </a:t>
            </a:r>
            <a:r>
              <a:rPr lang="fr-FR" dirty="0"/>
              <a:t>»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fr-FR" sz="2200" dirty="0"/>
              <a:t>Minimiser les accès à la BDD (</a:t>
            </a:r>
            <a:r>
              <a:rPr lang="fr-FR" sz="2200" b="1" dirty="0" err="1"/>
              <a:t>lazy</a:t>
            </a:r>
            <a:r>
              <a:rPr lang="fr-FR" sz="2200" b="1" dirty="0"/>
              <a:t> </a:t>
            </a:r>
            <a:r>
              <a:rPr lang="fr-FR" sz="2200" b="1" dirty="0" err="1"/>
              <a:t>loading</a:t>
            </a:r>
            <a:r>
              <a:rPr lang="fr-FR" sz="2200" dirty="0"/>
              <a:t>) par configuration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fr-FR" sz="2200" dirty="0"/>
              <a:t>Automatiser les opérations sur la BDD (</a:t>
            </a:r>
            <a:r>
              <a:rPr lang="fr-FR" sz="2200" b="1" dirty="0" err="1"/>
              <a:t>cascading</a:t>
            </a:r>
            <a:r>
              <a:rPr lang="fr-FR" sz="2200" dirty="0"/>
              <a:t>)</a:t>
            </a:r>
            <a:endParaRPr lang="fr-DZ" dirty="0"/>
          </a:p>
        </p:txBody>
      </p:sp>
    </p:spTree>
    <p:extLst>
      <p:ext uri="{BB962C8B-B14F-4D97-AF65-F5344CB8AC3E}">
        <p14:creationId xmlns:p14="http://schemas.microsoft.com/office/powerpoint/2010/main" val="204234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EDF9-E330-4F56-80CB-E541569B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30" y="306162"/>
            <a:ext cx="6377940" cy="576395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Plan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11CAF-BE17-47E3-88FF-3ECF76708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800" b="1" dirty="0"/>
              <a:t>Spring Boot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800" b="1" dirty="0"/>
              <a:t>Spring-DATA &amp; JPA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600" b="1" dirty="0"/>
              <a:t>ORM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600" b="1" dirty="0" err="1"/>
              <a:t>Enitity</a:t>
            </a:r>
            <a:endParaRPr lang="fr-FR" sz="1600" b="1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600" b="1" dirty="0"/>
              <a:t>Association/Relation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600" b="1" dirty="0"/>
              <a:t>Comportement &amp; chargement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600" b="1" dirty="0"/>
              <a:t>DAO &amp; </a:t>
            </a:r>
            <a:r>
              <a:rPr lang="fr-FR" sz="1600" b="1" dirty="0" err="1"/>
              <a:t>JpaRepository</a:t>
            </a:r>
            <a:endParaRPr lang="fr-FR" sz="1600" b="1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600" b="1" dirty="0" err="1"/>
              <a:t>Query</a:t>
            </a:r>
            <a:r>
              <a:rPr lang="fr-FR" sz="1600" b="1" dirty="0"/>
              <a:t> </a:t>
            </a:r>
            <a:r>
              <a:rPr lang="fr-FR" sz="1600" b="1" dirty="0" err="1"/>
              <a:t>Derivation</a:t>
            </a:r>
            <a:endParaRPr lang="fr-FR" sz="1600" b="1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600" b="1" dirty="0" err="1"/>
              <a:t>Annotated</a:t>
            </a:r>
            <a:r>
              <a:rPr lang="fr-FR" sz="1600" b="1" dirty="0"/>
              <a:t> </a:t>
            </a:r>
            <a:r>
              <a:rPr lang="fr-FR" sz="1600" b="1" dirty="0" err="1"/>
              <a:t>Queries</a:t>
            </a:r>
            <a:endParaRPr lang="fr-FR" sz="1600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800" b="1" dirty="0"/>
              <a:t>Spring Data </a:t>
            </a:r>
            <a:r>
              <a:rPr lang="fr-FR" sz="1800" b="1" dirty="0" err="1"/>
              <a:t>Rest</a:t>
            </a:r>
            <a:endParaRPr lang="fr-FR" sz="1800" b="1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600" b="1" dirty="0" err="1"/>
              <a:t>RepositoryRestResource</a:t>
            </a:r>
            <a:r>
              <a:rPr lang="fr-FR" sz="1600" b="1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600" b="1" dirty="0" err="1"/>
              <a:t>RestController</a:t>
            </a:r>
            <a:r>
              <a:rPr lang="fr-FR" sz="1600" b="1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1800" b="1" dirty="0" err="1"/>
              <a:t>GrapheQL</a:t>
            </a:r>
            <a:endParaRPr lang="fr-FR" sz="1800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1800" b="1" dirty="0"/>
              <a:t>Advanced Topics: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600" b="1" dirty="0"/>
              <a:t>DTO &amp; </a:t>
            </a:r>
            <a:r>
              <a:rPr lang="fr-FR" sz="1600" b="1" dirty="0" err="1"/>
              <a:t>MapStruct</a:t>
            </a:r>
            <a:endParaRPr lang="fr-FR" sz="1600" b="1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600" b="1" dirty="0"/>
              <a:t>Services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fr-FR" sz="1800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fr-DZ" sz="1800" dirty="0"/>
          </a:p>
        </p:txBody>
      </p:sp>
    </p:spTree>
    <p:extLst>
      <p:ext uri="{BB962C8B-B14F-4D97-AF65-F5344CB8AC3E}">
        <p14:creationId xmlns:p14="http://schemas.microsoft.com/office/powerpoint/2010/main" val="47771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465F-9AAE-4A5F-833C-C9DCC55D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953" y="332656"/>
            <a:ext cx="6377940" cy="792419"/>
          </a:xfrm>
        </p:spPr>
        <p:txBody>
          <a:bodyPr/>
          <a:lstStyle/>
          <a:p>
            <a:r>
              <a:rPr lang="fr-FR" b="1" dirty="0"/>
              <a:t>ORM: Architecture</a:t>
            </a:r>
            <a:endParaRPr lang="fr-DZ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6D03B-4673-4DC2-B2B2-467EB6B1B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40" y="1700808"/>
            <a:ext cx="8298120" cy="45365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99526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7566-2360-428B-BBB6-3F1DD9DB8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270158"/>
            <a:ext cx="6377940" cy="648403"/>
          </a:xfrm>
        </p:spPr>
        <p:txBody>
          <a:bodyPr/>
          <a:lstStyle/>
          <a:p>
            <a:r>
              <a:rPr lang="fr-FR" b="1" dirty="0"/>
              <a:t>Historique de l’</a:t>
            </a:r>
            <a:r>
              <a:rPr lang="fr-FR" b="1" dirty="0" err="1"/>
              <a:t>orm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8B490-B577-4453-A39F-C97E16FD1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b="1" dirty="0"/>
              <a:t>1994 </a:t>
            </a:r>
            <a:r>
              <a:rPr lang="fr-FR" dirty="0"/>
              <a:t>: </a:t>
            </a:r>
            <a:r>
              <a:rPr lang="fr-FR" dirty="0" err="1"/>
              <a:t>TopLink</a:t>
            </a:r>
            <a:r>
              <a:rPr lang="fr-FR" dirty="0"/>
              <a:t>, premier ORM au monde, en </a:t>
            </a:r>
            <a:r>
              <a:rPr lang="fr-FR" dirty="0" err="1"/>
              <a:t>SmallTalk</a:t>
            </a:r>
            <a:endParaRPr lang="fr-FR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b="1" dirty="0"/>
              <a:t>1996 </a:t>
            </a:r>
            <a:r>
              <a:rPr lang="fr-FR" dirty="0"/>
              <a:t>: </a:t>
            </a:r>
            <a:r>
              <a:rPr lang="fr-FR" dirty="0" err="1"/>
              <a:t>TopLink</a:t>
            </a:r>
            <a:r>
              <a:rPr lang="fr-FR" dirty="0"/>
              <a:t> propose une version Java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b="1" dirty="0"/>
              <a:t>1998 </a:t>
            </a:r>
            <a:r>
              <a:rPr lang="fr-FR" dirty="0"/>
              <a:t>: EJB 1.0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b="1" dirty="0"/>
              <a:t>2000 </a:t>
            </a:r>
            <a:r>
              <a:rPr lang="fr-FR" dirty="0"/>
              <a:t>: EJB 2.0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b="1" dirty="0"/>
              <a:t>2001 </a:t>
            </a:r>
            <a:r>
              <a:rPr lang="fr-FR" dirty="0"/>
              <a:t>: lancement d’Hibernate, afin de proposer une alternative aux EJB 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b="1" dirty="0"/>
              <a:t>2003 </a:t>
            </a:r>
            <a:r>
              <a:rPr lang="en-US" dirty="0"/>
              <a:t>: Gavin King, </a:t>
            </a:r>
            <a:r>
              <a:rPr lang="en-US" dirty="0" err="1"/>
              <a:t>créateur</a:t>
            </a:r>
            <a:r>
              <a:rPr lang="en-US" dirty="0"/>
              <a:t> </a:t>
            </a:r>
            <a:r>
              <a:rPr lang="en-US" dirty="0" err="1"/>
              <a:t>d’Hibernate</a:t>
            </a:r>
            <a:r>
              <a:rPr lang="en-US" dirty="0"/>
              <a:t>, </a:t>
            </a:r>
            <a:r>
              <a:rPr lang="en-US" dirty="0" err="1"/>
              <a:t>rejoint</a:t>
            </a:r>
            <a:r>
              <a:rPr lang="en-US" dirty="0"/>
              <a:t> </a:t>
            </a:r>
            <a:r>
              <a:rPr lang="en-US" dirty="0" err="1"/>
              <a:t>JBoss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da-DK" b="1" dirty="0"/>
              <a:t>2006 </a:t>
            </a:r>
            <a:r>
              <a:rPr lang="da-DK" dirty="0"/>
              <a:t>: EJB 3.0 et JPA 1.0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b="1" dirty="0"/>
              <a:t>2007 </a:t>
            </a:r>
            <a:r>
              <a:rPr lang="fr-FR" dirty="0"/>
              <a:t>: </a:t>
            </a:r>
            <a:r>
              <a:rPr lang="fr-FR" dirty="0" err="1"/>
              <a:t>TopLink</a:t>
            </a:r>
            <a:r>
              <a:rPr lang="fr-FR" dirty="0"/>
              <a:t> devient </a:t>
            </a:r>
            <a:r>
              <a:rPr lang="fr-FR" dirty="0" err="1"/>
              <a:t>EclipseLink</a:t>
            </a:r>
            <a:endParaRPr lang="fr-FR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b="1" dirty="0"/>
              <a:t>2009 </a:t>
            </a:r>
            <a:r>
              <a:rPr lang="fr-FR" dirty="0"/>
              <a:t>: JPA 2.0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b="1" dirty="0"/>
              <a:t>2013 </a:t>
            </a:r>
            <a:r>
              <a:rPr lang="fr-FR" dirty="0"/>
              <a:t>: JPA 2.1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b="1" dirty="0"/>
              <a:t>2017</a:t>
            </a:r>
            <a:r>
              <a:rPr lang="fr-FR" dirty="0"/>
              <a:t>: JPA 2.2</a:t>
            </a:r>
            <a:endParaRPr lang="fr-DZ" dirty="0"/>
          </a:p>
        </p:txBody>
      </p:sp>
    </p:spTree>
    <p:extLst>
      <p:ext uri="{BB962C8B-B14F-4D97-AF65-F5344CB8AC3E}">
        <p14:creationId xmlns:p14="http://schemas.microsoft.com/office/powerpoint/2010/main" val="86389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1D36-7DE8-46A2-9EE9-9FAB6F62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060" y="332656"/>
            <a:ext cx="6377940" cy="792088"/>
          </a:xfrm>
        </p:spPr>
        <p:txBody>
          <a:bodyPr>
            <a:normAutofit/>
          </a:bodyPr>
          <a:lstStyle/>
          <a:p>
            <a:r>
              <a:rPr lang="fr-FR" sz="3200" b="1" dirty="0"/>
              <a:t>JPA: java </a:t>
            </a:r>
            <a:r>
              <a:rPr lang="en-AU" sz="3200" b="1" dirty="0"/>
              <a:t>Persistence</a:t>
            </a:r>
            <a:r>
              <a:rPr lang="fr-FR" sz="3200" b="1" dirty="0"/>
              <a:t> API</a:t>
            </a:r>
            <a:endParaRPr lang="fr-DZ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F0EC9-1ECD-4B4A-BD97-D920C4838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138896"/>
          </a:xfrm>
        </p:spPr>
        <p:txBody>
          <a:bodyPr>
            <a:normAutofit/>
          </a:bodyPr>
          <a:lstStyle/>
          <a:p>
            <a:r>
              <a:rPr lang="fr-FR" sz="2000" dirty="0">
                <a:solidFill>
                  <a:srgbClr val="333333"/>
                </a:solidFill>
              </a:rPr>
              <a:t>JPA est un</a:t>
            </a:r>
            <a:r>
              <a:rPr lang="fr-FR" sz="2000" dirty="0">
                <a:solidFill>
                  <a:srgbClr val="9A284C"/>
                </a:solidFill>
              </a:rPr>
              <a:t> </a:t>
            </a:r>
            <a:r>
              <a:rPr lang="fr-FR" sz="2000" dirty="0">
                <a:solidFill>
                  <a:srgbClr val="333333"/>
                </a:solidFill>
              </a:rPr>
              <a:t>Framework de persistance en Java définie sur la base d'Hibernate, </a:t>
            </a:r>
          </a:p>
          <a:p>
            <a:r>
              <a:rPr lang="fr-FR" sz="2000" dirty="0">
                <a:solidFill>
                  <a:srgbClr val="333333"/>
                </a:solidFill>
              </a:rPr>
              <a:t>ORM de référence dans le monde Java</a:t>
            </a:r>
          </a:p>
          <a:p>
            <a:pPr lvl="1"/>
            <a:r>
              <a:rPr lang="fr-FR" sz="1800" dirty="0"/>
              <a:t>optimisé pour les SGBD relationnels</a:t>
            </a:r>
          </a:p>
          <a:p>
            <a:pPr lvl="1"/>
            <a:r>
              <a:rPr lang="fr-FR" sz="1800" dirty="0"/>
              <a:t>annotations standardisées</a:t>
            </a:r>
            <a:endParaRPr lang="fr-DZ" sz="1600" dirty="0"/>
          </a:p>
          <a:p>
            <a:r>
              <a:rPr lang="fr-FR" sz="2000" dirty="0">
                <a:solidFill>
                  <a:srgbClr val="333333"/>
                </a:solidFill>
              </a:rPr>
              <a:t>Peut fonctionner avec d'autres moteurs de persistance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425C4-1A34-4320-98DB-9BA8EE9C3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396839"/>
            <a:ext cx="515640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8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6D2A-E132-4FE0-93A5-CC47972D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476672"/>
            <a:ext cx="6377940" cy="648403"/>
          </a:xfrm>
        </p:spPr>
        <p:txBody>
          <a:bodyPr/>
          <a:lstStyle/>
          <a:p>
            <a:r>
              <a:rPr lang="fr-FR" b="1" dirty="0"/>
              <a:t>JPA &amp; Implémentation </a:t>
            </a:r>
            <a:endParaRPr lang="fr-DZ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99E983D-38FF-4DF9-9DFB-8667E6A8A2A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6936" y="1340768"/>
            <a:ext cx="8757064" cy="5264023"/>
            <a:chOff x="824" y="1043"/>
            <a:chExt cx="4112" cy="2234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91380895-A358-4CC0-870E-CEAA80950F1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4" y="1043"/>
              <a:ext cx="4112" cy="2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DZ"/>
            </a:p>
          </p:txBody>
        </p:sp>
        <p:pic>
          <p:nvPicPr>
            <p:cNvPr id="3077" name="Picture 5">
              <a:extLst>
                <a:ext uri="{FF2B5EF4-FFF2-40B4-BE49-F238E27FC236}">
                  <a16:creationId xmlns:a16="http://schemas.microsoft.com/office/drawing/2014/main" id="{ED2B0E35-55D4-4788-BD89-D5A1E67C3C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" y="1043"/>
              <a:ext cx="4118" cy="2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70297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AAD1B2-B755-4A56-8C9A-EB57215EA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516" y="1988840"/>
            <a:ext cx="8712968" cy="182509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Aft>
                <a:spcPts val="4200"/>
              </a:spcAft>
            </a:pPr>
            <a:r>
              <a:rPr lang="fr-FR" sz="7200" b="1" dirty="0"/>
              <a:t>Mapping</a:t>
            </a:r>
            <a:br>
              <a:rPr lang="fr-FR" sz="7200" b="1" dirty="0"/>
            </a:br>
            <a:r>
              <a:rPr lang="fr-FR" sz="7200" b="1" dirty="0"/>
              <a:t>entité </a:t>
            </a:r>
            <a:r>
              <a:rPr lang="fr-FR" sz="7200" b="1" dirty="0">
                <a:sym typeface="Wingdings" panose="05000000000000000000" pitchFamily="2" charset="2"/>
              </a:rPr>
              <a:t> Table</a:t>
            </a:r>
            <a:endParaRPr lang="fr-DZ" sz="7200" b="1" dirty="0"/>
          </a:p>
        </p:txBody>
      </p:sp>
    </p:spTree>
    <p:extLst>
      <p:ext uri="{BB962C8B-B14F-4D97-AF65-F5344CB8AC3E}">
        <p14:creationId xmlns:p14="http://schemas.microsoft.com/office/powerpoint/2010/main" val="3440231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CB6D-210D-41D2-9DD9-695AF5C0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198150"/>
            <a:ext cx="6377940" cy="792419"/>
          </a:xfrm>
        </p:spPr>
        <p:txBody>
          <a:bodyPr/>
          <a:lstStyle/>
          <a:p>
            <a:r>
              <a:rPr lang="fr-FR" b="1" dirty="0"/>
              <a:t>Entités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C778A-27D3-4B48-9424-B23F1A51F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4630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sz="2000" dirty="0"/>
              <a:t>Une entité, déclarée par l’annotation </a:t>
            </a:r>
            <a:r>
              <a:rPr lang="fr-FR" sz="2000" b="1" dirty="0"/>
              <a:t>@</a:t>
            </a:r>
            <a:r>
              <a:rPr lang="fr-FR" sz="2000" b="1" dirty="0" err="1"/>
              <a:t>Entity</a:t>
            </a:r>
            <a:r>
              <a:rPr lang="fr-FR" sz="2000" b="1" dirty="0"/>
              <a:t> </a:t>
            </a:r>
            <a:r>
              <a:rPr lang="fr-FR" sz="2000" dirty="0"/>
              <a:t>définit une classe Java comme étant persistante et donc associée à une table dans la base de données.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endParaRPr lang="fr-FR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sz="2000" dirty="0"/>
              <a:t>Cette classe doit être implantée selon le pattern </a:t>
            </a:r>
            <a:r>
              <a:rPr lang="fr-FR" sz="2000" b="1" dirty="0"/>
              <a:t>POJO</a:t>
            </a:r>
            <a:r>
              <a:rPr lang="fr-FR" sz="2000" dirty="0"/>
              <a:t>(</a:t>
            </a:r>
            <a:r>
              <a:rPr lang="en-US" sz="2000" i="1" dirty="0"/>
              <a:t>Plain Old Java Object)</a:t>
            </a:r>
            <a:r>
              <a:rPr lang="fr-FR" sz="2000" dirty="0"/>
              <a:t> : composés de champs </a:t>
            </a:r>
            <a:r>
              <a:rPr lang="fr-FR" sz="2000" b="1" dirty="0" err="1"/>
              <a:t>private</a:t>
            </a:r>
            <a:r>
              <a:rPr lang="fr-FR" sz="2000" b="1" dirty="0"/>
              <a:t>, </a:t>
            </a:r>
            <a:r>
              <a:rPr lang="fr-FR" sz="2000" dirty="0"/>
              <a:t>de </a:t>
            </a:r>
            <a:r>
              <a:rPr lang="fr-FR" sz="2000" b="1" dirty="0"/>
              <a:t>getters et de setters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endParaRPr lang="fr-FR" sz="2000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sz="2000" dirty="0"/>
              <a:t>Par défaut, une entité est associée à la table portant le même nom que la classe. Il est possible d’indiquer le nom de la table par une annotation </a:t>
            </a:r>
            <a:r>
              <a:rPr lang="fr-FR" sz="2000" b="1" dirty="0"/>
              <a:t>@Table </a:t>
            </a:r>
            <a:r>
              <a:rPr lang="fr-FR" sz="2000" dirty="0"/>
              <a:t>qui supporte plusieurs attributs 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sz="1800" dirty="0"/>
              <a:t>Les attributs </a:t>
            </a:r>
            <a:r>
              <a:rPr lang="fr-FR" sz="1800" b="1" dirty="0" err="1"/>
              <a:t>catalog</a:t>
            </a:r>
            <a:r>
              <a:rPr lang="fr-FR" sz="1800" dirty="0"/>
              <a:t>, </a:t>
            </a:r>
            <a:r>
              <a:rPr lang="fr-FR" sz="1800" b="1" dirty="0" err="1"/>
              <a:t>schema</a:t>
            </a:r>
            <a:r>
              <a:rPr lang="fr-FR" sz="1800" b="1" dirty="0"/>
              <a:t> </a:t>
            </a:r>
            <a:r>
              <a:rPr lang="fr-FR" sz="1800" dirty="0"/>
              <a:t>et </a:t>
            </a:r>
            <a:r>
              <a:rPr lang="fr-FR" sz="1800" b="1" dirty="0" err="1"/>
              <a:t>name</a:t>
            </a:r>
            <a:r>
              <a:rPr lang="fr-FR" sz="1800" dirty="0"/>
              <a:t> : permettent de fixer les paramètres de la table utilisée.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endParaRPr lang="fr-FR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endParaRPr lang="fr-DZ" sz="2000" dirty="0"/>
          </a:p>
        </p:txBody>
      </p:sp>
    </p:spTree>
    <p:extLst>
      <p:ext uri="{BB962C8B-B14F-4D97-AF65-F5344CB8AC3E}">
        <p14:creationId xmlns:p14="http://schemas.microsoft.com/office/powerpoint/2010/main" val="195731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743C-6C12-425C-8056-A31E12D9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643" y="126142"/>
            <a:ext cx="6377940" cy="936435"/>
          </a:xfrm>
        </p:spPr>
        <p:txBody>
          <a:bodyPr/>
          <a:lstStyle/>
          <a:p>
            <a:r>
              <a:rPr lang="fr-FR" b="1" dirty="0"/>
              <a:t>Entité</a:t>
            </a:r>
            <a:endParaRPr lang="fr-DZ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4068AA3-06DA-4561-9A8A-AD2BC049D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096" y="3380716"/>
            <a:ext cx="4597807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fr-DZ" altLang="fr-DZ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DZ" altLang="fr-DZ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DZ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customer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DZ" altLang="fr-DZ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//reste de champs</a:t>
            </a:r>
            <a:endParaRPr kumimoji="0" lang="fr-DZ" altLang="fr-DZ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2115C3E-94A8-462E-B580-68A0396F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218802"/>
            <a:ext cx="3672408" cy="12003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fr-DZ" altLang="fr-DZ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DZ" altLang="fr-DZ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//reste de champs</a:t>
            </a:r>
            <a:endParaRPr kumimoji="0" lang="fr-DZ" altLang="fr-DZ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92537-160B-4E07-9C22-CFDE48B8377F}"/>
              </a:ext>
            </a:extLst>
          </p:cNvPr>
          <p:cNvSpPr txBox="1"/>
          <p:nvPr/>
        </p:nvSpPr>
        <p:spPr>
          <a:xfrm>
            <a:off x="4211960" y="1484784"/>
            <a:ext cx="19239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Mapping avec </a:t>
            </a:r>
          </a:p>
          <a:p>
            <a:r>
              <a:rPr lang="fr-FR" dirty="0"/>
              <a:t>la table </a:t>
            </a:r>
            <a:r>
              <a:rPr lang="fr-FR" b="1" dirty="0"/>
              <a:t>client</a:t>
            </a:r>
            <a:endParaRPr lang="fr-DZ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F8F2E-49B6-4F95-A89E-8D56225EA3D3}"/>
              </a:ext>
            </a:extLst>
          </p:cNvPr>
          <p:cNvSpPr txBox="1"/>
          <p:nvPr/>
        </p:nvSpPr>
        <p:spPr>
          <a:xfrm>
            <a:off x="5087530" y="3796214"/>
            <a:ext cx="214674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Mapping avec </a:t>
            </a:r>
          </a:p>
          <a:p>
            <a:r>
              <a:rPr lang="fr-FR" dirty="0"/>
              <a:t>la table </a:t>
            </a:r>
            <a:r>
              <a:rPr lang="fr-FR" b="1" dirty="0" err="1"/>
              <a:t>customer</a:t>
            </a:r>
            <a:endParaRPr lang="fr-DZ" b="1" dirty="0"/>
          </a:p>
        </p:txBody>
      </p:sp>
    </p:spTree>
    <p:extLst>
      <p:ext uri="{BB962C8B-B14F-4D97-AF65-F5344CB8AC3E}">
        <p14:creationId xmlns:p14="http://schemas.microsoft.com/office/powerpoint/2010/main" val="72010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E778-3D7C-4451-AC91-F6D36735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768" y="404664"/>
            <a:ext cx="6377940" cy="720411"/>
          </a:xfrm>
        </p:spPr>
        <p:txBody>
          <a:bodyPr/>
          <a:lstStyle/>
          <a:p>
            <a:r>
              <a:rPr lang="fr-FR" b="1" dirty="0"/>
              <a:t>Entité : Clé primaire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A4748-82DC-44E8-986E-2F6361ABD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Une entité doit avoir un attribut qui correspond à la </a:t>
            </a:r>
            <a:r>
              <a:rPr lang="fr-FR" b="1" dirty="0"/>
              <a:t>clé primaire </a:t>
            </a:r>
            <a:r>
              <a:rPr lang="fr-FR" dirty="0"/>
              <a:t>de la table associée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La valeur de cet attribut ne doit jamais être modifiée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L’attribut clé primaire est désigné par l’annotation </a:t>
            </a:r>
            <a:r>
              <a:rPr lang="fr-FR" b="1" dirty="0"/>
              <a:t>@Id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Pour une </a:t>
            </a:r>
            <a:r>
              <a:rPr lang="fr-FR" b="1" dirty="0"/>
              <a:t>clé composite</a:t>
            </a:r>
            <a:r>
              <a:rPr lang="fr-FR" dirty="0"/>
              <a:t>, on utilise </a:t>
            </a:r>
            <a:r>
              <a:rPr lang="fr-FR" b="1" dirty="0"/>
              <a:t>@</a:t>
            </a:r>
            <a:r>
              <a:rPr lang="fr-FR" b="1" dirty="0" err="1"/>
              <a:t>EmbeddedId</a:t>
            </a:r>
            <a:r>
              <a:rPr lang="fr-FR" b="1" dirty="0"/>
              <a:t> </a:t>
            </a:r>
            <a:r>
              <a:rPr lang="fr-FR" dirty="0"/>
              <a:t>ou </a:t>
            </a:r>
            <a:r>
              <a:rPr lang="fr-FR" b="1" dirty="0"/>
              <a:t>@</a:t>
            </a:r>
            <a:r>
              <a:rPr lang="fr-FR" b="1" dirty="0" err="1"/>
              <a:t>IdClass</a:t>
            </a:r>
            <a:endParaRPr lang="fr-FR" b="1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Le type de la clé primaire doit être d’un des types suivants: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b="1" i="1" dirty="0"/>
              <a:t>type primitif Java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b="1" i="1" dirty="0"/>
              <a:t>classe qui enveloppe un type primitif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dirty="0" err="1"/>
              <a:t>java.lang.String</a:t>
            </a:r>
            <a:r>
              <a:rPr lang="fr-FR" dirty="0"/>
              <a:t>; </a:t>
            </a:r>
            <a:r>
              <a:rPr lang="fr-FR" dirty="0" err="1"/>
              <a:t>java.util.Date</a:t>
            </a:r>
            <a:r>
              <a:rPr lang="fr-FR" dirty="0"/>
              <a:t>;  </a:t>
            </a:r>
            <a:r>
              <a:rPr lang="fr-FR" dirty="0" err="1"/>
              <a:t>java.sql.Date</a:t>
            </a:r>
            <a:r>
              <a:rPr lang="fr-FR" dirty="0"/>
              <a:t>; </a:t>
            </a:r>
            <a:r>
              <a:rPr lang="fr-FR" dirty="0" err="1"/>
              <a:t>java.math.BigDecimal</a:t>
            </a:r>
            <a:r>
              <a:rPr lang="fr-FR" dirty="0"/>
              <a:t>;  </a:t>
            </a:r>
            <a:r>
              <a:rPr lang="fr-FR" dirty="0" err="1"/>
              <a:t>java.math.BigInteger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53304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7E2C6-1BB4-422B-A57B-3249B520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332656"/>
            <a:ext cx="6377940" cy="864427"/>
          </a:xfrm>
        </p:spPr>
        <p:txBody>
          <a:bodyPr/>
          <a:lstStyle/>
          <a:p>
            <a:r>
              <a:rPr lang="fr-FR" b="1" dirty="0"/>
              <a:t>Entité : Clé primaire</a:t>
            </a:r>
            <a:endParaRPr lang="fr-D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FFAF-9B83-4C2C-8036-ECE3F9BEC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Il est possible de générer automatiquement les clés de type numérique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b="1" dirty="0"/>
              <a:t>@</a:t>
            </a:r>
            <a:r>
              <a:rPr lang="fr-FR" b="1" dirty="0" err="1"/>
              <a:t>GeneratedValue</a:t>
            </a:r>
            <a:r>
              <a:rPr lang="fr-FR" b="1" dirty="0"/>
              <a:t> </a:t>
            </a:r>
            <a:r>
              <a:rPr lang="fr-FR" dirty="0"/>
              <a:t>indique que la clé sera automatiquement générée par le SGBD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l’annotation peut avoir un attribut </a:t>
            </a:r>
            <a:r>
              <a:rPr lang="fr-FR" b="1" dirty="0" err="1"/>
              <a:t>strategy</a:t>
            </a:r>
            <a:r>
              <a:rPr lang="fr-FR" dirty="0"/>
              <a:t> qui indique comment la clé sera générée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b="1" dirty="0"/>
              <a:t>AUTO</a:t>
            </a:r>
            <a:r>
              <a:rPr lang="fr-FR" dirty="0"/>
              <a:t>: Hibernate produit lui-même la valeur des identifiants grâce à une table </a:t>
            </a:r>
            <a:r>
              <a:rPr lang="fr-FR" b="1" dirty="0" err="1"/>
              <a:t>hibernate_sequence</a:t>
            </a:r>
            <a:endParaRPr lang="fr-FR" b="1" dirty="0"/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b="1" dirty="0"/>
              <a:t>IDENTITY</a:t>
            </a:r>
            <a:r>
              <a:rPr lang="fr-FR" dirty="0"/>
              <a:t>: il utilise un générateur de type IDENTITY (</a:t>
            </a:r>
            <a:r>
              <a:rPr lang="fr-FR" b="1" dirty="0" err="1"/>
              <a:t>auto-increment</a:t>
            </a:r>
            <a:r>
              <a:rPr lang="fr-FR" b="1" dirty="0"/>
              <a:t> </a:t>
            </a:r>
            <a:r>
              <a:rPr lang="fr-FR" dirty="0"/>
              <a:t>dans MySQL par exemple)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b="1" dirty="0"/>
              <a:t>SEQUENCE</a:t>
            </a:r>
            <a:r>
              <a:rPr lang="fr-FR" dirty="0"/>
              <a:t>: il utilise une séquence SQL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b="1" dirty="0"/>
              <a:t>TABLE</a:t>
            </a:r>
            <a:r>
              <a:rPr lang="fr-FR" dirty="0"/>
              <a:t>: il utilise une table qui contient la prochaine valeur de l’identificateur</a:t>
            </a:r>
            <a:endParaRPr lang="fr-DZ" dirty="0"/>
          </a:p>
        </p:txBody>
      </p:sp>
    </p:spTree>
    <p:extLst>
      <p:ext uri="{BB962C8B-B14F-4D97-AF65-F5344CB8AC3E}">
        <p14:creationId xmlns:p14="http://schemas.microsoft.com/office/powerpoint/2010/main" val="180896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D771-D190-4BD9-996D-01C0E347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768" y="198150"/>
            <a:ext cx="6377940" cy="792419"/>
          </a:xfrm>
        </p:spPr>
        <p:txBody>
          <a:bodyPr>
            <a:normAutofit/>
          </a:bodyPr>
          <a:lstStyle/>
          <a:p>
            <a:r>
              <a:rPr lang="fr-FR" sz="3200" b="1" dirty="0"/>
              <a:t>Entité : Clé primaire</a:t>
            </a:r>
            <a:endParaRPr lang="fr-DZ" sz="32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D74377-D61B-41D2-8599-F9E36A217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136338"/>
            <a:ext cx="7766870" cy="258532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fr-DZ" altLang="fr-DZ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@Table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DZ" altLang="fr-DZ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fr-FR" altLang="fr-DZ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Client"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fr-FR" altLang="fr-DZ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fr-FR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@Id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@GeneratedValue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kumimoji="0" lang="fr-DZ" altLang="fr-DZ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GenerationType.</a:t>
            </a:r>
            <a:r>
              <a:rPr kumimoji="0" lang="fr-DZ" altLang="fr-DZ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IDENTITY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DZ" altLang="fr-DZ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DZ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fr-FR" altLang="fr-DZ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DZ" altLang="fr-D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48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9E6E6-12AA-B3CE-B28D-3360F26C1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3EA0-2979-1809-988C-2C98EBA2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30" y="306162"/>
            <a:ext cx="6377940" cy="576395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Spring Boot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83831-D3C3-E0CF-5CE0-64A8FF84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355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b="1" i="1" dirty="0"/>
              <a:t>Spring Boot </a:t>
            </a:r>
            <a:r>
              <a:rPr lang="fr-FR" sz="2000" dirty="0"/>
              <a:t>est un </a:t>
            </a:r>
            <a:r>
              <a:rPr lang="fr-FR" sz="2000" b="1" dirty="0"/>
              <a:t>super puissant Framework </a:t>
            </a:r>
            <a:r>
              <a:rPr lang="fr-FR" sz="2000" dirty="0"/>
              <a:t>qui permet de créer des applications basées sur des micro services à base de </a:t>
            </a:r>
            <a:r>
              <a:rPr lang="fr-FR" sz="2000" b="1" dirty="0"/>
              <a:t>REST</a:t>
            </a:r>
            <a:r>
              <a:rPr lang="fr-FR" sz="20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/>
              <a:t> Atouts de Spring Boot 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1800" dirty="0"/>
              <a:t> Faciliter le développement d’applications complexes.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1800" dirty="0"/>
              <a:t> Faciliter à l’extrême l’injection des dépendances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1800" dirty="0"/>
              <a:t>Réduire à l’extrême les fichier de configurations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1800" dirty="0"/>
              <a:t> Faciliter la gestion des dépendances Maven.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1800" dirty="0"/>
              <a:t> </a:t>
            </a:r>
            <a:r>
              <a:rPr lang="fr-FR" sz="1800" b="1" dirty="0"/>
              <a:t>Auto Configuration </a:t>
            </a:r>
            <a:r>
              <a:rPr lang="fr-FR" sz="1800" dirty="0"/>
              <a:t>: la plupart des </a:t>
            </a:r>
            <a:r>
              <a:rPr lang="fr-FR" sz="1800" dirty="0" err="1"/>
              <a:t>beans</a:t>
            </a:r>
            <a:r>
              <a:rPr lang="fr-FR" sz="1800" dirty="0"/>
              <a:t> sont créés si le ou les jar(s) adéquats sont dans le classpath.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1800" dirty="0"/>
              <a:t> Fournir un conteneur de servlet embarqué (Tomcat, </a:t>
            </a:r>
            <a:r>
              <a:rPr lang="fr-FR" sz="1800" dirty="0" err="1"/>
              <a:t>Jetty</a:t>
            </a:r>
            <a:r>
              <a:rPr lang="fr-FR" sz="18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1800" dirty="0"/>
              <a:t> Créer une application autonome (jar ou </a:t>
            </a:r>
            <a:r>
              <a:rPr lang="fr-FR" sz="1800" dirty="0" err="1"/>
              <a:t>war</a:t>
            </a:r>
            <a:r>
              <a:rPr lang="fr-FR" sz="1800" dirty="0"/>
              <a:t>)</a:t>
            </a:r>
            <a:endParaRPr lang="fr-DZ" sz="1800" dirty="0"/>
          </a:p>
        </p:txBody>
      </p:sp>
    </p:spTree>
    <p:extLst>
      <p:ext uri="{BB962C8B-B14F-4D97-AF65-F5344CB8AC3E}">
        <p14:creationId xmlns:p14="http://schemas.microsoft.com/office/powerpoint/2010/main" val="324349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8409-2979-4C6E-A822-183F1F44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234154"/>
            <a:ext cx="6377940" cy="720411"/>
          </a:xfrm>
        </p:spPr>
        <p:txBody>
          <a:bodyPr/>
          <a:lstStyle/>
          <a:p>
            <a:r>
              <a:rPr lang="fr-FR" b="1" dirty="0"/>
              <a:t>Entité :champs</a:t>
            </a:r>
            <a:endParaRPr lang="fr-D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69E9-FD04-4F58-9A2A-E13ADCE74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sz="2000" dirty="0"/>
              <a:t>Par défaut, toutes les propriétés </a:t>
            </a:r>
            <a:r>
              <a:rPr lang="fr-FR" sz="2000" b="1" dirty="0"/>
              <a:t>non-statiques</a:t>
            </a:r>
            <a:r>
              <a:rPr lang="fr-FR" sz="2000" dirty="0"/>
              <a:t> d’une classe entité </a:t>
            </a:r>
            <a:r>
              <a:rPr lang="fr-FR" dirty="0"/>
              <a:t>sont automatiquement associés à des colonnes en base, dans la table de l'entité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B835D3-5251-415B-92F3-4AA574B39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768" y="2953980"/>
            <a:ext cx="4503156" cy="280076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Entity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class 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Client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implements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Serializable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{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@Id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lang="fr-FR" altLang="fr-DZ" sz="16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Long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id</a:t>
            </a:r>
            <a:r>
              <a:rPr kumimoji="0" lang="fr-FR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String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nom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String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prenom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String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telephone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String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email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Integer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age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Date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dateNaissance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endParaRPr kumimoji="0" lang="fr-FR" altLang="fr-DZ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  ...</a:t>
            </a:r>
            <a:endParaRPr kumimoji="0" lang="fr-DZ" altLang="fr-D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E8E5D3-7F34-45A2-9D7A-AE5A31857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496583"/>
            <a:ext cx="2633524" cy="2599912"/>
          </a:xfrm>
          <a:prstGeom prst="rect">
            <a:avLst/>
          </a:prstGeom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F14D3B61-830D-4121-9360-D901DC777060}"/>
              </a:ext>
            </a:extLst>
          </p:cNvPr>
          <p:cNvSpPr/>
          <p:nvPr/>
        </p:nvSpPr>
        <p:spPr>
          <a:xfrm>
            <a:off x="4898692" y="3645024"/>
            <a:ext cx="1113468" cy="5040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EB600B-9E44-4BA9-A58E-12A00D25D76D}"/>
              </a:ext>
            </a:extLst>
          </p:cNvPr>
          <p:cNvSpPr txBox="1"/>
          <p:nvPr/>
        </p:nvSpPr>
        <p:spPr>
          <a:xfrm>
            <a:off x="6732240" y="5264305"/>
            <a:ext cx="157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Relationnel</a:t>
            </a:r>
            <a:endParaRPr lang="fr-DZ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83AC39-8F1A-4986-B824-5E3779DEA3E5}"/>
              </a:ext>
            </a:extLst>
          </p:cNvPr>
          <p:cNvSpPr txBox="1"/>
          <p:nvPr/>
        </p:nvSpPr>
        <p:spPr>
          <a:xfrm>
            <a:off x="1691680" y="5924926"/>
            <a:ext cx="93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Java</a:t>
            </a:r>
            <a:endParaRPr lang="fr-DZ" b="1" dirty="0"/>
          </a:p>
        </p:txBody>
      </p:sp>
    </p:spTree>
    <p:extLst>
      <p:ext uri="{BB962C8B-B14F-4D97-AF65-F5344CB8AC3E}">
        <p14:creationId xmlns:p14="http://schemas.microsoft.com/office/powerpoint/2010/main" val="171852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0" grpId="0" animBg="1"/>
      <p:bldP spid="11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7668-D712-4044-9EA4-0F70EF9E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380210"/>
            <a:ext cx="6377940" cy="864096"/>
          </a:xfrm>
        </p:spPr>
        <p:txBody>
          <a:bodyPr>
            <a:normAutofit/>
          </a:bodyPr>
          <a:lstStyle/>
          <a:p>
            <a:r>
              <a:rPr lang="fr-FR" sz="3200" b="1" dirty="0"/>
              <a:t>Correspondance des types</a:t>
            </a:r>
            <a:endParaRPr lang="fr-DZ" sz="32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0AEBD6-3776-4E34-92C0-E1F890DB01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3568" y="1484784"/>
          <a:ext cx="7956550" cy="519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78275">
                  <a:extLst>
                    <a:ext uri="{9D8B030D-6E8A-4147-A177-3AD203B41FA5}">
                      <a16:colId xmlns:a16="http://schemas.microsoft.com/office/drawing/2014/main" val="716489277"/>
                    </a:ext>
                  </a:extLst>
                </a:gridCol>
                <a:gridCol w="3978275">
                  <a:extLst>
                    <a:ext uri="{9D8B030D-6E8A-4147-A177-3AD203B41FA5}">
                      <a16:colId xmlns:a16="http://schemas.microsoft.com/office/drawing/2014/main" val="3554070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Type java</a:t>
                      </a:r>
                      <a:endParaRPr lang="fr-DZ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 Type ainsi SQL</a:t>
                      </a:r>
                      <a:endParaRPr lang="fr-DZ" b="1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27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Integer</a:t>
                      </a:r>
                      <a:endParaRPr lang="fr-D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Integer</a:t>
                      </a:r>
                      <a:endParaRPr lang="fr-D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81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Long</a:t>
                      </a:r>
                      <a:endParaRPr lang="fr-D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BigInt</a:t>
                      </a:r>
                      <a:endParaRPr lang="fr-D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314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Short</a:t>
                      </a:r>
                      <a:endParaRPr lang="fr-D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SmallInt</a:t>
                      </a:r>
                      <a:endParaRPr lang="fr-D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38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Float</a:t>
                      </a:r>
                      <a:endParaRPr lang="fr-D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Float</a:t>
                      </a:r>
                      <a:endParaRPr lang="fr-D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02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Double</a:t>
                      </a:r>
                      <a:endParaRPr lang="fr-D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Double</a:t>
                      </a:r>
                      <a:endParaRPr lang="fr-D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3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DigDecimal</a:t>
                      </a:r>
                      <a:endParaRPr lang="fr-D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Numeric</a:t>
                      </a:r>
                      <a:endParaRPr lang="fr-D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20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Char </a:t>
                      </a:r>
                      <a:endParaRPr lang="fr-D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Char </a:t>
                      </a:r>
                      <a:endParaRPr lang="fr-D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656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String </a:t>
                      </a:r>
                      <a:endParaRPr lang="fr-D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Varchar </a:t>
                      </a:r>
                      <a:endParaRPr lang="fr-D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81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boolean</a:t>
                      </a:r>
                      <a:endParaRPr lang="fr-D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bit</a:t>
                      </a:r>
                      <a:endParaRPr lang="fr-D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Java.sql.Date</a:t>
                      </a:r>
                      <a:endParaRPr lang="fr-D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Date </a:t>
                      </a:r>
                      <a:endParaRPr lang="fr-D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63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Java.sql.Time</a:t>
                      </a:r>
                      <a:endParaRPr lang="fr-D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Time </a:t>
                      </a:r>
                      <a:endParaRPr lang="fr-D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502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Java.sql.Timestamp</a:t>
                      </a:r>
                      <a:endParaRPr lang="fr-D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Timestamp </a:t>
                      </a:r>
                      <a:endParaRPr lang="fr-D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6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Java.util.Date</a:t>
                      </a:r>
                      <a:r>
                        <a:rPr lang="fr-FR" dirty="0"/>
                        <a:t> </a:t>
                      </a:r>
                      <a:endParaRPr lang="fr-D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Timestamp </a:t>
                      </a:r>
                      <a:endParaRPr lang="fr-D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813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091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8409-2979-4C6E-A822-183F1F44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234154"/>
            <a:ext cx="6377940" cy="720411"/>
          </a:xfrm>
        </p:spPr>
        <p:txBody>
          <a:bodyPr/>
          <a:lstStyle/>
          <a:p>
            <a:r>
              <a:rPr lang="fr-FR" b="1" dirty="0"/>
              <a:t>Entité :champs</a:t>
            </a:r>
            <a:endParaRPr lang="fr-D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69E9-FD04-4F58-9A2A-E13ADCE74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sz="2000" dirty="0"/>
              <a:t>Pour indiquer des options, on utilise le plus souvent l’annotation </a:t>
            </a:r>
            <a:r>
              <a:rPr lang="fr-FR" sz="2000" b="1" dirty="0"/>
              <a:t>@</a:t>
            </a:r>
            <a:r>
              <a:rPr lang="fr-FR" sz="2000" b="1" dirty="0" err="1"/>
              <a:t>Column</a:t>
            </a:r>
            <a:endParaRPr lang="fr-FR" sz="20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Attributs de </a:t>
            </a:r>
            <a:r>
              <a:rPr lang="fr-FR" b="1" dirty="0"/>
              <a:t>@</a:t>
            </a:r>
            <a:r>
              <a:rPr lang="fr-FR" b="1" dirty="0" err="1"/>
              <a:t>Column</a:t>
            </a:r>
            <a:endParaRPr lang="fr-FR" b="1" dirty="0"/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b="1" dirty="0" err="1"/>
              <a:t>name</a:t>
            </a:r>
            <a:r>
              <a:rPr lang="fr-FR" dirty="0"/>
              <a:t>:  indiquer le nom de la colonne dans la table 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b="1" dirty="0"/>
              <a:t>unique</a:t>
            </a:r>
            <a:r>
              <a:rPr lang="fr-FR" dirty="0"/>
              <a:t>: la valeur est-elle unique ? </a:t>
            </a:r>
            <a:r>
              <a:rPr lang="fr-FR" b="1" dirty="0" err="1"/>
              <a:t>True</a:t>
            </a:r>
            <a:r>
              <a:rPr lang="fr-FR" b="1" dirty="0"/>
              <a:t>/false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b="1" dirty="0" err="1"/>
              <a:t>nullable</a:t>
            </a:r>
            <a:r>
              <a:rPr lang="fr-FR" dirty="0"/>
              <a:t>: accepte une valeur nulle ? </a:t>
            </a:r>
            <a:r>
              <a:rPr lang="fr-FR" b="1" dirty="0" err="1"/>
              <a:t>True</a:t>
            </a:r>
            <a:r>
              <a:rPr lang="fr-FR" b="1" dirty="0"/>
              <a:t>/false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b="1" dirty="0" err="1"/>
              <a:t>insertable</a:t>
            </a:r>
            <a:r>
              <a:rPr lang="fr-FR" dirty="0"/>
              <a:t>: autorise ou non l’attribut à être mis à jour ? </a:t>
            </a:r>
            <a:r>
              <a:rPr lang="fr-FR" b="1" dirty="0" err="1"/>
              <a:t>True</a:t>
            </a:r>
            <a:r>
              <a:rPr lang="fr-FR" b="1" dirty="0"/>
              <a:t>/false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b="1" dirty="0" err="1"/>
              <a:t>columnDefinition</a:t>
            </a:r>
            <a:r>
              <a:rPr lang="fr-FR" dirty="0"/>
              <a:t>: définition DDL de l’attribut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b="1" dirty="0"/>
              <a:t>table</a:t>
            </a:r>
            <a:r>
              <a:rPr lang="fr-FR" dirty="0"/>
              <a:t>: lorsque l’attribut est utilisé dans plusieurs tables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b="1" dirty="0" err="1"/>
              <a:t>length</a:t>
            </a:r>
            <a:r>
              <a:rPr lang="fr-FR" dirty="0"/>
              <a:t>: longueur max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b="1" dirty="0" err="1"/>
              <a:t>Precision</a:t>
            </a:r>
            <a:r>
              <a:rPr lang="fr-FR" b="1" dirty="0"/>
              <a:t>, </a:t>
            </a:r>
            <a:r>
              <a:rPr lang="fr-FR" b="1" dirty="0" err="1"/>
              <a:t>scale</a:t>
            </a:r>
            <a:r>
              <a:rPr lang="fr-FR" dirty="0"/>
              <a:t>: précision pour les valeurs numériques</a:t>
            </a:r>
            <a:endParaRPr lang="fr-DZ" sz="1800" dirty="0"/>
          </a:p>
        </p:txBody>
      </p:sp>
    </p:spTree>
    <p:extLst>
      <p:ext uri="{BB962C8B-B14F-4D97-AF65-F5344CB8AC3E}">
        <p14:creationId xmlns:p14="http://schemas.microsoft.com/office/powerpoint/2010/main" val="146464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8409-2979-4C6E-A822-183F1F44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234154"/>
            <a:ext cx="6377940" cy="720411"/>
          </a:xfrm>
        </p:spPr>
        <p:txBody>
          <a:bodyPr/>
          <a:lstStyle/>
          <a:p>
            <a:r>
              <a:rPr lang="fr-FR" b="1" dirty="0"/>
              <a:t>Entité :champs</a:t>
            </a:r>
            <a:endParaRPr lang="fr-D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69E9-FD04-4F58-9A2A-E13ADCE74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 lnSpcReduction="10000"/>
          </a:bodyPr>
          <a:lstStyle/>
          <a:p>
            <a:r>
              <a:rPr lang="fr-FR" b="1" dirty="0"/>
              <a:t>@Temporal</a:t>
            </a:r>
          </a:p>
          <a:p>
            <a:pPr lvl="1"/>
            <a:r>
              <a:rPr lang="fr-FR" dirty="0"/>
              <a:t>on peut ajouter l’annotation pour préciser le type d’un attribut</a:t>
            </a:r>
          </a:p>
          <a:p>
            <a:pPr lvl="1"/>
            <a:r>
              <a:rPr lang="fr-FR" b="1" dirty="0"/>
              <a:t>@Temporal(</a:t>
            </a:r>
            <a:r>
              <a:rPr lang="fr-FR" b="1" dirty="0" err="1"/>
              <a:t>TemporalType.DATE</a:t>
            </a:r>
            <a:r>
              <a:rPr lang="fr-FR" b="1" dirty="0"/>
              <a:t>) </a:t>
            </a:r>
            <a:r>
              <a:rPr lang="fr-FR" b="1" dirty="0" err="1"/>
              <a:t>private</a:t>
            </a:r>
            <a:r>
              <a:rPr lang="fr-FR" b="1" dirty="0"/>
              <a:t> Date </a:t>
            </a:r>
            <a:r>
              <a:rPr lang="fr-FR" b="1" dirty="0" err="1"/>
              <a:t>dateNaissance</a:t>
            </a:r>
            <a:r>
              <a:rPr lang="fr-FR" b="1" dirty="0"/>
              <a:t>;</a:t>
            </a:r>
          </a:p>
          <a:p>
            <a:pPr lvl="1"/>
            <a:r>
              <a:rPr lang="fr-FR" dirty="0"/>
              <a:t> on a le choix entre </a:t>
            </a:r>
            <a:r>
              <a:rPr lang="fr-FR" b="1" dirty="0" err="1"/>
              <a:t>TemporalType.DATE</a:t>
            </a:r>
            <a:r>
              <a:rPr lang="fr-FR" dirty="0"/>
              <a:t>, </a:t>
            </a:r>
            <a:r>
              <a:rPr lang="fr-FR" b="1" dirty="0" err="1"/>
              <a:t>TemporalType.TIME</a:t>
            </a:r>
            <a:r>
              <a:rPr lang="fr-FR" dirty="0"/>
              <a:t>, </a:t>
            </a:r>
            <a:r>
              <a:rPr lang="fr-FR" b="1" dirty="0" err="1"/>
              <a:t>TemporalType.TIMESTAMP</a:t>
            </a:r>
            <a:endParaRPr lang="fr-FR" b="1" dirty="0"/>
          </a:p>
          <a:p>
            <a:pPr lvl="1"/>
            <a:endParaRPr lang="fr-FR" dirty="0"/>
          </a:p>
          <a:p>
            <a:r>
              <a:rPr lang="fr-FR" dirty="0"/>
              <a:t> </a:t>
            </a:r>
            <a:r>
              <a:rPr lang="fr-FR" b="1" dirty="0"/>
              <a:t>@Lob</a:t>
            </a:r>
          </a:p>
          <a:p>
            <a:pPr lvl="1"/>
            <a:r>
              <a:rPr lang="fr-FR" dirty="0"/>
              <a:t>Cette annotation permet de forcer l'application de cette colonne dans un </a:t>
            </a:r>
            <a:r>
              <a:rPr lang="fr-FR" b="1" dirty="0"/>
              <a:t>blob SQL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r>
              <a:rPr lang="fr-FR" b="1" dirty="0"/>
              <a:t>@Transient</a:t>
            </a:r>
          </a:p>
          <a:p>
            <a:pPr lvl="1"/>
            <a:r>
              <a:rPr lang="fr-FR" dirty="0"/>
              <a:t>toutes les informations d’une classe n’ont pas besoin d’être persistantes, par exemple, l’âge</a:t>
            </a:r>
          </a:p>
          <a:p>
            <a:pPr lvl="1"/>
            <a:r>
              <a:rPr lang="fr-FR" b="1" dirty="0"/>
              <a:t>@Transient </a:t>
            </a:r>
            <a:r>
              <a:rPr lang="fr-FR" b="1" dirty="0" err="1"/>
              <a:t>private</a:t>
            </a:r>
            <a:r>
              <a:rPr lang="fr-FR" b="1" dirty="0"/>
              <a:t> Integer </a:t>
            </a:r>
            <a:r>
              <a:rPr lang="fr-FR" b="1" dirty="0" err="1"/>
              <a:t>age</a:t>
            </a:r>
            <a:r>
              <a:rPr lang="fr-FR" b="1" dirty="0"/>
              <a:t>;</a:t>
            </a:r>
          </a:p>
          <a:p>
            <a:pPr lvl="1"/>
            <a:endParaRPr lang="fr-FR" b="1" dirty="0"/>
          </a:p>
          <a:p>
            <a:r>
              <a:rPr lang="fr-FR" b="1" dirty="0"/>
              <a:t>@Version </a:t>
            </a:r>
            <a:r>
              <a:rPr lang="fr-FR" dirty="0"/>
              <a:t>=&gt;version </a:t>
            </a:r>
            <a:r>
              <a:rPr lang="fr-FR" dirty="0" err="1"/>
              <a:t>field</a:t>
            </a:r>
            <a:r>
              <a:rPr lang="fr-FR" dirty="0"/>
              <a:t> in an </a:t>
            </a:r>
            <a:r>
              <a:rPr lang="fr-FR" dirty="0" err="1"/>
              <a:t>entity</a:t>
            </a:r>
            <a:r>
              <a:rPr lang="fr-FR" dirty="0"/>
              <a:t>. JPA utilise la colonne version afin de détecter les modifications .</a:t>
            </a:r>
          </a:p>
          <a:p>
            <a:pPr lvl="1"/>
            <a:endParaRPr lang="fr-DZ" b="1" dirty="0"/>
          </a:p>
        </p:txBody>
      </p:sp>
    </p:spTree>
    <p:extLst>
      <p:ext uri="{BB962C8B-B14F-4D97-AF65-F5344CB8AC3E}">
        <p14:creationId xmlns:p14="http://schemas.microsoft.com/office/powerpoint/2010/main" val="189583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8409-2979-4C6E-A822-183F1F44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234154"/>
            <a:ext cx="6377940" cy="720411"/>
          </a:xfrm>
        </p:spPr>
        <p:txBody>
          <a:bodyPr/>
          <a:lstStyle/>
          <a:p>
            <a:r>
              <a:rPr lang="fr-FR" b="1" dirty="0"/>
              <a:t>Entité :champs</a:t>
            </a:r>
            <a:endParaRPr lang="fr-D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69E9-FD04-4F58-9A2A-E13ADCE74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400" b="1" dirty="0"/>
              <a:t>@</a:t>
            </a:r>
            <a:r>
              <a:rPr lang="fr-FR" sz="2400" b="1" dirty="0" err="1"/>
              <a:t>Enumerated</a:t>
            </a:r>
            <a:endParaRPr lang="fr-FR" sz="2400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/>
              <a:t>Les énumérations Java peuvent être associées à des colonnes de deux façons: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b="1" dirty="0" err="1"/>
              <a:t>EnumType.ORDINAL</a:t>
            </a:r>
            <a:r>
              <a:rPr lang="fr-FR" sz="2000" dirty="0"/>
              <a:t>: l'</a:t>
            </a:r>
            <a:r>
              <a:rPr lang="fr-FR" sz="2000" dirty="0" err="1"/>
              <a:t>entity</a:t>
            </a:r>
            <a:r>
              <a:rPr lang="fr-FR" sz="2000" dirty="0"/>
              <a:t> manager crée une colonne numérique, et stocke dedans un entier, qui correspond au numéro d'ordre de la valeur que porte le champ,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b="1" dirty="0" err="1"/>
              <a:t>EnumType.STRING</a:t>
            </a:r>
            <a:r>
              <a:rPr lang="fr-FR" sz="2000" dirty="0"/>
              <a:t>: l'</a:t>
            </a:r>
            <a:r>
              <a:rPr lang="fr-FR" sz="2000" dirty="0" err="1"/>
              <a:t>entity</a:t>
            </a:r>
            <a:r>
              <a:rPr lang="fr-FR" sz="2000" dirty="0"/>
              <a:t> manager crée une colonne de type chaîne de caractères, et stocke le nom de la valeur énumérée.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fr-FR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9C5048-F5DF-4654-8EC3-DF4DF663D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275" y="5134891"/>
            <a:ext cx="3096344" cy="83099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Civility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homme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fr-DZ" altLang="fr-DZ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fermme</a:t>
            </a:r>
            <a:br>
              <a:rPr kumimoji="0" lang="fr-DZ" altLang="fr-DZ" sz="16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fr-DZ" altLang="fr-D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34BD2B-911E-4A01-9B1B-699A0D4C3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5148481"/>
            <a:ext cx="3744416" cy="584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Enumerated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EnumType.</a:t>
            </a:r>
            <a:r>
              <a:rPr kumimoji="0" lang="fr-DZ" altLang="fr-DZ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ORDINAL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Civility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sexe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fr-DZ" altLang="fr-D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3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5D4DEFA-4465-47B4-A83D-1E8013ADB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8901"/>
            <a:ext cx="6876256" cy="63401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Entity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@Table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name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"</a:t>
            </a:r>
            <a:r>
              <a:rPr kumimoji="0" lang="fr-FR" altLang="fr-DZ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customer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"</a:t>
            </a:r>
            <a:r>
              <a:rPr lang="fr-FR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)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class 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{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@Id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   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GeneratedValue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strategy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=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GenerationType.</a:t>
            </a:r>
            <a:r>
              <a:rPr kumimoji="0" lang="fr-DZ" altLang="fr-DZ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IDENTITY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Long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id</a:t>
            </a:r>
            <a:r>
              <a:rPr kumimoji="0" lang="fr-FR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Column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nullable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false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length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lt"/>
                <a:cs typeface="Courier New" panose="02070309020205020404" pitchFamily="49" charset="0"/>
              </a:rPr>
              <a:t>20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String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nom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Enumerated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EnumType.</a:t>
            </a:r>
            <a:r>
              <a:rPr kumimoji="0" lang="fr-DZ" altLang="fr-DZ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STRING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Civility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sexe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Column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(unique =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true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String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email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@Transient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int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age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endParaRPr kumimoji="0" lang="fr-FR" altLang="fr-DZ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@Temporal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TemporalType.</a:t>
            </a:r>
            <a:r>
              <a:rPr kumimoji="0" lang="fr-DZ" altLang="fr-DZ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DATE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Date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dateNaissance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endParaRPr kumimoji="0" lang="fr-FR" altLang="fr-DZ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kumimoji="0" lang="fr-DZ" altLang="fr-D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1642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07CA-1210-4CEB-86FC-3DEFE6A5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728" y="260648"/>
            <a:ext cx="6972300" cy="890424"/>
          </a:xfrm>
        </p:spPr>
        <p:txBody>
          <a:bodyPr/>
          <a:lstStyle/>
          <a:p>
            <a:r>
              <a:rPr lang="fr-FR" b="1" dirty="0"/>
              <a:t>Lombok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4D5F6-3D3D-4540-9C8D-A98FDBCA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1072"/>
            <a:ext cx="8909680" cy="5590296"/>
          </a:xfrm>
        </p:spPr>
        <p:txBody>
          <a:bodyPr>
            <a:normAutofit/>
          </a:bodyPr>
          <a:lstStyle/>
          <a:p>
            <a:r>
              <a:rPr lang="fr-FR" sz="2000" dirty="0"/>
              <a:t>Dans une entité JPA/Hibernate, on a besoin de:</a:t>
            </a:r>
          </a:p>
          <a:p>
            <a:pPr lvl="1"/>
            <a:r>
              <a:rPr lang="fr-FR" dirty="0"/>
              <a:t>Un Getter et un Setter pour chaque champ</a:t>
            </a:r>
          </a:p>
          <a:p>
            <a:pPr lvl="1"/>
            <a:r>
              <a:rPr lang="fr-FR" dirty="0"/>
              <a:t>Un constructeur sans arguments, avec arguments, </a:t>
            </a:r>
            <a:r>
              <a:rPr lang="fr-FR" dirty="0" err="1"/>
              <a:t>etc</a:t>
            </a:r>
            <a:endParaRPr lang="fr-FR" dirty="0"/>
          </a:p>
          <a:p>
            <a:pPr lvl="1"/>
            <a:r>
              <a:rPr lang="fr-FR" dirty="0" err="1"/>
              <a:t>equals</a:t>
            </a:r>
            <a:r>
              <a:rPr lang="fr-FR" dirty="0"/>
              <a:t>(), </a:t>
            </a:r>
            <a:r>
              <a:rPr lang="fr-FR" dirty="0" err="1"/>
              <a:t>hashCode</a:t>
            </a:r>
            <a:r>
              <a:rPr lang="fr-FR" dirty="0"/>
              <a:t>(), </a:t>
            </a:r>
            <a:r>
              <a:rPr lang="fr-FR" dirty="0" err="1"/>
              <a:t>toString</a:t>
            </a:r>
            <a:r>
              <a:rPr lang="fr-FR" dirty="0"/>
              <a:t>(), </a:t>
            </a:r>
            <a:r>
              <a:rPr lang="fr-FR" dirty="0" err="1"/>
              <a:t>etc</a:t>
            </a:r>
            <a:endParaRPr lang="fr-FR" dirty="0"/>
          </a:p>
          <a:p>
            <a:pPr lvl="1"/>
            <a:endParaRPr lang="fr-FR" dirty="0"/>
          </a:p>
          <a:p>
            <a:r>
              <a:rPr lang="fr-FR" sz="2000" dirty="0"/>
              <a:t>Ces méthodes permet à Hibernate, d’accéder, de modifier, de déterminer si deux objets correspondent à la même ligne de la base. </a:t>
            </a:r>
          </a:p>
          <a:p>
            <a:endParaRPr lang="fr-FR" sz="2000" dirty="0"/>
          </a:p>
          <a:p>
            <a:pPr>
              <a:spcAft>
                <a:spcPts val="600"/>
              </a:spcAft>
            </a:pPr>
            <a:r>
              <a:rPr lang="fr-FR" sz="2000" b="1" dirty="0"/>
              <a:t>Lombok</a:t>
            </a:r>
            <a:r>
              <a:rPr lang="fr-FR" sz="2000" dirty="0"/>
              <a:t> permet d’automatiser la génération des ces méthodes en ajoutant certaines annotations:</a:t>
            </a:r>
          </a:p>
          <a:p>
            <a:pPr lvl="1">
              <a:spcAft>
                <a:spcPts val="600"/>
              </a:spcAft>
            </a:pPr>
            <a:r>
              <a:rPr lang="fr-FR" sz="1800" b="1" dirty="0"/>
              <a:t>@Data</a:t>
            </a:r>
            <a:r>
              <a:rPr lang="fr-FR" sz="1800" dirty="0"/>
              <a:t>: </a:t>
            </a:r>
            <a:r>
              <a:rPr lang="fr-FR" sz="1800" dirty="0" err="1"/>
              <a:t>gettes</a:t>
            </a:r>
            <a:r>
              <a:rPr lang="fr-FR" sz="1800" dirty="0"/>
              <a:t>, setters, </a:t>
            </a:r>
            <a:r>
              <a:rPr lang="fr-FR" sz="1800" dirty="0" err="1"/>
              <a:t>equals</a:t>
            </a:r>
            <a:r>
              <a:rPr lang="fr-FR" sz="1800" dirty="0"/>
              <a:t>(), </a:t>
            </a:r>
            <a:r>
              <a:rPr lang="fr-FR" sz="1800" dirty="0" err="1"/>
              <a:t>hashCode</a:t>
            </a:r>
            <a:r>
              <a:rPr lang="fr-FR" sz="1800" dirty="0"/>
              <a:t>(), </a:t>
            </a:r>
          </a:p>
          <a:p>
            <a:pPr lvl="1">
              <a:spcAft>
                <a:spcPts val="600"/>
              </a:spcAft>
            </a:pPr>
            <a:r>
              <a:rPr lang="fr-FR" sz="1800" b="1" dirty="0"/>
              <a:t>@</a:t>
            </a:r>
            <a:r>
              <a:rPr lang="fr-FR" sz="1800" b="1" dirty="0" err="1"/>
              <a:t>NoArgsConstructor</a:t>
            </a:r>
            <a:r>
              <a:rPr lang="fr-FR" sz="1800" dirty="0"/>
              <a:t>: constructeur sans arguments</a:t>
            </a:r>
          </a:p>
          <a:p>
            <a:pPr lvl="1">
              <a:spcAft>
                <a:spcPts val="600"/>
              </a:spcAft>
            </a:pPr>
            <a:r>
              <a:rPr lang="en-US" sz="1800" b="1" dirty="0"/>
              <a:t>@</a:t>
            </a:r>
            <a:r>
              <a:rPr lang="en-US" sz="1800" b="1" dirty="0" err="1"/>
              <a:t>AllArgsConstructor</a:t>
            </a:r>
            <a:r>
              <a:rPr lang="en-US" sz="1800" dirty="0"/>
              <a:t>: </a:t>
            </a:r>
            <a:r>
              <a:rPr lang="en-US" sz="1800" dirty="0" err="1"/>
              <a:t>constructeur</a:t>
            </a:r>
            <a:r>
              <a:rPr lang="en-US" sz="1800" dirty="0"/>
              <a:t> avec arguments</a:t>
            </a:r>
          </a:p>
          <a:p>
            <a:pPr lvl="1"/>
            <a:r>
              <a:rPr lang="en-US" sz="1800" b="1" dirty="0"/>
              <a:t>@</a:t>
            </a:r>
            <a:r>
              <a:rPr lang="en-US" sz="1800" b="1" dirty="0" err="1"/>
              <a:t>ToString</a:t>
            </a:r>
            <a:r>
              <a:rPr lang="en-US" sz="1800" dirty="0"/>
              <a:t>: </a:t>
            </a:r>
            <a:r>
              <a:rPr lang="en-US" sz="1800" dirty="0" err="1"/>
              <a:t>méthode</a:t>
            </a:r>
            <a:r>
              <a:rPr lang="en-US" sz="1800" dirty="0"/>
              <a:t> </a:t>
            </a:r>
            <a:r>
              <a:rPr lang="en-US" sz="1800" dirty="0" err="1"/>
              <a:t>toString</a:t>
            </a:r>
            <a:r>
              <a:rPr lang="en-US" sz="1800" dirty="0"/>
              <a:t>();</a:t>
            </a:r>
            <a:endParaRPr lang="fr-DZ" sz="1800" dirty="0"/>
          </a:p>
        </p:txBody>
      </p:sp>
    </p:spTree>
    <p:extLst>
      <p:ext uri="{BB962C8B-B14F-4D97-AF65-F5344CB8AC3E}">
        <p14:creationId xmlns:p14="http://schemas.microsoft.com/office/powerpoint/2010/main" val="394594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07CA-1210-4CEB-86FC-3DEFE6A5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728" y="260648"/>
            <a:ext cx="6972300" cy="890424"/>
          </a:xfrm>
        </p:spPr>
        <p:txBody>
          <a:bodyPr/>
          <a:lstStyle/>
          <a:p>
            <a:r>
              <a:rPr lang="fr-FR" b="1" dirty="0"/>
              <a:t>Lombok</a:t>
            </a:r>
            <a:endParaRPr lang="fr-DZ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B05F08-C98B-45FA-9AC6-241A7391A1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44008" y="1196752"/>
            <a:ext cx="4499992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@Entity</a:t>
            </a:r>
            <a:b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@Table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DZ" altLang="fr-DZ" sz="12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ClientTable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@Data @AllArgsConstructor @NoArgsConstructor</a:t>
            </a:r>
            <a:b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b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Client {</a:t>
            </a:r>
            <a:b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@Id</a:t>
            </a:r>
            <a:b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@GeneratedValue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strategy 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FR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DZ" sz="1200" b="1" dirty="0">
                <a:solidFill>
                  <a:srgbClr val="A9B7C6"/>
                </a:solidFill>
                <a:latin typeface="Consolas" panose="020B0609020204030204" pitchFamily="49" charset="0"/>
              </a:rPr>
              <a:t>                           </a:t>
            </a:r>
            <a:r>
              <a:rPr kumimoji="0" lang="fr-DZ" altLang="fr-DZ" sz="12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GenerationType.</a:t>
            </a:r>
            <a:r>
              <a:rPr kumimoji="0" lang="fr-DZ" altLang="fr-DZ" sz="12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12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fr-DZ" altLang="fr-DZ" sz="12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idClient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@Column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nullable 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false, </a:t>
            </a:r>
            <a:r>
              <a:rPr kumimoji="0" lang="fr-DZ" altLang="fr-DZ" sz="1200" b="1" i="0" u="none" strike="noStrike" cap="none" normalizeH="0" baseline="0" dirty="0" err="1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12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@Enumerated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(EnumType.</a:t>
            </a:r>
            <a:r>
              <a:rPr kumimoji="0" lang="fr-DZ" altLang="fr-DZ" sz="1200" b="1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12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12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Civility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sexe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@Column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unique 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DZ" altLang="fr-DZ" sz="12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DZ" altLang="fr-DZ" sz="1200" b="1" dirty="0">
                <a:solidFill>
                  <a:srgbClr val="CC7832"/>
                </a:solidFill>
                <a:latin typeface="Consolas" panose="020B0609020204030204" pitchFamily="49" charset="0"/>
              </a:rPr>
              <a:t> , </a:t>
            </a:r>
            <a:r>
              <a:rPr lang="fr-DZ" altLang="fr-DZ" sz="1200" b="1" dirty="0" err="1">
                <a:solidFill>
                  <a:srgbClr val="D0D0FF"/>
                </a:solidFill>
                <a:latin typeface="Consolas" panose="020B0609020204030204" pitchFamily="49" charset="0"/>
              </a:rPr>
              <a:t>length</a:t>
            </a:r>
            <a:r>
              <a:rPr lang="fr-DZ" altLang="fr-DZ" sz="1200" b="1" dirty="0">
                <a:solidFill>
                  <a:srgbClr val="D0D0FF"/>
                </a:solidFill>
                <a:latin typeface="Consolas" panose="020B0609020204030204" pitchFamily="49" charset="0"/>
              </a:rPr>
              <a:t> </a:t>
            </a:r>
            <a:r>
              <a:rPr lang="fr-DZ" altLang="fr-DZ" sz="1200" b="1" dirty="0">
                <a:solidFill>
                  <a:srgbClr val="A9B7C6"/>
                </a:solidFill>
                <a:latin typeface="Consolas" panose="020B0609020204030204" pitchFamily="49" charset="0"/>
              </a:rPr>
              <a:t>= </a:t>
            </a:r>
            <a:r>
              <a:rPr lang="fr-FR" altLang="fr-DZ" sz="1200" b="1" dirty="0">
                <a:solidFill>
                  <a:srgbClr val="6897BB"/>
                </a:solidFill>
                <a:latin typeface="Consolas" panose="020B0609020204030204" pitchFamily="49" charset="0"/>
              </a:rPr>
              <a:t>40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12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@Transient</a:t>
            </a:r>
            <a:b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12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12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12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@Temporal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DZ" altLang="fr-DZ" sz="12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TemporalType.</a:t>
            </a:r>
            <a:r>
              <a:rPr kumimoji="0" lang="fr-DZ" altLang="fr-DZ" sz="12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12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Date </a:t>
            </a:r>
            <a:r>
              <a:rPr kumimoji="0" lang="fr-DZ" altLang="fr-DZ" sz="12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dateNaissance</a:t>
            </a: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12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DZ" altLang="fr-DZ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6AF2110-77B7-4D88-9BBB-2D8D6C3CE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6998"/>
            <a:ext cx="4572000" cy="65556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Entity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@Table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ClientTable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Client {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@Id @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GeneratedValue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strategy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GenerationType.</a:t>
            </a:r>
            <a:r>
              <a:rPr kumimoji="0" lang="fr-DZ" altLang="fr-DZ" sz="6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idClient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false,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endParaRPr kumimoji="0" lang="fr-FR" altLang="fr-DZ" sz="600" b="1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Enumerated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EnumType.</a:t>
            </a:r>
            <a:r>
              <a:rPr kumimoji="0" lang="fr-DZ" altLang="fr-DZ" sz="6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Civility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sexe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D0D0FF"/>
                </a:solidFill>
                <a:effectLst/>
                <a:latin typeface="Consolas" panose="020B0609020204030204" pitchFamily="49" charset="0"/>
              </a:rPr>
              <a:t>unique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 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@Transient 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@Temporal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TemporalType.</a:t>
            </a:r>
            <a:r>
              <a:rPr kumimoji="0" lang="fr-DZ" altLang="fr-DZ" sz="600" b="1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Date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dateNaissance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public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  }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Client2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nom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Civility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sexe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email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Date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dateNaissance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nom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   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sexe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sexe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   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email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   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dateNaissance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dateNaissance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Long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getIdClient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   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idClient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setIdClient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(Long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idClient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       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idClient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idClient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getNom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   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setNom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nom) {       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nom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nom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Civility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getSexe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   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sexe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setSexe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Civility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sexe) {       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sexe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sexe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endParaRPr kumimoji="0" lang="fr-FR" altLang="fr-DZ" sz="600" b="1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getEmail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   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setEmail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(String email) {       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email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getAge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   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setAge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{       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Date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getDateNaissance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    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dateNaissance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setDateNaissance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(Date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dateNaissance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dateNaissance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dateNaissance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(Object o) {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o)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if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 ==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||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getClass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o.getClass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false;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Client2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client2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(Client2) o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return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idClient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(client2.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idClient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Objects.</a:t>
            </a:r>
            <a:r>
              <a:rPr kumimoji="0" lang="fr-DZ" altLang="fr-DZ" sz="600" b="1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idClient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Override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"Client2{"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idClient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idClient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", nom='"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nom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", sexe="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sexe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", email='"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email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\'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",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",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dateNaissance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="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fr-DZ" altLang="fr-DZ" sz="600" b="1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dateNaissance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+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'}'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fr-DZ" altLang="fr-DZ" sz="600" b="1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fr-DZ" altLang="fr-DZ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2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06E5-F29E-4D71-9194-74CCD75E3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60" y="1373748"/>
            <a:ext cx="8338120" cy="1825096"/>
          </a:xfrm>
        </p:spPr>
        <p:txBody>
          <a:bodyPr>
            <a:normAutofit/>
          </a:bodyPr>
          <a:lstStyle/>
          <a:p>
            <a:pPr algn="ctr"/>
            <a:r>
              <a:rPr lang="fr-FR" sz="4800" b="1" dirty="0"/>
              <a:t>Association/relation</a:t>
            </a:r>
            <a:endParaRPr lang="fr-DZ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E6023-2204-49BC-AC43-70AB2F49DF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3148572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27D2-683F-4C88-97D7-D3DF358A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234154"/>
            <a:ext cx="6377940" cy="720411"/>
          </a:xfrm>
        </p:spPr>
        <p:txBody>
          <a:bodyPr/>
          <a:lstStyle/>
          <a:p>
            <a:r>
              <a:rPr lang="fr-FR" b="1" dirty="0"/>
              <a:t>Relation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8573-2E0B-45F4-933C-4D14D859F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sz="2000" dirty="0"/>
              <a:t>Tout comme en SQL, on peut définir quatre types de relations entre entités JPA 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sz="1800" dirty="0"/>
              <a:t>relation 1:1 : annotée par </a:t>
            </a:r>
            <a:r>
              <a:rPr lang="fr-FR" sz="1800" b="1" dirty="0"/>
              <a:t>@</a:t>
            </a:r>
            <a:r>
              <a:rPr lang="fr-FR" sz="1800" b="1" dirty="0" err="1"/>
              <a:t>OneToOne</a:t>
            </a:r>
            <a:r>
              <a:rPr lang="fr-FR" sz="1800" b="1" dirty="0"/>
              <a:t> </a:t>
            </a:r>
            <a:r>
              <a:rPr lang="fr-FR" sz="1800" dirty="0"/>
              <a:t>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sz="1800" dirty="0"/>
              <a:t>relation n:1 : annotée par </a:t>
            </a:r>
            <a:r>
              <a:rPr lang="fr-FR" sz="1800" b="1" dirty="0"/>
              <a:t>@</a:t>
            </a:r>
            <a:r>
              <a:rPr lang="fr-FR" sz="1800" b="1" dirty="0" err="1"/>
              <a:t>ManyToOne</a:t>
            </a:r>
            <a:r>
              <a:rPr lang="fr-FR" sz="1800" b="1" dirty="0"/>
              <a:t> </a:t>
            </a:r>
            <a:r>
              <a:rPr lang="fr-FR" sz="1800" dirty="0"/>
              <a:t>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sz="1800" dirty="0"/>
              <a:t>relation 1:p : annotée par </a:t>
            </a:r>
            <a:r>
              <a:rPr lang="fr-FR" sz="1800" b="1" dirty="0"/>
              <a:t>@</a:t>
            </a:r>
            <a:r>
              <a:rPr lang="fr-FR" sz="1800" b="1" dirty="0" err="1"/>
              <a:t>OneToMany</a:t>
            </a:r>
            <a:r>
              <a:rPr lang="fr-FR" sz="1800" b="1" dirty="0"/>
              <a:t> </a:t>
            </a:r>
            <a:r>
              <a:rPr lang="fr-FR" sz="1800" dirty="0"/>
              <a:t>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sz="1800" dirty="0"/>
              <a:t>relation n:p : annotée par </a:t>
            </a:r>
            <a:r>
              <a:rPr lang="fr-FR" sz="1800" b="1" dirty="0"/>
              <a:t>@</a:t>
            </a:r>
            <a:r>
              <a:rPr lang="fr-FR" sz="1800" b="1" dirty="0" err="1"/>
              <a:t>ManyToMany</a:t>
            </a:r>
            <a:r>
              <a:rPr lang="fr-FR" sz="18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sz="2000" dirty="0"/>
              <a:t>Les relations entre entités, telles que définies en JPA peuvent être </a:t>
            </a:r>
            <a:r>
              <a:rPr lang="fr-FR" sz="2000" b="1" dirty="0"/>
              <a:t>unidirectionnelles</a:t>
            </a:r>
            <a:r>
              <a:rPr lang="fr-FR" sz="2000" dirty="0"/>
              <a:t> ou </a:t>
            </a:r>
            <a:r>
              <a:rPr lang="fr-FR" sz="2000" b="1" dirty="0"/>
              <a:t>bidirectionnelles</a:t>
            </a:r>
            <a:r>
              <a:rPr lang="fr-FR" sz="2000" dirty="0"/>
              <a:t>. Dans ce second cas, l'une des deux entités doit être </a:t>
            </a:r>
            <a:r>
              <a:rPr lang="fr-FR" sz="2000" b="1" dirty="0"/>
              <a:t>maître</a:t>
            </a:r>
            <a:r>
              <a:rPr lang="fr-FR" sz="2000" dirty="0"/>
              <a:t> et l'autre </a:t>
            </a:r>
            <a:r>
              <a:rPr lang="fr-FR" sz="2000" b="1" dirty="0"/>
              <a:t>esclave</a:t>
            </a:r>
            <a:r>
              <a:rPr lang="fr-FR" sz="20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sz="2000" dirty="0"/>
              <a:t>Dans le cas des relations </a:t>
            </a:r>
            <a:r>
              <a:rPr lang="fr-FR" sz="2000" b="1" dirty="0"/>
              <a:t>1:1</a:t>
            </a:r>
            <a:r>
              <a:rPr lang="fr-FR" sz="2000" dirty="0"/>
              <a:t> et </a:t>
            </a:r>
            <a:r>
              <a:rPr lang="fr-FR" sz="2000" b="1" dirty="0"/>
              <a:t>n:p</a:t>
            </a:r>
            <a:r>
              <a:rPr lang="fr-FR" sz="2000" dirty="0"/>
              <a:t>, on peut choisir le côté </a:t>
            </a:r>
            <a:r>
              <a:rPr lang="fr-FR" sz="2000" b="1" dirty="0"/>
              <a:t>maître</a:t>
            </a:r>
            <a:r>
              <a:rPr lang="fr-FR" sz="2000" dirty="0"/>
              <a:t> comme on le souhaite.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sz="2000" dirty="0"/>
              <a:t>Dans le cas des relations </a:t>
            </a:r>
            <a:r>
              <a:rPr lang="fr-FR" sz="2000" b="1" dirty="0"/>
              <a:t>1:p</a:t>
            </a:r>
            <a:r>
              <a:rPr lang="fr-FR" sz="2000" dirty="0"/>
              <a:t> et </a:t>
            </a:r>
            <a:r>
              <a:rPr lang="fr-FR" sz="2000" b="1" dirty="0"/>
              <a:t>n:1</a:t>
            </a:r>
            <a:r>
              <a:rPr lang="fr-FR" sz="2000" dirty="0"/>
              <a:t>, l'entité du côté </a:t>
            </a:r>
            <a:r>
              <a:rPr lang="fr-FR" sz="2000" b="1" dirty="0"/>
              <a:t>1 </a:t>
            </a:r>
            <a:r>
              <a:rPr lang="fr-FR" sz="2000" dirty="0"/>
              <a:t>est l'entité </a:t>
            </a:r>
            <a:r>
              <a:rPr lang="fr-FR" sz="2000" b="1" dirty="0"/>
              <a:t>esclave</a:t>
            </a:r>
            <a:r>
              <a:rPr lang="fr-FR" sz="2000" dirty="0"/>
              <a:t>.</a:t>
            </a:r>
            <a:endParaRPr lang="fr-DZ" sz="2000" dirty="0"/>
          </a:p>
        </p:txBody>
      </p:sp>
    </p:spTree>
    <p:extLst>
      <p:ext uri="{BB962C8B-B14F-4D97-AF65-F5344CB8AC3E}">
        <p14:creationId xmlns:p14="http://schemas.microsoft.com/office/powerpoint/2010/main" val="251042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FD908-348B-437E-A206-B5DE1372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DZ" dirty="0"/>
          </a:p>
        </p:txBody>
      </p:sp>
      <p:pic>
        <p:nvPicPr>
          <p:cNvPr id="1026" name="Picture 2" descr="https://o7planning.org/fr/11267/cache/images/i/5292720.png">
            <a:extLst>
              <a:ext uri="{FF2B5EF4-FFF2-40B4-BE49-F238E27FC236}">
                <a16:creationId xmlns:a16="http://schemas.microsoft.com/office/drawing/2014/main" id="{DE3D98E8-A2BC-4EB5-B75D-D2C75236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144000" cy="666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9521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22C0-80FD-40B6-B398-E2F32AB5D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016" y="234320"/>
            <a:ext cx="7073984" cy="720080"/>
          </a:xfrm>
        </p:spPr>
        <p:txBody>
          <a:bodyPr>
            <a:normAutofit/>
          </a:bodyPr>
          <a:lstStyle/>
          <a:p>
            <a:r>
              <a:rPr lang="fr-FR" sz="3200" b="1" dirty="0"/>
              <a:t>Relation 1-1(</a:t>
            </a:r>
            <a:r>
              <a:rPr lang="fr-FR" sz="3200" b="1" dirty="0" err="1"/>
              <a:t>O</a:t>
            </a:r>
            <a:r>
              <a:rPr lang="fr-FR" sz="3200" b="1" cap="none" dirty="0" err="1"/>
              <a:t>ne</a:t>
            </a:r>
            <a:r>
              <a:rPr lang="fr-FR" sz="3200" b="1" dirty="0" err="1"/>
              <a:t>T</a:t>
            </a:r>
            <a:r>
              <a:rPr lang="fr-FR" sz="3200" b="1" cap="none" dirty="0" err="1"/>
              <a:t>o</a:t>
            </a:r>
            <a:r>
              <a:rPr lang="fr-FR" sz="3200" b="1" dirty="0" err="1"/>
              <a:t>o</a:t>
            </a:r>
            <a:r>
              <a:rPr lang="fr-FR" sz="3200" b="1" cap="none" dirty="0" err="1"/>
              <a:t>ne</a:t>
            </a:r>
            <a:r>
              <a:rPr lang="fr-FR" sz="3200" b="1" dirty="0"/>
              <a:t>)</a:t>
            </a:r>
            <a:endParaRPr lang="fr-DZ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3EA11-DA0B-4789-BAF4-0BD62926D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745"/>
            <a:ext cx="9144000" cy="513889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/>
              <a:t>Les relations les plus simples entre deux entités sont les relation </a:t>
            </a:r>
            <a:r>
              <a:rPr lang="fr-FR" sz="2000" b="1" dirty="0"/>
              <a:t>1-1</a:t>
            </a:r>
            <a:r>
              <a:rPr lang="fr-FR" sz="20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/>
              <a:t>Ces relations sont définies par l’annotation </a:t>
            </a:r>
            <a:r>
              <a:rPr lang="fr-FR" sz="2000" b="1" dirty="0"/>
              <a:t>@</a:t>
            </a:r>
            <a:r>
              <a:rPr lang="fr-FR" sz="2000" b="1" dirty="0" err="1"/>
              <a:t>OneToOne</a:t>
            </a:r>
            <a:endParaRPr lang="fr-FR" sz="2000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/>
              <a:t>Dans l’exemple ci-dessous, les clés étrangères sont définies dans les deux sens</a:t>
            </a:r>
            <a:r>
              <a:rPr lang="fr-FR" sz="2000" dirty="0">
                <a:sym typeface="Wingdings" panose="05000000000000000000" pitchFamily="2" charset="2"/>
              </a:rPr>
              <a:t> le tout est maître et le tout est esclave</a:t>
            </a:r>
            <a:endParaRPr lang="fr-FR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577130-30D5-497D-A8E7-B5B215E3A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2976"/>
            <a:ext cx="5184576" cy="280076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Entity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class 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Detail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{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@Id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lang="fr-FR" altLang="fr-DZ" sz="16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Long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id</a:t>
            </a:r>
            <a:r>
              <a:rPr kumimoji="0" lang="fr-FR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Detail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OneToOne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  <a:t>//reste des champs</a:t>
            </a:r>
            <a:br>
              <a:rPr kumimoji="0" lang="fr-DZ" altLang="fr-DZ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endParaRPr kumimoji="0" lang="fr-DZ" altLang="fr-D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D16AB5-D112-48DC-A24C-3576B368D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960" y="4303455"/>
            <a:ext cx="3549370" cy="255454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Entity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class 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{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@Id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lang="fr-FR" altLang="fr-DZ" sz="16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Long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id</a:t>
            </a:r>
            <a:r>
              <a:rPr kumimoji="0" lang="fr-FR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OneToOne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Detail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</a:t>
            </a:r>
            <a:r>
              <a:rPr kumimoji="0" lang="fr-FR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lient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Detail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lt"/>
                <a:cs typeface="Courier New" panose="02070309020205020404" pitchFamily="49" charset="0"/>
              </a:rPr>
              <a:t>//reste des champs</a:t>
            </a:r>
            <a:endParaRPr kumimoji="0" lang="fr-DZ" altLang="fr-D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71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CE56-44E0-400F-9080-2127EA08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21" y="248040"/>
            <a:ext cx="7362016" cy="527280"/>
          </a:xfrm>
        </p:spPr>
        <p:txBody>
          <a:bodyPr>
            <a:normAutofit fontScale="90000"/>
          </a:bodyPr>
          <a:lstStyle/>
          <a:p>
            <a:r>
              <a:rPr lang="fr-FR" sz="3200" b="1" dirty="0"/>
              <a:t>Relation 1-1(</a:t>
            </a:r>
            <a:r>
              <a:rPr lang="fr-FR" sz="3200" b="1" dirty="0" err="1"/>
              <a:t>O</a:t>
            </a:r>
            <a:r>
              <a:rPr lang="fr-FR" sz="3200" b="1" cap="none" dirty="0" err="1"/>
              <a:t>ne</a:t>
            </a:r>
            <a:r>
              <a:rPr lang="fr-FR" sz="3200" b="1" dirty="0" err="1"/>
              <a:t>T</a:t>
            </a:r>
            <a:r>
              <a:rPr lang="fr-FR" sz="3200" b="1" cap="none" dirty="0" err="1"/>
              <a:t>o</a:t>
            </a:r>
            <a:r>
              <a:rPr lang="fr-FR" sz="3200" b="1" dirty="0" err="1"/>
              <a:t>o</a:t>
            </a:r>
            <a:r>
              <a:rPr lang="fr-FR" sz="3200" b="1" cap="none" dirty="0" err="1"/>
              <a:t>ne</a:t>
            </a:r>
            <a:r>
              <a:rPr lang="fr-FR" sz="3200" b="1" dirty="0"/>
              <a:t>)</a:t>
            </a:r>
            <a:endParaRPr lang="fr-DZ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32EF-447C-4E81-A24C-30AA9599D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0729"/>
            <a:ext cx="9144000" cy="52829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fr-FR" sz="2000" dirty="0"/>
              <a:t>Pour ne plus avoir deux clés étrangères on doit supprimer une des </a:t>
            </a:r>
            <a:r>
              <a:rPr lang="fr-FR" sz="2000" b="1" dirty="0"/>
              <a:t>navigabilités</a:t>
            </a:r>
            <a:r>
              <a:rPr lang="fr-FR" sz="2000" dirty="0"/>
              <a:t> (</a:t>
            </a:r>
            <a:r>
              <a:rPr lang="fr-FR" sz="2000" dirty="0" err="1"/>
              <a:t>e.g</a:t>
            </a:r>
            <a:r>
              <a:rPr lang="fr-FR" sz="2000" dirty="0"/>
              <a:t>; la clé étrangère va être gardée uniquement au niveau de la table </a:t>
            </a:r>
            <a:r>
              <a:rPr lang="fr-FR" sz="2000" b="1" dirty="0" err="1"/>
              <a:t>ClientDetail</a:t>
            </a:r>
            <a:r>
              <a:rPr lang="fr-FR" sz="2000" dirty="0"/>
              <a:t>)</a:t>
            </a:r>
          </a:p>
          <a:p>
            <a:pPr>
              <a:lnSpc>
                <a:spcPct val="100000"/>
              </a:lnSpc>
              <a:spcAft>
                <a:spcPts val="1000"/>
              </a:spcAft>
            </a:pPr>
            <a:r>
              <a:rPr lang="fr-FR" sz="2000" dirty="0"/>
              <a:t>De l’autre coté, nous définissons un champ inversé par la propriété </a:t>
            </a:r>
            <a:r>
              <a:rPr lang="fr-FR" sz="2000" b="1" dirty="0" err="1"/>
              <a:t>mappedBy</a:t>
            </a:r>
            <a:r>
              <a:rPr lang="fr-FR" sz="2000" b="1" dirty="0"/>
              <a:t> </a:t>
            </a:r>
            <a:r>
              <a:rPr lang="fr-FR" sz="2000" dirty="0"/>
              <a:t>qui fait référence au nom de champ de l’entité cible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fr-FR" sz="1800" dirty="0"/>
              <a:t>Le champ de l’entité cible </a:t>
            </a:r>
            <a:r>
              <a:rPr lang="fr-FR" sz="1800" b="1" dirty="0" err="1"/>
              <a:t>ClientDetail</a:t>
            </a:r>
            <a:r>
              <a:rPr lang="fr-FR" sz="1800" dirty="0"/>
              <a:t>, est le champ </a:t>
            </a:r>
            <a:r>
              <a:rPr lang="fr-FR" sz="1800" b="1" dirty="0"/>
              <a:t>Client</a:t>
            </a:r>
            <a:endParaRPr lang="fr-DZ" sz="18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8202F3-A245-461E-894F-CCB3A8F9C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752" y="4061389"/>
            <a:ext cx="4112023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Entity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class 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{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@Id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lang="fr-FR" altLang="fr-DZ" sz="16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Long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id</a:t>
            </a:r>
            <a:r>
              <a:rPr kumimoji="0" lang="fr-FR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lang="fr-DZ" altLang="fr-DZ" sz="1600" dirty="0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DZ" altLang="fr-DZ" sz="1600" dirty="0" err="1">
                <a:solidFill>
                  <a:srgbClr val="8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r>
              <a:rPr lang="fr-DZ" altLang="fr-DZ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DZ" altLang="fr-DZ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fr-DZ" altLang="fr-DZ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altLang="fr-DZ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altLang="fr-DZ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fr-DZ" altLang="fr-DZ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DZ" altLang="fr-DZ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DZ" altLang="fr-DZ" sz="3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Detail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Detail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endParaRPr kumimoji="0" lang="fr-DZ" altLang="fr-D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3D600B2-63EE-4234-8B70-AFBA9036E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3789040"/>
            <a:ext cx="4112023" cy="255454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Entity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</a:b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public class 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ClientDetail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{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@Id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</a:b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 </a:t>
            </a:r>
            <a:r>
              <a:rPr lang="fr-FR" altLang="fr-DZ" sz="1600" b="1" dirty="0">
                <a:solidFill>
                  <a:srgbClr val="000080"/>
                </a:solidFill>
                <a:latin typeface="+mj-lt"/>
              </a:rPr>
              <a:t>Long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</a:rPr>
              <a:t>idClientDetail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</a:t>
            </a:r>
            <a:endParaRPr kumimoji="0" lang="fr-FR" altLang="fr-DZ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DZ" sz="1600" dirty="0">
                <a:solidFill>
                  <a:srgbClr val="000000"/>
                </a:solidFill>
                <a:latin typeface="+mj-lt"/>
              </a:rPr>
              <a:t>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String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</a:rPr>
              <a:t>description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OneToOne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Client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</a:rPr>
              <a:t>client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}</a:t>
            </a:r>
            <a:endParaRPr kumimoji="0" lang="fr-DZ" altLang="fr-DZ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106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5E3E-92AE-4FBB-8F9D-43D58A4A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792419"/>
          </a:xfrm>
        </p:spPr>
        <p:txBody>
          <a:bodyPr/>
          <a:lstStyle/>
          <a:p>
            <a:r>
              <a:rPr lang="fr-FR" b="1" dirty="0"/>
              <a:t>Relation 1-n  n-1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A2DC-A20C-4C0A-84D0-971DBD407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5075"/>
            <a:ext cx="9144000" cy="513856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sz="2000" dirty="0"/>
              <a:t>Annotations </a:t>
            </a:r>
            <a:r>
              <a:rPr lang="fr-FR" sz="2000" b="1" dirty="0"/>
              <a:t>@</a:t>
            </a:r>
            <a:r>
              <a:rPr lang="fr-FR" sz="2000" b="1" dirty="0" err="1"/>
              <a:t>OneToMany</a:t>
            </a:r>
            <a:r>
              <a:rPr lang="fr-FR" sz="2000" b="1" dirty="0"/>
              <a:t> </a:t>
            </a:r>
            <a:r>
              <a:rPr lang="fr-FR" sz="2000" dirty="0"/>
              <a:t>et </a:t>
            </a:r>
            <a:r>
              <a:rPr lang="fr-FR" sz="2000" b="1" dirty="0"/>
              <a:t>@</a:t>
            </a:r>
            <a:r>
              <a:rPr lang="fr-FR" sz="2000" b="1" dirty="0" err="1"/>
              <a:t>ManyToOne</a:t>
            </a:r>
            <a:endParaRPr lang="fr-FR" sz="2000" b="1" dirty="0"/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sz="1800" dirty="0"/>
              <a:t>un </a:t>
            </a:r>
            <a:r>
              <a:rPr lang="fr-FR" sz="1800" b="1" dirty="0"/>
              <a:t>Client</a:t>
            </a:r>
            <a:r>
              <a:rPr lang="fr-FR" sz="1800" dirty="0"/>
              <a:t> a plusieurs Comptes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sz="1800" dirty="0"/>
              <a:t>un </a:t>
            </a:r>
            <a:r>
              <a:rPr lang="fr-FR" sz="1800" b="1" dirty="0"/>
              <a:t>Compte</a:t>
            </a:r>
            <a:r>
              <a:rPr lang="fr-FR" sz="1800" dirty="0"/>
              <a:t> a un et un seul </a:t>
            </a:r>
            <a:r>
              <a:rPr lang="fr-FR" sz="1800" b="1" dirty="0"/>
              <a:t>Client</a:t>
            </a:r>
            <a:r>
              <a:rPr lang="fr-FR" sz="1800" dirty="0"/>
              <a:t> 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sz="2000" dirty="0"/>
              <a:t>L’entité </a:t>
            </a:r>
            <a:r>
              <a:rPr lang="fr-FR" sz="2000" b="1" dirty="0"/>
              <a:t>Compte </a:t>
            </a:r>
            <a:r>
              <a:rPr lang="fr-FR" sz="2000" dirty="0"/>
              <a:t>(entité </a:t>
            </a:r>
            <a:r>
              <a:rPr lang="fr-FR" sz="2000" b="1" dirty="0"/>
              <a:t>esclave</a:t>
            </a:r>
            <a:r>
              <a:rPr lang="fr-FR" sz="2000" dirty="0"/>
              <a:t>)</a:t>
            </a:r>
            <a:endParaRPr lang="fr-FR" sz="2000" dirty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sz="1800" dirty="0">
                <a:sym typeface="Wingdings" panose="05000000000000000000" pitchFamily="2" charset="2"/>
              </a:rPr>
              <a:t>Un champ de type Compte annotée avec </a:t>
            </a:r>
            <a:r>
              <a:rPr lang="fr-FR" sz="1800" b="1" dirty="0">
                <a:sym typeface="Wingdings" panose="05000000000000000000" pitchFamily="2" charset="2"/>
              </a:rPr>
              <a:t>@</a:t>
            </a:r>
            <a:r>
              <a:rPr lang="fr-FR" sz="1800" b="1" dirty="0" err="1">
                <a:sym typeface="Wingdings" panose="05000000000000000000" pitchFamily="2" charset="2"/>
              </a:rPr>
              <a:t>ManyToOne</a:t>
            </a:r>
            <a:r>
              <a:rPr lang="fr-FR" sz="1800" b="1" dirty="0">
                <a:sym typeface="Wingdings" panose="05000000000000000000" pitchFamily="2" charset="2"/>
              </a:rPr>
              <a:t> 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sz="1800" dirty="0">
                <a:sym typeface="Wingdings" panose="05000000000000000000" pitchFamily="2" charset="2"/>
              </a:rPr>
              <a:t>Elle a besoin aussi de l’annotation </a:t>
            </a:r>
            <a:r>
              <a:rPr lang="fr-FR" sz="1800" b="1" dirty="0">
                <a:sym typeface="Wingdings" panose="05000000000000000000" pitchFamily="2" charset="2"/>
              </a:rPr>
              <a:t>@</a:t>
            </a:r>
            <a:r>
              <a:rPr lang="fr-FR" sz="1800" b="1" dirty="0" err="1">
                <a:sym typeface="Wingdings" panose="05000000000000000000" pitchFamily="2" charset="2"/>
              </a:rPr>
              <a:t>JoinColumn</a:t>
            </a:r>
            <a:r>
              <a:rPr lang="fr-FR" sz="1800" b="1" dirty="0">
                <a:sym typeface="Wingdings" panose="05000000000000000000" pitchFamily="2" charset="2"/>
              </a:rPr>
              <a:t> </a:t>
            </a:r>
            <a:r>
              <a:rPr lang="fr-FR" sz="1800" dirty="0">
                <a:sym typeface="Wingdings" panose="05000000000000000000" pitchFamily="2" charset="2"/>
              </a:rPr>
              <a:t>pour indiquer la clé étrangère </a:t>
            </a:r>
            <a:r>
              <a:rPr lang="fr-FR" sz="1800" dirty="0"/>
              <a:t>vers l’entité Compte </a:t>
            </a:r>
            <a:endParaRPr lang="fr-FR" sz="18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sz="2000" dirty="0"/>
              <a:t>L’entité </a:t>
            </a:r>
            <a:r>
              <a:rPr lang="fr-FR" sz="2000" b="1" dirty="0"/>
              <a:t>Client</a:t>
            </a:r>
            <a:r>
              <a:rPr lang="fr-FR" sz="2000" dirty="0"/>
              <a:t> (entité </a:t>
            </a:r>
            <a:r>
              <a:rPr lang="fr-FR" sz="2000" b="1" dirty="0"/>
              <a:t>maître</a:t>
            </a:r>
            <a:r>
              <a:rPr lang="fr-FR" sz="2000" dirty="0"/>
              <a:t>):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sz="1800" dirty="0"/>
              <a:t>Un Champ qui correspond à une collection de Comptes (Set, List, </a:t>
            </a:r>
            <a:r>
              <a:rPr lang="fr-FR" sz="1800" dirty="0" err="1"/>
              <a:t>Map</a:t>
            </a:r>
            <a:r>
              <a:rPr lang="fr-FR" sz="1800" dirty="0"/>
              <a:t>) annotée avec l’annotation </a:t>
            </a:r>
            <a:r>
              <a:rPr lang="fr-FR" sz="1800" b="1" dirty="0"/>
              <a:t>@</a:t>
            </a:r>
            <a:r>
              <a:rPr lang="fr-FR" sz="1800" b="1" dirty="0" err="1"/>
              <a:t>OneToMany</a:t>
            </a:r>
            <a:endParaRPr lang="fr-FR" sz="1800" b="1" dirty="0"/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sz="1800" dirty="0"/>
              <a:t>Le champ doit être inversé</a:t>
            </a:r>
            <a:r>
              <a:rPr lang="fr-FR" sz="1800" dirty="0">
                <a:sym typeface="Wingdings" panose="05000000000000000000" pitchFamily="2" charset="2"/>
              </a:rPr>
              <a:t></a:t>
            </a:r>
            <a:r>
              <a:rPr lang="fr-FR" sz="1800" dirty="0"/>
              <a:t> la propriété </a:t>
            </a:r>
            <a:r>
              <a:rPr lang="fr-FR" sz="1800" b="1" dirty="0" err="1"/>
              <a:t>mappedBy</a:t>
            </a:r>
            <a:r>
              <a:rPr lang="fr-FR" sz="1800" dirty="0"/>
              <a:t> doit être ajoutée 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endParaRPr lang="fr-DZ" sz="1800" dirty="0"/>
          </a:p>
        </p:txBody>
      </p:sp>
    </p:spTree>
    <p:extLst>
      <p:ext uri="{BB962C8B-B14F-4D97-AF65-F5344CB8AC3E}">
        <p14:creationId xmlns:p14="http://schemas.microsoft.com/office/powerpoint/2010/main" val="228243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B64C-EB35-484F-9574-C23A051C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768" y="354965"/>
            <a:ext cx="6377940" cy="720411"/>
          </a:xfrm>
        </p:spPr>
        <p:txBody>
          <a:bodyPr/>
          <a:lstStyle/>
          <a:p>
            <a:r>
              <a:rPr lang="fr-FR" b="1" dirty="0"/>
              <a:t>Relation 1-n  n-1</a:t>
            </a:r>
            <a:endParaRPr lang="fr-DZ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AD37A8-2682-47DC-BA2A-B8C76F7E6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3" y="1103002"/>
            <a:ext cx="4594528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Entity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class 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{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@Id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lang="fr-FR" altLang="fr-DZ" sz="16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Long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id</a:t>
            </a:r>
            <a:r>
              <a:rPr kumimoji="0" lang="fr-FR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endParaRPr kumimoji="0" lang="fr-FR" altLang="fr-DZ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lang="fr-DZ" altLang="fr-DZ" sz="1600" dirty="0">
                <a:solidFill>
                  <a:srgbClr val="808000"/>
                </a:solidFill>
                <a:latin typeface="+mj-lt"/>
                <a:cs typeface="Courier New" panose="02070309020205020404" pitchFamily="49" charset="0"/>
              </a:rPr>
              <a:t>@</a:t>
            </a:r>
            <a:r>
              <a:rPr lang="fr-DZ" altLang="fr-DZ" sz="1600" dirty="0" err="1">
                <a:solidFill>
                  <a:srgbClr val="808000"/>
                </a:solidFill>
                <a:latin typeface="+mj-lt"/>
                <a:cs typeface="Courier New" panose="02070309020205020404" pitchFamily="49" charset="0"/>
              </a:rPr>
              <a:t>OneToMany</a:t>
            </a:r>
            <a:r>
              <a:rPr lang="fr-DZ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fr-DZ" altLang="fr-DZ" sz="16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mappedBy</a:t>
            </a:r>
            <a:r>
              <a:rPr lang="fr-DZ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lang="fr-FR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"</a:t>
            </a:r>
            <a:r>
              <a:rPr lang="fr-FR" altLang="fr-DZ" sz="1600" b="1" dirty="0">
                <a:solidFill>
                  <a:srgbClr val="008000"/>
                </a:solidFill>
                <a:latin typeface="+mj-lt"/>
                <a:cs typeface="Courier New" panose="02070309020205020404" pitchFamily="49" charset="0"/>
              </a:rPr>
              <a:t>client</a:t>
            </a:r>
            <a:r>
              <a:rPr lang="fr-DZ" altLang="fr-DZ" sz="1600" b="1" dirty="0">
                <a:solidFill>
                  <a:srgbClr val="008000"/>
                </a:solidFill>
                <a:latin typeface="+mj-lt"/>
                <a:cs typeface="Courier New" panose="02070309020205020404" pitchFamily="49" charset="0"/>
              </a:rPr>
              <a:t>"</a:t>
            </a:r>
            <a:r>
              <a:rPr lang="fr-DZ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)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Collection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&lt;Compte&gt;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LesComptes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endParaRPr kumimoji="0" lang="fr-DZ" altLang="fr-D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E2A458-33E4-4DF9-9118-0A80EA30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720" y="3305890"/>
            <a:ext cx="6264696" cy="35394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Entity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</a:b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public class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Compte {  </a:t>
            </a:r>
            <a:endParaRPr kumimoji="0" lang="fr-FR" altLang="fr-DZ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</a:t>
            </a:r>
            <a:endParaRPr kumimoji="0" lang="fr-FR" altLang="fr-DZ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DZ" sz="1600" dirty="0">
                <a:solidFill>
                  <a:srgbClr val="000000"/>
                </a:solidFill>
                <a:latin typeface="+mj-lt"/>
              </a:rPr>
              <a:t>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@Id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Long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</a:rPr>
              <a:t>idCompte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;</a:t>
            </a:r>
            <a:endParaRPr kumimoji="0" lang="fr-FR" altLang="fr-DZ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String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</a:rPr>
              <a:t>login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String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</a:rPr>
              <a:t>password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Date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</a:rPr>
              <a:t>dateCreation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ManyToOne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    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JoinColumn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name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=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</a:rPr>
              <a:t>"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+mj-lt"/>
              </a:rPr>
              <a:t>idClient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</a:rPr>
              <a:t>"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Client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</a:rPr>
              <a:t>client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}</a:t>
            </a:r>
            <a:endParaRPr kumimoji="0" lang="fr-DZ" altLang="fr-DZ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2839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1B96-2EF7-4B48-BCFB-1C8DF2F1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270324"/>
            <a:ext cx="6377940" cy="648072"/>
          </a:xfrm>
        </p:spPr>
        <p:txBody>
          <a:bodyPr>
            <a:normAutofit/>
          </a:bodyPr>
          <a:lstStyle/>
          <a:p>
            <a:r>
              <a:rPr lang="fr-FR" sz="3600" b="1" dirty="0"/>
              <a:t>Relation N-M</a:t>
            </a:r>
            <a:endParaRPr lang="fr-DZ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E780A-588D-43DF-89FC-4B422621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8520" y="1052736"/>
            <a:ext cx="9252520" cy="5805264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Deux solutions sont possibles: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sz="1900" b="1" dirty="0"/>
              <a:t>@</a:t>
            </a:r>
            <a:r>
              <a:rPr lang="fr-FR" sz="1900" b="1" dirty="0" err="1"/>
              <a:t>ManyToMany</a:t>
            </a:r>
            <a:r>
              <a:rPr lang="fr-FR" sz="1900" b="1" dirty="0"/>
              <a:t> &amp; @</a:t>
            </a:r>
            <a:r>
              <a:rPr lang="fr-FR" sz="1900" b="1" dirty="0" err="1"/>
              <a:t>JoinTable</a:t>
            </a:r>
            <a:r>
              <a:rPr lang="fr-FR" sz="1900" b="1" dirty="0" err="1">
                <a:sym typeface="Wingdings" panose="05000000000000000000" pitchFamily="2" charset="2"/>
              </a:rPr>
              <a:t>without</a:t>
            </a:r>
            <a:r>
              <a:rPr lang="fr-FR" sz="1900" b="1" dirty="0">
                <a:sym typeface="Wingdings" panose="05000000000000000000" pitchFamily="2" charset="2"/>
              </a:rPr>
              <a:t> association </a:t>
            </a:r>
            <a:r>
              <a:rPr lang="fr-FR" sz="1900" b="1" dirty="0" err="1">
                <a:sym typeface="Wingdings" panose="05000000000000000000" pitchFamily="2" charset="2"/>
              </a:rPr>
              <a:t>attributes</a:t>
            </a:r>
            <a:endParaRPr lang="fr-FR" sz="1900" b="1" dirty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sz="1700" dirty="0">
                <a:sym typeface="Wingdings" panose="05000000000000000000" pitchFamily="2" charset="2"/>
              </a:rPr>
              <a:t>Un enseignant enseigne plusieurs étudiants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sz="1700" dirty="0">
                <a:sym typeface="Wingdings" panose="05000000000000000000" pitchFamily="2" charset="2"/>
              </a:rPr>
              <a:t>Un étudiants est enseigné par plusieurs enseignants 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endParaRPr lang="fr-FR" sz="17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sz="1900" b="1" dirty="0">
                <a:sym typeface="Wingdings" panose="05000000000000000000" pitchFamily="2" charset="2"/>
              </a:rPr>
              <a:t>@</a:t>
            </a:r>
            <a:r>
              <a:rPr lang="fr-FR" sz="1900" b="1" dirty="0" err="1">
                <a:sym typeface="Wingdings" panose="05000000000000000000" pitchFamily="2" charset="2"/>
              </a:rPr>
              <a:t>OneToMany</a:t>
            </a:r>
            <a:r>
              <a:rPr lang="fr-FR" sz="1900" b="1" dirty="0">
                <a:sym typeface="Wingdings" panose="05000000000000000000" pitchFamily="2" charset="2"/>
              </a:rPr>
              <a:t> &amp; @</a:t>
            </a:r>
            <a:r>
              <a:rPr lang="fr-FR" sz="1900" b="1" dirty="0" err="1">
                <a:sym typeface="Wingdings" panose="05000000000000000000" pitchFamily="2" charset="2"/>
              </a:rPr>
              <a:t>ManyToOne</a:t>
            </a:r>
            <a:r>
              <a:rPr lang="fr-FR" sz="1900" b="1" dirty="0">
                <a:sym typeface="Wingdings" panose="05000000000000000000" pitchFamily="2" charset="2"/>
              </a:rPr>
              <a:t> &amp; new </a:t>
            </a:r>
            <a:r>
              <a:rPr lang="fr-FR" sz="1900" b="1" dirty="0" err="1">
                <a:sym typeface="Wingdings" panose="05000000000000000000" pitchFamily="2" charset="2"/>
              </a:rPr>
              <a:t>join</a:t>
            </a:r>
            <a:r>
              <a:rPr lang="fr-FR" sz="1900" b="1" dirty="0">
                <a:sym typeface="Wingdings" panose="05000000000000000000" pitchFamily="2" charset="2"/>
              </a:rPr>
              <a:t> </a:t>
            </a:r>
            <a:r>
              <a:rPr lang="fr-FR" sz="1900" b="1" dirty="0" err="1">
                <a:sym typeface="Wingdings" panose="05000000000000000000" pitchFamily="2" charset="2"/>
              </a:rPr>
              <a:t>Entity</a:t>
            </a:r>
            <a:r>
              <a:rPr lang="fr-FR" sz="1900" b="1" dirty="0">
                <a:sym typeface="Wingdings" panose="05000000000000000000" pitchFamily="2" charset="2"/>
              </a:rPr>
              <a:t>  </a:t>
            </a:r>
            <a:r>
              <a:rPr lang="fr-FR" sz="1900" b="1" dirty="0" err="1">
                <a:sym typeface="Wingdings" panose="05000000000000000000" pitchFamily="2" charset="2"/>
              </a:rPr>
              <a:t>with</a:t>
            </a:r>
            <a:r>
              <a:rPr lang="fr-FR" sz="1900" b="1" dirty="0">
                <a:sym typeface="Wingdings" panose="05000000000000000000" pitchFamily="2" charset="2"/>
              </a:rPr>
              <a:t> association </a:t>
            </a:r>
            <a:r>
              <a:rPr lang="fr-FR" sz="1900" b="1" dirty="0" err="1">
                <a:sym typeface="Wingdings" panose="05000000000000000000" pitchFamily="2" charset="2"/>
              </a:rPr>
              <a:t>attributes</a:t>
            </a:r>
            <a:endParaRPr lang="fr-FR" sz="1900" b="1" dirty="0"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sz="1700" dirty="0">
                <a:sym typeface="Wingdings" panose="05000000000000000000" pitchFamily="2" charset="2"/>
              </a:rPr>
              <a:t>Un produit peut être acheté par plusieurs Clients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sz="1700" dirty="0">
                <a:sym typeface="Wingdings" panose="05000000000000000000" pitchFamily="2" charset="2"/>
              </a:rPr>
              <a:t>Un Client peut acheter plusieurs produits dans des dates et avec des quantités différentes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fr-FR" sz="1900" b="1" dirty="0"/>
          </a:p>
        </p:txBody>
      </p:sp>
    </p:spTree>
    <p:extLst>
      <p:ext uri="{BB962C8B-B14F-4D97-AF65-F5344CB8AC3E}">
        <p14:creationId xmlns:p14="http://schemas.microsoft.com/office/powerpoint/2010/main" val="201967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1B96-2EF7-4B48-BCFB-1C8DF2F1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28419"/>
            <a:ext cx="6377940" cy="79208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fr-FR" sz="2800" b="1" dirty="0"/>
              <a:t>Relation N-M: </a:t>
            </a:r>
            <a:br>
              <a:rPr lang="fr-FR" sz="2800" b="1" dirty="0"/>
            </a:br>
            <a:r>
              <a:rPr lang="fr-FR" sz="2800" b="1" dirty="0"/>
              <a:t>@</a:t>
            </a:r>
            <a:r>
              <a:rPr lang="fr-FR" sz="2800" b="1" dirty="0" err="1"/>
              <a:t>m</a:t>
            </a:r>
            <a:r>
              <a:rPr lang="fr-FR" sz="2800" b="1" cap="none" dirty="0" err="1"/>
              <a:t>any</a:t>
            </a:r>
            <a:r>
              <a:rPr lang="fr-FR" sz="2800" b="1" dirty="0" err="1"/>
              <a:t>t</a:t>
            </a:r>
            <a:r>
              <a:rPr lang="fr-FR" sz="2800" b="1" cap="none" dirty="0" err="1"/>
              <a:t>o</a:t>
            </a:r>
            <a:r>
              <a:rPr lang="fr-FR" sz="2800" b="1" dirty="0" err="1"/>
              <a:t>m</a:t>
            </a:r>
            <a:r>
              <a:rPr lang="fr-FR" sz="2800" b="1" cap="none" dirty="0" err="1"/>
              <a:t>any</a:t>
            </a:r>
            <a:r>
              <a:rPr lang="fr-FR" sz="2800" b="1" dirty="0"/>
              <a:t> &amp; @</a:t>
            </a:r>
            <a:r>
              <a:rPr lang="fr-FR" sz="2800" b="1" dirty="0" err="1"/>
              <a:t>j</a:t>
            </a:r>
            <a:r>
              <a:rPr lang="fr-FR" sz="2800" b="1" cap="none" dirty="0" err="1"/>
              <a:t>oin</a:t>
            </a:r>
            <a:r>
              <a:rPr lang="fr-FR" sz="2800" b="1" dirty="0" err="1"/>
              <a:t>t</a:t>
            </a:r>
            <a:r>
              <a:rPr lang="fr-FR" sz="2800" b="1" cap="none" dirty="0" err="1"/>
              <a:t>able</a:t>
            </a:r>
            <a:endParaRPr lang="fr-DZ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E780A-588D-43DF-89FC-4B422621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r>
              <a:rPr lang="fr-FR" sz="2000" dirty="0"/>
              <a:t>L’annotation </a:t>
            </a:r>
            <a:r>
              <a:rPr lang="fr-FR" sz="2000" b="1" dirty="0"/>
              <a:t>@</a:t>
            </a:r>
            <a:r>
              <a:rPr lang="fr-FR" sz="2000" b="1" dirty="0" err="1"/>
              <a:t>ManyToMany</a:t>
            </a:r>
            <a:r>
              <a:rPr lang="fr-FR" sz="2000" b="1" dirty="0"/>
              <a:t> </a:t>
            </a:r>
            <a:r>
              <a:rPr lang="fr-FR" sz="2000" dirty="0"/>
              <a:t>doit être placée dans les deux entités suivie d’une collection </a:t>
            </a:r>
          </a:p>
          <a:p>
            <a:pPr lvl="1"/>
            <a:r>
              <a:rPr lang="fr-FR" sz="1800" dirty="0"/>
              <a:t>Une collection d’étudiants du coté enseignant</a:t>
            </a:r>
          </a:p>
          <a:p>
            <a:pPr lvl="1"/>
            <a:r>
              <a:rPr lang="fr-FR" sz="1800" dirty="0"/>
              <a:t>Une collection d’enseignants du coté étudiant</a:t>
            </a:r>
          </a:p>
          <a:p>
            <a:endParaRPr lang="fr-FR" sz="2000" dirty="0"/>
          </a:p>
          <a:p>
            <a:r>
              <a:rPr lang="fr-FR" sz="2000" dirty="0"/>
              <a:t>Si le mapping par défaut ne convient pas, on peut le surcharger avec l’annotation </a:t>
            </a:r>
            <a:r>
              <a:rPr lang="fr-FR" sz="2000" b="1" dirty="0"/>
              <a:t>@</a:t>
            </a:r>
            <a:r>
              <a:rPr lang="fr-FR" sz="2000" b="1" dirty="0" err="1"/>
              <a:t>JoinTable</a:t>
            </a:r>
            <a:r>
              <a:rPr lang="fr-FR" sz="2000" b="1" dirty="0"/>
              <a:t> (</a:t>
            </a:r>
            <a:r>
              <a:rPr lang="fr-FR" sz="2000" dirty="0"/>
              <a:t>ajoutée coté enseignant</a:t>
            </a:r>
            <a:r>
              <a:rPr lang="fr-FR" sz="2000" b="1" dirty="0"/>
              <a:t>)</a:t>
            </a:r>
          </a:p>
          <a:p>
            <a:endParaRPr lang="fr-FR" sz="2000" dirty="0"/>
          </a:p>
          <a:p>
            <a:r>
              <a:rPr lang="fr-FR" sz="2000" dirty="0"/>
              <a:t>L’autre côté doit comporter l’attribut </a:t>
            </a:r>
            <a:r>
              <a:rPr lang="fr-FR" sz="2000" b="1" dirty="0" err="1"/>
              <a:t>mappedBy</a:t>
            </a:r>
            <a:endParaRPr lang="fr-FR" sz="2000" b="1" dirty="0"/>
          </a:p>
          <a:p>
            <a:endParaRPr lang="fr-FR" sz="2000" b="1" dirty="0"/>
          </a:p>
          <a:p>
            <a:r>
              <a:rPr lang="fr-FR" sz="2000" b="1" dirty="0"/>
              <a:t>@</a:t>
            </a:r>
            <a:r>
              <a:rPr lang="fr-FR" sz="2000" b="1" dirty="0" err="1"/>
              <a:t>JoinTable</a:t>
            </a:r>
            <a:r>
              <a:rPr lang="fr-FR" sz="2000" b="1" dirty="0"/>
              <a:t>  </a:t>
            </a:r>
            <a:r>
              <a:rPr lang="fr-FR" sz="2000" dirty="0"/>
              <a:t>donne des informations sur la table association qui va représenter l’association</a:t>
            </a:r>
          </a:p>
          <a:p>
            <a:pPr lvl="1"/>
            <a:r>
              <a:rPr lang="fr-FR" sz="1800" b="1" dirty="0" err="1"/>
              <a:t>name</a:t>
            </a:r>
            <a:r>
              <a:rPr lang="fr-FR" sz="1800" dirty="0"/>
              <a:t> donne le nom de la table</a:t>
            </a:r>
          </a:p>
          <a:p>
            <a:pPr lvl="1"/>
            <a:r>
              <a:rPr lang="fr-FR" sz="1800" b="1" dirty="0" err="1"/>
              <a:t>joinColumns</a:t>
            </a:r>
            <a:r>
              <a:rPr lang="fr-FR" sz="1800" dirty="0"/>
              <a:t> donne les noms des attributs de la table qui référencent les clés primaires du côté propriétaire de l’association</a:t>
            </a:r>
          </a:p>
          <a:p>
            <a:pPr lvl="1"/>
            <a:r>
              <a:rPr lang="fr-FR" sz="1800" b="1" dirty="0" err="1"/>
              <a:t>inverseJoinColumns</a:t>
            </a:r>
            <a:r>
              <a:rPr lang="fr-FR" sz="1800" dirty="0"/>
              <a:t> donne les noms des attributs qui référencent les clés primaires de l’autre table</a:t>
            </a:r>
            <a:endParaRPr lang="fr-DZ" sz="1800" dirty="0"/>
          </a:p>
        </p:txBody>
      </p:sp>
    </p:spTree>
    <p:extLst>
      <p:ext uri="{BB962C8B-B14F-4D97-AF65-F5344CB8AC3E}">
        <p14:creationId xmlns:p14="http://schemas.microsoft.com/office/powerpoint/2010/main" val="233520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1B96-2EF7-4B48-BCFB-1C8DF2F1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28419"/>
            <a:ext cx="6377940" cy="79208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fr-FR" sz="2800" b="1" dirty="0"/>
              <a:t>Relation N-M: </a:t>
            </a:r>
            <a:br>
              <a:rPr lang="fr-FR" sz="2800" b="1" dirty="0"/>
            </a:br>
            <a:r>
              <a:rPr lang="fr-FR" sz="2800" b="1" dirty="0"/>
              <a:t>@</a:t>
            </a:r>
            <a:r>
              <a:rPr lang="fr-FR" sz="2800" b="1" dirty="0" err="1"/>
              <a:t>m</a:t>
            </a:r>
            <a:r>
              <a:rPr lang="fr-FR" sz="2800" b="1" cap="none" dirty="0" err="1"/>
              <a:t>any</a:t>
            </a:r>
            <a:r>
              <a:rPr lang="fr-FR" sz="2800" b="1" dirty="0" err="1"/>
              <a:t>t</a:t>
            </a:r>
            <a:r>
              <a:rPr lang="fr-FR" sz="2800" b="1" cap="none" dirty="0" err="1"/>
              <a:t>o</a:t>
            </a:r>
            <a:r>
              <a:rPr lang="fr-FR" sz="2800" b="1" dirty="0" err="1"/>
              <a:t>m</a:t>
            </a:r>
            <a:r>
              <a:rPr lang="fr-FR" sz="2800" b="1" cap="none" dirty="0" err="1"/>
              <a:t>any</a:t>
            </a:r>
            <a:r>
              <a:rPr lang="fr-FR" sz="2800" b="1" dirty="0"/>
              <a:t> &amp; @</a:t>
            </a:r>
            <a:r>
              <a:rPr lang="fr-FR" sz="2800" b="1" dirty="0" err="1"/>
              <a:t>j</a:t>
            </a:r>
            <a:r>
              <a:rPr lang="fr-FR" sz="2800" b="1" cap="none" dirty="0" err="1"/>
              <a:t>oin</a:t>
            </a:r>
            <a:r>
              <a:rPr lang="fr-FR" sz="2800" b="1" dirty="0" err="1"/>
              <a:t>t</a:t>
            </a:r>
            <a:r>
              <a:rPr lang="fr-FR" sz="2800" b="1" cap="none" dirty="0" err="1"/>
              <a:t>able</a:t>
            </a:r>
            <a:endParaRPr lang="fr-DZ" sz="2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6DC830-ED40-4BEB-B336-B90E506B0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00" y="1266870"/>
            <a:ext cx="7668344" cy="341632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Entity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class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Enseignant {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@Id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int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idEnseignat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FR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//…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ManyToMany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   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JoinTable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name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=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"enseigne"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,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        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joinColumns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=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JoinColumn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name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=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"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idEnseignat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"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),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       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inverseJoinColumns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=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JoinColumn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name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=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"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idEtudiant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"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))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List&lt;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Etudiant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lesEtudiants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endParaRPr kumimoji="0" lang="fr-DZ" altLang="fr-D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CF15B3A-4582-4A33-84DA-21553BD79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4897323"/>
            <a:ext cx="5832648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Entity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class 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Etudiant</a:t>
            </a:r>
            <a:r>
              <a:rPr kumimoji="0" lang="fr-DZ" altLang="fr-DZ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{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@Id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int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idEtudiant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FR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//….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ManyToMany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mappedBy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"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lesEtudiants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"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List&lt;Enseignant&gt;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lesEnseigants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endParaRPr kumimoji="0" lang="fr-DZ" altLang="fr-D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6025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1B96-2EF7-4B48-BCFB-1C8DF2F1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28419"/>
            <a:ext cx="7602076" cy="79208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fr-FR" sz="2500" b="1" dirty="0"/>
              <a:t>Relation N-M: </a:t>
            </a:r>
            <a:br>
              <a:rPr lang="fr-FR" sz="2500" b="1" dirty="0"/>
            </a:br>
            <a:r>
              <a:rPr lang="fr-FR" sz="2500" b="1" cap="none" dirty="0">
                <a:solidFill>
                  <a:prstClr val="black"/>
                </a:solidFill>
                <a:ea typeface="+mn-ea"/>
                <a:cs typeface="+mn-cs"/>
                <a:sym typeface="Wingdings" panose="05000000000000000000" pitchFamily="2" charset="2"/>
              </a:rPr>
              <a:t>@</a:t>
            </a:r>
            <a:r>
              <a:rPr lang="fr-FR" sz="2500" b="1" cap="none" dirty="0" err="1">
                <a:solidFill>
                  <a:prstClr val="black"/>
                </a:solidFill>
                <a:ea typeface="+mn-ea"/>
                <a:cs typeface="+mn-cs"/>
                <a:sym typeface="Wingdings" panose="05000000000000000000" pitchFamily="2" charset="2"/>
              </a:rPr>
              <a:t>OneToMany</a:t>
            </a:r>
            <a:r>
              <a:rPr lang="fr-FR" sz="2500" b="1" cap="none" dirty="0">
                <a:solidFill>
                  <a:prstClr val="black"/>
                </a:solidFill>
                <a:ea typeface="+mn-ea"/>
                <a:cs typeface="+mn-cs"/>
                <a:sym typeface="Wingdings" panose="05000000000000000000" pitchFamily="2" charset="2"/>
              </a:rPr>
              <a:t> &amp; @</a:t>
            </a:r>
            <a:r>
              <a:rPr lang="fr-FR" sz="2500" b="1" cap="none" dirty="0" err="1">
                <a:solidFill>
                  <a:prstClr val="black"/>
                </a:solidFill>
                <a:ea typeface="+mn-ea"/>
                <a:cs typeface="+mn-cs"/>
                <a:sym typeface="Wingdings" panose="05000000000000000000" pitchFamily="2" charset="2"/>
              </a:rPr>
              <a:t>ManyToOne</a:t>
            </a:r>
            <a:r>
              <a:rPr lang="fr-FR" sz="2500" b="1" cap="none" dirty="0">
                <a:solidFill>
                  <a:prstClr val="black"/>
                </a:solidFill>
                <a:ea typeface="+mn-ea"/>
                <a:cs typeface="+mn-cs"/>
                <a:sym typeface="Wingdings" panose="05000000000000000000" pitchFamily="2" charset="2"/>
              </a:rPr>
              <a:t> &amp; new </a:t>
            </a:r>
            <a:r>
              <a:rPr lang="fr-FR" sz="2500" b="1" cap="none" dirty="0" err="1">
                <a:solidFill>
                  <a:prstClr val="black"/>
                </a:solidFill>
                <a:ea typeface="+mn-ea"/>
                <a:cs typeface="+mn-cs"/>
                <a:sym typeface="Wingdings" panose="05000000000000000000" pitchFamily="2" charset="2"/>
              </a:rPr>
              <a:t>join</a:t>
            </a:r>
            <a:r>
              <a:rPr lang="fr-FR" sz="2500" b="1" cap="none" dirty="0">
                <a:solidFill>
                  <a:prstClr val="black"/>
                </a:solidFill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fr-FR" sz="2500" b="1" cap="none" dirty="0" err="1">
                <a:solidFill>
                  <a:prstClr val="black"/>
                </a:solidFill>
                <a:ea typeface="+mn-ea"/>
                <a:cs typeface="+mn-cs"/>
                <a:sym typeface="Wingdings" panose="05000000000000000000" pitchFamily="2" charset="2"/>
              </a:rPr>
              <a:t>Entity</a:t>
            </a:r>
            <a:endParaRPr lang="fr-DZ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E780A-588D-43DF-89FC-4B422621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sz="1900" dirty="0">
                <a:sym typeface="Wingdings" panose="05000000000000000000" pitchFamily="2" charset="2"/>
              </a:rPr>
              <a:t>Un produit peut être acheté par plusieurs Clients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sz="1900" dirty="0">
                <a:sym typeface="Wingdings" panose="05000000000000000000" pitchFamily="2" charset="2"/>
              </a:rPr>
              <a:t>Un Client peut acheter plusieurs produits dans des dates et avec des quantités différentes</a:t>
            </a:r>
          </a:p>
          <a:p>
            <a:pPr>
              <a:lnSpc>
                <a:spcPct val="150000"/>
              </a:lnSpc>
            </a:pPr>
            <a:r>
              <a:rPr lang="fr-FR" sz="2000" dirty="0"/>
              <a:t>Dans ce cas, la table d’association est définie comme étant une nouvelle entité « </a:t>
            </a:r>
            <a:r>
              <a:rPr lang="fr-FR" sz="2000" b="1" dirty="0"/>
              <a:t>Achat </a:t>
            </a:r>
            <a:r>
              <a:rPr lang="fr-FR" sz="2000" dirty="0"/>
              <a:t>» doté par: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 Une clé primaire composite (</a:t>
            </a:r>
            <a:r>
              <a:rPr lang="fr-FR" sz="1800" b="1" dirty="0" err="1"/>
              <a:t>Client.idClient</a:t>
            </a:r>
            <a:r>
              <a:rPr lang="fr-FR" sz="1800" dirty="0"/>
              <a:t>, </a:t>
            </a:r>
            <a:r>
              <a:rPr lang="fr-FR" sz="1800" b="1" dirty="0" err="1"/>
              <a:t>Produit.idProduit</a:t>
            </a:r>
            <a:r>
              <a:rPr lang="fr-F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fr-FR" sz="1800" dirty="0"/>
              <a:t>Et l’ensemble des attributs de l’association</a:t>
            </a:r>
          </a:p>
          <a:p>
            <a:pPr lvl="1">
              <a:lnSpc>
                <a:spcPct val="150000"/>
              </a:lnSpc>
            </a:pPr>
            <a:endParaRPr lang="fr-FR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/>
              <a:t>Au niveau des entités propriétaires (</a:t>
            </a:r>
            <a:r>
              <a:rPr lang="fr-FR" sz="2000" b="1" dirty="0"/>
              <a:t>Client</a:t>
            </a:r>
            <a:r>
              <a:rPr lang="fr-FR" sz="2000" dirty="0"/>
              <a:t>, </a:t>
            </a:r>
            <a:r>
              <a:rPr lang="fr-FR" sz="2000" b="1" dirty="0"/>
              <a:t>Produit</a:t>
            </a:r>
            <a:r>
              <a:rPr lang="fr-FR" sz="2000" dirty="0"/>
              <a:t>), nous ajoutons une </a:t>
            </a:r>
            <a:r>
              <a:rPr lang="fr-FR" sz="2000" b="1" dirty="0"/>
              <a:t>collection d’achats </a:t>
            </a:r>
            <a:r>
              <a:rPr lang="fr-FR" sz="2000" dirty="0"/>
              <a:t>annotée avec  </a:t>
            </a:r>
            <a:r>
              <a:rPr lang="fr-FR" sz="2000" b="1" dirty="0"/>
              <a:t>@</a:t>
            </a:r>
            <a:r>
              <a:rPr lang="fr-FR" sz="2000" b="1" dirty="0" err="1"/>
              <a:t>OneToMany</a:t>
            </a:r>
            <a:endParaRPr lang="fr-FR" sz="2000" b="1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/>
              <a:t>Pour garder le mapping entre les entités propriétaires et la table d’association nous utilisons l’attribut </a:t>
            </a:r>
            <a:r>
              <a:rPr lang="fr-FR" sz="2000" b="1" dirty="0" err="1"/>
              <a:t>mappedBy</a:t>
            </a:r>
            <a:endParaRPr lang="fr-FR" sz="2000" b="1" dirty="0"/>
          </a:p>
          <a:p>
            <a:pPr>
              <a:lnSpc>
                <a:spcPct val="150000"/>
              </a:lnSpc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9995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1B96-2EF7-4B48-BCFB-1C8DF2F1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28419"/>
            <a:ext cx="7602076" cy="79208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fr-FR" sz="2500" b="1" dirty="0"/>
              <a:t>Relation N-M: </a:t>
            </a:r>
            <a:br>
              <a:rPr lang="fr-FR" sz="2500" b="1" dirty="0"/>
            </a:br>
            <a:r>
              <a:rPr lang="fr-FR" sz="2500" b="1" cap="none" dirty="0">
                <a:solidFill>
                  <a:prstClr val="black"/>
                </a:solidFill>
                <a:ea typeface="+mn-ea"/>
                <a:cs typeface="+mn-cs"/>
                <a:sym typeface="Wingdings" panose="05000000000000000000" pitchFamily="2" charset="2"/>
              </a:rPr>
              <a:t>@</a:t>
            </a:r>
            <a:r>
              <a:rPr lang="fr-FR" sz="2500" b="1" cap="none" dirty="0" err="1">
                <a:solidFill>
                  <a:prstClr val="black"/>
                </a:solidFill>
                <a:ea typeface="+mn-ea"/>
                <a:cs typeface="+mn-cs"/>
                <a:sym typeface="Wingdings" panose="05000000000000000000" pitchFamily="2" charset="2"/>
              </a:rPr>
              <a:t>OneToMany</a:t>
            </a:r>
            <a:r>
              <a:rPr lang="fr-FR" sz="2500" b="1" cap="none" dirty="0">
                <a:solidFill>
                  <a:prstClr val="black"/>
                </a:solidFill>
                <a:ea typeface="+mn-ea"/>
                <a:cs typeface="+mn-cs"/>
                <a:sym typeface="Wingdings" panose="05000000000000000000" pitchFamily="2" charset="2"/>
              </a:rPr>
              <a:t> &amp; @</a:t>
            </a:r>
            <a:r>
              <a:rPr lang="fr-FR" sz="2500" b="1" cap="none" dirty="0" err="1">
                <a:solidFill>
                  <a:prstClr val="black"/>
                </a:solidFill>
                <a:ea typeface="+mn-ea"/>
                <a:cs typeface="+mn-cs"/>
                <a:sym typeface="Wingdings" panose="05000000000000000000" pitchFamily="2" charset="2"/>
              </a:rPr>
              <a:t>ManyToOne</a:t>
            </a:r>
            <a:r>
              <a:rPr lang="fr-FR" sz="2500" b="1" cap="none" dirty="0">
                <a:solidFill>
                  <a:prstClr val="black"/>
                </a:solidFill>
                <a:ea typeface="+mn-ea"/>
                <a:cs typeface="+mn-cs"/>
                <a:sym typeface="Wingdings" panose="05000000000000000000" pitchFamily="2" charset="2"/>
              </a:rPr>
              <a:t> &amp; new </a:t>
            </a:r>
            <a:r>
              <a:rPr lang="fr-FR" sz="2500" b="1" cap="none" dirty="0" err="1">
                <a:solidFill>
                  <a:prstClr val="black"/>
                </a:solidFill>
                <a:ea typeface="+mn-ea"/>
                <a:cs typeface="+mn-cs"/>
                <a:sym typeface="Wingdings" panose="05000000000000000000" pitchFamily="2" charset="2"/>
              </a:rPr>
              <a:t>join</a:t>
            </a:r>
            <a:r>
              <a:rPr lang="fr-FR" sz="2500" b="1" cap="none" dirty="0">
                <a:solidFill>
                  <a:prstClr val="black"/>
                </a:solidFill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fr-FR" sz="2500" b="1" cap="none" dirty="0" err="1">
                <a:solidFill>
                  <a:prstClr val="black"/>
                </a:solidFill>
                <a:ea typeface="+mn-ea"/>
                <a:cs typeface="+mn-cs"/>
                <a:sym typeface="Wingdings" panose="05000000000000000000" pitchFamily="2" charset="2"/>
              </a:rPr>
              <a:t>Entity</a:t>
            </a:r>
            <a:endParaRPr lang="fr-DZ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E780A-588D-43DF-89FC-4B422621F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endParaRPr lang="fr-FR" sz="1900" dirty="0">
              <a:sym typeface="Wingdings" panose="05000000000000000000" pitchFamily="2" charset="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390B544-B8E3-4D4B-8A2D-A76FEC9CA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3617"/>
            <a:ext cx="4512855" cy="255454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Entity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class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Achat {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EmbeddedId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KeyAchat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idAchat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@Temporal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TemporalType.</a:t>
            </a:r>
            <a:r>
              <a:rPr kumimoji="0" lang="fr-DZ" altLang="fr-DZ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TIMESTAMP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Date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DateAchat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int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Qte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endParaRPr kumimoji="0" lang="fr-DZ" altLang="fr-D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61E8A6C-AE2B-4E81-B8D6-1535635FB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89" y="1066728"/>
            <a:ext cx="5187528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Embeddable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class 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KeyAchat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implements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Serializable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{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ManyToOne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    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ManyToOne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Produit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produit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endParaRPr kumimoji="0" lang="fr-DZ" altLang="fr-D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AF01913-B60E-43E3-B13E-11C3C4914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252"/>
            <a:ext cx="4786888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Entity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class 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Produit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{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@Id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int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id</a:t>
            </a:r>
            <a:r>
              <a:rPr kumimoji="0" lang="fr-FR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Produit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endParaRPr kumimoji="0" lang="fr-FR" altLang="fr-DZ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lang="fr-DZ" altLang="fr-DZ" sz="1600" dirty="0">
                <a:solidFill>
                  <a:srgbClr val="808000"/>
                </a:solidFill>
                <a:latin typeface="+mj-lt"/>
                <a:cs typeface="Courier New" panose="02070309020205020404" pitchFamily="49" charset="0"/>
              </a:rPr>
              <a:t>@</a:t>
            </a:r>
            <a:r>
              <a:rPr lang="fr-DZ" altLang="fr-DZ" sz="1600" dirty="0" err="1">
                <a:solidFill>
                  <a:srgbClr val="808000"/>
                </a:solidFill>
                <a:latin typeface="+mj-lt"/>
                <a:cs typeface="Courier New" panose="02070309020205020404" pitchFamily="49" charset="0"/>
              </a:rPr>
              <a:t>OneToMany</a:t>
            </a:r>
            <a:r>
              <a:rPr lang="fr-DZ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fr-DZ" altLang="fr-DZ" sz="16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mappedBy</a:t>
            </a:r>
            <a:r>
              <a:rPr lang="fr-DZ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lang="fr-DZ" altLang="fr-DZ" sz="1600" b="1" dirty="0">
                <a:solidFill>
                  <a:srgbClr val="008000"/>
                </a:solidFill>
                <a:latin typeface="+mj-lt"/>
                <a:cs typeface="Courier New" panose="02070309020205020404" pitchFamily="49" charset="0"/>
              </a:rPr>
              <a:t>"</a:t>
            </a:r>
            <a:r>
              <a:rPr lang="fr-FR" altLang="fr-DZ" sz="1600" b="1" dirty="0" err="1">
                <a:solidFill>
                  <a:srgbClr val="008000"/>
                </a:solidFill>
                <a:latin typeface="+mj-lt"/>
                <a:cs typeface="Courier New" panose="02070309020205020404" pitchFamily="49" charset="0"/>
              </a:rPr>
              <a:t>idAchat.produit</a:t>
            </a:r>
            <a:r>
              <a:rPr lang="fr-DZ" altLang="fr-DZ" sz="1600" b="1" dirty="0">
                <a:solidFill>
                  <a:srgbClr val="008000"/>
                </a:solidFill>
                <a:latin typeface="+mj-lt"/>
                <a:cs typeface="Courier New" panose="02070309020205020404" pitchFamily="49" charset="0"/>
              </a:rPr>
              <a:t>"</a:t>
            </a:r>
            <a:r>
              <a:rPr lang="fr-DZ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)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Collection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&lt;</a:t>
            </a:r>
            <a:r>
              <a:rPr lang="fr-FR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Achat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Les</a:t>
            </a:r>
            <a:r>
              <a:rPr kumimoji="0" lang="fr-FR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Achat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s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endParaRPr kumimoji="0" lang="fr-DZ" altLang="fr-D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4A8DC1E-B402-490A-BA75-2DFAD2910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823" y="4393252"/>
            <a:ext cx="4629794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Entity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class 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{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@Id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int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id</a:t>
            </a:r>
            <a:r>
              <a:rPr kumimoji="0" lang="fr-FR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endParaRPr kumimoji="0" lang="fr-FR" altLang="fr-DZ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lang="fr-DZ" altLang="fr-DZ" sz="1600" dirty="0">
                <a:solidFill>
                  <a:srgbClr val="808000"/>
                </a:solidFill>
                <a:latin typeface="+mj-lt"/>
                <a:cs typeface="Courier New" panose="02070309020205020404" pitchFamily="49" charset="0"/>
              </a:rPr>
              <a:t>@</a:t>
            </a:r>
            <a:r>
              <a:rPr lang="fr-DZ" altLang="fr-DZ" sz="1600" dirty="0" err="1">
                <a:solidFill>
                  <a:srgbClr val="808000"/>
                </a:solidFill>
                <a:latin typeface="+mj-lt"/>
                <a:cs typeface="Courier New" panose="02070309020205020404" pitchFamily="49" charset="0"/>
              </a:rPr>
              <a:t>OneToMany</a:t>
            </a:r>
            <a:r>
              <a:rPr lang="fr-DZ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fr-DZ" altLang="fr-DZ" sz="16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mappedBy</a:t>
            </a:r>
            <a:r>
              <a:rPr lang="fr-DZ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lang="fr-DZ" altLang="fr-DZ" sz="1600" b="1" dirty="0">
                <a:solidFill>
                  <a:srgbClr val="008000"/>
                </a:solidFill>
                <a:latin typeface="+mj-lt"/>
                <a:cs typeface="Courier New" panose="02070309020205020404" pitchFamily="49" charset="0"/>
              </a:rPr>
              <a:t>"</a:t>
            </a:r>
            <a:r>
              <a:rPr lang="fr-FR" altLang="fr-DZ" sz="1600" b="1" dirty="0" err="1">
                <a:solidFill>
                  <a:srgbClr val="008000"/>
                </a:solidFill>
                <a:latin typeface="+mj-lt"/>
                <a:cs typeface="Courier New" panose="02070309020205020404" pitchFamily="49" charset="0"/>
              </a:rPr>
              <a:t>idAchat.client</a:t>
            </a:r>
            <a:r>
              <a:rPr lang="fr-DZ" altLang="fr-DZ" sz="1600" b="1" dirty="0">
                <a:solidFill>
                  <a:srgbClr val="008000"/>
                </a:solidFill>
                <a:latin typeface="+mj-lt"/>
                <a:cs typeface="Courier New" panose="02070309020205020404" pitchFamily="49" charset="0"/>
              </a:rPr>
              <a:t>"</a:t>
            </a:r>
            <a:r>
              <a:rPr lang="fr-DZ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)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Collection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&lt;</a:t>
            </a:r>
            <a:r>
              <a:rPr lang="fr-FR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Achat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Les</a:t>
            </a:r>
            <a:r>
              <a:rPr kumimoji="0" lang="fr-FR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Achat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s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endParaRPr kumimoji="0" lang="fr-DZ" altLang="fr-D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098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FE05-E532-47DD-82B4-59C84CB16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b="1" dirty="0"/>
              <a:t>D’autres aspects </a:t>
            </a:r>
            <a:endParaRPr lang="fr-DZ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B6244-56E9-450D-844C-30666079C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429288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54EC-EB98-448E-A2D3-5FEA6FA9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864427"/>
          </a:xfrm>
        </p:spPr>
        <p:txBody>
          <a:bodyPr/>
          <a:lstStyle/>
          <a:p>
            <a:r>
              <a:rPr lang="fr-FR" b="1" dirty="0"/>
              <a:t>Spring Boot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83699-381E-4251-9D82-2A06041F8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fr-FR" sz="1800" dirty="0"/>
              <a:t>Spring Boot est un projet qui se trouve sur la couche de  </a:t>
            </a:r>
            <a:r>
              <a:rPr lang="fr-FR" sz="1800" b="1" dirty="0"/>
              <a:t>IO </a:t>
            </a:r>
            <a:r>
              <a:rPr lang="fr-FR" sz="1800" b="1" dirty="0" err="1"/>
              <a:t>Execution</a:t>
            </a:r>
            <a:r>
              <a:rPr lang="fr-FR" sz="1800" dirty="0"/>
              <a:t>  de</a:t>
            </a:r>
            <a:r>
              <a:rPr lang="fr-FR" sz="1800" b="1" dirty="0"/>
              <a:t>  Spring  Framework</a:t>
            </a:r>
            <a:r>
              <a:rPr lang="fr-FR" sz="1800" dirty="0"/>
              <a:t>. </a:t>
            </a:r>
          </a:p>
          <a:p>
            <a:pPr>
              <a:spcAft>
                <a:spcPts val="1800"/>
              </a:spcAft>
            </a:pPr>
            <a:r>
              <a:rPr lang="fr-FR" sz="1800" b="1" dirty="0"/>
              <a:t>Spring Boot </a:t>
            </a:r>
            <a:r>
              <a:rPr lang="fr-FR" sz="1800" dirty="0"/>
              <a:t>est une étape avancée qui simplifie le démarrage et le développement de nouvelles applications Spring. </a:t>
            </a:r>
          </a:p>
          <a:p>
            <a:pPr>
              <a:spcAft>
                <a:spcPts val="1800"/>
              </a:spcAft>
            </a:pPr>
            <a:r>
              <a:rPr lang="fr-FR" sz="1800" b="1" dirty="0"/>
              <a:t>Spring Boot </a:t>
            </a:r>
            <a:r>
              <a:rPr lang="fr-FR" sz="1800" dirty="0"/>
              <a:t>soutient des conteneurs embarqués (</a:t>
            </a:r>
            <a:r>
              <a:rPr lang="fr-FR" sz="1800" dirty="0" err="1"/>
              <a:t>embedded</a:t>
            </a:r>
            <a:r>
              <a:rPr lang="fr-FR" sz="1800" dirty="0"/>
              <a:t> containers). Cela permet aux applications web d'exécuter indépendamment sans déploiement sur  Web Server.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C9287-96F0-4C9E-B312-CD742CB90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4684563"/>
            <a:ext cx="7992888" cy="18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2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905F-D81B-4CE3-8F92-C6051CE1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234154"/>
            <a:ext cx="6377940" cy="720411"/>
          </a:xfrm>
        </p:spPr>
        <p:txBody>
          <a:bodyPr/>
          <a:lstStyle/>
          <a:p>
            <a:r>
              <a:rPr lang="fr-FR" b="1" dirty="0"/>
              <a:t>composant 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DCB39-3DDC-4F40-8688-E5CDDEBE7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fr-FR" sz="2000" dirty="0"/>
              <a:t>Une </a:t>
            </a:r>
            <a:r>
              <a:rPr lang="fr-FR" sz="2000" i="1" dirty="0"/>
              <a:t>entité</a:t>
            </a:r>
            <a:r>
              <a:rPr lang="fr-FR" sz="2000" dirty="0"/>
              <a:t> existe par elle-même indépendamment de toute autre entité, et peut être rendue persistante par insertion dans la base de données, avec un identifiant propre</a:t>
            </a:r>
            <a:r>
              <a:rPr lang="fr-FR" sz="2000" b="1" dirty="0"/>
              <a:t>.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fr-FR" sz="2000" b="1" dirty="0"/>
              <a:t>Un </a:t>
            </a:r>
            <a:r>
              <a:rPr lang="fr-FR" sz="2000" b="1" i="1" dirty="0"/>
              <a:t>composant</a:t>
            </a:r>
            <a:r>
              <a:rPr lang="fr-FR" sz="2000" dirty="0"/>
              <a:t>, au contraire, est un objet</a:t>
            </a:r>
            <a:r>
              <a:rPr lang="fr-FR" sz="2000" b="1" dirty="0"/>
              <a:t> sans identifiant</a:t>
            </a:r>
            <a:r>
              <a:rPr lang="fr-FR" sz="2000" dirty="0"/>
              <a:t>, qui ne peut être persistant que par </a:t>
            </a:r>
            <a:r>
              <a:rPr lang="fr-FR" sz="2000" b="1" dirty="0"/>
              <a:t>rattachement</a:t>
            </a:r>
            <a:r>
              <a:rPr lang="fr-FR" sz="2000" dirty="0"/>
              <a:t> (direct ou transitif) à une entité.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fr-FR" sz="2000" dirty="0"/>
              <a:t>La notion de composant résulte du constat qu’une ligne dans une base de données peut </a:t>
            </a:r>
            <a:r>
              <a:rPr lang="fr-FR" sz="2000" i="1" dirty="0"/>
              <a:t>parfois</a:t>
            </a:r>
            <a:r>
              <a:rPr lang="fr-FR" sz="2000" dirty="0"/>
              <a:t> être décomposée en plusieurs sous-ensemble dotés chacun d’une logique autonome.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fr-FR" sz="2000" dirty="0"/>
              <a:t>Les composants sont décrits dans des classes indépendantes et annotées avec </a:t>
            </a:r>
            <a:r>
              <a:rPr lang="fr-FR" sz="2000" b="1" dirty="0"/>
              <a:t>@</a:t>
            </a:r>
            <a:r>
              <a:rPr lang="fr-FR" sz="2000" b="1" dirty="0" err="1"/>
              <a:t>Embeddable</a:t>
            </a:r>
            <a:r>
              <a:rPr lang="fr-FR" sz="2000" b="1" dirty="0"/>
              <a:t>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fr-FR" sz="20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fr-FR" sz="2000" dirty="0"/>
              <a:t>Pour rattacher les composants aux entités mères nous utilisons l’annotation </a:t>
            </a:r>
            <a:r>
              <a:rPr lang="fr-FR" sz="2000" b="1" dirty="0"/>
              <a:t>@Embedded </a:t>
            </a:r>
            <a:r>
              <a:rPr lang="fr-FR" sz="2000" dirty="0"/>
              <a:t>au lien de </a:t>
            </a:r>
            <a:r>
              <a:rPr lang="fr-FR" sz="2000" b="1" dirty="0"/>
              <a:t>@</a:t>
            </a:r>
            <a:r>
              <a:rPr lang="fr-FR" sz="2000" b="1" dirty="0" err="1"/>
              <a:t>Column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87060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EDF63C6-7822-4FDB-8652-E2FE41B5D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485963"/>
            <a:ext cx="4732649" cy="206210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Embeddable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class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Adresse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lang="fr-DZ" altLang="fr-DZ" sz="16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implements</a:t>
            </a:r>
            <a:r>
              <a:rPr lang="fr-DZ" altLang="fr-DZ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 </a:t>
            </a:r>
            <a:r>
              <a:rPr lang="fr-DZ" altLang="fr-DZ" sz="1600" dirty="0" err="1">
                <a:solidFill>
                  <a:srgbClr val="000000"/>
                </a:solidFill>
                <a:cs typeface="Courier New" panose="02070309020205020404" pitchFamily="49" charset="0"/>
              </a:rPr>
              <a:t>Serializable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{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String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rue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lang="fr-FR" altLang="fr-DZ" sz="16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Integer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numero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String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codePostal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String 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ville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endParaRPr kumimoji="0" lang="fr-FR" altLang="fr-DZ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…</a:t>
            </a:r>
            <a:endParaRPr kumimoji="0" lang="fr-DZ" altLang="fr-D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72E517-BF0E-4CCF-B284-FBBC28699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7031" y="883633"/>
            <a:ext cx="3672408" cy="255454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DZ" altLang="fr-DZ" sz="1600" dirty="0">
                <a:solidFill>
                  <a:srgbClr val="808000"/>
                </a:solidFill>
                <a:cs typeface="Courier New" panose="02070309020205020404" pitchFamily="49" charset="0"/>
              </a:rPr>
              <a:t>@Entity</a:t>
            </a:r>
            <a:br>
              <a:rPr lang="fr-DZ" altLang="fr-DZ" sz="1600" dirty="0">
                <a:solidFill>
                  <a:srgbClr val="808000"/>
                </a:solidFill>
                <a:cs typeface="Courier New" panose="02070309020205020404" pitchFamily="49" charset="0"/>
              </a:rPr>
            </a:br>
            <a:r>
              <a:rPr lang="fr-DZ" altLang="fr-DZ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public class </a:t>
            </a:r>
            <a:r>
              <a:rPr lang="fr-FR" altLang="fr-DZ" sz="1600" dirty="0">
                <a:solidFill>
                  <a:srgbClr val="000000"/>
                </a:solidFill>
                <a:cs typeface="Courier New" panose="02070309020205020404" pitchFamily="49" charset="0"/>
              </a:rPr>
              <a:t>Client</a:t>
            </a:r>
            <a:r>
              <a:rPr lang="fr-DZ" altLang="fr-DZ" sz="1600" dirty="0">
                <a:solidFill>
                  <a:srgbClr val="000000"/>
                </a:solidFill>
                <a:cs typeface="Courier New" panose="02070309020205020404" pitchFamily="49" charset="0"/>
              </a:rPr>
              <a:t> {</a:t>
            </a:r>
            <a:br>
              <a:rPr lang="fr-DZ" altLang="fr-DZ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DZ" altLang="fr-DZ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endParaRPr lang="fr-FR" altLang="fr-DZ" sz="16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DZ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fr-DZ" altLang="fr-DZ" sz="1600" dirty="0">
                <a:solidFill>
                  <a:srgbClr val="808000"/>
                </a:solidFill>
                <a:cs typeface="Courier New" panose="02070309020205020404" pitchFamily="49" charset="0"/>
              </a:rPr>
              <a:t>@Id </a:t>
            </a:r>
            <a:r>
              <a:rPr lang="fr-DZ" altLang="fr-DZ" sz="16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private</a:t>
            </a:r>
            <a:r>
              <a:rPr lang="fr-DZ" altLang="fr-DZ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 </a:t>
            </a:r>
            <a:r>
              <a:rPr lang="fr-DZ" altLang="fr-DZ" sz="16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int</a:t>
            </a:r>
            <a:r>
              <a:rPr lang="fr-DZ" altLang="fr-DZ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 </a:t>
            </a:r>
            <a:r>
              <a:rPr lang="fr-DZ" altLang="fr-DZ" sz="1600" b="1" dirty="0">
                <a:solidFill>
                  <a:srgbClr val="660E7A"/>
                </a:solidFill>
                <a:cs typeface="Courier New" panose="02070309020205020404" pitchFamily="49" charset="0"/>
              </a:rPr>
              <a:t>id</a:t>
            </a:r>
            <a:r>
              <a:rPr lang="fr-DZ" altLang="fr-DZ" sz="16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endParaRPr lang="fr-FR" altLang="fr-DZ" sz="16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fr-DZ" altLang="fr-DZ" sz="160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DZ" altLang="fr-DZ" sz="1600" dirty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r>
              <a:rPr lang="fr-FR" altLang="fr-DZ" sz="1600" dirty="0">
                <a:solidFill>
                  <a:srgbClr val="000000"/>
                </a:solidFill>
                <a:cs typeface="Courier New" panose="02070309020205020404" pitchFamily="49" charset="0"/>
              </a:rPr>
              <a:t>    </a:t>
            </a:r>
            <a:r>
              <a:rPr lang="fr-DZ" altLang="fr-DZ" sz="160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private</a:t>
            </a:r>
            <a:r>
              <a:rPr lang="fr-DZ" altLang="fr-DZ" sz="1600" b="1" dirty="0">
                <a:solidFill>
                  <a:srgbClr val="000080"/>
                </a:solidFill>
                <a:cs typeface="Courier New" panose="02070309020205020404" pitchFamily="49" charset="0"/>
              </a:rPr>
              <a:t> </a:t>
            </a:r>
            <a:r>
              <a:rPr lang="fr-DZ" altLang="fr-DZ" sz="1600" dirty="0">
                <a:solidFill>
                  <a:srgbClr val="000000"/>
                </a:solidFill>
                <a:cs typeface="Courier New" panose="02070309020205020404" pitchFamily="49" charset="0"/>
              </a:rPr>
              <a:t>String </a:t>
            </a:r>
            <a:r>
              <a:rPr lang="fr-DZ" altLang="fr-DZ" sz="1600" b="1" dirty="0">
                <a:solidFill>
                  <a:srgbClr val="660E7A"/>
                </a:solidFill>
                <a:cs typeface="Courier New" panose="02070309020205020404" pitchFamily="49" charset="0"/>
              </a:rPr>
              <a:t>nom</a:t>
            </a:r>
            <a:r>
              <a:rPr lang="fr-DZ" altLang="fr-DZ" sz="16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 ….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@Embedded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Adresse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adresse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endParaRPr kumimoji="0" lang="fr-DZ" altLang="fr-D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2BFC4-D80E-4FAE-B4B0-6C1DE983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637478"/>
            <a:ext cx="7599500" cy="3220521"/>
          </a:xfrm>
          <a:prstGeom prst="rect">
            <a:avLst/>
          </a:prstGeom>
        </p:spPr>
      </p:pic>
      <p:sp>
        <p:nvSpPr>
          <p:cNvPr id="8" name="Left Bracket 7">
            <a:extLst>
              <a:ext uri="{FF2B5EF4-FFF2-40B4-BE49-F238E27FC236}">
                <a16:creationId xmlns:a16="http://schemas.microsoft.com/office/drawing/2014/main" id="{7B67EB3A-AB22-4E9E-A1F2-CE38EEC256BC}"/>
              </a:ext>
            </a:extLst>
          </p:cNvPr>
          <p:cNvSpPr/>
          <p:nvPr/>
        </p:nvSpPr>
        <p:spPr>
          <a:xfrm>
            <a:off x="899592" y="4549675"/>
            <a:ext cx="216024" cy="751533"/>
          </a:xfrm>
          <a:prstGeom prst="leftBracket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DZ" dirty="0"/>
          </a:p>
        </p:txBody>
      </p:sp>
    </p:spTree>
    <p:extLst>
      <p:ext uri="{BB962C8B-B14F-4D97-AF65-F5344CB8AC3E}">
        <p14:creationId xmlns:p14="http://schemas.microsoft.com/office/powerpoint/2010/main" val="27160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1C5B-05FA-4F61-8759-4BB293FB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332657"/>
            <a:ext cx="6377940" cy="576064"/>
          </a:xfrm>
        </p:spPr>
        <p:txBody>
          <a:bodyPr>
            <a:normAutofit/>
          </a:bodyPr>
          <a:lstStyle/>
          <a:p>
            <a:r>
              <a:rPr lang="fr-FR" sz="3200" b="1" dirty="0"/>
              <a:t>Collections d’éléments</a:t>
            </a:r>
            <a:endParaRPr lang="fr-DZ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F2047-BCC9-4351-B371-D9585FDC6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94" y="1412776"/>
            <a:ext cx="9144000" cy="46805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fr-FR" sz="2000" dirty="0"/>
              <a:t>Nouvelle annotation </a:t>
            </a:r>
            <a:r>
              <a:rPr lang="fr-FR" sz="2000" b="1" i="1" dirty="0"/>
              <a:t>@</a:t>
            </a:r>
            <a:r>
              <a:rPr lang="fr-FR" sz="2000" b="1" i="1" dirty="0" err="1"/>
              <a:t>ElementCollection</a:t>
            </a:r>
            <a:endParaRPr lang="fr-FR" sz="2000" b="1" i="1" dirty="0"/>
          </a:p>
          <a:p>
            <a:pPr lvl="1">
              <a:lnSpc>
                <a:spcPct val="100000"/>
              </a:lnSpc>
              <a:spcAft>
                <a:spcPts val="2400"/>
              </a:spcAft>
            </a:pPr>
            <a:r>
              <a:rPr lang="fr-FR" sz="1800" dirty="0"/>
              <a:t>Pratique car on ne veut pas toujours des collections d'objets complexes</a:t>
            </a:r>
          </a:p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fr-FR" sz="2000" dirty="0"/>
              <a:t>Stocke des types de base :</a:t>
            </a:r>
            <a:r>
              <a:rPr lang="fr-FR" sz="2000" b="1" dirty="0"/>
              <a:t>collections de strings, </a:t>
            </a:r>
            <a:r>
              <a:rPr lang="fr-FR" sz="2000" b="1" dirty="0" err="1"/>
              <a:t>integers</a:t>
            </a:r>
            <a:r>
              <a:rPr lang="fr-FR" sz="2000" b="1" dirty="0"/>
              <a:t>, </a:t>
            </a:r>
            <a:r>
              <a:rPr lang="fr-FR" sz="2000" b="1" dirty="0" err="1"/>
              <a:t>floats</a:t>
            </a:r>
            <a:r>
              <a:rPr lang="fr-FR" sz="2000" b="1" dirty="0"/>
              <a:t>,...</a:t>
            </a:r>
          </a:p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fr-FR" sz="2000" dirty="0"/>
              <a:t>Stocke des types complexe: </a:t>
            </a:r>
            <a:r>
              <a:rPr lang="fr-FR" sz="2000" b="1" dirty="0"/>
              <a:t>collections de classes </a:t>
            </a:r>
            <a:r>
              <a:rPr lang="fr-FR" sz="2000" b="1" i="1" dirty="0" err="1"/>
              <a:t>embeddable</a:t>
            </a:r>
            <a:endParaRPr lang="fr-FR" sz="2000" b="1" dirty="0"/>
          </a:p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fr-FR" sz="2000" dirty="0"/>
              <a:t>Les objets sont stockés dans une «</a:t>
            </a:r>
            <a:r>
              <a:rPr lang="fr-FR" sz="2000" b="1" dirty="0"/>
              <a:t> table de collection </a:t>
            </a:r>
            <a:r>
              <a:rPr lang="fr-FR" sz="2000" dirty="0"/>
              <a:t>» (configurable avec </a:t>
            </a:r>
            <a:r>
              <a:rPr lang="fr-FR" sz="2000" b="1" i="1" dirty="0"/>
              <a:t>@</a:t>
            </a:r>
            <a:r>
              <a:rPr lang="fr-FR" sz="2000" b="1" i="1" dirty="0" err="1"/>
              <a:t>CollectionTable</a:t>
            </a:r>
            <a:r>
              <a:rPr lang="fr-FR" sz="2000" dirty="0"/>
              <a:t>, sinon nommée </a:t>
            </a:r>
            <a:r>
              <a:rPr lang="fr-FR" sz="2000" b="1" dirty="0"/>
              <a:t>&lt;</a:t>
            </a:r>
            <a:r>
              <a:rPr lang="fr-FR" sz="2000" b="1" dirty="0" err="1"/>
              <a:t>nom_entité</a:t>
            </a:r>
            <a:r>
              <a:rPr lang="fr-FR" sz="2000" b="1" dirty="0"/>
              <a:t>&gt;_&lt;</a:t>
            </a:r>
            <a:r>
              <a:rPr lang="fr-FR" sz="2000" b="1" dirty="0" err="1"/>
              <a:t>nom_attribut</a:t>
            </a:r>
            <a:r>
              <a:rPr lang="fr-FR" sz="2000" b="1" dirty="0"/>
              <a:t>&gt;</a:t>
            </a:r>
          </a:p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fr-FR" sz="2000" dirty="0"/>
              <a:t>Ça marche avec les tableaux associatifs </a:t>
            </a:r>
            <a:r>
              <a:rPr lang="fr-FR" sz="2000" b="1" dirty="0">
                <a:sym typeface="Wingdings" panose="05000000000000000000" pitchFamily="2" charset="2"/>
              </a:rPr>
              <a:t></a:t>
            </a:r>
            <a:r>
              <a:rPr lang="fr-FR" sz="2000" b="1" dirty="0" err="1">
                <a:sym typeface="Wingdings" panose="05000000000000000000" pitchFamily="2" charset="2"/>
              </a:rPr>
              <a:t>Map</a:t>
            </a:r>
            <a:r>
              <a:rPr lang="fr-FR" sz="2000" b="1" dirty="0">
                <a:sym typeface="Wingdings" panose="05000000000000000000" pitchFamily="2" charset="2"/>
              </a:rPr>
              <a:t>&lt;key, value&gt;</a:t>
            </a:r>
            <a:endParaRPr lang="fr-DZ" sz="2000" b="1" dirty="0"/>
          </a:p>
        </p:txBody>
      </p:sp>
    </p:spTree>
    <p:extLst>
      <p:ext uri="{BB962C8B-B14F-4D97-AF65-F5344CB8AC3E}">
        <p14:creationId xmlns:p14="http://schemas.microsoft.com/office/powerpoint/2010/main" val="347610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1C5B-05FA-4F61-8759-4BB293FB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744" y="332657"/>
            <a:ext cx="6377940" cy="576064"/>
          </a:xfrm>
        </p:spPr>
        <p:txBody>
          <a:bodyPr>
            <a:normAutofit/>
          </a:bodyPr>
          <a:lstStyle/>
          <a:p>
            <a:r>
              <a:rPr lang="fr-FR" sz="3200" b="1" dirty="0"/>
              <a:t>Collections d’éléments</a:t>
            </a:r>
            <a:endParaRPr lang="fr-DZ" sz="32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364515-FF11-481C-9BDE-46DC418E3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74100"/>
            <a:ext cx="5843353" cy="30469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@Entity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class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Personne {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@Id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lang="fr-FR" altLang="fr-DZ" sz="16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Long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id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 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String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nom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ElementCollection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Set&lt;String&gt;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Emails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ElementCollection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    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CollectionTable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 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name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=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"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AdresseTable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"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Set&lt;Adresse&gt;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LesAdresses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}</a:t>
            </a:r>
            <a:endParaRPr kumimoji="0" lang="fr-DZ" altLang="fr-D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6CDAF5-CE4E-4FF1-A48A-3DBF0BD40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3573016"/>
            <a:ext cx="3888432" cy="2800767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Embeddable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class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Adresse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{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String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rue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endParaRPr kumimoji="0" lang="fr-FR" altLang="fr-DZ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lang="fr-FR" altLang="fr-DZ" sz="16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Integer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numero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String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codePostal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String 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ville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endParaRPr kumimoji="0" lang="fr-FR" altLang="fr-DZ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…</a:t>
            </a:r>
            <a:endParaRPr kumimoji="0" lang="fr-DZ" altLang="fr-D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28233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399ADC-A9CF-4B03-BCD8-80854F500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dirty="0"/>
              <a:t>Comportement</a:t>
            </a:r>
            <a:br>
              <a:rPr lang="fr-FR" b="1" dirty="0"/>
            </a:br>
            <a:r>
              <a:rPr lang="fr-FR" b="1" dirty="0"/>
              <a:t>&amp;</a:t>
            </a:r>
            <a:br>
              <a:rPr lang="fr-FR" b="1" dirty="0"/>
            </a:br>
            <a:r>
              <a:rPr lang="fr-FR" b="1" dirty="0"/>
              <a:t>Chargement</a:t>
            </a:r>
            <a:endParaRPr lang="fr-DZ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075627-2943-475A-A225-6564EA913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41091310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D609-9A6A-4D08-B15F-F9631609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404664"/>
            <a:ext cx="6857960" cy="864427"/>
          </a:xfrm>
        </p:spPr>
        <p:txBody>
          <a:bodyPr>
            <a:normAutofit/>
          </a:bodyPr>
          <a:lstStyle/>
          <a:p>
            <a:r>
              <a:rPr lang="fr-FR" sz="3200" b="1" dirty="0"/>
              <a:t>Comportement </a:t>
            </a:r>
            <a:r>
              <a:rPr lang="fr-FR" sz="3200" b="1" i="1" dirty="0"/>
              <a:t>cascade</a:t>
            </a:r>
            <a:endParaRPr lang="fr-DZ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E7A9-0F44-4D73-9017-B2571FF4F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/>
          </a:bodyPr>
          <a:lstStyle/>
          <a:p>
            <a:r>
              <a:rPr lang="fr-FR" sz="2000" dirty="0"/>
              <a:t>L' </a:t>
            </a:r>
            <a:r>
              <a:rPr lang="fr-FR" sz="2000" dirty="0" err="1"/>
              <a:t>entity</a:t>
            </a:r>
            <a:r>
              <a:rPr lang="fr-FR" sz="2000" dirty="0"/>
              <a:t> manager permet de mener à bien cinq opérations sur une entité : </a:t>
            </a:r>
            <a:r>
              <a:rPr lang="fr-FR" sz="2000" b="1" dirty="0"/>
              <a:t>DETACH, MERGE, PERSIST, REMOVE, REFRESH.</a:t>
            </a:r>
          </a:p>
          <a:p>
            <a:endParaRPr lang="fr-FR" sz="2000" dirty="0"/>
          </a:p>
          <a:p>
            <a:r>
              <a:rPr lang="fr-FR" sz="2000" dirty="0"/>
              <a:t>Le comportement cascade consiste à spécifier ce qui se passe pour une entité en relation d'une entité père (que cette relation soit monovaluée ou multivaluée), lorsque cette entité père subit une des opérations définies ci-dessus.</a:t>
            </a:r>
          </a:p>
          <a:p>
            <a:endParaRPr lang="fr-FR" sz="2000" dirty="0"/>
          </a:p>
          <a:p>
            <a:r>
              <a:rPr lang="fr-FR" sz="2000" dirty="0"/>
              <a:t>Le comportement cascade est précisé par l'attribut </a:t>
            </a:r>
            <a:r>
              <a:rPr lang="fr-FR" sz="2000" b="1" dirty="0"/>
              <a:t>cascade</a:t>
            </a:r>
            <a:r>
              <a:rPr lang="fr-FR" sz="2000" dirty="0"/>
              <a:t>, disponible sur les annotations : </a:t>
            </a:r>
            <a:r>
              <a:rPr lang="fr-FR" sz="2000" b="1" dirty="0"/>
              <a:t>@</a:t>
            </a:r>
            <a:r>
              <a:rPr lang="fr-FR" sz="2000" b="1" dirty="0" err="1"/>
              <a:t>OneToOne</a:t>
            </a:r>
            <a:r>
              <a:rPr lang="fr-FR" sz="2000" dirty="0"/>
              <a:t>, </a:t>
            </a:r>
            <a:r>
              <a:rPr lang="fr-FR" sz="2000" b="1" dirty="0"/>
              <a:t>@</a:t>
            </a:r>
            <a:r>
              <a:rPr lang="fr-FR" sz="2000" b="1" dirty="0" err="1"/>
              <a:t>OneToMany</a:t>
            </a:r>
            <a:r>
              <a:rPr lang="fr-FR" sz="2000" b="1" dirty="0"/>
              <a:t> </a:t>
            </a:r>
            <a:r>
              <a:rPr lang="fr-FR" sz="2000" dirty="0"/>
              <a:t>et </a:t>
            </a:r>
            <a:r>
              <a:rPr lang="fr-FR" sz="2000" b="1" dirty="0"/>
              <a:t>@</a:t>
            </a:r>
            <a:r>
              <a:rPr lang="fr-FR" sz="2000" b="1" dirty="0" err="1"/>
              <a:t>ManyToMany</a:t>
            </a:r>
            <a:r>
              <a:rPr lang="fr-FR" sz="2000" dirty="0"/>
              <a:t>.</a:t>
            </a:r>
          </a:p>
          <a:p>
            <a:endParaRPr lang="fr-FR" sz="2000" dirty="0"/>
          </a:p>
          <a:p>
            <a:r>
              <a:rPr lang="fr-FR" sz="2000" dirty="0"/>
              <a:t> La valeur de cet attribut est une énumération de type </a:t>
            </a:r>
            <a:r>
              <a:rPr lang="fr-FR" sz="2000" b="1" dirty="0" err="1"/>
              <a:t>CascadeType</a:t>
            </a:r>
            <a:r>
              <a:rPr lang="fr-FR" sz="2000" dirty="0"/>
              <a:t>. En plus des valeurs </a:t>
            </a:r>
            <a:r>
              <a:rPr lang="fr-FR" sz="2000" b="1" dirty="0"/>
              <a:t>DETACH, MERGE, PERSIST, REMOVE, REFRESH</a:t>
            </a:r>
            <a:r>
              <a:rPr lang="fr-FR" sz="2000" dirty="0"/>
              <a:t>, cette énumération définit la valeur </a:t>
            </a:r>
            <a:r>
              <a:rPr lang="fr-FR" sz="2000" b="1" dirty="0"/>
              <a:t>ALL</a:t>
            </a:r>
            <a:r>
              <a:rPr lang="fr-FR" sz="2000" dirty="0"/>
              <a:t>, qui correspond à toutes les valeurs à la fois.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42980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E0D3-5CEF-48AA-ACB1-EBA91118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217" y="476672"/>
            <a:ext cx="6377940" cy="795517"/>
          </a:xfrm>
        </p:spPr>
        <p:txBody>
          <a:bodyPr>
            <a:normAutofit/>
          </a:bodyPr>
          <a:lstStyle/>
          <a:p>
            <a:r>
              <a:rPr lang="fr-FR" sz="3200" b="1" dirty="0"/>
              <a:t>Comportement: cascade</a:t>
            </a:r>
            <a:endParaRPr lang="fr-DZ" sz="32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AE539C-9748-4B9B-9EF6-1F8F092548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4445" y="2204864"/>
            <a:ext cx="7863050" cy="403187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Entity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class 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{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@Id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int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id</a:t>
            </a:r>
            <a:r>
              <a:rPr kumimoji="0" lang="fr-FR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</a:t>
            </a:r>
            <a:r>
              <a:rPr lang="fr-DZ" altLang="fr-DZ" sz="1600" dirty="0">
                <a:solidFill>
                  <a:srgbClr val="808000"/>
                </a:solidFill>
                <a:latin typeface="+mj-lt"/>
                <a:cs typeface="Courier New" panose="02070309020205020404" pitchFamily="49" charset="0"/>
              </a:rPr>
              <a:t>@</a:t>
            </a:r>
            <a:r>
              <a:rPr lang="fr-DZ" altLang="fr-DZ" sz="1600" dirty="0" err="1">
                <a:solidFill>
                  <a:srgbClr val="808000"/>
                </a:solidFill>
                <a:latin typeface="+mj-lt"/>
                <a:cs typeface="Courier New" panose="02070309020205020404" pitchFamily="49" charset="0"/>
              </a:rPr>
              <a:t>OneToOne</a:t>
            </a:r>
            <a:r>
              <a:rPr lang="fr-DZ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(</a:t>
            </a:r>
            <a:r>
              <a:rPr lang="fr-DZ" altLang="fr-DZ" sz="16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mappedBy</a:t>
            </a:r>
            <a:r>
              <a:rPr lang="fr-DZ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= </a:t>
            </a:r>
            <a:r>
              <a:rPr lang="fr-DZ" altLang="fr-DZ" sz="1600" b="1" dirty="0">
                <a:solidFill>
                  <a:srgbClr val="008000"/>
                </a:solidFill>
                <a:latin typeface="+mj-lt"/>
                <a:cs typeface="Courier New" panose="02070309020205020404" pitchFamily="49" charset="0"/>
              </a:rPr>
              <a:t>"</a:t>
            </a:r>
            <a:r>
              <a:rPr lang="fr-FR" altLang="fr-DZ" sz="1600" b="1" dirty="0">
                <a:solidFill>
                  <a:srgbClr val="008000"/>
                </a:solidFill>
                <a:latin typeface="+mj-lt"/>
                <a:cs typeface="Courier New" panose="02070309020205020404" pitchFamily="49" charset="0"/>
              </a:rPr>
              <a:t>client</a:t>
            </a:r>
            <a:r>
              <a:rPr lang="fr-DZ" altLang="fr-DZ" sz="1600" b="1" dirty="0">
                <a:solidFill>
                  <a:srgbClr val="008000"/>
                </a:solidFill>
                <a:latin typeface="+mj-lt"/>
                <a:cs typeface="Courier New" panose="02070309020205020404" pitchFamily="49" charset="0"/>
              </a:rPr>
              <a:t>"</a:t>
            </a:r>
            <a:r>
              <a:rPr lang="fr-DZ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,</a:t>
            </a:r>
            <a:r>
              <a:rPr lang="fr-FR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fr-DZ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cascade = </a:t>
            </a:r>
            <a:r>
              <a:rPr lang="fr-DZ" altLang="fr-DZ" sz="16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CascadeType.</a:t>
            </a:r>
            <a:r>
              <a:rPr lang="fr-DZ" altLang="fr-DZ" sz="1600" b="1" i="1" dirty="0" err="1">
                <a:solidFill>
                  <a:srgbClr val="660E7A"/>
                </a:solidFill>
                <a:latin typeface="+mj-lt"/>
                <a:cs typeface="Courier New" panose="02070309020205020404" pitchFamily="49" charset="0"/>
              </a:rPr>
              <a:t>ALL</a:t>
            </a:r>
            <a:r>
              <a:rPr lang="fr-DZ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)</a:t>
            </a:r>
            <a:br>
              <a:rPr lang="fr-DZ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r>
              <a:rPr lang="fr-DZ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   </a:t>
            </a:r>
            <a:r>
              <a:rPr lang="fr-DZ" altLang="fr-DZ" sz="1600" b="1" dirty="0" err="1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private</a:t>
            </a:r>
            <a:r>
              <a:rPr lang="fr-DZ" altLang="fr-DZ" sz="1600" b="1" dirty="0">
                <a:solidFill>
                  <a:srgbClr val="00008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fr-FR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Client</a:t>
            </a:r>
            <a:r>
              <a:rPr lang="fr-DZ" altLang="fr-DZ" sz="1600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Detail</a:t>
            </a:r>
            <a:r>
              <a:rPr lang="fr-DZ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fr-FR" altLang="fr-DZ" sz="1600" b="1" dirty="0" err="1">
                <a:solidFill>
                  <a:srgbClr val="660E7A"/>
                </a:solidFill>
                <a:latin typeface="+mj-lt"/>
                <a:cs typeface="Courier New" panose="02070309020205020404" pitchFamily="49" charset="0"/>
              </a:rPr>
              <a:t>Cclient</a:t>
            </a:r>
            <a:r>
              <a:rPr lang="fr-DZ" altLang="fr-DZ" sz="1600" b="1" dirty="0" err="1">
                <a:solidFill>
                  <a:srgbClr val="660E7A"/>
                </a:solidFill>
                <a:latin typeface="+mj-lt"/>
                <a:cs typeface="Courier New" panose="02070309020205020404" pitchFamily="49" charset="0"/>
              </a:rPr>
              <a:t>Detail</a:t>
            </a:r>
            <a:r>
              <a:rPr lang="fr-DZ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;</a:t>
            </a:r>
            <a:br>
              <a:rPr lang="fr-DZ" altLang="fr-DZ" sz="16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   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OneToMany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mappedBy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"</a:t>
            </a:r>
            <a:r>
              <a:rPr lang="fr-FR" altLang="fr-DZ" sz="1600" b="1" dirty="0">
                <a:solidFill>
                  <a:srgbClr val="008000"/>
                </a:solidFill>
                <a:latin typeface="+mj-lt"/>
                <a:cs typeface="Courier New" panose="02070309020205020404" pitchFamily="49" charset="0"/>
              </a:rPr>
              <a:t>c</a:t>
            </a:r>
            <a:r>
              <a:rPr kumimoji="0" lang="fr-FR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lient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"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,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cascade = 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CascadeType.</a:t>
            </a:r>
            <a:r>
              <a:rPr kumimoji="0" lang="fr-DZ" altLang="fr-DZ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ALL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Set &lt;C</a:t>
            </a:r>
            <a:r>
              <a:rPr kumimoji="0" lang="fr-FR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ompte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LesComptes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=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new 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HashSet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&lt;&gt;();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OneToMany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mappedBy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"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idAchat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.</a:t>
            </a:r>
            <a:r>
              <a:rPr lang="fr-FR" altLang="fr-DZ" sz="1600" b="1" dirty="0">
                <a:solidFill>
                  <a:srgbClr val="008000"/>
                </a:solidFill>
                <a:latin typeface="+mj-lt"/>
                <a:cs typeface="Courier New" panose="02070309020205020404" pitchFamily="49" charset="0"/>
              </a:rPr>
              <a:t>c</a:t>
            </a:r>
            <a:r>
              <a:rPr kumimoji="0" lang="fr-FR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lient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"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, cascade = 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CascadeType.</a:t>
            </a:r>
            <a:r>
              <a:rPr kumimoji="0" lang="fr-DZ" altLang="fr-DZ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ALL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List &lt;Achat&gt;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lesAchat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=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new 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ArrayList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&lt;&gt;();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endParaRPr kumimoji="0" lang="fr-DZ" altLang="fr-D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54098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5E75-444F-4AD3-BFB0-EB00801D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260648"/>
            <a:ext cx="6377940" cy="936435"/>
          </a:xfrm>
        </p:spPr>
        <p:txBody>
          <a:bodyPr>
            <a:normAutofit/>
          </a:bodyPr>
          <a:lstStyle/>
          <a:p>
            <a:r>
              <a:rPr lang="fr-FR" sz="3600" b="1" dirty="0"/>
              <a:t>chargement</a:t>
            </a:r>
            <a:endParaRPr lang="fr-DZ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4DB4-3DE6-4C60-8BAC-8C675BB78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7082"/>
            <a:ext cx="9144000" cy="5660917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Récupération des entités associées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 lorsqu’une entité est récupérée (requête), est-ce qu’on récupère aussi les entités associées ?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et si on récupère les entités associées, est-ce que l’on récupère les entités associées des entités associées ?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JPA laisse le choix de récupérer ou non les entités associées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on peut choisir le mode de récupération: </a:t>
            </a:r>
            <a:r>
              <a:rPr lang="fr-FR" b="1" dirty="0"/>
              <a:t>LAZY</a:t>
            </a:r>
            <a:r>
              <a:rPr lang="fr-FR" dirty="0"/>
              <a:t> ou </a:t>
            </a:r>
            <a:r>
              <a:rPr lang="fr-FR" b="1" dirty="0"/>
              <a:t>EAGER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b="1" dirty="0"/>
              <a:t>EAGER</a:t>
            </a:r>
            <a:r>
              <a:rPr lang="fr-FR" dirty="0"/>
              <a:t>: immédiat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b="1" dirty="0"/>
              <a:t>LAZY</a:t>
            </a:r>
            <a:r>
              <a:rPr lang="fr-FR" dirty="0"/>
              <a:t>: à la demande</a:t>
            </a:r>
            <a:endParaRPr lang="fr-DZ" dirty="0"/>
          </a:p>
        </p:txBody>
      </p:sp>
    </p:spTree>
    <p:extLst>
      <p:ext uri="{BB962C8B-B14F-4D97-AF65-F5344CB8AC3E}">
        <p14:creationId xmlns:p14="http://schemas.microsoft.com/office/powerpoint/2010/main" val="5989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65BA-7F41-4676-9C9B-3AA1B3EC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404664"/>
            <a:ext cx="6377940" cy="648403"/>
          </a:xfrm>
        </p:spPr>
        <p:txBody>
          <a:bodyPr/>
          <a:lstStyle/>
          <a:p>
            <a:r>
              <a:rPr lang="fr-FR" b="1" dirty="0"/>
              <a:t>Chargement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461F-6886-46BB-B9D3-F97592ECD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/>
          <a:lstStyle/>
          <a:p>
            <a:r>
              <a:rPr lang="fr-FR" sz="2800" b="1" dirty="0"/>
              <a:t>LAZY</a:t>
            </a:r>
          </a:p>
          <a:p>
            <a:pPr lvl="1"/>
            <a:r>
              <a:rPr lang="fr-FR" dirty="0"/>
              <a:t>pour les associations avec des hiérarchies importantes dans ce cas, l’entité associée n’est pas récupérée immédiatement</a:t>
            </a:r>
          </a:p>
          <a:p>
            <a:pPr lvl="1"/>
            <a:r>
              <a:rPr lang="fr-FR" dirty="0"/>
              <a:t>JPA remplace l’entité par un</a:t>
            </a:r>
            <a:r>
              <a:rPr lang="fr-FR" b="1" dirty="0"/>
              <a:t> proxy</a:t>
            </a:r>
            <a:r>
              <a:rPr lang="fr-FR" dirty="0"/>
              <a:t> qui permettra de récupérer l’entité plus tard si besoin</a:t>
            </a:r>
          </a:p>
          <a:p>
            <a:pPr lvl="1"/>
            <a:r>
              <a:rPr lang="fr-FR" dirty="0"/>
              <a:t> le </a:t>
            </a:r>
            <a:r>
              <a:rPr lang="fr-FR" b="1" dirty="0"/>
              <a:t>proxy</a:t>
            </a:r>
            <a:r>
              <a:rPr lang="fr-FR" dirty="0"/>
              <a:t> contient la clé primaire</a:t>
            </a:r>
          </a:p>
          <a:p>
            <a:r>
              <a:rPr lang="fr-FR" dirty="0"/>
              <a:t>Le type chargement pour les colonnes d’une entités peut être modifié en utilisant l’annotation </a:t>
            </a:r>
            <a:r>
              <a:rPr lang="fr-FR" b="1" dirty="0"/>
              <a:t>@Basic</a:t>
            </a:r>
            <a:endParaRPr lang="fr-DZ" b="1" dirty="0"/>
          </a:p>
          <a:p>
            <a:endParaRPr lang="fr-FR" dirty="0"/>
          </a:p>
          <a:p>
            <a:r>
              <a:rPr lang="fr-FR" dirty="0"/>
              <a:t>Par défaut</a:t>
            </a:r>
          </a:p>
          <a:p>
            <a:pPr lvl="1"/>
            <a:r>
              <a:rPr lang="fr-FR" b="1" dirty="0"/>
              <a:t>JPA </a:t>
            </a:r>
            <a:r>
              <a:rPr lang="fr-FR" dirty="0"/>
              <a:t>est en mode </a:t>
            </a:r>
            <a:r>
              <a:rPr lang="fr-FR" b="1" dirty="0"/>
              <a:t>EAGER</a:t>
            </a:r>
            <a:r>
              <a:rPr lang="fr-FR" dirty="0"/>
              <a:t> pour </a:t>
            </a:r>
            <a:r>
              <a:rPr lang="fr-FR" b="1" dirty="0"/>
              <a:t>@Basic, @</a:t>
            </a:r>
            <a:r>
              <a:rPr lang="fr-FR" b="1" dirty="0" err="1"/>
              <a:t>OneToOne</a:t>
            </a:r>
            <a:r>
              <a:rPr lang="fr-FR" b="1" dirty="0"/>
              <a:t> </a:t>
            </a:r>
            <a:r>
              <a:rPr lang="fr-FR" dirty="0"/>
              <a:t>et </a:t>
            </a:r>
            <a:r>
              <a:rPr lang="fr-FR" b="1" dirty="0"/>
              <a:t>@</a:t>
            </a:r>
            <a:r>
              <a:rPr lang="fr-FR" b="1" dirty="0" err="1"/>
              <a:t>ManyToOne</a:t>
            </a:r>
            <a:endParaRPr lang="fr-FR" b="1" dirty="0"/>
          </a:p>
          <a:p>
            <a:pPr lvl="1"/>
            <a:r>
              <a:rPr lang="fr-FR" b="1" dirty="0"/>
              <a:t>JPA</a:t>
            </a:r>
            <a:r>
              <a:rPr lang="fr-FR" dirty="0"/>
              <a:t> est en mode </a:t>
            </a:r>
            <a:r>
              <a:rPr lang="fr-FR" b="1" dirty="0"/>
              <a:t>LAZY</a:t>
            </a:r>
            <a:r>
              <a:rPr lang="fr-FR" dirty="0"/>
              <a:t> pour </a:t>
            </a:r>
            <a:r>
              <a:rPr lang="fr-FR" b="1" dirty="0"/>
              <a:t>@</a:t>
            </a:r>
            <a:r>
              <a:rPr lang="fr-FR" b="1" dirty="0" err="1"/>
              <a:t>OneToMany</a:t>
            </a:r>
            <a:r>
              <a:rPr lang="fr-FR" dirty="0"/>
              <a:t> et </a:t>
            </a:r>
            <a:r>
              <a:rPr lang="fr-FR" b="1" dirty="0"/>
              <a:t>@</a:t>
            </a:r>
            <a:r>
              <a:rPr lang="fr-FR" b="1" dirty="0" err="1"/>
              <a:t>ManyToMany</a:t>
            </a:r>
            <a:endParaRPr lang="fr-FR" b="1" dirty="0"/>
          </a:p>
          <a:p>
            <a:pPr lvl="1"/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243640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2480-6265-4271-ACBB-D94E699B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332656"/>
            <a:ext cx="6377940" cy="720411"/>
          </a:xfrm>
        </p:spPr>
        <p:txBody>
          <a:bodyPr/>
          <a:lstStyle/>
          <a:p>
            <a:r>
              <a:rPr lang="fr-FR" b="1" dirty="0"/>
              <a:t>chargement</a:t>
            </a:r>
            <a:endParaRPr lang="fr-DZ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A3428-DAB3-49C2-9E03-499425BA40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3989" y="1053067"/>
            <a:ext cx="961032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Entity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class </a:t>
            </a:r>
            <a:r>
              <a:rPr kumimoji="0" lang="fr-FR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{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@Id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int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id</a:t>
            </a:r>
            <a:r>
              <a:rPr lang="fr-FR" altLang="fr-DZ" sz="1600" dirty="0">
                <a:solidFill>
                  <a:srgbClr val="000000"/>
                </a:solidFill>
                <a:cs typeface="Courier New" panose="02070309020205020404" pitchFamily="49" charset="0"/>
              </a:rPr>
              <a:t> Client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OneToMany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mappedBy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"</a:t>
            </a:r>
            <a:r>
              <a:rPr lang="fr-FR" altLang="fr-DZ" sz="1600" dirty="0">
                <a:solidFill>
                  <a:srgbClr val="000000"/>
                </a:solidFill>
                <a:cs typeface="Courier New" panose="02070309020205020404" pitchFamily="49" charset="0"/>
              </a:rPr>
              <a:t> Client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"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,cascade = 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CascadeType.</a:t>
            </a:r>
            <a:r>
              <a:rPr kumimoji="0" lang="fr-DZ" altLang="fr-DZ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ALL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fetch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= 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FetchType.</a:t>
            </a:r>
            <a:r>
              <a:rPr kumimoji="0" lang="fr-DZ" altLang="fr-DZ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EAGER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Set &lt;Compte&gt;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LesComptes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=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new 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HashSet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&lt;&gt;();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endParaRPr kumimoji="0" lang="fr-FR" altLang="fr-DZ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OneToOne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mappedBy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"</a:t>
            </a:r>
            <a:r>
              <a:rPr lang="fr-FR" altLang="fr-DZ" sz="1600" dirty="0">
                <a:solidFill>
                  <a:srgbClr val="000000"/>
                </a:solidFill>
                <a:cs typeface="Courier New" panose="02070309020205020404" pitchFamily="49" charset="0"/>
              </a:rPr>
              <a:t> Client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"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,cascade = 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CascadeType.</a:t>
            </a:r>
            <a:r>
              <a:rPr kumimoji="0" lang="fr-DZ" altLang="fr-DZ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ALL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fetch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= 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FetchType.</a:t>
            </a:r>
            <a:r>
              <a:rPr kumimoji="0" lang="fr-DZ" altLang="fr-DZ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LAZY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lang="fr-FR" altLang="fr-DZ" sz="1600" dirty="0">
                <a:solidFill>
                  <a:srgbClr val="000000"/>
                </a:solidFill>
                <a:cs typeface="Courier New" panose="02070309020205020404" pitchFamily="49" charset="0"/>
              </a:rPr>
              <a:t>Client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Detail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DZ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</a:t>
            </a:r>
            <a:r>
              <a:rPr lang="fr-FR" altLang="fr-DZ" sz="1600" b="1" dirty="0">
                <a:solidFill>
                  <a:srgbClr val="000000"/>
                </a:solidFill>
                <a:cs typeface="Courier New" panose="02070309020205020404" pitchFamily="49" charset="0"/>
              </a:rPr>
              <a:t>lient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Detail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endParaRPr kumimoji="0" lang="fr-FR" altLang="fr-DZ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@Basic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fetch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FetchType.</a:t>
            </a:r>
            <a:r>
              <a:rPr kumimoji="0" lang="fr-DZ" altLang="fr-DZ" sz="16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LAZY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@Lob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Byte[] 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Photo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endParaRPr kumimoji="0" lang="fr-DZ" altLang="fr-D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015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EACB-39AB-4B24-8B35-68688C48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060" y="116632"/>
            <a:ext cx="6377940" cy="1293028"/>
          </a:xfrm>
        </p:spPr>
        <p:txBody>
          <a:bodyPr>
            <a:normAutofit/>
          </a:bodyPr>
          <a:lstStyle/>
          <a:p>
            <a:r>
              <a:rPr lang="fr-FR" sz="3200" b="1" dirty="0"/>
              <a:t>Création du projet avec Spring </a:t>
            </a:r>
            <a:r>
              <a:rPr lang="fr-FR" sz="3200" b="1" dirty="0" err="1"/>
              <a:t>initializr</a:t>
            </a:r>
            <a:endParaRPr lang="fr-DZ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F725-0D0E-473A-8C5D-C66346B5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DZ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60098A-BF4F-DA18-81E9-7840F76DD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1668"/>
            <a:ext cx="8964488" cy="537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934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5740-4291-4930-8A88-2BB78BF7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/>
              <a:t>DAO:</a:t>
            </a:r>
            <a:br>
              <a:rPr lang="fr-FR" sz="5400" b="1" dirty="0"/>
            </a:br>
            <a:r>
              <a:rPr lang="fr-FR" sz="5400" b="1" dirty="0"/>
              <a:t>Data Access Object</a:t>
            </a:r>
            <a:endParaRPr lang="fr-DZ" sz="5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F5B71-871D-41F3-86DF-A5F5A77880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15810857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9C10-3274-42E8-A1AC-28B76E66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592" y="566165"/>
            <a:ext cx="7380312" cy="792088"/>
          </a:xfrm>
        </p:spPr>
        <p:txBody>
          <a:bodyPr>
            <a:normAutofit/>
          </a:bodyPr>
          <a:lstStyle/>
          <a:p>
            <a:r>
              <a:rPr lang="fr-FR" sz="2800" b="1" dirty="0"/>
              <a:t>Architecture : le modèle en couches</a:t>
            </a:r>
            <a:endParaRPr lang="fr-DZ" sz="2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493522-D9C0-4CC7-A282-67BF48072B0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79712" y="1628800"/>
            <a:ext cx="5616624" cy="5017975"/>
            <a:chOff x="1407" y="844"/>
            <a:chExt cx="2946" cy="2632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45189DCE-633E-4235-BE4E-391E4DEA8CB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07" y="844"/>
              <a:ext cx="2946" cy="2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DZ"/>
            </a:p>
          </p:txBody>
        </p:sp>
        <p:pic>
          <p:nvPicPr>
            <p:cNvPr id="12293" name="Picture 5">
              <a:extLst>
                <a:ext uri="{FF2B5EF4-FFF2-40B4-BE49-F238E27FC236}">
                  <a16:creationId xmlns:a16="http://schemas.microsoft.com/office/drawing/2014/main" id="{A1883C1D-85DC-46DF-9365-6021E0F10A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7" y="844"/>
              <a:ext cx="2952" cy="2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91074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F347-4BAA-4EA3-A31A-9646D7EB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784" y="404664"/>
            <a:ext cx="6377940" cy="657389"/>
          </a:xfrm>
        </p:spPr>
        <p:txBody>
          <a:bodyPr/>
          <a:lstStyle/>
          <a:p>
            <a:r>
              <a:rPr lang="fr-FR" b="1" dirty="0"/>
              <a:t>Architecture : le DAO</a:t>
            </a:r>
            <a:endParaRPr lang="fr-D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6D063-0DD8-42BD-A380-C4C741C54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477885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fr-FR" sz="2000" b="1" dirty="0"/>
              <a:t>DAO == Data Access Object</a:t>
            </a:r>
          </a:p>
          <a:p>
            <a:pPr>
              <a:spcAft>
                <a:spcPts val="1200"/>
              </a:spcAft>
            </a:pPr>
            <a:r>
              <a:rPr lang="fr-FR" sz="2000" dirty="0"/>
              <a:t>Permet de s'abstraire  la technologie de persistance des  données</a:t>
            </a:r>
          </a:p>
          <a:p>
            <a:pPr>
              <a:spcAft>
                <a:spcPts val="1200"/>
              </a:spcAft>
            </a:pPr>
            <a:r>
              <a:rPr lang="fr-FR" sz="2000" dirty="0"/>
              <a:t>Utile en JDBC, pas avec JPA : l'</a:t>
            </a:r>
            <a:r>
              <a:rPr lang="fr-FR" sz="2000" b="1" i="1" dirty="0" err="1"/>
              <a:t>EntityManager</a:t>
            </a:r>
            <a:r>
              <a:rPr lang="fr-FR" sz="2000" i="1" dirty="0"/>
              <a:t> </a:t>
            </a:r>
            <a:r>
              <a:rPr lang="fr-FR" sz="2000" dirty="0"/>
              <a:t>est un « super </a:t>
            </a:r>
            <a:r>
              <a:rPr lang="fr-FR" sz="2000" b="1" dirty="0"/>
              <a:t>DAO</a:t>
            </a:r>
            <a:r>
              <a:rPr lang="fr-FR" sz="2000" dirty="0"/>
              <a:t> »</a:t>
            </a:r>
          </a:p>
          <a:p>
            <a:pPr>
              <a:spcAft>
                <a:spcPts val="1200"/>
              </a:spcAft>
            </a:pPr>
            <a:r>
              <a:rPr lang="fr-FR" sz="2000" dirty="0"/>
              <a:t>Cette couche est donc optionnelle</a:t>
            </a:r>
          </a:p>
          <a:p>
            <a:pPr>
              <a:spcAft>
                <a:spcPts val="1200"/>
              </a:spcAft>
            </a:pPr>
            <a:r>
              <a:rPr lang="fr-FR" sz="2000" dirty="0"/>
              <a:t>Elle est parfois remplacée en JPA par une couche </a:t>
            </a:r>
            <a:r>
              <a:rPr lang="fr-FR" sz="2000" b="1" i="1" dirty="0"/>
              <a:t>Repository</a:t>
            </a:r>
          </a:p>
          <a:p>
            <a:pPr>
              <a:spcAft>
                <a:spcPts val="1200"/>
              </a:spcAft>
            </a:pPr>
            <a:r>
              <a:rPr lang="fr-FR" sz="2000" dirty="0"/>
              <a:t>Le </a:t>
            </a:r>
            <a:r>
              <a:rPr lang="fr-FR" sz="2000" i="1" dirty="0"/>
              <a:t>Repository </a:t>
            </a:r>
            <a:r>
              <a:rPr lang="fr-FR" sz="2000" dirty="0"/>
              <a:t>est une abstraction regroupant l'ensemble des actions sur un objet du domaine donné</a:t>
            </a:r>
            <a:endParaRPr lang="fr-DZ" sz="2000" dirty="0"/>
          </a:p>
        </p:txBody>
      </p:sp>
    </p:spTree>
    <p:extLst>
      <p:ext uri="{BB962C8B-B14F-4D97-AF65-F5344CB8AC3E}">
        <p14:creationId xmlns:p14="http://schemas.microsoft.com/office/powerpoint/2010/main" val="33214801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22A9-D404-4873-8424-6681BD0C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476672"/>
            <a:ext cx="6377940" cy="792419"/>
          </a:xfrm>
        </p:spPr>
        <p:txBody>
          <a:bodyPr>
            <a:normAutofit/>
          </a:bodyPr>
          <a:lstStyle/>
          <a:p>
            <a:r>
              <a:rPr lang="fr-FR" sz="3200" b="1" dirty="0"/>
              <a:t>Dao &amp; métier &amp; transaction</a:t>
            </a:r>
            <a:endParaRPr lang="fr-DZ" sz="32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903ACA-B624-428D-8E9E-5BA69903AD5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7544" y="1731020"/>
            <a:ext cx="8208912" cy="4650308"/>
            <a:chOff x="340" y="1888"/>
            <a:chExt cx="4477" cy="2655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7E4A5CB6-AB68-48ED-81A9-22B6BD191F7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40" y="1888"/>
              <a:ext cx="4477" cy="2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DZ"/>
            </a:p>
          </p:txBody>
        </p:sp>
        <p:pic>
          <p:nvPicPr>
            <p:cNvPr id="13317" name="Picture 5">
              <a:extLst>
                <a:ext uri="{FF2B5EF4-FFF2-40B4-BE49-F238E27FC236}">
                  <a16:creationId xmlns:a16="http://schemas.microsoft.com/office/drawing/2014/main" id="{7215219F-A894-4F9A-A65B-4A943B9582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" y="1888"/>
              <a:ext cx="4483" cy="2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45782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C35A734-6928-4F62-ABD7-C9A242F4A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36510" cy="18158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@</a:t>
            </a:r>
            <a:r>
              <a:rPr kumimoji="0" lang="fr-DZ" altLang="fr-DZ" sz="14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Entity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</a:br>
            <a:r>
              <a:rPr kumimoji="0" lang="fr-DZ" altLang="fr-DZ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public class 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Client {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@Id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</a:rPr>
              <a:t>    </a:t>
            </a:r>
            <a:r>
              <a:rPr kumimoji="0" lang="fr-DZ" altLang="fr-DZ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private</a:t>
            </a:r>
            <a:r>
              <a:rPr kumimoji="0" lang="fr-DZ" altLang="fr-DZ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 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Long </a:t>
            </a:r>
            <a:r>
              <a:rPr kumimoji="0" lang="fr-DZ" altLang="fr-DZ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</a:rPr>
              <a:t>idClient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;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</a:t>
            </a:r>
            <a:r>
              <a:rPr kumimoji="0" lang="fr-DZ" altLang="fr-DZ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private</a:t>
            </a:r>
            <a:r>
              <a:rPr kumimoji="0" lang="fr-DZ" altLang="fr-DZ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 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String </a:t>
            </a:r>
            <a:r>
              <a:rPr kumimoji="0" lang="fr-DZ" altLang="fr-DZ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</a:rPr>
              <a:t>nom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;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</a:t>
            </a:r>
            <a:r>
              <a:rPr kumimoji="0" lang="fr-DZ" altLang="fr-DZ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private</a:t>
            </a:r>
            <a:r>
              <a:rPr kumimoji="0" lang="fr-DZ" altLang="fr-DZ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 </a:t>
            </a:r>
            <a:r>
              <a:rPr kumimoji="0" lang="fr-DZ" altLang="fr-DZ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Civility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fr-DZ" altLang="fr-DZ" sz="1400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+mj-lt"/>
              </a:rPr>
              <a:t>sexe</a:t>
            </a: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;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fr-FR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…</a:t>
            </a:r>
            <a:b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fr-DZ" altLang="fr-DZ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}</a:t>
            </a:r>
            <a:endParaRPr kumimoji="0" lang="fr-DZ" altLang="fr-DZ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06E2155-FEDF-4285-BA92-29A4332C1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552" y="0"/>
            <a:ext cx="2236510" cy="234538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10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Remote</a:t>
            </a:r>
            <a:b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interface </a:t>
            </a:r>
            <a: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I</a:t>
            </a:r>
            <a:r>
              <a:rPr kumimoji="0" lang="fr-FR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DAO {</a:t>
            </a:r>
            <a:b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void</a:t>
            </a:r>
            <a:r>
              <a:rPr kumimoji="0" lang="fr-DZ" altLang="fr-DZ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create</a:t>
            </a:r>
            <a: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lang="fr-FR" altLang="fr-DZ" sz="1100" dirty="0">
                <a:solidFill>
                  <a:srgbClr val="000000"/>
                </a:solidFill>
                <a:cs typeface="Courier New" panose="02070309020205020404" pitchFamily="49" charset="0"/>
              </a:rPr>
              <a:t>Client </a:t>
            </a:r>
            <a:r>
              <a:rPr lang="fr-FR" altLang="fr-DZ" sz="1100" dirty="0" err="1">
                <a:solidFill>
                  <a:srgbClr val="000000"/>
                </a:solidFill>
                <a:cs typeface="Courier New" panose="02070309020205020404" pitchFamily="49" charset="0"/>
              </a:rPr>
              <a:t>client</a:t>
            </a:r>
            <a: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);</a:t>
            </a:r>
            <a:b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void</a:t>
            </a:r>
            <a:r>
              <a:rPr kumimoji="0" lang="fr-DZ" altLang="fr-DZ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edit</a:t>
            </a:r>
            <a: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lang="fr-FR" altLang="fr-DZ" sz="1100" dirty="0">
                <a:solidFill>
                  <a:srgbClr val="000000"/>
                </a:solidFill>
                <a:cs typeface="Courier New" panose="02070309020205020404" pitchFamily="49" charset="0"/>
              </a:rPr>
              <a:t>Client </a:t>
            </a:r>
            <a:r>
              <a:rPr lang="fr-FR" altLang="fr-DZ" sz="1100" dirty="0" err="1">
                <a:solidFill>
                  <a:srgbClr val="000000"/>
                </a:solidFill>
                <a:cs typeface="Courier New" panose="02070309020205020404" pitchFamily="49" charset="0"/>
              </a:rPr>
              <a:t>client</a:t>
            </a:r>
            <a: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);</a:t>
            </a:r>
            <a:b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1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void</a:t>
            </a:r>
            <a:r>
              <a:rPr kumimoji="0" lang="fr-DZ" altLang="fr-DZ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remove</a:t>
            </a:r>
            <a: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lang="fr-FR" altLang="fr-DZ" sz="1100" dirty="0">
                <a:solidFill>
                  <a:srgbClr val="000000"/>
                </a:solidFill>
                <a:cs typeface="Courier New" panose="02070309020205020404" pitchFamily="49" charset="0"/>
              </a:rPr>
              <a:t>Client </a:t>
            </a:r>
            <a:r>
              <a:rPr lang="fr-FR" altLang="fr-DZ" sz="1100" dirty="0" err="1">
                <a:solidFill>
                  <a:srgbClr val="000000"/>
                </a:solidFill>
                <a:cs typeface="Courier New" panose="02070309020205020404" pitchFamily="49" charset="0"/>
              </a:rPr>
              <a:t>client</a:t>
            </a:r>
            <a: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);</a:t>
            </a:r>
            <a:b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FR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</a:t>
            </a:r>
            <a:r>
              <a:rPr lang="fr-FR" altLang="fr-DZ" sz="1100" dirty="0">
                <a:solidFill>
                  <a:srgbClr val="000000"/>
                </a:solidFill>
                <a:cs typeface="Courier New" panose="02070309020205020404" pitchFamily="49" charset="0"/>
              </a:rPr>
              <a:t>Client</a:t>
            </a:r>
            <a: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find</a:t>
            </a:r>
            <a: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(Object id);</a:t>
            </a:r>
            <a:b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List &lt;</a:t>
            </a:r>
            <a:r>
              <a:rPr lang="fr-FR" altLang="fr-DZ" sz="1100" dirty="0">
                <a:solidFill>
                  <a:srgbClr val="000000"/>
                </a:solidFill>
                <a:cs typeface="Courier New" panose="02070309020205020404" pitchFamily="49" charset="0"/>
              </a:rPr>
              <a:t> Client </a:t>
            </a:r>
            <a: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 </a:t>
            </a:r>
            <a:r>
              <a:rPr kumimoji="0" lang="fr-DZ" altLang="fr-DZ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findAll</a:t>
            </a:r>
            <a: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();</a:t>
            </a:r>
            <a:b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FR" altLang="fr-DZ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Long</a:t>
            </a:r>
            <a:r>
              <a:rPr kumimoji="0" lang="fr-DZ" altLang="fr-DZ" sz="11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Count();</a:t>
            </a:r>
            <a:b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}</a:t>
            </a:r>
            <a:endParaRPr kumimoji="0" lang="fr-DZ" altLang="fr-DZ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31F29AC-804F-4DE6-BED1-2DC31BDC3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7" y="2285888"/>
            <a:ext cx="5065810" cy="445506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05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Stateless</a:t>
            </a:r>
            <a:b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class </a:t>
            </a:r>
            <a:r>
              <a:rPr kumimoji="0" lang="fr-FR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DAOImplBean</a:t>
            </a:r>
            <a: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implements</a:t>
            </a:r>
            <a:r>
              <a:rPr kumimoji="0" lang="fr-DZ" altLang="fr-DZ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I</a:t>
            </a:r>
            <a:r>
              <a:rPr kumimoji="0" lang="fr-FR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DAO,I</a:t>
            </a:r>
            <a:r>
              <a:rPr lang="fr-FR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Client</a:t>
            </a:r>
            <a:r>
              <a:rPr kumimoji="0" lang="fr-DZ" altLang="fr-DZ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DAOLocal</a:t>
            </a:r>
            <a: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{</a:t>
            </a:r>
            <a:b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05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PersistenceContext</a:t>
            </a:r>
            <a: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fr-DZ" altLang="fr-DZ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unitName</a:t>
            </a:r>
            <a: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fr-DZ" altLang="fr-DZ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"</a:t>
            </a:r>
            <a:r>
              <a:rPr kumimoji="0" lang="fr-DZ" altLang="fr-DZ" sz="105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jpa</a:t>
            </a:r>
            <a:r>
              <a:rPr kumimoji="0" lang="fr-DZ" altLang="fr-DZ" sz="105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+mj-lt"/>
                <a:cs typeface="Courier New" panose="02070309020205020404" pitchFamily="49" charset="0"/>
              </a:rPr>
              <a:t>-test"</a:t>
            </a:r>
            <a: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</a:t>
            </a:r>
            <a:b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FR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 </a:t>
            </a:r>
            <a:r>
              <a:rPr kumimoji="0" lang="fr-DZ" altLang="fr-DZ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EntityManager</a:t>
            </a:r>
            <a: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0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em</a:t>
            </a:r>
            <a: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1050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Override</a:t>
            </a:r>
            <a:b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</a:t>
            </a:r>
            <a:r>
              <a:rPr kumimoji="0" lang="fr-DZ" altLang="fr-DZ" sz="105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void</a:t>
            </a:r>
            <a:r>
              <a:rPr kumimoji="0" lang="fr-DZ" altLang="fr-DZ" sz="105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create</a:t>
            </a:r>
            <a: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lang="fr-FR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Client </a:t>
            </a:r>
            <a:r>
              <a:rPr lang="fr-FR" altLang="fr-DZ" sz="1050" dirty="0" err="1">
                <a:solidFill>
                  <a:srgbClr val="000000"/>
                </a:solidFill>
                <a:cs typeface="Courier New" panose="02070309020205020404" pitchFamily="49" charset="0"/>
              </a:rPr>
              <a:t>client</a:t>
            </a:r>
            <a: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 { </a:t>
            </a:r>
            <a:r>
              <a:rPr kumimoji="0" lang="fr-DZ" altLang="fr-DZ" sz="105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+mj-lt"/>
                <a:cs typeface="Courier New" panose="02070309020205020404" pitchFamily="49" charset="0"/>
              </a:rPr>
              <a:t>em</a:t>
            </a:r>
            <a:r>
              <a:rPr kumimoji="0" lang="fr-DZ" altLang="fr-DZ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.persist</a:t>
            </a:r>
            <a: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fr-FR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</a:t>
            </a:r>
            <a:r>
              <a:rPr lang="fr-FR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lient</a:t>
            </a:r>
            <a: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);  }</a:t>
            </a:r>
            <a:endParaRPr kumimoji="0" lang="fr-FR" altLang="fr-DZ" sz="105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DZ" sz="1050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DZ" altLang="fr-DZ" sz="1050" b="1" dirty="0">
                <a:solidFill>
                  <a:srgbClr val="000080"/>
                </a:solidFill>
                <a:cs typeface="Courier New" panose="02070309020205020404" pitchFamily="49" charset="0"/>
              </a:rPr>
              <a:t>public </a:t>
            </a:r>
            <a:r>
              <a:rPr lang="fr-DZ" altLang="fr-DZ" sz="105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void</a:t>
            </a:r>
            <a:r>
              <a:rPr lang="fr-DZ" altLang="fr-DZ" sz="1050" b="1" dirty="0">
                <a:solidFill>
                  <a:srgbClr val="000080"/>
                </a:solidFill>
                <a:cs typeface="Courier New" panose="02070309020205020404" pitchFamily="49" charset="0"/>
              </a:rPr>
              <a:t> </a:t>
            </a:r>
            <a:r>
              <a:rPr lang="fr-DZ" altLang="fr-DZ" sz="1050" dirty="0" err="1">
                <a:solidFill>
                  <a:srgbClr val="000000"/>
                </a:solidFill>
                <a:cs typeface="Courier New" panose="02070309020205020404" pitchFamily="49" charset="0"/>
              </a:rPr>
              <a:t>edit</a:t>
            </a: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fr-FR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Client </a:t>
            </a:r>
            <a:r>
              <a:rPr lang="fr-FR" altLang="fr-DZ" sz="1050" dirty="0" err="1">
                <a:solidFill>
                  <a:srgbClr val="000000"/>
                </a:solidFill>
                <a:cs typeface="Courier New" panose="02070309020205020404" pitchFamily="49" charset="0"/>
              </a:rPr>
              <a:t>client</a:t>
            </a: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) {</a:t>
            </a:r>
            <a:r>
              <a:rPr lang="fr-FR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r>
              <a:rPr lang="fr-DZ" altLang="fr-DZ" sz="1050" b="1" dirty="0" err="1">
                <a:solidFill>
                  <a:srgbClr val="660E7A"/>
                </a:solidFill>
                <a:cs typeface="Courier New" panose="02070309020205020404" pitchFamily="49" charset="0"/>
              </a:rPr>
              <a:t>em</a:t>
            </a:r>
            <a:r>
              <a:rPr lang="fr-DZ" altLang="fr-DZ" sz="1050" dirty="0" err="1">
                <a:solidFill>
                  <a:srgbClr val="000000"/>
                </a:solidFill>
                <a:cs typeface="Courier New" panose="02070309020205020404" pitchFamily="49" charset="0"/>
              </a:rPr>
              <a:t>.merge</a:t>
            </a: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fr-FR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client</a:t>
            </a: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);   }</a:t>
            </a:r>
            <a:b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lang="fr-DZ" altLang="fr-DZ" sz="1050" b="1" dirty="0">
                <a:solidFill>
                  <a:srgbClr val="000080"/>
                </a:solidFill>
                <a:cs typeface="Courier New" panose="02070309020205020404" pitchFamily="49" charset="0"/>
              </a:rPr>
              <a:t>public </a:t>
            </a:r>
            <a:r>
              <a:rPr lang="fr-DZ" altLang="fr-DZ" sz="1050" b="1" dirty="0" err="1">
                <a:solidFill>
                  <a:srgbClr val="000080"/>
                </a:solidFill>
                <a:cs typeface="Courier New" panose="02070309020205020404" pitchFamily="49" charset="0"/>
              </a:rPr>
              <a:t>void</a:t>
            </a:r>
            <a:r>
              <a:rPr lang="fr-DZ" altLang="fr-DZ" sz="1050" b="1" dirty="0">
                <a:solidFill>
                  <a:srgbClr val="000080"/>
                </a:solidFill>
                <a:cs typeface="Courier New" panose="02070309020205020404" pitchFamily="49" charset="0"/>
              </a:rPr>
              <a:t> </a:t>
            </a:r>
            <a:r>
              <a:rPr lang="fr-DZ" altLang="fr-DZ" sz="1050" dirty="0" err="1">
                <a:solidFill>
                  <a:srgbClr val="000000"/>
                </a:solidFill>
                <a:cs typeface="Courier New" panose="02070309020205020404" pitchFamily="49" charset="0"/>
              </a:rPr>
              <a:t>remove</a:t>
            </a: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fr-FR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Client </a:t>
            </a:r>
            <a:r>
              <a:rPr lang="fr-FR" altLang="fr-DZ" sz="1050" dirty="0" err="1">
                <a:solidFill>
                  <a:srgbClr val="000000"/>
                </a:solidFill>
                <a:cs typeface="Courier New" panose="02070309020205020404" pitchFamily="49" charset="0"/>
              </a:rPr>
              <a:t>client</a:t>
            </a: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) {</a:t>
            </a:r>
            <a:b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fr-FR" altLang="fr-DZ" sz="1050" dirty="0" err="1">
                <a:solidFill>
                  <a:srgbClr val="000000"/>
                </a:solidFill>
                <a:cs typeface="Courier New" panose="02070309020205020404" pitchFamily="49" charset="0"/>
              </a:rPr>
              <a:t>em.remove</a:t>
            </a:r>
            <a:r>
              <a:rPr lang="fr-FR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fr-FR" altLang="fr-DZ" sz="1050" dirty="0" err="1">
                <a:solidFill>
                  <a:srgbClr val="000000"/>
                </a:solidFill>
                <a:cs typeface="Courier New" panose="02070309020205020404" pitchFamily="49" charset="0"/>
              </a:rPr>
              <a:t>em.contains</a:t>
            </a:r>
            <a:r>
              <a:rPr lang="fr-FR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fr-FR" altLang="fr-DZ" sz="1050" dirty="0" err="1">
                <a:solidFill>
                  <a:srgbClr val="000000"/>
                </a:solidFill>
                <a:cs typeface="Courier New" panose="02070309020205020404" pitchFamily="49" charset="0"/>
              </a:rPr>
              <a:t>entity</a:t>
            </a:r>
            <a:r>
              <a:rPr lang="fr-FR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) ? </a:t>
            </a:r>
            <a:r>
              <a:rPr lang="fr-FR" altLang="fr-DZ" sz="1050" dirty="0" err="1">
                <a:solidFill>
                  <a:srgbClr val="000000"/>
                </a:solidFill>
                <a:cs typeface="Courier New" panose="02070309020205020404" pitchFamily="49" charset="0"/>
              </a:rPr>
              <a:t>entity</a:t>
            </a:r>
            <a:r>
              <a:rPr lang="fr-FR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 : </a:t>
            </a:r>
            <a:r>
              <a:rPr lang="fr-FR" altLang="fr-DZ" sz="1050" dirty="0" err="1">
                <a:solidFill>
                  <a:srgbClr val="000000"/>
                </a:solidFill>
                <a:cs typeface="Courier New" panose="02070309020205020404" pitchFamily="49" charset="0"/>
              </a:rPr>
              <a:t>em.merge</a:t>
            </a:r>
            <a:r>
              <a:rPr lang="fr-FR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fr-FR" altLang="fr-DZ" sz="1050" dirty="0" err="1">
                <a:solidFill>
                  <a:srgbClr val="000000"/>
                </a:solidFill>
                <a:cs typeface="Courier New" panose="02070309020205020404" pitchFamily="49" charset="0"/>
              </a:rPr>
              <a:t>entity</a:t>
            </a:r>
            <a:r>
              <a:rPr lang="fr-FR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));</a:t>
            </a:r>
            <a:br>
              <a:rPr lang="fr-FR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   }</a:t>
            </a:r>
            <a:b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br>
              <a:rPr lang="fr-DZ" altLang="fr-DZ" sz="1050" dirty="0">
                <a:solidFill>
                  <a:srgbClr val="808000"/>
                </a:solidFill>
                <a:cs typeface="Courier New" panose="02070309020205020404" pitchFamily="49" charset="0"/>
              </a:rPr>
            </a:br>
            <a:r>
              <a:rPr lang="fr-DZ" altLang="fr-DZ" sz="1050" dirty="0">
                <a:solidFill>
                  <a:srgbClr val="808000"/>
                </a:solidFill>
                <a:cs typeface="Courier New" panose="02070309020205020404" pitchFamily="49" charset="0"/>
              </a:rPr>
              <a:t>    </a:t>
            </a:r>
            <a:r>
              <a:rPr lang="fr-DZ" altLang="fr-DZ" sz="1050" b="1" dirty="0">
                <a:solidFill>
                  <a:srgbClr val="000080"/>
                </a:solidFill>
                <a:cs typeface="Courier New" panose="02070309020205020404" pitchFamily="49" charset="0"/>
              </a:rPr>
              <a:t>public </a:t>
            </a:r>
            <a:r>
              <a:rPr lang="fr-FR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Client</a:t>
            </a: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fr-DZ" altLang="fr-DZ" sz="1050" dirty="0" err="1">
                <a:solidFill>
                  <a:srgbClr val="000000"/>
                </a:solidFill>
                <a:cs typeface="Courier New" panose="02070309020205020404" pitchFamily="49" charset="0"/>
              </a:rPr>
              <a:t>find</a:t>
            </a: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(Object id) {</a:t>
            </a:r>
            <a:r>
              <a:rPr lang="fr-DZ" altLang="fr-DZ" sz="1050" b="1" dirty="0">
                <a:solidFill>
                  <a:srgbClr val="000080"/>
                </a:solidFill>
                <a:cs typeface="Courier New" panose="02070309020205020404" pitchFamily="49" charset="0"/>
              </a:rPr>
              <a:t>return </a:t>
            </a:r>
            <a:r>
              <a:rPr lang="fr-DZ" altLang="fr-DZ" sz="1050" b="1" dirty="0" err="1">
                <a:solidFill>
                  <a:srgbClr val="660E7A"/>
                </a:solidFill>
                <a:cs typeface="Courier New" panose="02070309020205020404" pitchFamily="49" charset="0"/>
              </a:rPr>
              <a:t>em</a:t>
            </a:r>
            <a:r>
              <a:rPr lang="fr-DZ" altLang="fr-DZ" sz="1050" dirty="0" err="1">
                <a:solidFill>
                  <a:srgbClr val="000000"/>
                </a:solidFill>
                <a:cs typeface="Courier New" panose="02070309020205020404" pitchFamily="49" charset="0"/>
              </a:rPr>
              <a:t>.find</a:t>
            </a: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fr-FR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Client</a:t>
            </a: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  <a:r>
              <a:rPr lang="fr-DZ" altLang="fr-DZ" sz="1050" b="1" dirty="0">
                <a:solidFill>
                  <a:srgbClr val="000080"/>
                </a:solidFill>
                <a:cs typeface="Courier New" panose="02070309020205020404" pitchFamily="49" charset="0"/>
              </a:rPr>
              <a:t>class</a:t>
            </a: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, id); }</a:t>
            </a:r>
            <a:b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br>
              <a:rPr lang="fr-DZ" altLang="fr-DZ" sz="1050" dirty="0">
                <a:solidFill>
                  <a:srgbClr val="808000"/>
                </a:solidFill>
                <a:cs typeface="Courier New" panose="02070309020205020404" pitchFamily="49" charset="0"/>
              </a:rPr>
            </a:br>
            <a:r>
              <a:rPr lang="fr-DZ" altLang="fr-DZ" sz="1050" dirty="0">
                <a:solidFill>
                  <a:srgbClr val="808000"/>
                </a:solidFill>
                <a:cs typeface="Courier New" panose="02070309020205020404" pitchFamily="49" charset="0"/>
              </a:rPr>
              <a:t>    </a:t>
            </a:r>
            <a:r>
              <a:rPr lang="fr-DZ" altLang="fr-DZ" sz="1050" b="1" dirty="0">
                <a:solidFill>
                  <a:srgbClr val="000080"/>
                </a:solidFill>
                <a:cs typeface="Courier New" panose="02070309020205020404" pitchFamily="49" charset="0"/>
              </a:rPr>
              <a:t>public </a:t>
            </a: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List&lt;</a:t>
            </a:r>
            <a:r>
              <a:rPr lang="fr-FR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Client</a:t>
            </a: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&gt; </a:t>
            </a:r>
            <a:r>
              <a:rPr lang="fr-DZ" altLang="fr-DZ" sz="1050" dirty="0" err="1">
                <a:solidFill>
                  <a:srgbClr val="000000"/>
                </a:solidFill>
                <a:cs typeface="Courier New" panose="02070309020205020404" pitchFamily="49" charset="0"/>
              </a:rPr>
              <a:t>findAll</a:t>
            </a: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() {</a:t>
            </a:r>
            <a:b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fr-DZ" altLang="fr-DZ" sz="1050" dirty="0" err="1">
                <a:solidFill>
                  <a:srgbClr val="000000"/>
                </a:solidFill>
                <a:cs typeface="Courier New" panose="02070309020205020404" pitchFamily="49" charset="0"/>
              </a:rPr>
              <a:t>Query</a:t>
            </a: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 q=</a:t>
            </a:r>
            <a:r>
              <a:rPr lang="fr-DZ" altLang="fr-DZ" sz="1050" b="1" dirty="0" err="1">
                <a:solidFill>
                  <a:srgbClr val="660E7A"/>
                </a:solidFill>
                <a:cs typeface="Courier New" panose="02070309020205020404" pitchFamily="49" charset="0"/>
              </a:rPr>
              <a:t>em</a:t>
            </a:r>
            <a:r>
              <a:rPr lang="fr-DZ" altLang="fr-DZ" sz="1050" dirty="0" err="1">
                <a:solidFill>
                  <a:srgbClr val="000000"/>
                </a:solidFill>
                <a:cs typeface="Courier New" panose="02070309020205020404" pitchFamily="49" charset="0"/>
              </a:rPr>
              <a:t>.createQuery</a:t>
            </a: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fr-DZ" altLang="fr-DZ" sz="1050" b="1" dirty="0">
                <a:solidFill>
                  <a:srgbClr val="008000"/>
                </a:solidFill>
                <a:cs typeface="Courier New" panose="02070309020205020404" pitchFamily="49" charset="0"/>
              </a:rPr>
              <a:t>"select c </a:t>
            </a:r>
            <a:r>
              <a:rPr lang="fr-DZ" altLang="fr-DZ" sz="1050" b="1" dirty="0" err="1">
                <a:solidFill>
                  <a:srgbClr val="008000"/>
                </a:solidFill>
                <a:cs typeface="Courier New" panose="02070309020205020404" pitchFamily="49" charset="0"/>
              </a:rPr>
              <a:t>from</a:t>
            </a:r>
            <a:r>
              <a:rPr lang="fr-DZ" altLang="fr-DZ" sz="105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fr-FR" altLang="fr-DZ" sz="1050" dirty="0">
                <a:solidFill>
                  <a:srgbClr val="FF0000"/>
                </a:solidFill>
                <a:cs typeface="Courier New" panose="02070309020205020404" pitchFamily="49" charset="0"/>
              </a:rPr>
              <a:t>Client</a:t>
            </a:r>
            <a:r>
              <a:rPr lang="fr-DZ" altLang="fr-DZ" sz="105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fr-DZ" altLang="fr-DZ" sz="1050" b="1" dirty="0">
                <a:solidFill>
                  <a:srgbClr val="008000"/>
                </a:solidFill>
                <a:cs typeface="Courier New" panose="02070309020205020404" pitchFamily="49" charset="0"/>
              </a:rPr>
              <a:t>c"</a:t>
            </a: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fr-DZ" altLang="fr-DZ" sz="1050" b="1" dirty="0">
                <a:solidFill>
                  <a:srgbClr val="000080"/>
                </a:solidFill>
                <a:cs typeface="Courier New" panose="02070309020205020404" pitchFamily="49" charset="0"/>
              </a:rPr>
              <a:t>return  </a:t>
            </a:r>
            <a:r>
              <a:rPr lang="fr-DZ" altLang="fr-DZ" sz="1050" dirty="0" err="1">
                <a:solidFill>
                  <a:srgbClr val="000000"/>
                </a:solidFill>
                <a:cs typeface="Courier New" panose="02070309020205020404" pitchFamily="49" charset="0"/>
              </a:rPr>
              <a:t>q.getResultList</a:t>
            </a: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();</a:t>
            </a:r>
            <a:b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endParaRPr lang="fr-FR" altLang="fr-DZ" sz="105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DZ" altLang="fr-DZ" sz="1050" dirty="0">
                <a:solidFill>
                  <a:srgbClr val="808000"/>
                </a:solidFill>
                <a:cs typeface="Courier New" panose="02070309020205020404" pitchFamily="49" charset="0"/>
              </a:rPr>
              <a:t>    </a:t>
            </a:r>
            <a:r>
              <a:rPr lang="fr-DZ" altLang="fr-DZ" sz="1050" b="1" dirty="0">
                <a:solidFill>
                  <a:srgbClr val="000080"/>
                </a:solidFill>
                <a:cs typeface="Courier New" panose="02070309020205020404" pitchFamily="49" charset="0"/>
              </a:rPr>
              <a:t>public </a:t>
            </a:r>
            <a:r>
              <a:rPr lang="fr-FR" altLang="fr-DZ" sz="1050" b="1" dirty="0">
                <a:solidFill>
                  <a:srgbClr val="000080"/>
                </a:solidFill>
                <a:cs typeface="Courier New" panose="02070309020205020404" pitchFamily="49" charset="0"/>
              </a:rPr>
              <a:t>Long </a:t>
            </a: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Count() {</a:t>
            </a:r>
            <a:b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fr-DZ" altLang="fr-DZ" sz="1050" dirty="0" err="1">
                <a:solidFill>
                  <a:srgbClr val="000000"/>
                </a:solidFill>
                <a:cs typeface="Courier New" panose="02070309020205020404" pitchFamily="49" charset="0"/>
              </a:rPr>
              <a:t>Query</a:t>
            </a: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 q=</a:t>
            </a:r>
            <a:r>
              <a:rPr lang="fr-DZ" altLang="fr-DZ" sz="1050" b="1" dirty="0" err="1">
                <a:solidFill>
                  <a:srgbClr val="660E7A"/>
                </a:solidFill>
                <a:cs typeface="Courier New" panose="02070309020205020404" pitchFamily="49" charset="0"/>
              </a:rPr>
              <a:t>em</a:t>
            </a:r>
            <a:r>
              <a:rPr lang="fr-DZ" altLang="fr-DZ" sz="1050" dirty="0" err="1">
                <a:solidFill>
                  <a:srgbClr val="000000"/>
                </a:solidFill>
                <a:cs typeface="Courier New" panose="02070309020205020404" pitchFamily="49" charset="0"/>
              </a:rPr>
              <a:t>.createQuery</a:t>
            </a: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fr-DZ" altLang="fr-DZ" sz="1050" b="1" dirty="0">
                <a:solidFill>
                  <a:srgbClr val="008000"/>
                </a:solidFill>
                <a:cs typeface="Courier New" panose="02070309020205020404" pitchFamily="49" charset="0"/>
              </a:rPr>
              <a:t>"select count(c) </a:t>
            </a:r>
            <a:r>
              <a:rPr lang="fr-DZ" altLang="fr-DZ" sz="1050" b="1" dirty="0" err="1">
                <a:solidFill>
                  <a:srgbClr val="008000"/>
                </a:solidFill>
                <a:cs typeface="Courier New" panose="02070309020205020404" pitchFamily="49" charset="0"/>
              </a:rPr>
              <a:t>from</a:t>
            </a:r>
            <a:r>
              <a:rPr lang="fr-DZ" altLang="fr-DZ" sz="1050" b="1" dirty="0">
                <a:solidFill>
                  <a:srgbClr val="008000"/>
                </a:solidFill>
                <a:cs typeface="Courier New" panose="02070309020205020404" pitchFamily="49" charset="0"/>
              </a:rPr>
              <a:t> </a:t>
            </a:r>
            <a:r>
              <a:rPr lang="fr-FR" altLang="fr-DZ" sz="1050" b="1" dirty="0">
                <a:solidFill>
                  <a:srgbClr val="008000"/>
                </a:solidFill>
                <a:cs typeface="Courier New" panose="02070309020205020404" pitchFamily="49" charset="0"/>
              </a:rPr>
              <a:t>Client</a:t>
            </a:r>
            <a:r>
              <a:rPr lang="fr-DZ" altLang="fr-DZ" sz="1050" b="1" dirty="0">
                <a:solidFill>
                  <a:srgbClr val="008000"/>
                </a:solidFill>
                <a:cs typeface="Courier New" panose="02070309020205020404" pitchFamily="49" charset="0"/>
              </a:rPr>
              <a:t> c"</a:t>
            </a: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);</a:t>
            </a:r>
            <a:b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        </a:t>
            </a:r>
            <a:r>
              <a:rPr lang="fr-DZ" altLang="fr-DZ" sz="1050" b="1" dirty="0">
                <a:solidFill>
                  <a:srgbClr val="000080"/>
                </a:solidFill>
                <a:cs typeface="Courier New" panose="02070309020205020404" pitchFamily="49" charset="0"/>
              </a:rPr>
              <a:t>return </a:t>
            </a: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fr-FR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Long</a:t>
            </a: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)</a:t>
            </a:r>
            <a:r>
              <a:rPr lang="fr-DZ" altLang="fr-DZ" sz="1050" dirty="0" err="1">
                <a:solidFill>
                  <a:srgbClr val="000000"/>
                </a:solidFill>
                <a:cs typeface="Courier New" panose="02070309020205020404" pitchFamily="49" charset="0"/>
              </a:rPr>
              <a:t>q.getSingleResult</a:t>
            </a: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();</a:t>
            </a:r>
            <a:b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  <a:b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</a:br>
            <a:r>
              <a:rPr lang="fr-DZ" altLang="fr-DZ" sz="105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endParaRPr kumimoji="0" lang="fr-DZ" altLang="fr-DZ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CF26B7-ECAA-4E5D-A3BD-691F215538A0}"/>
              </a:ext>
            </a:extLst>
          </p:cNvPr>
          <p:cNvSpPr txBox="1"/>
          <p:nvPr/>
        </p:nvSpPr>
        <p:spPr>
          <a:xfrm>
            <a:off x="426399" y="1631216"/>
            <a:ext cx="13837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DAO </a:t>
            </a:r>
            <a:r>
              <a:rPr lang="fr-FR" b="1" dirty="0" err="1"/>
              <a:t>Entity</a:t>
            </a:r>
            <a:endParaRPr lang="fr-DZ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18BDB50-88A1-4B8A-A392-3016E43C934F}"/>
              </a:ext>
            </a:extLst>
          </p:cNvPr>
          <p:cNvSpPr txBox="1"/>
          <p:nvPr/>
        </p:nvSpPr>
        <p:spPr>
          <a:xfrm>
            <a:off x="5796980" y="2160720"/>
            <a:ext cx="177965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DAO Interface</a:t>
            </a:r>
            <a:endParaRPr lang="fr-DZ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7FCC1B2-E3FA-4D69-AA9A-85A2838BDAED}"/>
              </a:ext>
            </a:extLst>
          </p:cNvPr>
          <p:cNvSpPr txBox="1"/>
          <p:nvPr/>
        </p:nvSpPr>
        <p:spPr>
          <a:xfrm>
            <a:off x="4163150" y="2883154"/>
            <a:ext cx="254589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/>
              <a:t>DAO </a:t>
            </a:r>
            <a:r>
              <a:rPr lang="fr-FR" b="1" dirty="0" err="1"/>
              <a:t>Implementation</a:t>
            </a:r>
            <a:endParaRPr lang="fr-DZ" b="1" dirty="0"/>
          </a:p>
        </p:txBody>
      </p:sp>
      <p:sp>
        <p:nvSpPr>
          <p:cNvPr id="15" name="Explosion : 14 points 14">
            <a:extLst>
              <a:ext uri="{FF2B5EF4-FFF2-40B4-BE49-F238E27FC236}">
                <a16:creationId xmlns:a16="http://schemas.microsoft.com/office/drawing/2014/main" id="{7C392337-3A8B-4AA1-82FE-FC4B27D1BA64}"/>
              </a:ext>
            </a:extLst>
          </p:cNvPr>
          <p:cNvSpPr/>
          <p:nvPr/>
        </p:nvSpPr>
        <p:spPr>
          <a:xfrm>
            <a:off x="5118421" y="3605515"/>
            <a:ext cx="3998491" cy="3135439"/>
          </a:xfrm>
          <a:prstGeom prst="irregularSeal2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Répété la même pour chaque entité</a:t>
            </a:r>
            <a:endParaRPr lang="fr-DZ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Signe de multiplication 15">
            <a:extLst>
              <a:ext uri="{FF2B5EF4-FFF2-40B4-BE49-F238E27FC236}">
                <a16:creationId xmlns:a16="http://schemas.microsoft.com/office/drawing/2014/main" id="{24359189-1314-4BB5-BA94-88659E72999B}"/>
              </a:ext>
            </a:extLst>
          </p:cNvPr>
          <p:cNvSpPr/>
          <p:nvPr/>
        </p:nvSpPr>
        <p:spPr>
          <a:xfrm>
            <a:off x="241511" y="-1059284"/>
            <a:ext cx="7568138" cy="788487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127355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C1E3-5EB5-4ED1-BB8D-95A71271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47211"/>
            <a:ext cx="8250148" cy="93610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fr-FR" sz="3200" b="1" dirty="0"/>
              <a:t>DAO Spring Data: </a:t>
            </a:r>
            <a:r>
              <a:rPr lang="fr-FR" sz="3200" b="1" cap="none" dirty="0" err="1"/>
              <a:t>JpaRepository</a:t>
            </a:r>
            <a:endParaRPr lang="fr-DZ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C09D-309D-4DAF-8842-3355C0184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" y="1700808"/>
            <a:ext cx="9144000" cy="515719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fr-FR" dirty="0"/>
              <a:t>Pour obtenir le </a:t>
            </a:r>
            <a:r>
              <a:rPr lang="fr-FR" b="1" dirty="0"/>
              <a:t>DAO</a:t>
            </a:r>
            <a:r>
              <a:rPr lang="fr-FR" dirty="0"/>
              <a:t>, il faut créer une interface qui étend:</a:t>
            </a:r>
          </a:p>
          <a:p>
            <a:pPr lvl="1">
              <a:spcAft>
                <a:spcPts val="1200"/>
              </a:spcAft>
            </a:pPr>
            <a:r>
              <a:rPr lang="fr-FR" dirty="0"/>
              <a:t>L’interface  </a:t>
            </a:r>
            <a:r>
              <a:rPr lang="fr-FR" b="1" dirty="0" err="1"/>
              <a:t>JpaRepository</a:t>
            </a:r>
            <a:r>
              <a:rPr lang="fr-FR" dirty="0"/>
              <a:t> &lt;T,I&gt;</a:t>
            </a:r>
            <a:endParaRPr lang="fr-FR" sz="2000" dirty="0"/>
          </a:p>
          <a:p>
            <a:pPr>
              <a:spcAft>
                <a:spcPts val="1200"/>
              </a:spcAft>
            </a:pPr>
            <a:endParaRPr lang="en-US" sz="2000" dirty="0"/>
          </a:p>
          <a:p>
            <a:pPr>
              <a:spcAft>
                <a:spcPts val="1200"/>
              </a:spcAft>
            </a:pPr>
            <a:endParaRPr lang="en-US" sz="2000" dirty="0"/>
          </a:p>
          <a:p>
            <a:pPr>
              <a:spcAft>
                <a:spcPts val="1200"/>
              </a:spcAft>
            </a:pPr>
            <a:endParaRPr lang="en-US" sz="2000" dirty="0"/>
          </a:p>
          <a:p>
            <a:pPr>
              <a:spcAft>
                <a:spcPts val="1200"/>
              </a:spcAft>
            </a:pPr>
            <a:r>
              <a:rPr lang="en-US" sz="2000" dirty="0"/>
              <a:t>You will now be able to use </a:t>
            </a:r>
            <a:r>
              <a:rPr lang="en-US" sz="2000" b="1" dirty="0" err="1"/>
              <a:t>JpaRepository’s</a:t>
            </a:r>
            <a:r>
              <a:rPr lang="en-US" sz="2000" dirty="0"/>
              <a:t> methods </a:t>
            </a:r>
            <a:r>
              <a:rPr lang="en-US" sz="2000" b="1" dirty="0"/>
              <a:t>like save(), </a:t>
            </a:r>
            <a:r>
              <a:rPr lang="en-US" sz="2000" b="1" dirty="0" err="1"/>
              <a:t>findOne</a:t>
            </a:r>
            <a:r>
              <a:rPr lang="en-US" sz="2000" b="1" dirty="0"/>
              <a:t>()</a:t>
            </a:r>
            <a:r>
              <a:rPr lang="en-US" sz="2000" dirty="0"/>
              <a:t>, </a:t>
            </a:r>
            <a:r>
              <a:rPr lang="en-US" sz="2000" b="1" dirty="0" err="1"/>
              <a:t>findAll</a:t>
            </a:r>
            <a:r>
              <a:rPr lang="en-US" sz="2000" b="1" dirty="0"/>
              <a:t>()</a:t>
            </a:r>
            <a:r>
              <a:rPr lang="en-US" sz="2000" dirty="0"/>
              <a:t>, </a:t>
            </a:r>
            <a:r>
              <a:rPr lang="en-US" sz="2000" b="1" dirty="0"/>
              <a:t>count()</a:t>
            </a:r>
            <a:r>
              <a:rPr lang="en-US" sz="2000" dirty="0"/>
              <a:t>, </a:t>
            </a:r>
            <a:r>
              <a:rPr lang="en-US" sz="2000" b="1" dirty="0"/>
              <a:t>delete(), </a:t>
            </a:r>
            <a:r>
              <a:rPr lang="en-US" sz="2000" dirty="0"/>
              <a:t>etc.</a:t>
            </a:r>
            <a:endParaRPr lang="fr-FR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F1E731-7B5C-4550-8A0E-D0743428E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10" y="3140968"/>
            <a:ext cx="8538180" cy="7232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public interface </a:t>
            </a:r>
            <a:r>
              <a:rPr kumimoji="0" lang="fr-DZ" altLang="fr-DZ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ClientRepository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endParaRPr kumimoji="0" lang="fr-FR" altLang="fr-DZ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fr-FR" altLang="fr-DZ" dirty="0">
                <a:solidFill>
                  <a:srgbClr val="000000"/>
                </a:solidFill>
                <a:latin typeface="+mj-lt"/>
              </a:rPr>
              <a:t>                         </a:t>
            </a:r>
            <a:r>
              <a:rPr kumimoji="0" lang="fr-DZ" altLang="fr-DZ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extends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 </a:t>
            </a:r>
            <a:r>
              <a:rPr kumimoji="0" lang="fr-DZ" altLang="fr-DZ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JpaRepository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&lt;</a:t>
            </a:r>
            <a:r>
              <a:rPr kumimoji="0" lang="fr-DZ" altLang="fr-DZ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Client,Long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&gt; {}</a:t>
            </a:r>
            <a:endParaRPr kumimoji="0" lang="fr-DZ" altLang="fr-DZ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080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9DF2D-6491-4C54-99E2-056185CF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DZ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B9BC6F-99CD-4B67-9779-A15DAB7BA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DZ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C5FE517-070C-4AC6-997D-A0E9E2E03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13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4155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2314-4C6A-4D32-B08F-588A31A9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9639" y="-10641"/>
            <a:ext cx="6377940" cy="72041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fr-FR" sz="3600" b="1" dirty="0"/>
              <a:t>Paramétrage JPA</a:t>
            </a:r>
            <a:endParaRPr lang="fr-DZ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8C2B8-0AAC-411E-8055-BB3E2B3CB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3" y="1124744"/>
            <a:ext cx="9020075" cy="5733256"/>
          </a:xfrm>
        </p:spPr>
        <p:txBody>
          <a:bodyPr>
            <a:normAutofit/>
          </a:bodyPr>
          <a:lstStyle/>
          <a:p>
            <a:r>
              <a:rPr lang="fr-FR" sz="2000" dirty="0"/>
              <a:t>Ajouter la dépendance </a:t>
            </a:r>
            <a:r>
              <a:rPr lang="fr-FR" sz="2000" b="1" dirty="0" err="1"/>
              <a:t>spring</a:t>
            </a:r>
            <a:r>
              <a:rPr lang="fr-FR" sz="2000" b="1" dirty="0"/>
              <a:t>-boot-starter-data-</a:t>
            </a:r>
            <a:r>
              <a:rPr lang="fr-FR" sz="2000" b="1" dirty="0" err="1"/>
              <a:t>jpa</a:t>
            </a:r>
            <a:r>
              <a:rPr lang="fr-FR" sz="2000" dirty="0"/>
              <a:t> </a:t>
            </a:r>
          </a:p>
          <a:p>
            <a:endParaRPr lang="fr-FR" sz="2000" dirty="0"/>
          </a:p>
          <a:p>
            <a:r>
              <a:rPr lang="fr-FR" sz="2000" dirty="0"/>
              <a:t>Vous pouvez Utiliser </a:t>
            </a:r>
            <a:r>
              <a:rPr lang="fr-FR" sz="2000" b="1" dirty="0"/>
              <a:t>(H2, HSQL or Derby)</a:t>
            </a:r>
            <a:r>
              <a:rPr lang="fr-FR" sz="2000" dirty="0"/>
              <a:t> comme base de données embarquée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Ajout des informations </a:t>
            </a:r>
            <a:r>
              <a:rPr lang="fr-FR" dirty="0" err="1"/>
              <a:t>connection</a:t>
            </a:r>
            <a:r>
              <a:rPr lang="fr-FR" dirty="0"/>
              <a:t> DB dans </a:t>
            </a:r>
            <a:r>
              <a:rPr lang="fr-FR" b="1" dirty="0" err="1"/>
              <a:t>application.properties</a:t>
            </a:r>
            <a:endParaRPr lang="fr-FR" b="1" dirty="0"/>
          </a:p>
          <a:p>
            <a:endParaRPr lang="fr-FR" b="1" dirty="0"/>
          </a:p>
          <a:p>
            <a:endParaRPr lang="fr-DZ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F27BFF-BEF0-467D-926C-0D4EBCFB6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2767280"/>
            <a:ext cx="6480720" cy="132343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&lt;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dependency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&lt;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groupId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mysql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&lt;/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groupId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&lt;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artifactId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mysql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-</a:t>
            </a:r>
            <a:r>
              <a:rPr kumimoji="0" lang="fr-DZ" altLang="fr-DZ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connector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-java&lt;/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artifactId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&lt;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scope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&gt;runtime&lt;/</a:t>
            </a:r>
            <a:r>
              <a:rPr kumimoji="0" lang="fr-DZ" altLang="fr-DZ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scope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b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&lt;/</a:t>
            </a:r>
            <a:r>
              <a:rPr kumimoji="0" lang="fr-DZ" altLang="fr-DZ" sz="16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dependency</a:t>
            </a:r>
            <a:r>
              <a:rPr kumimoji="0" lang="fr-DZ" altLang="fr-DZ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&gt;</a:t>
            </a:r>
            <a:endParaRPr kumimoji="0" lang="fr-DZ" altLang="fr-D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135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1D17-F147-40F0-80C0-273B5273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376" y="261764"/>
            <a:ext cx="6377940" cy="720411"/>
          </a:xfrm>
        </p:spPr>
        <p:txBody>
          <a:bodyPr>
            <a:normAutofit/>
          </a:bodyPr>
          <a:lstStyle/>
          <a:p>
            <a:r>
              <a:rPr lang="fr-FR" sz="3200" b="1" dirty="0" err="1"/>
              <a:t>Application.properties</a:t>
            </a:r>
            <a:endParaRPr lang="fr-DZ" sz="32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7829B2-7854-4413-9AF1-4D6C3DE12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1296144"/>
          </a:xfrm>
        </p:spPr>
        <p:txBody>
          <a:bodyPr/>
          <a:lstStyle/>
          <a:p>
            <a:r>
              <a:rPr lang="fr-FR" dirty="0"/>
              <a:t>Pour que  </a:t>
            </a:r>
            <a:r>
              <a:rPr lang="fr-FR" b="1" dirty="0"/>
              <a:t>Spring</a:t>
            </a:r>
            <a:r>
              <a:rPr lang="fr-FR" dirty="0"/>
              <a:t> puisse se connecter à la base de données, vous devriez configurer des paramètres nécessaires dans le fichier </a:t>
            </a:r>
            <a:r>
              <a:rPr lang="fr-FR" b="1" dirty="0" err="1"/>
              <a:t>application.properties</a:t>
            </a:r>
            <a:r>
              <a:rPr lang="fr-FR" dirty="0"/>
              <a:t>.</a:t>
            </a:r>
            <a:endParaRPr lang="fr-DZ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A40DF8-F3B2-4C6B-8A9B-18110422C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0455"/>
            <a:ext cx="9144000" cy="286232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+mj-lt"/>
              </a:rPr>
              <a:t>server.port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8081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</a:b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3080"/>
                </a:solidFill>
                <a:effectLst/>
                <a:latin typeface="+mj-lt"/>
              </a:rPr>
              <a:t>spring.datasource.url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jdbc:mysql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://localhost:3306/tp1-2023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</a:b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+mj-lt"/>
              </a:rPr>
              <a:t>spring.datasource.username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root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+mj-lt"/>
              </a:rPr>
              <a:t>spring.datasource.password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+mj-lt"/>
              </a:rPr>
              <a:t>spring.jpa.show-sql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true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</a:b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3080"/>
                </a:solidFill>
                <a:effectLst/>
                <a:latin typeface="+mj-lt"/>
              </a:rPr>
              <a:t>spring.jpa.hibernate.ddl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3080"/>
                </a:solidFill>
                <a:effectLst/>
                <a:latin typeface="+mj-lt"/>
              </a:rPr>
              <a:t>-auto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+mj-lt"/>
              </a:rPr>
              <a:t>create-drop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60775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441D14-D124-482F-B5D3-D9FAC30F0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6" y="-69415"/>
            <a:ext cx="8130752" cy="72327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@SpringBootApplication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public class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ExempleCoursApplication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implements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CommandLineRunner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@Autowired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ClientRepository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+mj-lt"/>
              </a:rPr>
              <a:t>clientRepository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@Autowired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ClientDetailRepository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+mj-lt"/>
              </a:rPr>
              <a:t>clientDetailRepository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public static void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+mj-lt"/>
              </a:rPr>
              <a:t>main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String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[]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args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 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SpringApplication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run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ExempleCoursApplication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class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args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);   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@Override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public void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+mj-lt"/>
              </a:rPr>
              <a:t>run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String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...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args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throws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Exception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+mj-lt"/>
              </a:rPr>
              <a:t>clientRepository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.save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new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Client(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null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"malki"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Civility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+mj-lt"/>
              </a:rPr>
              <a:t>Homme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"a.malki@esi-sba.dz"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30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            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Date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valueOf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"1989-04-20"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null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null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null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null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));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+mj-lt"/>
              </a:rPr>
              <a:t>clientRepository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.save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new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Client(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null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"Ali"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Civility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+mj-lt"/>
              </a:rPr>
              <a:t>Homme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"a.ali@esi-sba.dz"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20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            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Date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valueOf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"1999-05-26"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),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null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null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null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null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));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Client c1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=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+mj-lt"/>
              </a:rPr>
              <a:t>clientRepository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.findById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1L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).get();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c1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.setNom(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"Abdelhamid"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c1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.setAdresse(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new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Adresse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"adda"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j-lt"/>
              </a:rPr>
              <a:t>52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"22000"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"sidi bel abbes"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));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+mj-lt"/>
              </a:rPr>
              <a:t>clientRepository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.save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c1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+mj-lt"/>
              </a:rPr>
              <a:t>clientDetailRepository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.save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new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ClientDetail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null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"Software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 Developer"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c1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));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+mj-lt"/>
              </a:rPr>
              <a:t>clientRepository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.findAll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().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forEach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System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</a:t>
            </a:r>
            <a:r>
              <a:rPr kumimoji="0" lang="en-US" altLang="en-US" sz="1600" b="1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+mj-lt"/>
              </a:rPr>
              <a:t>out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::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println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);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}}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9FD3978-FF8A-4C1D-83EC-EA78058B560A}"/>
              </a:ext>
            </a:extLst>
          </p:cNvPr>
          <p:cNvSpPr txBox="1">
            <a:spLocks/>
          </p:cNvSpPr>
          <p:nvPr/>
        </p:nvSpPr>
        <p:spPr>
          <a:xfrm>
            <a:off x="6838840" y="908720"/>
            <a:ext cx="2273484" cy="504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Exemple</a:t>
            </a:r>
            <a:endParaRPr lang="fr-DZ" b="1" dirty="0"/>
          </a:p>
        </p:txBody>
      </p:sp>
    </p:spTree>
    <p:extLst>
      <p:ext uri="{BB962C8B-B14F-4D97-AF65-F5344CB8AC3E}">
        <p14:creationId xmlns:p14="http://schemas.microsoft.com/office/powerpoint/2010/main" val="158311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3EACB-39AB-4B24-8B35-68688C48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060" y="188640"/>
            <a:ext cx="6377940" cy="1293028"/>
          </a:xfrm>
        </p:spPr>
        <p:txBody>
          <a:bodyPr>
            <a:normAutofit/>
          </a:bodyPr>
          <a:lstStyle/>
          <a:p>
            <a:r>
              <a:rPr lang="fr-FR" sz="3200" b="1" dirty="0"/>
              <a:t>définition des dépendances</a:t>
            </a:r>
            <a:endParaRPr lang="fr-DZ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F725-0D0E-473A-8C5D-C66346B57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DZ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16BC89-16B1-2D15-4BED-3542A4675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700808"/>
            <a:ext cx="8226112" cy="511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179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E6543-7098-4F7D-B2A3-61FC5C76B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Query Derivation </a:t>
            </a:r>
            <a:endParaRPr lang="fr-DZ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18C18D-4469-4574-AE9E-90569C983B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19911828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C1E3-5EB5-4ED1-BB8D-95A71271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8250148" cy="93610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sz="3200" b="1" dirty="0"/>
              <a:t>Query Derivation </a:t>
            </a:r>
            <a:r>
              <a:rPr lang="fr-FR" sz="3200" b="1" dirty="0"/>
              <a:t>: </a:t>
            </a:r>
            <a:br>
              <a:rPr lang="fr-FR" sz="3200" b="1" dirty="0"/>
            </a:br>
            <a:r>
              <a:rPr lang="fr-FR" sz="3200" b="1" cap="none" dirty="0"/>
              <a:t>Méthode personnalisées</a:t>
            </a:r>
            <a:endParaRPr lang="fr-DZ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C09D-309D-4DAF-8842-3355C0184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" y="1124744"/>
            <a:ext cx="9144000" cy="5733256"/>
          </a:xfrm>
        </p:spPr>
        <p:txBody>
          <a:bodyPr>
            <a:normAutofit/>
          </a:bodyPr>
          <a:lstStyle/>
          <a:p>
            <a:r>
              <a:rPr lang="fr-FR" dirty="0"/>
              <a:t>On peut aussi définir nos propres méthodes personnalisées dans le repository et sans les implémenter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062FC5A-7C7B-4A27-86C0-7B56BFC66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0" y="2292843"/>
            <a:ext cx="8986756" cy="440120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DZ" altLang="fr-DZ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public interface </a:t>
            </a:r>
            <a:r>
              <a:rPr kumimoji="0" lang="fr-DZ" altLang="fr-DZ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ClientRepository</a:t>
            </a:r>
            <a:r>
              <a:rPr kumimoji="0" lang="fr-DZ" altLang="fr-DZ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fr-DZ" altLang="fr-DZ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extends</a:t>
            </a:r>
            <a:r>
              <a:rPr kumimoji="0" lang="fr-DZ" altLang="fr-DZ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 </a:t>
            </a:r>
            <a:r>
              <a:rPr kumimoji="0" lang="fr-DZ" altLang="fr-DZ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JpaRepository</a:t>
            </a:r>
            <a:r>
              <a:rPr kumimoji="0" lang="fr-DZ" altLang="fr-DZ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&lt;</a:t>
            </a:r>
            <a:r>
              <a:rPr kumimoji="0" lang="fr-DZ" altLang="fr-DZ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Client,Long</a:t>
            </a:r>
            <a:r>
              <a:rPr kumimoji="0" lang="fr-DZ" altLang="fr-DZ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&gt; {</a:t>
            </a:r>
            <a:br>
              <a:rPr kumimoji="0" lang="fr-DZ" altLang="fr-DZ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br>
              <a:rPr kumimoji="0" lang="fr-DZ" altLang="fr-DZ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fr-DZ" altLang="fr-DZ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List&lt;Client&gt; </a:t>
            </a:r>
            <a:r>
              <a:rPr kumimoji="0" lang="fr-DZ" altLang="fr-DZ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findClientsByNom</a:t>
            </a:r>
            <a:r>
              <a:rPr kumimoji="0" lang="fr-DZ" altLang="fr-DZ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(String nom);</a:t>
            </a:r>
            <a:endParaRPr kumimoji="0" lang="fr-FR" altLang="fr-DZ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fr-DZ" altLang="fr-DZ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fr-DZ" altLang="fr-DZ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List&lt;Client&gt; </a:t>
            </a:r>
            <a:r>
              <a:rPr kumimoji="0" lang="fr-DZ" altLang="fr-DZ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findClientsByNomAndSexe</a:t>
            </a:r>
            <a:r>
              <a:rPr kumimoji="0" lang="fr-DZ" altLang="fr-DZ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(String n, </a:t>
            </a:r>
            <a:r>
              <a:rPr kumimoji="0" lang="fr-DZ" altLang="fr-DZ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Civility</a:t>
            </a:r>
            <a:r>
              <a:rPr kumimoji="0" lang="fr-DZ" altLang="fr-DZ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s);</a:t>
            </a:r>
            <a:br>
              <a:rPr kumimoji="0" lang="fr-DZ" altLang="fr-DZ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endParaRPr kumimoji="0" lang="fr-FR" altLang="fr-DZ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DZ" altLang="fr-DZ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List&lt;Client&gt; </a:t>
            </a:r>
            <a:r>
              <a:rPr kumimoji="0" lang="fr-DZ" altLang="fr-DZ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findClientsByNomIsLike</a:t>
            </a:r>
            <a:r>
              <a:rPr kumimoji="0" lang="fr-DZ" altLang="fr-DZ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(String n);</a:t>
            </a:r>
            <a:br>
              <a:rPr kumimoji="0" lang="fr-DZ" altLang="fr-DZ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endParaRPr kumimoji="0" lang="fr-FR" altLang="fr-DZ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DZ" altLang="fr-DZ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List&lt;Client&gt; </a:t>
            </a:r>
            <a:r>
              <a:rPr kumimoji="0" lang="fr-DZ" altLang="fr-DZ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findClientsByDateNaissanceAfter</a:t>
            </a:r>
            <a:r>
              <a:rPr kumimoji="0" lang="fr-DZ" altLang="fr-DZ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(Date d) ;</a:t>
            </a:r>
            <a:br>
              <a:rPr kumimoji="0" lang="fr-DZ" altLang="fr-DZ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endParaRPr kumimoji="0" lang="fr-FR" altLang="fr-DZ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fr-DZ" altLang="fr-DZ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</a:t>
            </a:r>
            <a:r>
              <a:rPr kumimoji="0" lang="fr-DZ" altLang="fr-DZ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boolean</a:t>
            </a:r>
            <a:r>
              <a:rPr kumimoji="0" lang="fr-DZ" altLang="fr-DZ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</a:rPr>
              <a:t> </a:t>
            </a:r>
            <a:r>
              <a:rPr kumimoji="0" lang="fr-DZ" altLang="fr-DZ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existsByEmailContaining</a:t>
            </a:r>
            <a:r>
              <a:rPr kumimoji="0" lang="fr-DZ" altLang="fr-DZ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(String e);</a:t>
            </a:r>
            <a:br>
              <a:rPr kumimoji="0" lang="fr-DZ" altLang="fr-DZ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fr-DZ" altLang="fr-DZ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   </a:t>
            </a:r>
            <a:br>
              <a:rPr kumimoji="0" lang="fr-DZ" altLang="fr-DZ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</a:br>
            <a:r>
              <a:rPr kumimoji="0" lang="fr-DZ" altLang="fr-DZ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}</a:t>
            </a:r>
            <a:endParaRPr kumimoji="0" lang="fr-DZ" altLang="fr-DZ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158276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F09D-1860-4082-8BDA-200578E1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613" y="332656"/>
            <a:ext cx="7668344" cy="835827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Query Derivation </a:t>
            </a:r>
            <a:r>
              <a:rPr lang="fr-FR" sz="3200" b="1" dirty="0"/>
              <a:t>:</a:t>
            </a:r>
            <a:br>
              <a:rPr lang="fr-FR" sz="3200" b="1" dirty="0"/>
            </a:br>
            <a:r>
              <a:rPr lang="fr-FR" sz="3200" b="1" dirty="0"/>
              <a:t> </a:t>
            </a:r>
            <a:r>
              <a:rPr lang="fr-FR" sz="3200" b="1" cap="none" dirty="0"/>
              <a:t>Méthode personnalisées</a:t>
            </a:r>
            <a:endParaRPr lang="fr-DZ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1BC2-FE66-497D-BBCA-B14DF18D6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48508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fr-FR" dirty="0"/>
              <a:t>Or, </a:t>
            </a:r>
            <a:r>
              <a:rPr lang="fr-FR" dirty="0" err="1"/>
              <a:t>Between</a:t>
            </a:r>
            <a:r>
              <a:rPr lang="fr-FR" dirty="0"/>
              <a:t>, Like, </a:t>
            </a:r>
            <a:r>
              <a:rPr lang="fr-FR" dirty="0" err="1"/>
              <a:t>IsNull</a:t>
            </a:r>
            <a:r>
              <a:rPr lang="fr-FR" dirty="0"/>
              <a:t>...</a:t>
            </a:r>
          </a:p>
          <a:p>
            <a:pPr>
              <a:spcAft>
                <a:spcPts val="1200"/>
              </a:spcAft>
            </a:pPr>
            <a:r>
              <a:rPr lang="fr-FR" dirty="0" err="1"/>
              <a:t>StartingWith</a:t>
            </a:r>
            <a:r>
              <a:rPr lang="fr-FR" dirty="0"/>
              <a:t>, </a:t>
            </a:r>
            <a:r>
              <a:rPr lang="fr-FR" dirty="0" err="1"/>
              <a:t>EndingWith</a:t>
            </a:r>
            <a:r>
              <a:rPr lang="fr-FR" dirty="0"/>
              <a:t>, </a:t>
            </a:r>
            <a:r>
              <a:rPr lang="fr-FR" dirty="0" err="1"/>
              <a:t>Containing</a:t>
            </a:r>
            <a:r>
              <a:rPr lang="fr-FR" dirty="0"/>
              <a:t>, </a:t>
            </a:r>
            <a:r>
              <a:rPr lang="fr-FR" dirty="0" err="1"/>
              <a:t>IgnoreCase</a:t>
            </a:r>
            <a:endParaRPr lang="fr-FR" dirty="0"/>
          </a:p>
          <a:p>
            <a:pPr>
              <a:spcAft>
                <a:spcPts val="1200"/>
              </a:spcAft>
            </a:pPr>
            <a:r>
              <a:rPr lang="fr-FR" dirty="0" err="1"/>
              <a:t>After</a:t>
            </a:r>
            <a:r>
              <a:rPr lang="fr-FR" dirty="0"/>
              <a:t>, </a:t>
            </a:r>
            <a:r>
              <a:rPr lang="fr-FR" dirty="0" err="1"/>
              <a:t>Before</a:t>
            </a:r>
            <a:r>
              <a:rPr lang="fr-FR" dirty="0"/>
              <a:t> pour les dates</a:t>
            </a:r>
          </a:p>
          <a:p>
            <a:pPr>
              <a:spcAft>
                <a:spcPts val="1200"/>
              </a:spcAft>
            </a:pPr>
            <a:r>
              <a:rPr lang="fr-FR" dirty="0" err="1"/>
              <a:t>OrderBy</a:t>
            </a:r>
            <a:r>
              <a:rPr lang="fr-FR" dirty="0"/>
              <a:t>, Not, In, </a:t>
            </a:r>
            <a:r>
              <a:rPr lang="fr-FR" dirty="0" err="1"/>
              <a:t>NotIn</a:t>
            </a:r>
            <a:endParaRPr lang="fr-FR" dirty="0"/>
          </a:p>
          <a:p>
            <a:pPr>
              <a:spcAft>
                <a:spcPts val="1200"/>
              </a:spcAft>
            </a:pPr>
            <a:r>
              <a:rPr lang="fr-DZ" dirty="0"/>
              <a:t>...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3ADBB1-311D-43BC-B04D-CC4E09B15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576630"/>
              </p:ext>
            </p:extLst>
          </p:nvPr>
        </p:nvGraphicFramePr>
        <p:xfrm>
          <a:off x="0" y="4096708"/>
          <a:ext cx="9144000" cy="26970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17914">
                  <a:extLst>
                    <a:ext uri="{9D8B030D-6E8A-4147-A177-3AD203B41FA5}">
                      <a16:colId xmlns:a16="http://schemas.microsoft.com/office/drawing/2014/main" val="750313343"/>
                    </a:ext>
                  </a:extLst>
                </a:gridCol>
                <a:gridCol w="2930558">
                  <a:extLst>
                    <a:ext uri="{9D8B030D-6E8A-4147-A177-3AD203B41FA5}">
                      <a16:colId xmlns:a16="http://schemas.microsoft.com/office/drawing/2014/main" val="3996438698"/>
                    </a:ext>
                  </a:extLst>
                </a:gridCol>
                <a:gridCol w="4895528">
                  <a:extLst>
                    <a:ext uri="{9D8B030D-6E8A-4147-A177-3AD203B41FA5}">
                      <a16:colId xmlns:a16="http://schemas.microsoft.com/office/drawing/2014/main" val="58917429"/>
                    </a:ext>
                  </a:extLst>
                </a:gridCol>
              </a:tblGrid>
              <a:tr h="319809">
                <a:tc>
                  <a:txBody>
                    <a:bodyPr/>
                    <a:lstStyle/>
                    <a:p>
                      <a:pPr algn="ctr"/>
                      <a:r>
                        <a:rPr lang="fr-FR" sz="1600" b="1"/>
                        <a:t>Keyword</a:t>
                      </a:r>
                    </a:p>
                  </a:txBody>
                  <a:tcPr marL="20499" marR="20499" marT="20499" marB="2049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err="1"/>
                        <a:t>Sample</a:t>
                      </a:r>
                      <a:endParaRPr lang="fr-FR" sz="1600" b="1" dirty="0"/>
                    </a:p>
                  </a:txBody>
                  <a:tcPr marL="20499" marR="20499" marT="20499" marB="2049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Equivalent to</a:t>
                      </a:r>
                    </a:p>
                  </a:txBody>
                  <a:tcPr marL="20499" marR="20499" marT="20499" marB="20499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504354"/>
                  </a:ext>
                </a:extLst>
              </a:tr>
              <a:tr h="443751">
                <a:tc>
                  <a:txBody>
                    <a:bodyPr/>
                    <a:lstStyle/>
                    <a:p>
                      <a:r>
                        <a:rPr lang="fr-FR" sz="1600"/>
                        <a:t>GreaterThan</a:t>
                      </a:r>
                    </a:p>
                  </a:txBody>
                  <a:tcPr marL="20499" marR="20499" marT="20499" marB="20499" anchor="ctr"/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findByAgeGreaterThan</a:t>
                      </a:r>
                      <a:r>
                        <a:rPr lang="fr-FR" sz="1600" dirty="0"/>
                        <a:t>(</a:t>
                      </a:r>
                      <a:r>
                        <a:rPr lang="fr-FR" sz="1600" dirty="0" err="1"/>
                        <a:t>int</a:t>
                      </a:r>
                      <a:r>
                        <a:rPr lang="fr-FR" sz="1600" dirty="0"/>
                        <a:t> a)</a:t>
                      </a:r>
                    </a:p>
                  </a:txBody>
                  <a:tcPr marL="20499" marR="20499" marT="20499" marB="20499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 e from Person e where </a:t>
                      </a:r>
                      <a:r>
                        <a:rPr lang="en-US" sz="1600" dirty="0" err="1"/>
                        <a:t>e.age</a:t>
                      </a:r>
                      <a:r>
                        <a:rPr lang="en-US" sz="1600" dirty="0"/>
                        <a:t> &gt; :a</a:t>
                      </a:r>
                    </a:p>
                  </a:txBody>
                  <a:tcPr marL="20499" marR="20499" marT="20499" marB="20499" anchor="ctr"/>
                </a:tc>
                <a:extLst>
                  <a:ext uri="{0D108BD9-81ED-4DB2-BD59-A6C34878D82A}">
                    <a16:rowId xmlns:a16="http://schemas.microsoft.com/office/drawing/2014/main" val="571329649"/>
                  </a:ext>
                </a:extLst>
              </a:tr>
              <a:tr h="443751">
                <a:tc>
                  <a:txBody>
                    <a:bodyPr/>
                    <a:lstStyle/>
                    <a:p>
                      <a:r>
                        <a:rPr lang="fr-FR" sz="1600" dirty="0" err="1"/>
                        <a:t>LessThan</a:t>
                      </a:r>
                      <a:endParaRPr lang="fr-FR" sz="1600" dirty="0"/>
                    </a:p>
                  </a:txBody>
                  <a:tcPr marL="20499" marR="20499" marT="20499" marB="20499" anchor="ctr"/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findByAgeLessThan</a:t>
                      </a:r>
                      <a:r>
                        <a:rPr lang="fr-FR" sz="1600" dirty="0"/>
                        <a:t>(</a:t>
                      </a:r>
                      <a:r>
                        <a:rPr lang="fr-FR" sz="1600" dirty="0" err="1"/>
                        <a:t>int</a:t>
                      </a:r>
                      <a:r>
                        <a:rPr lang="fr-FR" sz="1600" dirty="0"/>
                        <a:t> a)</a:t>
                      </a:r>
                    </a:p>
                  </a:txBody>
                  <a:tcPr marL="20499" marR="20499" marT="20499" marB="20499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 e from Person e where </a:t>
                      </a:r>
                      <a:r>
                        <a:rPr lang="en-US" sz="1600" dirty="0" err="1"/>
                        <a:t>e.age</a:t>
                      </a:r>
                      <a:r>
                        <a:rPr lang="en-US" sz="1600" dirty="0"/>
                        <a:t> &lt; :a</a:t>
                      </a:r>
                    </a:p>
                  </a:txBody>
                  <a:tcPr marL="20499" marR="20499" marT="20499" marB="20499" anchor="ctr"/>
                </a:tc>
                <a:extLst>
                  <a:ext uri="{0D108BD9-81ED-4DB2-BD59-A6C34878D82A}">
                    <a16:rowId xmlns:a16="http://schemas.microsoft.com/office/drawing/2014/main" val="3879284209"/>
                  </a:ext>
                </a:extLst>
              </a:tr>
              <a:tr h="593586">
                <a:tc>
                  <a:txBody>
                    <a:bodyPr/>
                    <a:lstStyle/>
                    <a:p>
                      <a:r>
                        <a:rPr lang="fr-FR" sz="1600"/>
                        <a:t>Between</a:t>
                      </a:r>
                    </a:p>
                  </a:txBody>
                  <a:tcPr marL="20499" marR="20499" marT="20499" marB="20499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findByAgeBetween</a:t>
                      </a:r>
                      <a:r>
                        <a:rPr lang="en-US" sz="1600" dirty="0"/>
                        <a:t>(int f, int l)</a:t>
                      </a:r>
                    </a:p>
                  </a:txBody>
                  <a:tcPr marL="20499" marR="20499" marT="20499" marB="20499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 e from Person e where </a:t>
                      </a:r>
                    </a:p>
                    <a:p>
                      <a:r>
                        <a:rPr lang="en-US" sz="1600" dirty="0"/>
                        <a:t>                                      </a:t>
                      </a:r>
                      <a:r>
                        <a:rPr lang="en-US" sz="1600" dirty="0" err="1"/>
                        <a:t>e.age</a:t>
                      </a:r>
                      <a:r>
                        <a:rPr lang="en-US" sz="1600" dirty="0"/>
                        <a:t> between :f and :l</a:t>
                      </a:r>
                    </a:p>
                  </a:txBody>
                  <a:tcPr marL="20499" marR="20499" marT="20499" marB="20499" anchor="ctr"/>
                </a:tc>
                <a:extLst>
                  <a:ext uri="{0D108BD9-81ED-4DB2-BD59-A6C34878D82A}">
                    <a16:rowId xmlns:a16="http://schemas.microsoft.com/office/drawing/2014/main" val="1278538485"/>
                  </a:ext>
                </a:extLst>
              </a:tr>
              <a:tr h="576325">
                <a:tc>
                  <a:txBody>
                    <a:bodyPr/>
                    <a:lstStyle/>
                    <a:p>
                      <a:r>
                        <a:rPr lang="fr-FR" sz="1600" dirty="0"/>
                        <a:t>Like</a:t>
                      </a:r>
                    </a:p>
                  </a:txBody>
                  <a:tcPr marL="20499" marR="20499" marT="20499" marB="20499" anchor="ctr"/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findByFirstnameLike</a:t>
                      </a:r>
                      <a:r>
                        <a:rPr lang="fr-FR" sz="1600" dirty="0"/>
                        <a:t>(String n)</a:t>
                      </a:r>
                    </a:p>
                  </a:txBody>
                  <a:tcPr marL="20499" marR="20499" marT="20499" marB="20499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Select e from Person e where </a:t>
                      </a:r>
                      <a:r>
                        <a:rPr lang="en-US" sz="1600" dirty="0" err="1"/>
                        <a:t>e.firstname</a:t>
                      </a:r>
                      <a:r>
                        <a:rPr lang="en-US" sz="1600" dirty="0"/>
                        <a:t> like :n</a:t>
                      </a:r>
                    </a:p>
                  </a:txBody>
                  <a:tcPr marL="20499" marR="20499" marT="20499" marB="20499" anchor="ctr"/>
                </a:tc>
                <a:extLst>
                  <a:ext uri="{0D108BD9-81ED-4DB2-BD59-A6C34878D82A}">
                    <a16:rowId xmlns:a16="http://schemas.microsoft.com/office/drawing/2014/main" val="3310031118"/>
                  </a:ext>
                </a:extLst>
              </a:tr>
              <a:tr h="319809">
                <a:tc>
                  <a:txBody>
                    <a:bodyPr/>
                    <a:lstStyle/>
                    <a:p>
                      <a:r>
                        <a:rPr lang="fr-FR" sz="1600" dirty="0"/>
                        <a:t>….</a:t>
                      </a:r>
                      <a:endParaRPr lang="fr-DZ" sz="1600" dirty="0"/>
                    </a:p>
                  </a:txBody>
                  <a:tcPr marL="20499" marR="20499" marT="20499" marB="20499" anchor="ctr"/>
                </a:tc>
                <a:tc>
                  <a:txBody>
                    <a:bodyPr/>
                    <a:lstStyle/>
                    <a:p>
                      <a:r>
                        <a:rPr lang="fr-DZ" sz="1600" dirty="0"/>
                        <a:t> </a:t>
                      </a:r>
                      <a:r>
                        <a:rPr lang="fr-FR" sz="1600" dirty="0"/>
                        <a:t>…</a:t>
                      </a:r>
                      <a:endParaRPr lang="fr-DZ" sz="1600" dirty="0"/>
                    </a:p>
                  </a:txBody>
                  <a:tcPr marL="20499" marR="20499" marT="20499" marB="20499" anchor="ctr"/>
                </a:tc>
                <a:tc>
                  <a:txBody>
                    <a:bodyPr/>
                    <a:lstStyle/>
                    <a:p>
                      <a:r>
                        <a:rPr lang="fr-DZ" sz="1600" dirty="0"/>
                        <a:t> </a:t>
                      </a:r>
                      <a:r>
                        <a:rPr lang="fr-FR" sz="1600" dirty="0"/>
                        <a:t>…</a:t>
                      </a:r>
                      <a:endParaRPr lang="fr-DZ" sz="1600" dirty="0"/>
                    </a:p>
                  </a:txBody>
                  <a:tcPr marL="20499" marR="20499" marT="20499" marB="20499" anchor="ctr"/>
                </a:tc>
                <a:extLst>
                  <a:ext uri="{0D108BD9-81ED-4DB2-BD59-A6C34878D82A}">
                    <a16:rowId xmlns:a16="http://schemas.microsoft.com/office/drawing/2014/main" val="788183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B823275B-CAFC-4EC7-B8D4-8B39ACCF9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1846"/>
              </p:ext>
            </p:extLst>
          </p:nvPr>
        </p:nvGraphicFramePr>
        <p:xfrm>
          <a:off x="-36512" y="0"/>
          <a:ext cx="9145017" cy="674136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432197944"/>
                    </a:ext>
                  </a:extLst>
                </a:gridCol>
                <a:gridCol w="3864430">
                  <a:extLst>
                    <a:ext uri="{9D8B030D-6E8A-4147-A177-3AD203B41FA5}">
                      <a16:colId xmlns:a16="http://schemas.microsoft.com/office/drawing/2014/main" val="2443575410"/>
                    </a:ext>
                  </a:extLst>
                </a:gridCol>
                <a:gridCol w="3048339">
                  <a:extLst>
                    <a:ext uri="{9D8B030D-6E8A-4147-A177-3AD203B41FA5}">
                      <a16:colId xmlns:a16="http://schemas.microsoft.com/office/drawing/2014/main" val="2186427002"/>
                    </a:ext>
                  </a:extLst>
                </a:gridCol>
              </a:tblGrid>
              <a:tr h="439832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effectLst/>
                        </a:rPr>
                        <a:t>Keyword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>
                          <a:effectLst/>
                        </a:rPr>
                        <a:t>Sample</a:t>
                      </a:r>
                      <a:endParaRPr lang="en-US" sz="18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dirty="0">
                          <a:effectLst/>
                        </a:rPr>
                        <a:t>JPQL snippet</a:t>
                      </a:r>
                      <a:endParaRPr lang="en-US" sz="18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932654"/>
                  </a:ext>
                </a:extLst>
              </a:tr>
              <a:tr h="65260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And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findByLastnameAndFirstname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dirty="0">
                          <a:effectLst/>
                        </a:rPr>
                        <a:t>… where </a:t>
                      </a:r>
                      <a:r>
                        <a:rPr lang="en-US" sz="1800" dirty="0" err="1">
                          <a:effectLst/>
                        </a:rPr>
                        <a:t>x.lastname</a:t>
                      </a:r>
                      <a:r>
                        <a:rPr lang="en-US" sz="1800" dirty="0">
                          <a:effectLst/>
                        </a:rPr>
                        <a:t> = ?1 and </a:t>
                      </a:r>
                      <a:r>
                        <a:rPr lang="en-US" sz="1800" dirty="0" err="1">
                          <a:effectLst/>
                        </a:rPr>
                        <a:t>x.firstname</a:t>
                      </a:r>
                      <a:r>
                        <a:rPr lang="en-US" sz="1800" dirty="0">
                          <a:effectLst/>
                        </a:rPr>
                        <a:t> = ?2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014587"/>
                  </a:ext>
                </a:extLst>
              </a:tr>
              <a:tr h="65260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Or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findByLastnameOrFirstname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dirty="0">
                          <a:effectLst/>
                        </a:rPr>
                        <a:t>… where </a:t>
                      </a:r>
                      <a:r>
                        <a:rPr lang="en-US" sz="1800" dirty="0" err="1">
                          <a:effectLst/>
                        </a:rPr>
                        <a:t>x.lastname</a:t>
                      </a:r>
                      <a:r>
                        <a:rPr lang="en-US" sz="1800" dirty="0">
                          <a:effectLst/>
                        </a:rPr>
                        <a:t> = ?1 or </a:t>
                      </a:r>
                      <a:r>
                        <a:rPr lang="en-US" sz="1800" dirty="0" err="1">
                          <a:effectLst/>
                        </a:rPr>
                        <a:t>x.firstname</a:t>
                      </a:r>
                      <a:r>
                        <a:rPr lang="en-US" sz="1800" dirty="0">
                          <a:effectLst/>
                        </a:rPr>
                        <a:t> = ?2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100466"/>
                  </a:ext>
                </a:extLst>
              </a:tr>
              <a:tr h="82505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Is, Equals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dirty="0" err="1">
                          <a:effectLst/>
                        </a:rPr>
                        <a:t>findByFirstname,findByFirstnameIs,findByFirstnameEquals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… where x.firstname = ?1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502438"/>
                  </a:ext>
                </a:extLst>
              </a:tr>
              <a:tr h="65260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Between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findByStartDateBetween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… where x.startDate between ?1 and ?2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14662"/>
                  </a:ext>
                </a:extLst>
              </a:tr>
              <a:tr h="43983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LessThan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findByAgeLessThan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… where x.age &lt; ?1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507421"/>
                  </a:ext>
                </a:extLst>
              </a:tr>
              <a:tr h="43983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LessThanEqual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findByAgeLessThanEqual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… where x.age &lt;= ?1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866817"/>
                  </a:ext>
                </a:extLst>
              </a:tr>
              <a:tr h="43983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GreaterThan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findByAgeGreaterThan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… where x.age &gt; ?1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816340"/>
                  </a:ext>
                </a:extLst>
              </a:tr>
              <a:tr h="43983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GreaterThanEqual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findByAgeGreaterThanEqual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… where x.age &gt;= ?1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722348"/>
                  </a:ext>
                </a:extLst>
              </a:tr>
              <a:tr h="43983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After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findByStartDateAfter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… where x.startDate &gt; ?1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459921"/>
                  </a:ext>
                </a:extLst>
              </a:tr>
              <a:tr h="43983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Before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findByStartDateBefore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… where x.startDate &lt; ?1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0507163"/>
                  </a:ext>
                </a:extLst>
              </a:tr>
              <a:tr h="43983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IsNull, Null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findByAge(Is)Null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… where x.age is null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647619"/>
                  </a:ext>
                </a:extLst>
              </a:tr>
              <a:tr h="43983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IsNotNull, NotNull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>
                          <a:effectLst/>
                        </a:rPr>
                        <a:t>findByAge(Is)NotNull</a:t>
                      </a:r>
                      <a:endParaRPr lang="en-US" sz="1800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dirty="0">
                          <a:effectLst/>
                        </a:rPr>
                        <a:t>… where </a:t>
                      </a:r>
                      <a:r>
                        <a:rPr lang="en-US" sz="1800" dirty="0" err="1">
                          <a:effectLst/>
                        </a:rPr>
                        <a:t>x.age</a:t>
                      </a:r>
                      <a:r>
                        <a:rPr lang="en-US" sz="1800" dirty="0">
                          <a:effectLst/>
                        </a:rPr>
                        <a:t> not null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5926" marR="25926" marT="12963" marB="1296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213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3027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1C8EB25-D0B5-413A-9FEE-4403B188D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67495"/>
              </p:ext>
            </p:extLst>
          </p:nvPr>
        </p:nvGraphicFramePr>
        <p:xfrm>
          <a:off x="0" y="0"/>
          <a:ext cx="9144000" cy="7143940"/>
        </p:xfrm>
        <a:graphic>
          <a:graphicData uri="http://schemas.openxmlformats.org/drawingml/2006/table">
            <a:tbl>
              <a:tblPr/>
              <a:tblGrid>
                <a:gridCol w="1907704">
                  <a:extLst>
                    <a:ext uri="{9D8B030D-6E8A-4147-A177-3AD203B41FA5}">
                      <a16:colId xmlns:a16="http://schemas.microsoft.com/office/drawing/2014/main" val="1968592552"/>
                    </a:ext>
                  </a:extLst>
                </a:gridCol>
                <a:gridCol w="4188296">
                  <a:extLst>
                    <a:ext uri="{9D8B030D-6E8A-4147-A177-3AD203B41FA5}">
                      <a16:colId xmlns:a16="http://schemas.microsoft.com/office/drawing/2014/main" val="21576745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13532421"/>
                    </a:ext>
                  </a:extLst>
                </a:gridCol>
              </a:tblGrid>
              <a:tr h="5482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Like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findByFirstnameLike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x.firstname like ?1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035027"/>
                  </a:ext>
                </a:extLst>
              </a:tr>
              <a:tr h="5482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NotLike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findByFirstnameNotLike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x.firstname not like ?1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577244"/>
                  </a:ext>
                </a:extLst>
              </a:tr>
              <a:tr h="78314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StartingWith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findByFirstnameStartingWith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x.firstname like ?1 (parameter bound with appended %)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707247"/>
                  </a:ext>
                </a:extLst>
              </a:tr>
              <a:tr h="78314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EndingWith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findByFirstnameEndingWith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x.firstname like ?1 (parameter bound with prepended %)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894673"/>
                  </a:ext>
                </a:extLst>
              </a:tr>
              <a:tr h="78314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Containing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findByFirstnameContaining</a:t>
                      </a:r>
                      <a:endParaRPr lang="en-US" sz="18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x.firstname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like ?1 (parameter bound wrapped in %)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503132"/>
                  </a:ext>
                </a:extLst>
              </a:tr>
              <a:tr h="5482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OrderBy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findByAgeOrderByLastnameDesc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x.age = ?1 order by x.lastname desc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81243"/>
                  </a:ext>
                </a:extLst>
              </a:tr>
              <a:tr h="3132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Not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findByLastnameNot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x.lastname &lt;&gt; ?1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115179"/>
                  </a:ext>
                </a:extLst>
              </a:tr>
              <a:tr h="5482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In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findByAgeIn(Collection&lt;Age&gt; ages)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x.age in ?1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049569"/>
                  </a:ext>
                </a:extLst>
              </a:tr>
              <a:tr h="54820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NotIn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findByAgeNotIn(Collection&lt;Age&gt; ages)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x.age not in ?1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902612"/>
                  </a:ext>
                </a:extLst>
              </a:tr>
              <a:tr h="3132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True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findByActiveTrue()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x.active = true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91018"/>
                  </a:ext>
                </a:extLst>
              </a:tr>
              <a:tr h="3132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False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findByActiveFalse()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x.active = false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379982"/>
                  </a:ext>
                </a:extLst>
              </a:tr>
              <a:tr h="78314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IgnoreCase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findByFirstnameIgnoreCase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… where UPPER(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x.firstame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) = UPPER(?1)</a:t>
                      </a:r>
                    </a:p>
                  </a:txBody>
                  <a:tcPr marL="46786" marR="46786" marT="23393" marB="23393">
                    <a:lnL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29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1635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C17628-7F6A-4026-9FD5-0899DFB52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1803405"/>
            <a:ext cx="8135815" cy="1825096"/>
          </a:xfrm>
        </p:spPr>
        <p:txBody>
          <a:bodyPr/>
          <a:lstStyle/>
          <a:p>
            <a:r>
              <a:rPr lang="en-US" b="1" dirty="0"/>
              <a:t>Annotated Queries</a:t>
            </a:r>
            <a:endParaRPr lang="fr-DZ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7183FB-2E0F-478F-9508-ABD996C5AB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9507313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C1E3-5EB5-4ED1-BB8D-95A71271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8250148" cy="93610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fr-FR" sz="3200" b="1" dirty="0"/>
              <a:t>DAO Spring Data: </a:t>
            </a:r>
            <a:r>
              <a:rPr lang="fr-FR" sz="3200" b="1" cap="none" dirty="0"/>
              <a:t>@</a:t>
            </a:r>
            <a:r>
              <a:rPr lang="fr-FR" sz="3200" b="1" cap="none" dirty="0" err="1"/>
              <a:t>Query</a:t>
            </a:r>
            <a:endParaRPr lang="fr-DZ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C09D-309D-4DAF-8842-3355C0184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" y="980038"/>
            <a:ext cx="9144000" cy="587796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000" dirty="0"/>
              <a:t>Spring Data provides many ways to define a query that we can execute. One of these is the </a:t>
            </a:r>
            <a:r>
              <a:rPr lang="en-US" sz="2000" b="1" i="1" dirty="0"/>
              <a:t>@Query</a:t>
            </a:r>
            <a:r>
              <a:rPr lang="en-US" sz="2000" dirty="0"/>
              <a:t> annotation.</a:t>
            </a:r>
          </a:p>
          <a:p>
            <a:r>
              <a:rPr lang="en-US" sz="2000" dirty="0"/>
              <a:t>All methods that are annotated with </a:t>
            </a:r>
            <a:r>
              <a:rPr lang="en-US" sz="2000" b="1" dirty="0"/>
              <a:t>@Modifying </a:t>
            </a:r>
            <a:r>
              <a:rPr lang="en-US" sz="2000" dirty="0"/>
              <a:t>will automatically be annotated with </a:t>
            </a:r>
            <a:r>
              <a:rPr lang="en-US" sz="2000" b="1" dirty="0"/>
              <a:t>@Transactional</a:t>
            </a:r>
            <a:endParaRPr lang="fr-FR" sz="20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24E31B-B70D-4DEE-B78F-4960F8080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442" y="2799627"/>
            <a:ext cx="8573181" cy="40549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public interface </a:t>
            </a:r>
            <a:r>
              <a:rPr kumimoji="0" lang="en-US" altLang="en-US" sz="17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ClientRepository</a:t>
            </a: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extends </a:t>
            </a:r>
            <a:r>
              <a:rPr kumimoji="0" lang="en-US" altLang="en-US" sz="17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JpaRepository</a:t>
            </a: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&lt;</a:t>
            </a:r>
            <a:r>
              <a:rPr kumimoji="0" lang="en-US" altLang="en-US" sz="17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Client</a:t>
            </a:r>
            <a:r>
              <a:rPr kumimoji="0" lang="en-US" altLang="en-US" sz="175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</a:t>
            </a:r>
            <a:r>
              <a:rPr kumimoji="0" lang="en-US" altLang="en-US" sz="175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Long</a:t>
            </a: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&gt; {</a:t>
            </a:r>
            <a:b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b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@Query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"SELECT 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e.nom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 FROM Client e where 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e.idClient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 = :id"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String 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+mj-lt"/>
              </a:rPr>
              <a:t>findNameById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@Param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"id"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Long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id);</a:t>
            </a:r>
            <a:b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b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@Query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"SELECT e FROM Client e where 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e.nom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 like %:keyword%"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List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&lt;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Client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&gt; 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+mj-lt"/>
              </a:rPr>
              <a:t>findClientByKeywordInName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@Param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"keyword"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String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keyword);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b="1" dirty="0">
                <a:solidFill>
                  <a:srgbClr val="080808"/>
                </a:solidFill>
                <a:latin typeface="+mj-lt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b="1" dirty="0">
                <a:solidFill>
                  <a:srgbClr val="080808"/>
                </a:solidFill>
                <a:latin typeface="+mj-lt"/>
              </a:rPr>
              <a:t>  </a:t>
            </a:r>
            <a:r>
              <a:rPr lang="en-US" altLang="en-US" sz="1700" b="1" dirty="0">
                <a:solidFill>
                  <a:srgbClr val="9E880D"/>
                </a:solidFill>
                <a:latin typeface="+mj-lt"/>
              </a:rPr>
              <a:t>@Modifying</a:t>
            </a:r>
            <a:br>
              <a:rPr lang="en-US" altLang="en-US" sz="1700" b="1" dirty="0">
                <a:solidFill>
                  <a:srgbClr val="9E880D"/>
                </a:solidFill>
                <a:latin typeface="+mj-lt"/>
              </a:rPr>
            </a:br>
            <a:r>
              <a:rPr lang="en-US" altLang="en-US" sz="1700" b="1" dirty="0">
                <a:solidFill>
                  <a:srgbClr val="9E880D"/>
                </a:solidFill>
                <a:latin typeface="+mj-lt"/>
              </a:rPr>
              <a:t>  @Transactional</a:t>
            </a:r>
            <a:br>
              <a:rPr lang="en-US" altLang="en-US" sz="1700" b="1" dirty="0">
                <a:solidFill>
                  <a:srgbClr val="9E880D"/>
                </a:solidFill>
                <a:latin typeface="+mj-lt"/>
              </a:rPr>
            </a:br>
            <a:r>
              <a:rPr lang="en-US" altLang="en-US" sz="1700" b="1" dirty="0">
                <a:solidFill>
                  <a:srgbClr val="9E880D"/>
                </a:solidFill>
                <a:latin typeface="+mj-lt"/>
              </a:rPr>
              <a:t>  @Query</a:t>
            </a:r>
            <a:r>
              <a:rPr lang="en-US" altLang="en-US" sz="1700" b="1" dirty="0">
                <a:solidFill>
                  <a:srgbClr val="080808"/>
                </a:solidFill>
                <a:latin typeface="+mj-lt"/>
              </a:rPr>
              <a:t>(value = </a:t>
            </a:r>
            <a:r>
              <a:rPr lang="en-US" altLang="en-US" sz="1700" b="1" dirty="0">
                <a:solidFill>
                  <a:srgbClr val="067D17"/>
                </a:solidFill>
                <a:latin typeface="+mj-lt"/>
              </a:rPr>
              <a:t>"update Client c  set </a:t>
            </a:r>
            <a:r>
              <a:rPr lang="en-US" altLang="en-US" sz="1700" b="1" dirty="0" err="1">
                <a:solidFill>
                  <a:srgbClr val="067D17"/>
                </a:solidFill>
                <a:latin typeface="+mj-lt"/>
              </a:rPr>
              <a:t>c.dateNaissance</a:t>
            </a:r>
            <a:r>
              <a:rPr lang="en-US" altLang="en-US" sz="1700" b="1" dirty="0">
                <a:solidFill>
                  <a:srgbClr val="067D17"/>
                </a:solidFill>
                <a:latin typeface="+mj-lt"/>
              </a:rPr>
              <a:t>=:d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700" b="1" dirty="0">
                <a:solidFill>
                  <a:srgbClr val="067D17"/>
                </a:solidFill>
                <a:latin typeface="+mj-lt"/>
              </a:rPr>
              <a:t>                                         where upper(</a:t>
            </a:r>
            <a:r>
              <a:rPr lang="en-US" altLang="en-US" sz="1700" b="1" dirty="0" err="1">
                <a:solidFill>
                  <a:srgbClr val="067D17"/>
                </a:solidFill>
                <a:latin typeface="+mj-lt"/>
              </a:rPr>
              <a:t>c.nom</a:t>
            </a:r>
            <a:r>
              <a:rPr lang="en-US" altLang="en-US" sz="1700" b="1" dirty="0">
                <a:solidFill>
                  <a:srgbClr val="067D17"/>
                </a:solidFill>
                <a:latin typeface="+mj-lt"/>
              </a:rPr>
              <a:t>) =upper(:nom)"</a:t>
            </a:r>
            <a:r>
              <a:rPr lang="en-US" altLang="en-US" sz="1700" b="1" dirty="0">
                <a:solidFill>
                  <a:srgbClr val="080808"/>
                </a:solidFill>
                <a:latin typeface="+mj-lt"/>
              </a:rPr>
              <a:t>)</a:t>
            </a:r>
            <a:br>
              <a:rPr lang="en-US" altLang="en-US" sz="1700" b="1" dirty="0">
                <a:solidFill>
                  <a:srgbClr val="080808"/>
                </a:solidFill>
                <a:latin typeface="+mj-lt"/>
              </a:rPr>
            </a:br>
            <a:r>
              <a:rPr lang="en-US" altLang="en-US" sz="1700" b="1" dirty="0">
                <a:solidFill>
                  <a:srgbClr val="080808"/>
                </a:solidFill>
                <a:latin typeface="+mj-lt"/>
              </a:rPr>
              <a:t>  </a:t>
            </a:r>
            <a:r>
              <a:rPr lang="en-US" altLang="en-US" sz="1700" b="1" dirty="0">
                <a:solidFill>
                  <a:srgbClr val="0033B3"/>
                </a:solidFill>
                <a:latin typeface="+mj-lt"/>
              </a:rPr>
              <a:t>int </a:t>
            </a:r>
            <a:r>
              <a:rPr lang="en-US" altLang="en-US" sz="1700" b="1" dirty="0" err="1">
                <a:solidFill>
                  <a:srgbClr val="00627A"/>
                </a:solidFill>
                <a:latin typeface="+mj-lt"/>
              </a:rPr>
              <a:t>updateClient</a:t>
            </a:r>
            <a:r>
              <a:rPr lang="en-US" altLang="en-US" sz="1700" b="1" dirty="0">
                <a:solidFill>
                  <a:srgbClr val="080808"/>
                </a:solidFill>
                <a:latin typeface="+mj-lt"/>
              </a:rPr>
              <a:t>(</a:t>
            </a:r>
            <a:r>
              <a:rPr lang="en-US" altLang="en-US" sz="1700" b="1" dirty="0">
                <a:solidFill>
                  <a:srgbClr val="9E880D"/>
                </a:solidFill>
                <a:latin typeface="+mj-lt"/>
              </a:rPr>
              <a:t>@Param</a:t>
            </a:r>
            <a:r>
              <a:rPr lang="en-US" altLang="en-US" sz="1700" b="1" dirty="0">
                <a:solidFill>
                  <a:srgbClr val="080808"/>
                </a:solidFill>
                <a:latin typeface="+mj-lt"/>
              </a:rPr>
              <a:t>(</a:t>
            </a:r>
            <a:r>
              <a:rPr lang="en-US" altLang="en-US" sz="1700" b="1" dirty="0">
                <a:solidFill>
                  <a:srgbClr val="067D17"/>
                </a:solidFill>
                <a:latin typeface="+mj-lt"/>
              </a:rPr>
              <a:t>"d"</a:t>
            </a:r>
            <a:r>
              <a:rPr lang="en-US" altLang="en-US" sz="1700" b="1" dirty="0">
                <a:solidFill>
                  <a:srgbClr val="080808"/>
                </a:solidFill>
                <a:latin typeface="+mj-lt"/>
              </a:rPr>
              <a:t>) </a:t>
            </a:r>
            <a:r>
              <a:rPr lang="en-US" altLang="en-US" sz="1700" b="1" dirty="0">
                <a:solidFill>
                  <a:srgbClr val="000000"/>
                </a:solidFill>
                <a:latin typeface="+mj-lt"/>
              </a:rPr>
              <a:t>Date </a:t>
            </a:r>
            <a:r>
              <a:rPr lang="en-US" altLang="en-US" sz="1700" b="1" dirty="0">
                <a:solidFill>
                  <a:srgbClr val="080808"/>
                </a:solidFill>
                <a:latin typeface="+mj-lt"/>
              </a:rPr>
              <a:t>d, </a:t>
            </a:r>
            <a:r>
              <a:rPr lang="en-US" altLang="en-US" sz="1700" b="1" dirty="0">
                <a:solidFill>
                  <a:srgbClr val="9E880D"/>
                </a:solidFill>
                <a:latin typeface="+mj-lt"/>
              </a:rPr>
              <a:t>@Param</a:t>
            </a:r>
            <a:r>
              <a:rPr lang="en-US" altLang="en-US" sz="1700" b="1" dirty="0">
                <a:solidFill>
                  <a:srgbClr val="080808"/>
                </a:solidFill>
                <a:latin typeface="+mj-lt"/>
              </a:rPr>
              <a:t>(</a:t>
            </a:r>
            <a:r>
              <a:rPr lang="en-US" altLang="en-US" sz="1700" b="1" dirty="0">
                <a:solidFill>
                  <a:srgbClr val="067D17"/>
                </a:solidFill>
                <a:latin typeface="+mj-lt"/>
              </a:rPr>
              <a:t>"nom"</a:t>
            </a:r>
            <a:r>
              <a:rPr lang="en-US" altLang="en-US" sz="1700" b="1" dirty="0">
                <a:solidFill>
                  <a:srgbClr val="080808"/>
                </a:solidFill>
                <a:latin typeface="+mj-lt"/>
              </a:rPr>
              <a:t>) </a:t>
            </a:r>
            <a:r>
              <a:rPr lang="en-US" altLang="en-US" sz="1700" b="1" dirty="0">
                <a:solidFill>
                  <a:srgbClr val="000000"/>
                </a:solidFill>
                <a:latin typeface="+mj-lt"/>
              </a:rPr>
              <a:t>String </a:t>
            </a:r>
            <a:r>
              <a:rPr lang="en-US" altLang="en-US" sz="1700" b="1" dirty="0">
                <a:solidFill>
                  <a:srgbClr val="080808"/>
                </a:solidFill>
                <a:latin typeface="+mj-lt"/>
              </a:rPr>
              <a:t>nom);</a:t>
            </a:r>
            <a:endParaRPr lang="en-US" altLang="en-US" sz="1700" b="1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175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}</a:t>
            </a:r>
            <a:endParaRPr kumimoji="0" lang="en-US" altLang="en-US" sz="17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4251103-13E5-D3BC-F992-5F535B0BB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305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C1E3-5EB5-4ED1-BB8D-95A71271B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0"/>
            <a:ext cx="8250148" cy="93610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fr-FR" sz="3200" b="1" dirty="0"/>
              <a:t>DAO Spring Data: </a:t>
            </a:r>
            <a:r>
              <a:rPr lang="fr-FR" sz="3200" b="1" cap="none" dirty="0" err="1"/>
              <a:t>NativeQuery</a:t>
            </a:r>
            <a:endParaRPr lang="fr-DZ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C09D-309D-4DAF-8842-3355C0184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" y="1124744"/>
            <a:ext cx="9144000" cy="5733256"/>
          </a:xfrm>
        </p:spPr>
        <p:txBody>
          <a:bodyPr>
            <a:normAutofit/>
          </a:bodyPr>
          <a:lstStyle/>
          <a:p>
            <a:r>
              <a:rPr lang="en-US" dirty="0"/>
              <a:t>We can use also native SQL to define our query. </a:t>
            </a:r>
          </a:p>
          <a:p>
            <a:r>
              <a:rPr lang="en-US" dirty="0"/>
              <a:t>All we have to do is</a:t>
            </a:r>
            <a:r>
              <a:rPr lang="en-US" b="1" dirty="0"/>
              <a:t> set the value of the </a:t>
            </a:r>
            <a:r>
              <a:rPr lang="en-US" b="1" i="1" dirty="0" err="1"/>
              <a:t>nativeQuery</a:t>
            </a:r>
            <a:r>
              <a:rPr lang="en-US" b="1" dirty="0"/>
              <a:t> attribute to </a:t>
            </a:r>
            <a:r>
              <a:rPr lang="en-US" b="1" i="1" dirty="0"/>
              <a:t>true</a:t>
            </a:r>
            <a:r>
              <a:rPr lang="en-US" dirty="0"/>
              <a:t> and define the native SQL query in the </a:t>
            </a:r>
            <a:r>
              <a:rPr lang="en-US" i="1" dirty="0"/>
              <a:t>value</a:t>
            </a:r>
            <a:r>
              <a:rPr lang="en-US" dirty="0"/>
              <a:t> attribute of the annotation:</a:t>
            </a:r>
          </a:p>
          <a:p>
            <a:pPr lvl="1"/>
            <a:r>
              <a:rPr lang="en-US" sz="1800" b="1" i="1" dirty="0" err="1"/>
              <a:t>nativeQuery</a:t>
            </a:r>
            <a:r>
              <a:rPr lang="en-US" sz="1800" b="1" i="1" dirty="0"/>
              <a:t> = true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3A8926-9A33-4B96-ACF5-524EF4F47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593610"/>
            <a:ext cx="8585242" cy="1708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@Query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(value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"Select e.* from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client_table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 e  join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compte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 c "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+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          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"on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e.id_client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=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c.idclient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 "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+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          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"where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c.login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=:login"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nativeQuery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true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List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&lt;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Client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&gt;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+mj-lt"/>
              </a:rPr>
              <a:t>ClientByLogin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@Param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"login"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String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login);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71535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A56E-5EF1-4D57-ACF6-808B4C2EA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332656"/>
            <a:ext cx="6377940" cy="648403"/>
          </a:xfrm>
        </p:spPr>
        <p:txBody>
          <a:bodyPr/>
          <a:lstStyle/>
          <a:p>
            <a:r>
              <a:rPr lang="fr-FR" b="1" dirty="0"/>
              <a:t>Enable JPA </a:t>
            </a:r>
            <a:r>
              <a:rPr lang="fr-FR" b="1" dirty="0" err="1"/>
              <a:t>Auditing</a:t>
            </a:r>
            <a:endParaRPr lang="fr-D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1365F-9AC1-48C5-8A73-6CE2FC670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Il est utile dans certains cas de savoir </a:t>
            </a:r>
            <a:r>
              <a:rPr lang="fr-FR" b="1" dirty="0"/>
              <a:t>qui a créé</a:t>
            </a:r>
            <a:r>
              <a:rPr lang="fr-FR" dirty="0"/>
              <a:t>, </a:t>
            </a:r>
            <a:r>
              <a:rPr lang="fr-FR" b="1" dirty="0"/>
              <a:t>modifié</a:t>
            </a:r>
            <a:r>
              <a:rPr lang="fr-FR" dirty="0"/>
              <a:t> ou </a:t>
            </a:r>
            <a:r>
              <a:rPr lang="fr-FR" b="1" dirty="0"/>
              <a:t>supprimé</a:t>
            </a:r>
            <a:r>
              <a:rPr lang="fr-FR" dirty="0"/>
              <a:t> un enregistrement en base et quand. </a:t>
            </a:r>
          </a:p>
          <a:p>
            <a:pPr fontAlgn="base"/>
            <a:r>
              <a:rPr lang="fr-FR" dirty="0"/>
              <a:t>« </a:t>
            </a:r>
            <a:r>
              <a:rPr lang="fr-FR" b="1" dirty="0"/>
              <a:t>@Version </a:t>
            </a:r>
            <a:r>
              <a:rPr lang="fr-FR" dirty="0"/>
              <a:t>» : indique le nombre de fois ou l’enregistrement a été modifié</a:t>
            </a:r>
          </a:p>
          <a:p>
            <a:pPr fontAlgn="base"/>
            <a:endParaRPr lang="fr-FR" dirty="0"/>
          </a:p>
          <a:p>
            <a:pPr fontAlgn="base"/>
            <a:r>
              <a:rPr lang="fr-FR" dirty="0"/>
              <a:t>« </a:t>
            </a:r>
            <a:r>
              <a:rPr lang="fr-FR" b="1" dirty="0"/>
              <a:t>@</a:t>
            </a:r>
            <a:r>
              <a:rPr lang="fr-FR" b="1" dirty="0" err="1"/>
              <a:t>CreatedDate</a:t>
            </a:r>
            <a:r>
              <a:rPr lang="fr-FR" dirty="0"/>
              <a:t>, </a:t>
            </a:r>
            <a:r>
              <a:rPr lang="fr-FR" b="1" dirty="0"/>
              <a:t>@</a:t>
            </a:r>
            <a:r>
              <a:rPr lang="fr-FR" b="1" dirty="0" err="1"/>
              <a:t>CreatedBy</a:t>
            </a:r>
            <a:r>
              <a:rPr lang="fr-FR" dirty="0"/>
              <a:t>, </a:t>
            </a:r>
            <a:r>
              <a:rPr lang="fr-FR" b="1" dirty="0"/>
              <a:t>@</a:t>
            </a:r>
            <a:r>
              <a:rPr lang="fr-FR" b="1" dirty="0" err="1"/>
              <a:t>LastModifiedBy</a:t>
            </a:r>
            <a:r>
              <a:rPr lang="fr-FR" dirty="0"/>
              <a:t>, </a:t>
            </a:r>
            <a:r>
              <a:rPr lang="fr-FR" b="1" dirty="0"/>
              <a:t>@</a:t>
            </a:r>
            <a:r>
              <a:rPr lang="fr-FR" b="1" dirty="0" err="1"/>
              <a:t>LastModifiedDate</a:t>
            </a:r>
            <a:r>
              <a:rPr lang="fr-FR" dirty="0"/>
              <a:t> » : utiliser pour l’audit de l’entité.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fr-FR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Pour activer l’audit sur entité :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1. </a:t>
            </a:r>
            <a:r>
              <a:rPr lang="en-US" sz="2000" dirty="0" err="1"/>
              <a:t>Ajouter</a:t>
            </a:r>
            <a:r>
              <a:rPr lang="en-US" sz="2000" dirty="0"/>
              <a:t> </a:t>
            </a:r>
            <a:r>
              <a:rPr lang="en-US" sz="2000" dirty="0" err="1"/>
              <a:t>l’annotation</a:t>
            </a:r>
            <a:r>
              <a:rPr lang="en-US" sz="2000" dirty="0"/>
              <a:t> </a:t>
            </a:r>
            <a:r>
              <a:rPr lang="en-US" sz="2000" b="1" dirty="0"/>
              <a:t>@ </a:t>
            </a:r>
            <a:r>
              <a:rPr lang="en-US" sz="2000" b="1" dirty="0" err="1"/>
              <a:t>EntityListeners</a:t>
            </a:r>
            <a:r>
              <a:rPr lang="en-US" sz="2000" b="1" dirty="0"/>
              <a:t> </a:t>
            </a:r>
            <a:r>
              <a:rPr lang="en-US" sz="2000" dirty="0"/>
              <a:t> dans </a:t>
            </a:r>
            <a:r>
              <a:rPr lang="en-US" sz="2000" dirty="0" err="1"/>
              <a:t>l’entité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question.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sz="1800" b="1" dirty="0"/>
              <a:t>@</a:t>
            </a:r>
            <a:r>
              <a:rPr lang="en-US" sz="1800" b="1" dirty="0" err="1"/>
              <a:t>EntityListeners</a:t>
            </a:r>
            <a:r>
              <a:rPr lang="en-US" sz="1800" b="1" dirty="0"/>
              <a:t>(</a:t>
            </a:r>
            <a:r>
              <a:rPr lang="en-US" sz="1800" b="1" dirty="0" err="1"/>
              <a:t>AuditingEntityListener.class</a:t>
            </a:r>
            <a:r>
              <a:rPr lang="en-US" sz="1800" b="1" dirty="0"/>
              <a:t>)</a:t>
            </a:r>
            <a:r>
              <a:rPr lang="en-US" sz="1800" dirty="0"/>
              <a:t>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2000" dirty="0"/>
              <a:t>2. </a:t>
            </a:r>
            <a:r>
              <a:rPr lang="en-US" sz="2000" dirty="0" err="1"/>
              <a:t>Activer</a:t>
            </a:r>
            <a:r>
              <a:rPr lang="en-US" sz="2000" dirty="0"/>
              <a:t> le  </a:t>
            </a:r>
            <a:r>
              <a:rPr lang="en-US" sz="2000" b="1" dirty="0"/>
              <a:t>JPA Auditing  </a:t>
            </a:r>
            <a:r>
              <a:rPr lang="en-US" sz="2000" dirty="0"/>
              <a:t>dans la </a:t>
            </a:r>
            <a:r>
              <a:rPr lang="en-US" sz="2000" dirty="0" err="1"/>
              <a:t>classe</a:t>
            </a:r>
            <a:r>
              <a:rPr lang="en-US" sz="2000" dirty="0"/>
              <a:t> main de </a:t>
            </a:r>
            <a:r>
              <a:rPr lang="en-US" sz="2000" dirty="0" err="1"/>
              <a:t>l’application</a:t>
            </a:r>
            <a:r>
              <a:rPr lang="en-US" sz="2000" dirty="0"/>
              <a:t>.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 sz="1800" dirty="0"/>
              <a:t>Open </a:t>
            </a:r>
            <a:r>
              <a:rPr lang="en-US" sz="1800" b="1" dirty="0"/>
              <a:t>TP6Application.java </a:t>
            </a:r>
            <a:r>
              <a:rPr lang="en-US" sz="1800" dirty="0"/>
              <a:t>and add </a:t>
            </a:r>
            <a:r>
              <a:rPr lang="en-US" sz="1800" b="1" dirty="0"/>
              <a:t>@</a:t>
            </a:r>
            <a:r>
              <a:rPr lang="en-US" sz="1800" b="1" dirty="0" err="1"/>
              <a:t>EnableJpaAuditing</a:t>
            </a:r>
            <a:r>
              <a:rPr lang="en-US" sz="1800" b="1" dirty="0"/>
              <a:t> </a:t>
            </a:r>
            <a:r>
              <a:rPr lang="en-US" sz="1800" dirty="0"/>
              <a:t>annotation.</a:t>
            </a:r>
            <a:endParaRPr lang="fr-DZ" sz="18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fr-FR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fr-DZ" sz="1800" dirty="0"/>
          </a:p>
        </p:txBody>
      </p:sp>
    </p:spTree>
    <p:extLst>
      <p:ext uri="{BB962C8B-B14F-4D97-AF65-F5344CB8AC3E}">
        <p14:creationId xmlns:p14="http://schemas.microsoft.com/office/powerpoint/2010/main" val="84773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EE4D43-A69E-4489-BDE3-34B8DE60A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820" y="116301"/>
            <a:ext cx="5885852" cy="648403"/>
          </a:xfrm>
        </p:spPr>
        <p:txBody>
          <a:bodyPr>
            <a:normAutofit/>
          </a:bodyPr>
          <a:lstStyle/>
          <a:p>
            <a:r>
              <a:rPr lang="fr-FR" sz="3600" b="1" dirty="0"/>
              <a:t>Enable JPA </a:t>
            </a:r>
            <a:r>
              <a:rPr lang="fr-FR" sz="3600" b="1" dirty="0" err="1"/>
              <a:t>Auditing</a:t>
            </a:r>
            <a:endParaRPr lang="fr-DZ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225BAA-B2DB-47E2-916C-40E19DF4D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891" y="1968516"/>
            <a:ext cx="3789109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b="0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SpringBootApplication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24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sz="2400" b="1" i="0" u="none" strike="noStrike" cap="none" normalizeH="0" baseline="0" dirty="0" err="1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  <a:t>EnableJpaAuditing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class 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Tp6Application {</a:t>
            </a:r>
            <a:r>
              <a:rPr kumimoji="0" lang="fr-FR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…</a:t>
            </a:r>
            <a:r>
              <a:rPr lang="fr-FR" altLang="fr-DZ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kumimoji="0" lang="fr-DZ" altLang="fr-D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67FB013-4521-4EB3-A4CA-19906638F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754051"/>
            <a:ext cx="5033750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  <a:t>@Entity</a:t>
            </a:r>
            <a:b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  <a:t>@EntityListeners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(AuditingEntityListener.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class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class </a:t>
            </a:r>
            <a:r>
              <a:rPr kumimoji="0" lang="fr-FR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Client 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{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FR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…..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  <a:t>@Version</a:t>
            </a:r>
            <a:b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  <a:t>    @</a:t>
            </a:r>
            <a:r>
              <a:rPr kumimoji="0" lang="fr-DZ" altLang="fr-DZ" b="1" i="0" u="none" strike="noStrike" cap="none" normalizeH="0" baseline="0" dirty="0" err="1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  <a:t>Column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fr-DZ" altLang="fr-DZ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name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= 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658ABA"/>
                </a:solidFill>
                <a:effectLst/>
                <a:latin typeface="+mj-lt"/>
                <a:cs typeface="Courier New" panose="02070309020205020404" pitchFamily="49" charset="0"/>
              </a:rPr>
              <a:t>"VERSION"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int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1948A6"/>
                </a:solidFill>
                <a:effectLst/>
                <a:latin typeface="+mj-lt"/>
                <a:cs typeface="Courier New" panose="02070309020205020404" pitchFamily="49" charset="0"/>
              </a:rPr>
              <a:t>version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b="1" i="0" u="none" strike="noStrike" cap="none" normalizeH="0" baseline="0" dirty="0" err="1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  <a:t>CreatedDate</a:t>
            </a:r>
            <a:b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  <a:t>    @Temporal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fr-DZ" altLang="fr-DZ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TemporalType.</a:t>
            </a:r>
            <a:r>
              <a:rPr kumimoji="0" lang="fr-DZ" altLang="fr-DZ" b="1" i="1" u="none" strike="noStrike" cap="none" normalizeH="0" baseline="0" dirty="0" err="1">
                <a:ln>
                  <a:noFill/>
                </a:ln>
                <a:solidFill>
                  <a:srgbClr val="1948A6"/>
                </a:solidFill>
                <a:effectLst/>
                <a:latin typeface="+mj-lt"/>
                <a:cs typeface="Courier New" panose="02070309020205020404" pitchFamily="49" charset="0"/>
              </a:rPr>
              <a:t>TIMESTAMP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Date </a:t>
            </a:r>
            <a:r>
              <a:rPr kumimoji="0" lang="fr-DZ" altLang="fr-DZ" b="1" i="0" u="none" strike="noStrike" cap="none" normalizeH="0" baseline="0" dirty="0" err="1">
                <a:ln>
                  <a:noFill/>
                </a:ln>
                <a:solidFill>
                  <a:srgbClr val="1948A6"/>
                </a:solidFill>
                <a:effectLst/>
                <a:latin typeface="+mj-lt"/>
                <a:cs typeface="Courier New" panose="02070309020205020404" pitchFamily="49" charset="0"/>
              </a:rPr>
              <a:t>createdDate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b="1" i="0" u="none" strike="noStrike" cap="none" normalizeH="0" baseline="0" dirty="0" err="1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  <a:t>CreatedBy</a:t>
            </a:r>
            <a:b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String </a:t>
            </a:r>
            <a:r>
              <a:rPr kumimoji="0" lang="fr-DZ" altLang="fr-DZ" b="1" i="0" u="none" strike="noStrike" cap="none" normalizeH="0" baseline="0" dirty="0" err="1">
                <a:ln>
                  <a:noFill/>
                </a:ln>
                <a:solidFill>
                  <a:srgbClr val="1948A6"/>
                </a:solidFill>
                <a:effectLst/>
                <a:latin typeface="+mj-lt"/>
                <a:cs typeface="Courier New" panose="02070309020205020404" pitchFamily="49" charset="0"/>
              </a:rPr>
              <a:t>createdBy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b="1" i="0" u="none" strike="noStrike" cap="none" normalizeH="0" baseline="0" dirty="0" err="1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  <a:t>LastModifiedBy</a:t>
            </a:r>
            <a:b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String </a:t>
            </a:r>
            <a:r>
              <a:rPr kumimoji="0" lang="fr-DZ" altLang="fr-DZ" b="1" i="0" u="none" strike="noStrike" cap="none" normalizeH="0" baseline="0" dirty="0" err="1">
                <a:ln>
                  <a:noFill/>
                </a:ln>
                <a:solidFill>
                  <a:srgbClr val="1948A6"/>
                </a:solidFill>
                <a:effectLst/>
                <a:latin typeface="+mj-lt"/>
                <a:cs typeface="Courier New" panose="02070309020205020404" pitchFamily="49" charset="0"/>
              </a:rPr>
              <a:t>lastModifiedBy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  <a:t>@</a:t>
            </a:r>
            <a:r>
              <a:rPr kumimoji="0" lang="fr-DZ" altLang="fr-DZ" b="1" i="0" u="none" strike="noStrike" cap="none" normalizeH="0" baseline="0" dirty="0" err="1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  <a:t>LastModifiedDate</a:t>
            </a:r>
            <a:b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  <a:t>    @Temporal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</a:t>
            </a:r>
            <a:r>
              <a:rPr kumimoji="0" lang="fr-DZ" altLang="fr-DZ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TemporalType.</a:t>
            </a:r>
            <a:r>
              <a:rPr kumimoji="0" lang="fr-DZ" altLang="fr-DZ" b="1" i="1" u="none" strike="noStrike" cap="none" normalizeH="0" baseline="0" dirty="0" err="1">
                <a:ln>
                  <a:noFill/>
                </a:ln>
                <a:solidFill>
                  <a:srgbClr val="1948A6"/>
                </a:solidFill>
                <a:effectLst/>
                <a:latin typeface="+mj-lt"/>
                <a:cs typeface="Courier New" panose="02070309020205020404" pitchFamily="49" charset="0"/>
              </a:rPr>
              <a:t>TIMESTAMP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</a:t>
            </a:r>
            <a:b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private</a:t>
            </a:r>
            <a:r>
              <a:rPr kumimoji="0" lang="fr-DZ" altLang="fr-DZ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Date </a:t>
            </a:r>
            <a:r>
              <a:rPr kumimoji="0" lang="fr-DZ" altLang="fr-DZ" b="1" i="0" u="none" strike="noStrike" cap="none" normalizeH="0" baseline="0" dirty="0" err="1">
                <a:ln>
                  <a:noFill/>
                </a:ln>
                <a:solidFill>
                  <a:srgbClr val="1948A6"/>
                </a:solidFill>
                <a:effectLst/>
                <a:latin typeface="+mj-lt"/>
                <a:cs typeface="Courier New" panose="02070309020205020404" pitchFamily="49" charset="0"/>
              </a:rPr>
              <a:t>lastModifiedDate</a:t>
            </a:r>
            <a:r>
              <a:rPr kumimoji="0" lang="fr-DZ" altLang="fr-DZ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;</a:t>
            </a:r>
            <a:endParaRPr kumimoji="0" lang="fr-DZ" altLang="fr-DZ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5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D5CE-259E-4CDB-B206-EB3BBA8A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4280"/>
            <a:ext cx="8062392" cy="54482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fr-FR" sz="2800" b="1" dirty="0"/>
              <a:t>Structure du projet &amp; pom.xml</a:t>
            </a:r>
            <a:endParaRPr lang="fr-DZ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CB685-BD01-4B5E-8731-F1EFD8414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9" y="579106"/>
            <a:ext cx="9144000" cy="624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489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B1A6-960E-4143-AA5B-5315E29E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00204"/>
            <a:ext cx="9144000" cy="1625595"/>
          </a:xfrm>
        </p:spPr>
        <p:txBody>
          <a:bodyPr>
            <a:noAutofit/>
          </a:bodyPr>
          <a:lstStyle/>
          <a:p>
            <a:pPr algn="ctr"/>
            <a:r>
              <a:rPr lang="fr-FR" sz="4400" b="1" dirty="0"/>
              <a:t>Exposer les micro-services </a:t>
            </a:r>
            <a:br>
              <a:rPr lang="fr-FR" sz="4400" b="1" dirty="0"/>
            </a:br>
            <a:r>
              <a:rPr lang="fr-FR" sz="4400" b="1" dirty="0"/>
              <a:t>à travers des API-REST</a:t>
            </a:r>
            <a:endParaRPr lang="fr-DZ" sz="32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6530D38-F983-4294-82B5-6CD0125B57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DZ"/>
          </a:p>
        </p:txBody>
      </p:sp>
    </p:spTree>
    <p:extLst>
      <p:ext uri="{BB962C8B-B14F-4D97-AF65-F5344CB8AC3E}">
        <p14:creationId xmlns:p14="http://schemas.microsoft.com/office/powerpoint/2010/main" val="25681896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ABF1-D796-4E3A-ABD0-AB902E36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332656"/>
            <a:ext cx="6377940" cy="720411"/>
          </a:xfrm>
        </p:spPr>
        <p:txBody>
          <a:bodyPr/>
          <a:lstStyle/>
          <a:p>
            <a:r>
              <a:rPr lang="fr-FR" b="1" dirty="0"/>
              <a:t>Web Service REST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04EB-30B4-4BAA-B1A6-9283A2519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6612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Acronyme de </a:t>
            </a:r>
            <a:r>
              <a:rPr lang="fr-FR" b="1" dirty="0" err="1"/>
              <a:t>RE</a:t>
            </a:r>
            <a:r>
              <a:rPr lang="fr-FR" dirty="0" err="1"/>
              <a:t>presentational</a:t>
            </a:r>
            <a:r>
              <a:rPr lang="fr-FR" dirty="0"/>
              <a:t> </a:t>
            </a:r>
            <a:r>
              <a:rPr lang="fr-FR" b="1" dirty="0"/>
              <a:t>S</a:t>
            </a:r>
            <a:r>
              <a:rPr lang="fr-FR" dirty="0"/>
              <a:t>tate </a:t>
            </a:r>
            <a:r>
              <a:rPr lang="fr-FR" b="1" dirty="0"/>
              <a:t>T</a:t>
            </a:r>
            <a:r>
              <a:rPr lang="fr-FR" dirty="0"/>
              <a:t>ransfert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défini dans la thèse de Roy Fielding en 2000.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REST n’est pas un protocole ou un format, contrairement à SOAP, HTTP ou RCP, mais un style d’architecture inspiré de l’architecture du web fortement basé sur le protocole HTTP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Il n’est pas dépendant uniquement du web et peut utiliser d’autre protocoles que HTTP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Ce qu’il est :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 Un système d’architecture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Une approche pour construire une application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Ce qu’il n’est pas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Un protocole, un format ou un standard</a:t>
            </a:r>
            <a:endParaRPr lang="fr-DZ" dirty="0"/>
          </a:p>
        </p:txBody>
      </p:sp>
    </p:spTree>
    <p:extLst>
      <p:ext uri="{BB962C8B-B14F-4D97-AF65-F5344CB8AC3E}">
        <p14:creationId xmlns:p14="http://schemas.microsoft.com/office/powerpoint/2010/main" val="120454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E53E-82F9-4E70-8266-8DC28742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202971"/>
            <a:ext cx="6377940" cy="720411"/>
          </a:xfrm>
        </p:spPr>
        <p:txBody>
          <a:bodyPr>
            <a:normAutofit/>
          </a:bodyPr>
          <a:lstStyle/>
          <a:p>
            <a:r>
              <a:rPr lang="fr-FR" sz="3200" b="1" dirty="0"/>
              <a:t>Web services </a:t>
            </a:r>
            <a:r>
              <a:rPr lang="fr-FR" sz="3200" b="1" dirty="0" err="1"/>
              <a:t>rest</a:t>
            </a:r>
            <a:endParaRPr lang="fr-DZ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127D6-49D7-4659-89BB-8983AC40E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5075"/>
            <a:ext cx="9144000" cy="5138565"/>
          </a:xfrm>
        </p:spPr>
        <p:txBody>
          <a:bodyPr>
            <a:normAutofit/>
          </a:bodyPr>
          <a:lstStyle/>
          <a:p>
            <a:r>
              <a:rPr lang="fr-FR" sz="2000" dirty="0"/>
              <a:t>Utiliser dans le développement des applications orientés ressources (</a:t>
            </a:r>
            <a:r>
              <a:rPr lang="fr-FR" sz="2000" b="1" dirty="0"/>
              <a:t>ROA</a:t>
            </a:r>
            <a:r>
              <a:rPr lang="fr-FR" sz="2000" dirty="0"/>
              <a:t>) ou orientées données (</a:t>
            </a:r>
            <a:r>
              <a:rPr lang="fr-FR" sz="2000" b="1" dirty="0"/>
              <a:t>DOA</a:t>
            </a:r>
            <a:r>
              <a:rPr lang="fr-FR" sz="2000" dirty="0"/>
              <a:t>)</a:t>
            </a:r>
          </a:p>
          <a:p>
            <a:r>
              <a:rPr lang="fr-FR" sz="2000" dirty="0"/>
              <a:t>Les applications respectant l’architecture </a:t>
            </a:r>
            <a:r>
              <a:rPr lang="fr-FR" sz="2000" b="1" dirty="0"/>
              <a:t>REST</a:t>
            </a:r>
            <a:r>
              <a:rPr lang="fr-FR" sz="2000" dirty="0"/>
              <a:t> sont dites </a:t>
            </a:r>
            <a:r>
              <a:rPr lang="fr-FR" sz="2000" b="1" dirty="0"/>
              <a:t>RESTful</a:t>
            </a:r>
            <a:endParaRPr lang="fr-DZ" sz="2000" b="1" dirty="0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4BE688B3-632E-4591-9088-1294DD7892C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2459" y="2780928"/>
            <a:ext cx="5221287" cy="3130550"/>
            <a:chOff x="323" y="2093"/>
            <a:chExt cx="3289" cy="1972"/>
          </a:xfrm>
        </p:grpSpPr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745746DA-4C45-4F88-BB3B-7407AD5DB8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23" y="2093"/>
              <a:ext cx="3289" cy="1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DZ"/>
            </a:p>
          </p:txBody>
        </p:sp>
        <p:pic>
          <p:nvPicPr>
            <p:cNvPr id="20489" name="Picture 9">
              <a:extLst>
                <a:ext uri="{FF2B5EF4-FFF2-40B4-BE49-F238E27FC236}">
                  <a16:creationId xmlns:a16="http://schemas.microsoft.com/office/drawing/2014/main" id="{CD20190F-129C-419F-8E96-023C4145A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" y="2093"/>
              <a:ext cx="3295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DF26D1-FB32-4940-98F0-C47BCC47356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32040" y="3501007"/>
            <a:ext cx="4211960" cy="3140075"/>
            <a:chOff x="612" y="1905"/>
            <a:chExt cx="3541" cy="2160"/>
          </a:xfrm>
        </p:grpSpPr>
        <p:sp>
          <p:nvSpPr>
            <p:cNvPr id="13" name="AutoShape 3">
              <a:extLst>
                <a:ext uri="{FF2B5EF4-FFF2-40B4-BE49-F238E27FC236}">
                  <a16:creationId xmlns:a16="http://schemas.microsoft.com/office/drawing/2014/main" id="{28220D4C-D146-454C-BDE0-C47E5650346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12" y="1905"/>
              <a:ext cx="3541" cy="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DZ"/>
            </a:p>
          </p:txBody>
        </p:sp>
        <p:pic>
          <p:nvPicPr>
            <p:cNvPr id="14" name="Picture 5">
              <a:extLst>
                <a:ext uri="{FF2B5EF4-FFF2-40B4-BE49-F238E27FC236}">
                  <a16:creationId xmlns:a16="http://schemas.microsoft.com/office/drawing/2014/main" id="{AFBD067D-3E94-4C26-93F0-DC2615D86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" y="1905"/>
              <a:ext cx="3547" cy="2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488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AB8D-4429-41CE-9F57-E6C4EBE6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260648"/>
            <a:ext cx="6377940" cy="864427"/>
          </a:xfrm>
        </p:spPr>
        <p:txBody>
          <a:bodyPr/>
          <a:lstStyle/>
          <a:p>
            <a:r>
              <a:rPr lang="fr-FR" b="1" dirty="0"/>
              <a:t>Caractéristiques 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62D2-8FB2-4442-BCB2-BF83FDACB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49948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Les services REST sont sans états (</a:t>
            </a:r>
            <a:r>
              <a:rPr lang="fr-FR" b="1" dirty="0" err="1"/>
              <a:t>Stateless</a:t>
            </a:r>
            <a:r>
              <a:rPr lang="fr-FR" dirty="0"/>
              <a:t>)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Chaque requête envoyée au serveur doit contenir toutes les informations relatives à son état et est traitée indépendamment de toutes autres requêtes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Minimisation des ressources systèmes (pas de gestion de session, ni d’état)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Interface uniforme basée sur les méthodes </a:t>
            </a:r>
            <a:r>
              <a:rPr lang="fr-FR" b="1" dirty="0"/>
              <a:t>HTTP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(</a:t>
            </a:r>
            <a:r>
              <a:rPr lang="fr-FR" b="1" dirty="0"/>
              <a:t>GET, POST, PUT, DELETE</a:t>
            </a:r>
            <a:r>
              <a:rPr lang="fr-FR" dirty="0"/>
              <a:t>)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fr-FR" dirty="0"/>
              <a:t>Les architectures </a:t>
            </a:r>
            <a:r>
              <a:rPr lang="fr-FR" b="1" dirty="0"/>
              <a:t>RESTful</a:t>
            </a:r>
            <a:r>
              <a:rPr lang="fr-FR" dirty="0"/>
              <a:t> sont construites à partir de ressources uniquement identifiées par des </a:t>
            </a:r>
            <a:r>
              <a:rPr lang="fr-FR" b="1" dirty="0"/>
              <a:t>URI</a:t>
            </a:r>
            <a:r>
              <a:rPr lang="fr-FR" dirty="0"/>
              <a:t>(s)</a:t>
            </a:r>
            <a:endParaRPr lang="fr-DZ" dirty="0"/>
          </a:p>
        </p:txBody>
      </p:sp>
    </p:spTree>
    <p:extLst>
      <p:ext uri="{BB962C8B-B14F-4D97-AF65-F5344CB8AC3E}">
        <p14:creationId xmlns:p14="http://schemas.microsoft.com/office/powerpoint/2010/main" val="306910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B285-799B-4EDB-B4F2-CD877D7F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864427"/>
          </a:xfrm>
        </p:spPr>
        <p:txBody>
          <a:bodyPr/>
          <a:lstStyle/>
          <a:p>
            <a:r>
              <a:rPr lang="fr-FR" b="1" dirty="0"/>
              <a:t>Requêtes REST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16540-C01F-46AE-8719-DBF45EFC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772816"/>
            <a:ext cx="9036496" cy="4490824"/>
          </a:xfrm>
        </p:spPr>
        <p:txBody>
          <a:bodyPr>
            <a:normAutofit/>
          </a:bodyPr>
          <a:lstStyle/>
          <a:p>
            <a:r>
              <a:rPr lang="fr-FR" b="1" dirty="0"/>
              <a:t>Ressources</a:t>
            </a:r>
          </a:p>
          <a:p>
            <a:pPr lvl="1"/>
            <a:r>
              <a:rPr lang="fr-FR" dirty="0"/>
              <a:t>Identifiée par une URI </a:t>
            </a:r>
          </a:p>
          <a:p>
            <a:pPr lvl="1"/>
            <a:r>
              <a:rPr lang="fr-FR" dirty="0">
                <a:hlinkClick r:id="rId2"/>
              </a:rPr>
              <a:t>http://localhost:8080/getStock/produit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r>
              <a:rPr lang="fr-FR" b="1" dirty="0"/>
              <a:t>Méthodes</a:t>
            </a:r>
            <a:r>
              <a:rPr lang="fr-FR" dirty="0"/>
              <a:t> (verbes) permettant de manipuler les ressources (identifiants)</a:t>
            </a:r>
          </a:p>
          <a:p>
            <a:pPr lvl="1"/>
            <a:r>
              <a:rPr lang="en-US" dirty="0" err="1"/>
              <a:t>Méthodes</a:t>
            </a:r>
            <a:r>
              <a:rPr lang="en-US" dirty="0"/>
              <a:t> HTTP : </a:t>
            </a:r>
            <a:r>
              <a:rPr lang="en-US" b="1" dirty="0"/>
              <a:t>GET, POST, PUT, DELETE</a:t>
            </a:r>
          </a:p>
          <a:p>
            <a:endParaRPr lang="fr-FR" b="1" dirty="0"/>
          </a:p>
          <a:p>
            <a:r>
              <a:rPr lang="fr-FR" b="1" dirty="0"/>
              <a:t>Représentation</a:t>
            </a:r>
            <a:r>
              <a:rPr lang="fr-FR" dirty="0"/>
              <a:t> : Vue sur l’état de la ressource</a:t>
            </a:r>
          </a:p>
          <a:p>
            <a:pPr lvl="1"/>
            <a:r>
              <a:rPr lang="fr-FR" dirty="0"/>
              <a:t>Format d’échanges entre le client et le serveur (XML, JSON, </a:t>
            </a:r>
            <a:r>
              <a:rPr lang="fr-FR" dirty="0" err="1"/>
              <a:t>text</a:t>
            </a:r>
            <a:r>
              <a:rPr lang="fr-FR" dirty="0"/>
              <a:t>/plain,…)</a:t>
            </a:r>
            <a:endParaRPr lang="fr-DZ" dirty="0"/>
          </a:p>
        </p:txBody>
      </p:sp>
    </p:spTree>
    <p:extLst>
      <p:ext uri="{BB962C8B-B14F-4D97-AF65-F5344CB8AC3E}">
        <p14:creationId xmlns:p14="http://schemas.microsoft.com/office/powerpoint/2010/main" val="51181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FE28-F5B9-44A8-B0EE-0DF66533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076" y="332656"/>
            <a:ext cx="6377940" cy="792419"/>
          </a:xfrm>
        </p:spPr>
        <p:txBody>
          <a:bodyPr/>
          <a:lstStyle/>
          <a:p>
            <a:r>
              <a:rPr lang="fr-FR" b="1" dirty="0"/>
              <a:t>Ressources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40AB-97F9-4CDB-831E-338D811B8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94560"/>
            <a:ext cx="8549640" cy="4069080"/>
          </a:xfrm>
        </p:spPr>
        <p:txBody>
          <a:bodyPr>
            <a:normAutofit/>
          </a:bodyPr>
          <a:lstStyle/>
          <a:p>
            <a:r>
              <a:rPr lang="fr-FR" dirty="0"/>
              <a:t>Une ressource est un objet identifiable sur le système</a:t>
            </a:r>
          </a:p>
          <a:p>
            <a:pPr lvl="1"/>
            <a:r>
              <a:rPr lang="fr-FR" dirty="0"/>
              <a:t>Produit, Catégorie, Client, Achat</a:t>
            </a:r>
          </a:p>
          <a:p>
            <a:pPr lvl="1"/>
            <a:endParaRPr lang="fr-FR" dirty="0"/>
          </a:p>
          <a:p>
            <a:r>
              <a:rPr lang="fr-FR" dirty="0"/>
              <a:t>Une ressources n’est pas forcément un objet matérialisé (Achat, Consultation, Facture…)</a:t>
            </a:r>
          </a:p>
          <a:p>
            <a:endParaRPr lang="fr-FR" dirty="0"/>
          </a:p>
          <a:p>
            <a:r>
              <a:rPr lang="fr-FR" dirty="0"/>
              <a:t>Une ressource est identifiée par une </a:t>
            </a:r>
            <a:r>
              <a:rPr lang="fr-FR" b="1" dirty="0"/>
              <a:t>URI</a:t>
            </a:r>
            <a:r>
              <a:rPr lang="fr-FR" dirty="0"/>
              <a:t> : Une URI identifie uniquement une ressource sur le système</a:t>
            </a:r>
          </a:p>
          <a:p>
            <a:pPr lvl="1"/>
            <a:r>
              <a:rPr lang="fr-FR" dirty="0">
                <a:hlinkClick r:id="rId2"/>
              </a:rPr>
              <a:t>http://localhost:8080/getStock/produit/1</a:t>
            </a:r>
            <a:r>
              <a:rPr lang="fr-FR" dirty="0"/>
              <a:t>5</a:t>
            </a:r>
          </a:p>
          <a:p>
            <a:pPr lvl="1"/>
            <a:r>
              <a:rPr lang="fr-FR" dirty="0"/>
              <a:t>15: Clef primaire de la ressource dans la BDD</a:t>
            </a:r>
            <a:endParaRPr lang="fr-DZ" dirty="0"/>
          </a:p>
        </p:txBody>
      </p:sp>
    </p:spTree>
    <p:extLst>
      <p:ext uri="{BB962C8B-B14F-4D97-AF65-F5344CB8AC3E}">
        <p14:creationId xmlns:p14="http://schemas.microsoft.com/office/powerpoint/2010/main" val="45529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0D07-2127-40F2-A435-898D1859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760" y="270158"/>
            <a:ext cx="6377940" cy="648403"/>
          </a:xfrm>
        </p:spPr>
        <p:txBody>
          <a:bodyPr/>
          <a:lstStyle/>
          <a:p>
            <a:r>
              <a:rPr lang="fr-FR" b="1" dirty="0"/>
              <a:t>Méthodes (Verbes)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9BDF9-59B8-430B-9CCA-82864A938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dirty="0"/>
              <a:t>Une ressource peut subir quatre opérations de bases </a:t>
            </a:r>
            <a:r>
              <a:rPr lang="fr-FR" b="1" dirty="0"/>
              <a:t>CRUD</a:t>
            </a:r>
            <a:r>
              <a:rPr lang="fr-FR" dirty="0"/>
              <a:t> correspondant aux quatre principaux types de requêtes HTTP (</a:t>
            </a:r>
            <a:r>
              <a:rPr lang="fr-FR" b="1" dirty="0"/>
              <a:t>GET, PUT, POST, DELETE</a:t>
            </a:r>
            <a:r>
              <a:rPr lang="fr-FR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dirty="0"/>
              <a:t>REST s’appuie sur le protocole HTTP pour effectuer ces opérations sur les objets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dirty="0"/>
              <a:t>CREATE </a:t>
            </a:r>
            <a:r>
              <a:rPr lang="fr-FR" dirty="0">
                <a:sym typeface="Wingdings" panose="05000000000000000000" pitchFamily="2" charset="2"/>
              </a:rPr>
              <a:t></a:t>
            </a:r>
            <a:r>
              <a:rPr lang="fr-FR" dirty="0"/>
              <a:t> POST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dirty="0"/>
              <a:t>RETRIEVE </a:t>
            </a:r>
            <a:r>
              <a:rPr lang="fr-FR" dirty="0">
                <a:sym typeface="Wingdings" panose="05000000000000000000" pitchFamily="2" charset="2"/>
              </a:rPr>
              <a:t></a:t>
            </a:r>
            <a:r>
              <a:rPr lang="fr-FR" dirty="0"/>
              <a:t> GET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dirty="0"/>
              <a:t>UPDATE </a:t>
            </a:r>
            <a:r>
              <a:rPr lang="fr-FR" dirty="0">
                <a:sym typeface="Wingdings" panose="05000000000000000000" pitchFamily="2" charset="2"/>
              </a:rPr>
              <a:t></a:t>
            </a:r>
            <a:r>
              <a:rPr lang="fr-FR" dirty="0"/>
              <a:t> PUT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fr-FR" dirty="0"/>
              <a:t>DELETE </a:t>
            </a:r>
            <a:r>
              <a:rPr lang="fr-FR" dirty="0">
                <a:sym typeface="Wingdings" panose="05000000000000000000" pitchFamily="2" charset="2"/>
              </a:rPr>
              <a:t></a:t>
            </a:r>
            <a:r>
              <a:rPr lang="fr-FR" dirty="0"/>
              <a:t> DELETE</a:t>
            </a:r>
            <a:endParaRPr lang="fr-DZ" dirty="0"/>
          </a:p>
        </p:txBody>
      </p:sp>
    </p:spTree>
    <p:extLst>
      <p:ext uri="{BB962C8B-B14F-4D97-AF65-F5344CB8AC3E}">
        <p14:creationId xmlns:p14="http://schemas.microsoft.com/office/powerpoint/2010/main" val="92762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DC75-FA1F-4F62-A890-5029DA98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648403"/>
          </a:xfrm>
        </p:spPr>
        <p:txBody>
          <a:bodyPr/>
          <a:lstStyle/>
          <a:p>
            <a:r>
              <a:rPr lang="fr-FR" b="1" dirty="0"/>
              <a:t>Méthode GET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8479-F369-4E60-AD36-747397C54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916832"/>
            <a:ext cx="8964488" cy="4357112"/>
          </a:xfrm>
        </p:spPr>
        <p:txBody>
          <a:bodyPr/>
          <a:lstStyle/>
          <a:p>
            <a:r>
              <a:rPr lang="fr-FR" dirty="0"/>
              <a:t>La méthode </a:t>
            </a:r>
            <a:r>
              <a:rPr lang="fr-FR" b="1" dirty="0"/>
              <a:t>GET</a:t>
            </a:r>
            <a:r>
              <a:rPr lang="fr-FR" dirty="0"/>
              <a:t> renvoie une représentation de la ressource tel qu’elle est sur le système</a:t>
            </a:r>
            <a:endParaRPr lang="fr-D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15675-4351-4F13-B67D-24A52732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60" y="3789040"/>
            <a:ext cx="1697643" cy="1615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4CA36B-2692-4502-9572-88075D00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844" y="3789040"/>
            <a:ext cx="1697644" cy="172055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0CB9BD-6251-4CAC-8385-411D72B36505}"/>
              </a:ext>
            </a:extLst>
          </p:cNvPr>
          <p:cNvCxnSpPr>
            <a:cxnSpLocks/>
          </p:cNvCxnSpPr>
          <p:nvPr/>
        </p:nvCxnSpPr>
        <p:spPr>
          <a:xfrm flipH="1">
            <a:off x="1763688" y="5509594"/>
            <a:ext cx="55031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EFE863F-8667-4F24-A601-228D101FF6D7}"/>
              </a:ext>
            </a:extLst>
          </p:cNvPr>
          <p:cNvSpPr/>
          <p:nvPr/>
        </p:nvSpPr>
        <p:spPr>
          <a:xfrm>
            <a:off x="2372255" y="55738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Statut : 200</a:t>
            </a:r>
          </a:p>
          <a:p>
            <a:r>
              <a:rPr lang="fr-FR" dirty="0"/>
              <a:t>Message : OK</a:t>
            </a:r>
          </a:p>
          <a:p>
            <a:r>
              <a:rPr lang="fr-FR" dirty="0"/>
              <a:t>En-tête : ….</a:t>
            </a:r>
          </a:p>
          <a:p>
            <a:r>
              <a:rPr lang="fr-FR" dirty="0"/>
              <a:t>Représentation : XML, JSON, html,…</a:t>
            </a:r>
            <a:endParaRPr lang="fr-D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F995CB-0624-4F88-9369-E77BBB1D8CBA}"/>
              </a:ext>
            </a:extLst>
          </p:cNvPr>
          <p:cNvSpPr txBox="1"/>
          <p:nvPr/>
        </p:nvSpPr>
        <p:spPr>
          <a:xfrm>
            <a:off x="501085" y="540355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  <a:endParaRPr lang="fr-D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D9842-4DB0-4F2A-BB1C-1CABB82587F3}"/>
              </a:ext>
            </a:extLst>
          </p:cNvPr>
          <p:cNvSpPr txBox="1"/>
          <p:nvPr/>
        </p:nvSpPr>
        <p:spPr>
          <a:xfrm>
            <a:off x="7826281" y="548899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Serveur</a:t>
            </a:r>
            <a:endParaRPr lang="fr-DZ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AA3A29-73A8-4F3D-A142-7BAF01DA0AA4}"/>
              </a:ext>
            </a:extLst>
          </p:cNvPr>
          <p:cNvSpPr/>
          <p:nvPr/>
        </p:nvSpPr>
        <p:spPr>
          <a:xfrm>
            <a:off x="1664804" y="3244334"/>
            <a:ext cx="5814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b="1" dirty="0">
                <a:hlinkClick r:id="rId4"/>
              </a:rPr>
              <a:t>GET</a:t>
            </a:r>
            <a:r>
              <a:rPr lang="fr-FR" dirty="0">
                <a:hlinkClick r:id="rId4"/>
              </a:rPr>
              <a:t>: http://localhost:8080/getStock/produit/1</a:t>
            </a:r>
            <a:r>
              <a:rPr lang="fr-FR" dirty="0"/>
              <a:t>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F0568B-D377-420B-9B70-0B7779E7B603}"/>
              </a:ext>
            </a:extLst>
          </p:cNvPr>
          <p:cNvCxnSpPr>
            <a:cxnSpLocks/>
          </p:cNvCxnSpPr>
          <p:nvPr/>
        </p:nvCxnSpPr>
        <p:spPr>
          <a:xfrm>
            <a:off x="1763688" y="3789040"/>
            <a:ext cx="56166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988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DC75-FA1F-4F62-A890-5029DA98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648403"/>
          </a:xfrm>
        </p:spPr>
        <p:txBody>
          <a:bodyPr/>
          <a:lstStyle/>
          <a:p>
            <a:r>
              <a:rPr lang="fr-FR" b="1" dirty="0"/>
              <a:t>Méthode POST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8479-F369-4E60-AD36-747397C54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916832"/>
            <a:ext cx="8964488" cy="4357112"/>
          </a:xfrm>
        </p:spPr>
        <p:txBody>
          <a:bodyPr/>
          <a:lstStyle/>
          <a:p>
            <a:r>
              <a:rPr lang="fr-FR" dirty="0"/>
              <a:t>La méthode POST crée une nouvelle ressource sur le système</a:t>
            </a:r>
            <a:endParaRPr lang="fr-D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15675-4351-4F13-B67D-24A52732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60" y="3789040"/>
            <a:ext cx="1697643" cy="1615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4CA36B-2692-4502-9572-88075D00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844" y="3789040"/>
            <a:ext cx="1697644" cy="172055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0CB9BD-6251-4CAC-8385-411D72B36505}"/>
              </a:ext>
            </a:extLst>
          </p:cNvPr>
          <p:cNvCxnSpPr>
            <a:cxnSpLocks/>
          </p:cNvCxnSpPr>
          <p:nvPr/>
        </p:nvCxnSpPr>
        <p:spPr>
          <a:xfrm flipH="1">
            <a:off x="1763688" y="5509594"/>
            <a:ext cx="55031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F995CB-0624-4F88-9369-E77BBB1D8CBA}"/>
              </a:ext>
            </a:extLst>
          </p:cNvPr>
          <p:cNvSpPr txBox="1"/>
          <p:nvPr/>
        </p:nvSpPr>
        <p:spPr>
          <a:xfrm>
            <a:off x="501085" y="540355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  <a:endParaRPr lang="fr-D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D9842-4DB0-4F2A-BB1C-1CABB82587F3}"/>
              </a:ext>
            </a:extLst>
          </p:cNvPr>
          <p:cNvSpPr txBox="1"/>
          <p:nvPr/>
        </p:nvSpPr>
        <p:spPr>
          <a:xfrm>
            <a:off x="7826281" y="548899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Serveur</a:t>
            </a:r>
            <a:endParaRPr lang="fr-DZ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AA3A29-73A8-4F3D-A142-7BAF01DA0AA4}"/>
              </a:ext>
            </a:extLst>
          </p:cNvPr>
          <p:cNvSpPr/>
          <p:nvPr/>
        </p:nvSpPr>
        <p:spPr>
          <a:xfrm>
            <a:off x="1664804" y="3244334"/>
            <a:ext cx="5814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b="1" dirty="0"/>
              <a:t>POST</a:t>
            </a:r>
            <a:r>
              <a:rPr lang="fr-FR" dirty="0"/>
              <a:t>: </a:t>
            </a:r>
            <a:r>
              <a:rPr lang="fr-FR" dirty="0">
                <a:hlinkClick r:id="rId4"/>
              </a:rPr>
              <a:t>http://localhost:8080/getStock/produit/</a:t>
            </a:r>
            <a:r>
              <a:rPr lang="fr-FR" dirty="0"/>
              <a:t>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F0568B-D377-420B-9B70-0B7779E7B603}"/>
              </a:ext>
            </a:extLst>
          </p:cNvPr>
          <p:cNvCxnSpPr>
            <a:cxnSpLocks/>
          </p:cNvCxnSpPr>
          <p:nvPr/>
        </p:nvCxnSpPr>
        <p:spPr>
          <a:xfrm>
            <a:off x="1763688" y="3789040"/>
            <a:ext cx="56166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397C5B0-E905-425B-885C-C77CACEEB5FA}"/>
              </a:ext>
            </a:extLst>
          </p:cNvPr>
          <p:cNvSpPr/>
          <p:nvPr/>
        </p:nvSpPr>
        <p:spPr>
          <a:xfrm>
            <a:off x="2645314" y="379455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Corps de la requête</a:t>
            </a:r>
          </a:p>
          <a:p>
            <a:r>
              <a:rPr lang="fr-FR" dirty="0"/>
              <a:t>Représentation : XML, JSON, html,…</a:t>
            </a:r>
            <a:endParaRPr lang="fr-D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645E66-F8FF-4222-9CEB-DC192A9E358A}"/>
              </a:ext>
            </a:extLst>
          </p:cNvPr>
          <p:cNvSpPr/>
          <p:nvPr/>
        </p:nvSpPr>
        <p:spPr>
          <a:xfrm>
            <a:off x="2645314" y="55601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Statut : 201, 204</a:t>
            </a:r>
          </a:p>
          <a:p>
            <a:r>
              <a:rPr lang="fr-FR" dirty="0"/>
              <a:t>Message : </a:t>
            </a:r>
            <a:r>
              <a:rPr lang="fr-FR" dirty="0" err="1"/>
              <a:t>Create</a:t>
            </a:r>
            <a:r>
              <a:rPr lang="fr-FR" dirty="0"/>
              <a:t>, No content</a:t>
            </a:r>
          </a:p>
          <a:p>
            <a:r>
              <a:rPr lang="fr-FR" dirty="0"/>
              <a:t>En-tête : …..</a:t>
            </a:r>
            <a:endParaRPr lang="fr-DZ" dirty="0"/>
          </a:p>
        </p:txBody>
      </p:sp>
    </p:spTree>
    <p:extLst>
      <p:ext uri="{BB962C8B-B14F-4D97-AF65-F5344CB8AC3E}">
        <p14:creationId xmlns:p14="http://schemas.microsoft.com/office/powerpoint/2010/main" val="35805441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DC75-FA1F-4F62-A890-5029DA98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648403"/>
          </a:xfrm>
        </p:spPr>
        <p:txBody>
          <a:bodyPr/>
          <a:lstStyle/>
          <a:p>
            <a:r>
              <a:rPr lang="fr-FR" b="1" dirty="0"/>
              <a:t>Méthode </a:t>
            </a:r>
            <a:r>
              <a:rPr lang="fr-FR" b="1" dirty="0" err="1"/>
              <a:t>Delete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8479-F369-4E60-AD36-747397C54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916832"/>
            <a:ext cx="8964488" cy="4357112"/>
          </a:xfrm>
        </p:spPr>
        <p:txBody>
          <a:bodyPr/>
          <a:lstStyle/>
          <a:p>
            <a:r>
              <a:rPr lang="fr-FR" dirty="0"/>
              <a:t>Supprime la ressource identifiée par l’URI sur le serveur</a:t>
            </a:r>
            <a:endParaRPr lang="fr-D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15675-4351-4F13-B67D-24A52732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60" y="3789040"/>
            <a:ext cx="1697643" cy="1615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4CA36B-2692-4502-9572-88075D00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844" y="3789040"/>
            <a:ext cx="1697644" cy="172055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0CB9BD-6251-4CAC-8385-411D72B36505}"/>
              </a:ext>
            </a:extLst>
          </p:cNvPr>
          <p:cNvCxnSpPr>
            <a:cxnSpLocks/>
          </p:cNvCxnSpPr>
          <p:nvPr/>
        </p:nvCxnSpPr>
        <p:spPr>
          <a:xfrm flipH="1">
            <a:off x="1763688" y="5509594"/>
            <a:ext cx="55031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EFE863F-8667-4F24-A601-228D101FF6D7}"/>
              </a:ext>
            </a:extLst>
          </p:cNvPr>
          <p:cNvSpPr/>
          <p:nvPr/>
        </p:nvSpPr>
        <p:spPr>
          <a:xfrm>
            <a:off x="2694844" y="55857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Statut : 200</a:t>
            </a:r>
          </a:p>
          <a:p>
            <a:r>
              <a:rPr lang="fr-FR" dirty="0"/>
              <a:t>Message : OK</a:t>
            </a:r>
          </a:p>
          <a:p>
            <a:r>
              <a:rPr lang="fr-FR" dirty="0"/>
              <a:t>En-tête : ….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F995CB-0624-4F88-9369-E77BBB1D8CBA}"/>
              </a:ext>
            </a:extLst>
          </p:cNvPr>
          <p:cNvSpPr txBox="1"/>
          <p:nvPr/>
        </p:nvSpPr>
        <p:spPr>
          <a:xfrm>
            <a:off x="501085" y="540355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  <a:endParaRPr lang="fr-D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D9842-4DB0-4F2A-BB1C-1CABB82587F3}"/>
              </a:ext>
            </a:extLst>
          </p:cNvPr>
          <p:cNvSpPr txBox="1"/>
          <p:nvPr/>
        </p:nvSpPr>
        <p:spPr>
          <a:xfrm>
            <a:off x="7826281" y="548899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Serveur</a:t>
            </a:r>
            <a:endParaRPr lang="fr-DZ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AA3A29-73A8-4F3D-A142-7BAF01DA0AA4}"/>
              </a:ext>
            </a:extLst>
          </p:cNvPr>
          <p:cNvSpPr/>
          <p:nvPr/>
        </p:nvSpPr>
        <p:spPr>
          <a:xfrm>
            <a:off x="1662199" y="3346672"/>
            <a:ext cx="6142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b="1" dirty="0">
                <a:hlinkClick r:id="rId4"/>
              </a:rPr>
              <a:t>DELETE</a:t>
            </a:r>
            <a:r>
              <a:rPr lang="fr-FR" dirty="0">
                <a:hlinkClick r:id="rId4"/>
              </a:rPr>
              <a:t>: http://localhost:8080/getStock/produit/1</a:t>
            </a:r>
            <a:r>
              <a:rPr lang="fr-FR" dirty="0"/>
              <a:t>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F0568B-D377-420B-9B70-0B7779E7B603}"/>
              </a:ext>
            </a:extLst>
          </p:cNvPr>
          <p:cNvCxnSpPr>
            <a:cxnSpLocks/>
          </p:cNvCxnSpPr>
          <p:nvPr/>
        </p:nvCxnSpPr>
        <p:spPr>
          <a:xfrm>
            <a:off x="1763688" y="3789040"/>
            <a:ext cx="56166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1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BC6C-71E4-4056-80FD-9EC094F8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404664"/>
            <a:ext cx="6377940" cy="720411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Spring </a:t>
            </a:r>
            <a:r>
              <a:rPr lang="fr-FR" b="1" dirty="0" err="1"/>
              <a:t>BOOt</a:t>
            </a:r>
            <a:r>
              <a:rPr lang="fr-FR" b="1" dirty="0"/>
              <a:t>:</a:t>
            </a:r>
            <a:br>
              <a:rPr lang="fr-FR" b="1" dirty="0"/>
            </a:br>
            <a:r>
              <a:rPr lang="fr-FR" b="1" dirty="0"/>
              <a:t>Starter </a:t>
            </a:r>
            <a:r>
              <a:rPr lang="fr-FR" b="1" dirty="0" err="1"/>
              <a:t>POMs</a:t>
            </a:r>
            <a:r>
              <a:rPr lang="fr-FR" b="1" dirty="0"/>
              <a:t> 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DC164-3546-4EEF-A82E-CC583A56B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340768"/>
            <a:ext cx="9036496" cy="4922872"/>
          </a:xfrm>
        </p:spPr>
        <p:txBody>
          <a:bodyPr/>
          <a:lstStyle/>
          <a:p>
            <a:r>
              <a:rPr lang="fr-FR" dirty="0"/>
              <a:t>Définir des collections de dépendances pour un usage donné </a:t>
            </a:r>
          </a:p>
          <a:p>
            <a:pPr lvl="1"/>
            <a:r>
              <a:rPr lang="fr-FR" dirty="0"/>
              <a:t>–Pattern commun : </a:t>
            </a:r>
            <a:r>
              <a:rPr lang="fr-FR" b="1" dirty="0" err="1"/>
              <a:t>spring</a:t>
            </a:r>
            <a:r>
              <a:rPr lang="fr-FR" b="1" dirty="0"/>
              <a:t>-boot-starter-* </a:t>
            </a:r>
          </a:p>
          <a:p>
            <a:r>
              <a:rPr lang="fr-FR" dirty="0"/>
              <a:t>Support de </a:t>
            </a:r>
            <a:r>
              <a:rPr lang="fr-FR" b="1" dirty="0"/>
              <a:t>Maven </a:t>
            </a:r>
            <a:r>
              <a:rPr lang="fr-FR" dirty="0"/>
              <a:t>et </a:t>
            </a:r>
            <a:r>
              <a:rPr lang="fr-FR" b="1" dirty="0" err="1"/>
              <a:t>Gradle</a:t>
            </a:r>
            <a:r>
              <a:rPr lang="fr-FR" dirty="0"/>
              <a:t> </a:t>
            </a:r>
          </a:p>
          <a:p>
            <a:endParaRPr lang="fr-FR" dirty="0"/>
          </a:p>
          <a:p>
            <a:endParaRPr lang="fr-DZ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D042108-8C3C-48D5-8B03-08A9FC339C8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6987" y="2708920"/>
            <a:ext cx="8670026" cy="3927454"/>
            <a:chOff x="521" y="2577"/>
            <a:chExt cx="4072" cy="1628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5785C5F1-8043-4C4B-8DEE-B89242EE9F3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1" y="2577"/>
              <a:ext cx="4066" cy="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DZ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1670BFA9-B613-45ED-8DB0-79D552CF3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2577"/>
              <a:ext cx="4072" cy="1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7711933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DC75-FA1F-4F62-A890-5029DA98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648403"/>
          </a:xfrm>
        </p:spPr>
        <p:txBody>
          <a:bodyPr/>
          <a:lstStyle/>
          <a:p>
            <a:r>
              <a:rPr lang="fr-FR" b="1" dirty="0"/>
              <a:t>Méthode put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8479-F369-4E60-AD36-747397C54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916832"/>
            <a:ext cx="8964488" cy="4357112"/>
          </a:xfrm>
        </p:spPr>
        <p:txBody>
          <a:bodyPr/>
          <a:lstStyle/>
          <a:p>
            <a:r>
              <a:rPr lang="fr-FR" dirty="0"/>
              <a:t>Mise à jour de la ressource sur le système</a:t>
            </a:r>
            <a:endParaRPr lang="fr-D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915675-4351-4F13-B67D-24A527320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60" y="3789040"/>
            <a:ext cx="1697643" cy="1615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4CA36B-2692-4502-9572-88075D00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844" y="3789040"/>
            <a:ext cx="1697644" cy="172055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0CB9BD-6251-4CAC-8385-411D72B36505}"/>
              </a:ext>
            </a:extLst>
          </p:cNvPr>
          <p:cNvCxnSpPr>
            <a:cxnSpLocks/>
          </p:cNvCxnSpPr>
          <p:nvPr/>
        </p:nvCxnSpPr>
        <p:spPr>
          <a:xfrm flipH="1">
            <a:off x="1763688" y="5509594"/>
            <a:ext cx="55031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EFE863F-8667-4F24-A601-228D101FF6D7}"/>
              </a:ext>
            </a:extLst>
          </p:cNvPr>
          <p:cNvSpPr/>
          <p:nvPr/>
        </p:nvSpPr>
        <p:spPr>
          <a:xfrm>
            <a:off x="2694844" y="558576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Statut : 200</a:t>
            </a:r>
          </a:p>
          <a:p>
            <a:r>
              <a:rPr lang="fr-FR" dirty="0"/>
              <a:t>Message : OK</a:t>
            </a:r>
          </a:p>
          <a:p>
            <a:r>
              <a:rPr lang="fr-FR" dirty="0"/>
              <a:t>En-tête : ….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F995CB-0624-4F88-9369-E77BBB1D8CBA}"/>
              </a:ext>
            </a:extLst>
          </p:cNvPr>
          <p:cNvSpPr txBox="1"/>
          <p:nvPr/>
        </p:nvSpPr>
        <p:spPr>
          <a:xfrm>
            <a:off x="501085" y="540355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</a:t>
            </a:r>
            <a:endParaRPr lang="fr-D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D9842-4DB0-4F2A-BB1C-1CABB82587F3}"/>
              </a:ext>
            </a:extLst>
          </p:cNvPr>
          <p:cNvSpPr txBox="1"/>
          <p:nvPr/>
        </p:nvSpPr>
        <p:spPr>
          <a:xfrm>
            <a:off x="7826281" y="5488997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Serveur</a:t>
            </a:r>
            <a:endParaRPr lang="fr-DZ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AA3A29-73A8-4F3D-A142-7BAF01DA0AA4}"/>
              </a:ext>
            </a:extLst>
          </p:cNvPr>
          <p:cNvSpPr/>
          <p:nvPr/>
        </p:nvSpPr>
        <p:spPr>
          <a:xfrm>
            <a:off x="1662199" y="3346672"/>
            <a:ext cx="6142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b="1" dirty="0">
                <a:hlinkClick r:id="rId4"/>
              </a:rPr>
              <a:t>PUT</a:t>
            </a:r>
            <a:r>
              <a:rPr lang="fr-FR" dirty="0">
                <a:hlinkClick r:id="rId4"/>
              </a:rPr>
              <a:t>: http://localhost:8080/getStock/produit/1</a:t>
            </a:r>
            <a:r>
              <a:rPr lang="fr-FR" dirty="0"/>
              <a:t>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F0568B-D377-420B-9B70-0B7779E7B603}"/>
              </a:ext>
            </a:extLst>
          </p:cNvPr>
          <p:cNvCxnSpPr>
            <a:cxnSpLocks/>
          </p:cNvCxnSpPr>
          <p:nvPr/>
        </p:nvCxnSpPr>
        <p:spPr>
          <a:xfrm>
            <a:off x="1763688" y="3789040"/>
            <a:ext cx="56166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8EE0CFF-94D6-46A9-88DE-402D4CCCCDEF}"/>
              </a:ext>
            </a:extLst>
          </p:cNvPr>
          <p:cNvSpPr/>
          <p:nvPr/>
        </p:nvSpPr>
        <p:spPr>
          <a:xfrm>
            <a:off x="2515332" y="38322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En-tête : …..</a:t>
            </a:r>
          </a:p>
          <a:p>
            <a:r>
              <a:rPr lang="fr-FR" dirty="0"/>
              <a:t>Corps de la requête : XML, JSON,…</a:t>
            </a:r>
            <a:endParaRPr lang="fr-DZ" dirty="0"/>
          </a:p>
        </p:txBody>
      </p:sp>
    </p:spTree>
    <p:extLst>
      <p:ext uri="{BB962C8B-B14F-4D97-AF65-F5344CB8AC3E}">
        <p14:creationId xmlns:p14="http://schemas.microsoft.com/office/powerpoint/2010/main" val="6265628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DB64-E0B7-49B4-BB00-2279D45D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Réflexions</a:t>
            </a:r>
            <a:br>
              <a:rPr lang="fr-FR" b="1" dirty="0"/>
            </a:b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F1049-26E8-472E-9DF5-67DF7E844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844824"/>
            <a:ext cx="8298120" cy="4418816"/>
          </a:xfrm>
        </p:spPr>
        <p:txBody>
          <a:bodyPr/>
          <a:lstStyle/>
          <a:p>
            <a:r>
              <a:rPr lang="fr-FR" dirty="0"/>
              <a:t> Que se passe t il</a:t>
            </a:r>
          </a:p>
          <a:p>
            <a:pPr lvl="1"/>
            <a:r>
              <a:rPr lang="fr-FR" dirty="0"/>
              <a:t>si on fait de la lecture avec un POST ?</a:t>
            </a:r>
          </a:p>
          <a:p>
            <a:pPr lvl="1"/>
            <a:r>
              <a:rPr lang="fr-FR" dirty="0"/>
              <a:t>Si on fait une mise à jour avec un DELETE ?</a:t>
            </a:r>
          </a:p>
          <a:p>
            <a:pPr lvl="1"/>
            <a:r>
              <a:rPr lang="fr-FR" dirty="0"/>
              <a:t>Si on fait une suppression avec un PUT ?</a:t>
            </a:r>
          </a:p>
          <a:p>
            <a:endParaRPr lang="fr-FR" dirty="0"/>
          </a:p>
          <a:p>
            <a:r>
              <a:rPr lang="fr-FR" dirty="0"/>
              <a:t>REST ne l’interdit pas</a:t>
            </a:r>
          </a:p>
          <a:p>
            <a:pPr lvl="1"/>
            <a:r>
              <a:rPr lang="fr-FR" dirty="0"/>
              <a:t>Mais si vous le faites, votre application ne respecte pas les exigences REST et donc n’est pas </a:t>
            </a:r>
            <a:r>
              <a:rPr lang="fr-FR" dirty="0" err="1"/>
              <a:t>RESTFull</a:t>
            </a:r>
            <a:endParaRPr lang="fr-DZ" dirty="0"/>
          </a:p>
        </p:txBody>
      </p:sp>
    </p:spTree>
    <p:extLst>
      <p:ext uri="{BB962C8B-B14F-4D97-AF65-F5344CB8AC3E}">
        <p14:creationId xmlns:p14="http://schemas.microsoft.com/office/powerpoint/2010/main" val="209452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4585-9280-4AF3-AE44-D0FC60E7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404664"/>
            <a:ext cx="6377940" cy="648403"/>
          </a:xfrm>
        </p:spPr>
        <p:txBody>
          <a:bodyPr/>
          <a:lstStyle/>
          <a:p>
            <a:r>
              <a:rPr lang="fr-FR" b="1" dirty="0"/>
              <a:t>Représentation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D07C3-48E6-4466-A9D6-692C615A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4850864"/>
          </a:xfrm>
        </p:spPr>
        <p:txBody>
          <a:bodyPr>
            <a:normAutofit lnSpcReduction="10000"/>
          </a:bodyPr>
          <a:lstStyle/>
          <a:p>
            <a:r>
              <a:rPr lang="fr-FR" dirty="0"/>
              <a:t>Une représentation désigne les données échangées entre le client et le serveur pour une ressource:</a:t>
            </a:r>
          </a:p>
          <a:p>
            <a:endParaRPr lang="fr-FR" dirty="0"/>
          </a:p>
          <a:p>
            <a:r>
              <a:rPr lang="fr-FR" b="1" dirty="0"/>
              <a:t>HTTP GET </a:t>
            </a:r>
            <a:r>
              <a:rPr lang="fr-FR" dirty="0">
                <a:sym typeface="Wingdings" panose="05000000000000000000" pitchFamily="2" charset="2"/>
              </a:rPr>
              <a:t></a:t>
            </a:r>
            <a:r>
              <a:rPr lang="fr-FR" dirty="0"/>
              <a:t>Le serveur renvoie au client l’état de la ressource</a:t>
            </a:r>
          </a:p>
          <a:p>
            <a:r>
              <a:rPr lang="fr-FR" b="1" dirty="0"/>
              <a:t>PUT, POST </a:t>
            </a:r>
            <a:r>
              <a:rPr lang="fr-FR" dirty="0">
                <a:sym typeface="Wingdings" panose="05000000000000000000" pitchFamily="2" charset="2"/>
              </a:rPr>
              <a:t></a:t>
            </a:r>
            <a:r>
              <a:rPr lang="fr-FR" dirty="0"/>
              <a:t>Le client envoie l’état d’une ressource au serveur</a:t>
            </a:r>
          </a:p>
          <a:p>
            <a:endParaRPr lang="fr-FR" dirty="0"/>
          </a:p>
          <a:p>
            <a:r>
              <a:rPr lang="fr-FR" dirty="0"/>
              <a:t>Peut être sous différent format :</a:t>
            </a:r>
          </a:p>
          <a:p>
            <a:pPr lvl="1"/>
            <a:r>
              <a:rPr lang="fr-FR" dirty="0"/>
              <a:t>JSON</a:t>
            </a:r>
          </a:p>
          <a:p>
            <a:pPr lvl="1"/>
            <a:r>
              <a:rPr lang="fr-FR" dirty="0"/>
              <a:t>XML</a:t>
            </a:r>
          </a:p>
          <a:p>
            <a:pPr lvl="1"/>
            <a:r>
              <a:rPr lang="fr-FR" dirty="0"/>
              <a:t>XHTML</a:t>
            </a:r>
          </a:p>
          <a:p>
            <a:pPr lvl="1"/>
            <a:r>
              <a:rPr lang="fr-FR" dirty="0"/>
              <a:t>CSV</a:t>
            </a:r>
          </a:p>
          <a:p>
            <a:pPr lvl="1"/>
            <a:r>
              <a:rPr lang="fr-FR" dirty="0" err="1"/>
              <a:t>Text</a:t>
            </a:r>
            <a:r>
              <a:rPr lang="fr-FR" dirty="0"/>
              <a:t>/plain</a:t>
            </a:r>
          </a:p>
          <a:p>
            <a:pPr lvl="1"/>
            <a:r>
              <a:rPr lang="fr-FR" dirty="0"/>
              <a:t>…..</a:t>
            </a:r>
            <a:endParaRPr lang="fr-DZ" dirty="0"/>
          </a:p>
        </p:txBody>
      </p:sp>
    </p:spTree>
    <p:extLst>
      <p:ext uri="{BB962C8B-B14F-4D97-AF65-F5344CB8AC3E}">
        <p14:creationId xmlns:p14="http://schemas.microsoft.com/office/powerpoint/2010/main" val="108545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B592-DC16-4071-8070-5236E4F0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476672"/>
            <a:ext cx="6377940" cy="1008443"/>
          </a:xfrm>
        </p:spPr>
        <p:txBody>
          <a:bodyPr/>
          <a:lstStyle/>
          <a:p>
            <a:r>
              <a:rPr lang="fr-FR" b="1" dirty="0"/>
              <a:t>Spring Boot: </a:t>
            </a:r>
            <a:r>
              <a:rPr lang="fr-FR" b="1" dirty="0" err="1"/>
              <a:t>Rest</a:t>
            </a:r>
            <a:r>
              <a:rPr lang="fr-FR" b="1" dirty="0"/>
              <a:t> API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9CDF-6A03-4E0F-94E2-FB3F263F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94560"/>
            <a:ext cx="9144000" cy="4069080"/>
          </a:xfrm>
        </p:spPr>
        <p:txBody>
          <a:bodyPr/>
          <a:lstStyle/>
          <a:p>
            <a:r>
              <a:rPr lang="fr-FR" dirty="0"/>
              <a:t>Il existe trois façons pour créer des API REST avec </a:t>
            </a:r>
            <a:r>
              <a:rPr lang="fr-FR" dirty="0" err="1"/>
              <a:t>SpringBoot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b="1" dirty="0"/>
              <a:t>@</a:t>
            </a:r>
            <a:r>
              <a:rPr lang="fr-FR" b="1" dirty="0" err="1"/>
              <a:t>RepositoryRestResource</a:t>
            </a:r>
            <a:endParaRPr lang="fr-FR" b="1" dirty="0"/>
          </a:p>
          <a:p>
            <a:endParaRPr lang="fr-DZ" b="1" dirty="0"/>
          </a:p>
          <a:p>
            <a:r>
              <a:rPr lang="fr-FR" b="1" dirty="0"/>
              <a:t>@Repository+ @</a:t>
            </a:r>
            <a:r>
              <a:rPr lang="fr-FR" b="1" dirty="0" err="1"/>
              <a:t>RestController</a:t>
            </a:r>
            <a:endParaRPr lang="fr-FR" b="1" dirty="0"/>
          </a:p>
          <a:p>
            <a:endParaRPr lang="fr-FR" b="1" dirty="0"/>
          </a:p>
          <a:p>
            <a:r>
              <a:rPr lang="fr-FR" b="1" dirty="0"/>
              <a:t>@Repository+@Service+ @</a:t>
            </a:r>
            <a:r>
              <a:rPr lang="fr-FR" b="1" dirty="0" err="1"/>
              <a:t>RestController</a:t>
            </a:r>
            <a:endParaRPr lang="fr-FR" b="1" dirty="0"/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8418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D446-117E-4F6C-85A8-FCFDA4E8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852" y="330965"/>
            <a:ext cx="7080820" cy="889739"/>
          </a:xfrm>
        </p:spPr>
        <p:txBody>
          <a:bodyPr/>
          <a:lstStyle/>
          <a:p>
            <a:r>
              <a:rPr lang="fr-FR" b="1" dirty="0"/>
              <a:t>@</a:t>
            </a:r>
            <a:r>
              <a:rPr lang="fr-FR" b="1" dirty="0" err="1"/>
              <a:t>R</a:t>
            </a:r>
            <a:r>
              <a:rPr lang="fr-FR" b="1" cap="none" dirty="0" err="1"/>
              <a:t>epository</a:t>
            </a:r>
            <a:r>
              <a:rPr lang="fr-FR" b="1" dirty="0" err="1"/>
              <a:t>R</a:t>
            </a:r>
            <a:r>
              <a:rPr lang="fr-FR" b="1" cap="none" dirty="0" err="1"/>
              <a:t>est</a:t>
            </a:r>
            <a:r>
              <a:rPr lang="fr-FR" b="1" dirty="0" err="1"/>
              <a:t>R</a:t>
            </a:r>
            <a:r>
              <a:rPr lang="fr-FR" b="1" cap="none" dirty="0" err="1"/>
              <a:t>esource</a:t>
            </a:r>
            <a:endParaRPr lang="fr-D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B890A-5396-4571-91F2-2777E9666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3" y="1340768"/>
            <a:ext cx="9134399" cy="5517232"/>
          </a:xfrm>
        </p:spPr>
        <p:txBody>
          <a:bodyPr>
            <a:normAutofit/>
          </a:bodyPr>
          <a:lstStyle/>
          <a:p>
            <a:r>
              <a:rPr lang="fr-FR" sz="2000" dirty="0"/>
              <a:t>Pour que notre repository soit un repository REST, il faut ajouter l’annotation </a:t>
            </a:r>
            <a:r>
              <a:rPr lang="fr-FR" sz="2000" b="1" dirty="0"/>
              <a:t>@</a:t>
            </a:r>
            <a:r>
              <a:rPr lang="fr-FR" sz="2000" b="1" dirty="0" err="1"/>
              <a:t>RepositoryRestResource</a:t>
            </a:r>
            <a:r>
              <a:rPr lang="fr-FR" sz="2000" b="1" dirty="0"/>
              <a:t>.</a:t>
            </a:r>
          </a:p>
          <a:p>
            <a:endParaRPr lang="fr-FR" sz="2000" b="1" dirty="0"/>
          </a:p>
          <a:p>
            <a:r>
              <a:rPr lang="fr-FR" sz="2000" dirty="0"/>
              <a:t>Cette annotation crée automatiquement une </a:t>
            </a:r>
            <a:r>
              <a:rPr lang="fr-FR" sz="2000" b="1" dirty="0"/>
              <a:t>API REST </a:t>
            </a:r>
            <a:r>
              <a:rPr lang="fr-FR" sz="2000" dirty="0"/>
              <a:t>qui manipule le </a:t>
            </a:r>
            <a:r>
              <a:rPr lang="fr-FR" sz="2000" b="1" dirty="0"/>
              <a:t>DAO</a:t>
            </a:r>
            <a:r>
              <a:rPr lang="fr-FR" sz="2000" dirty="0"/>
              <a:t> d’une entité (</a:t>
            </a:r>
            <a:r>
              <a:rPr lang="fr-FR" sz="2000" b="1" dirty="0" err="1"/>
              <a:t>save</a:t>
            </a:r>
            <a:r>
              <a:rPr lang="fr-FR" sz="2000" b="1" dirty="0"/>
              <a:t>(), </a:t>
            </a:r>
            <a:r>
              <a:rPr lang="fr-FR" sz="2000" b="1" dirty="0" err="1"/>
              <a:t>findAll</a:t>
            </a:r>
            <a:r>
              <a:rPr lang="fr-FR" sz="2000" b="1" dirty="0"/>
              <a:t>(), </a:t>
            </a:r>
            <a:r>
              <a:rPr lang="fr-FR" sz="2000" b="1" dirty="0" err="1"/>
              <a:t>findById</a:t>
            </a:r>
            <a:r>
              <a:rPr lang="fr-FR" sz="2000" b="1" dirty="0"/>
              <a:t>(), </a:t>
            </a:r>
            <a:r>
              <a:rPr lang="fr-FR" sz="2000" b="1" dirty="0" err="1"/>
              <a:t>etc</a:t>
            </a:r>
            <a:r>
              <a:rPr lang="fr-FR" sz="2000" dirty="0"/>
              <a:t>)</a:t>
            </a:r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  <a:p>
            <a:endParaRPr lang="fr-FR" sz="2000" b="1" dirty="0"/>
          </a:p>
          <a:p>
            <a:r>
              <a:rPr lang="fr-FR" sz="2000" b="1" dirty="0"/>
              <a:t>Pour tester</a:t>
            </a:r>
          </a:p>
          <a:p>
            <a:pPr lvl="1"/>
            <a:r>
              <a:rPr lang="fr-FR" sz="1800" b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  http://localhost:8081/</a:t>
            </a:r>
            <a:r>
              <a:rPr lang="fr-FR" sz="1800" b="1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clients</a:t>
            </a:r>
            <a:r>
              <a:rPr lang="fr-FR" sz="1800" b="1" dirty="0">
                <a:solidFill>
                  <a:srgbClr val="002060"/>
                </a:solidFill>
              </a:rPr>
              <a:t> ==&gt;</a:t>
            </a:r>
            <a:r>
              <a:rPr lang="fr-FR" sz="1800" b="1" dirty="0" err="1">
                <a:solidFill>
                  <a:srgbClr val="002060"/>
                </a:solidFill>
              </a:rPr>
              <a:t>findAll</a:t>
            </a:r>
            <a:r>
              <a:rPr lang="fr-FR" sz="1800" b="1" dirty="0">
                <a:solidFill>
                  <a:srgbClr val="002060"/>
                </a:solidFill>
              </a:rPr>
              <a:t>();</a:t>
            </a:r>
          </a:p>
          <a:p>
            <a:pPr lvl="1"/>
            <a:r>
              <a:rPr lang="fr-FR" sz="1800" b="1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   http://localhost:8081/</a:t>
            </a:r>
            <a:r>
              <a:rPr lang="fr-FR" sz="1800" b="1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clients </a:t>
            </a:r>
            <a:r>
              <a:rPr lang="fr-FR" sz="1800" b="1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/1.==</a:t>
            </a:r>
            <a:r>
              <a:rPr lang="fr-FR" sz="1800" b="1" dirty="0">
                <a:solidFill>
                  <a:srgbClr val="002060"/>
                </a:solidFill>
              </a:rPr>
              <a:t>&gt; </a:t>
            </a:r>
            <a:r>
              <a:rPr lang="fr-FR" sz="1800" b="1" dirty="0" err="1">
                <a:solidFill>
                  <a:srgbClr val="002060"/>
                </a:solidFill>
              </a:rPr>
              <a:t>findById</a:t>
            </a:r>
            <a:r>
              <a:rPr lang="fr-FR" sz="1800" b="1" dirty="0">
                <a:solidFill>
                  <a:srgbClr val="002060"/>
                </a:solidFill>
              </a:rPr>
              <a:t>();</a:t>
            </a:r>
          </a:p>
          <a:p>
            <a:pPr marL="0" indent="0">
              <a:buNone/>
            </a:pPr>
            <a:br>
              <a:rPr lang="fr-FR" dirty="0"/>
            </a:br>
            <a:endParaRPr lang="fr-DZ" sz="2000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D900F9A-5A3C-4C59-9309-04ED82041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726" y="3358341"/>
            <a:ext cx="8552341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DZ" altLang="fr-DZ" sz="1900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  <a:t>@RepositoryRestResource</a:t>
            </a:r>
            <a:br>
              <a:rPr kumimoji="0" lang="fr-DZ" altLang="fr-DZ" sz="1900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interface </a:t>
            </a:r>
            <a:r>
              <a:rPr kumimoji="0" lang="fr-FR" altLang="fr-DZ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Repository </a:t>
            </a:r>
            <a:r>
              <a:rPr kumimoji="0" lang="fr-DZ" altLang="fr-DZ" sz="1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extends</a:t>
            </a:r>
            <a:r>
              <a:rPr kumimoji="0" lang="fr-DZ" altLang="fr-DZ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JpaRepository</a:t>
            </a:r>
            <a:r>
              <a:rPr kumimoji="0" lang="fr-DZ" altLang="fr-DZ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&lt;</a:t>
            </a:r>
            <a:r>
              <a:rPr kumimoji="0" lang="fr-FR" altLang="fr-DZ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,Long&gt; {</a:t>
            </a:r>
            <a:r>
              <a:rPr kumimoji="0" lang="fr-FR" altLang="fr-DZ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}</a:t>
            </a:r>
            <a:endParaRPr kumimoji="0" lang="fr-DZ" altLang="fr-DZ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61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EABB-64C2-41BD-BCBF-AC4BE26B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720780" cy="1293028"/>
          </a:xfrm>
        </p:spPr>
        <p:txBody>
          <a:bodyPr/>
          <a:lstStyle/>
          <a:p>
            <a:r>
              <a:rPr lang="fr-FR" b="1" dirty="0"/>
              <a:t>@</a:t>
            </a:r>
            <a:r>
              <a:rPr lang="fr-FR" b="1" dirty="0" err="1"/>
              <a:t>R</a:t>
            </a:r>
            <a:r>
              <a:rPr lang="fr-FR" b="1" cap="none" dirty="0" err="1"/>
              <a:t>epository</a:t>
            </a:r>
            <a:r>
              <a:rPr lang="fr-FR" b="1" dirty="0" err="1"/>
              <a:t>R</a:t>
            </a:r>
            <a:r>
              <a:rPr lang="fr-FR" b="1" cap="none" dirty="0" err="1"/>
              <a:t>est</a:t>
            </a:r>
            <a:r>
              <a:rPr lang="fr-FR" b="1" dirty="0" err="1"/>
              <a:t>R</a:t>
            </a:r>
            <a:r>
              <a:rPr lang="fr-FR" b="1" cap="none" dirty="0" err="1"/>
              <a:t>esource</a:t>
            </a:r>
            <a:endParaRPr lang="fr-D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8EF3-125C-42E4-82DF-A107EA2F4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94560"/>
            <a:ext cx="9144000" cy="4069080"/>
          </a:xfrm>
        </p:spPr>
        <p:txBody>
          <a:bodyPr/>
          <a:lstStyle/>
          <a:p>
            <a:endParaRPr lang="fr-FR" dirty="0"/>
          </a:p>
          <a:p>
            <a:r>
              <a:rPr lang="fr-FR" sz="2000" dirty="0"/>
              <a:t>Les </a:t>
            </a:r>
            <a:r>
              <a:rPr lang="fr-FR" sz="2000" dirty="0" err="1"/>
              <a:t>paths</a:t>
            </a:r>
            <a:r>
              <a:rPr lang="fr-FR" sz="2000" dirty="0"/>
              <a:t> générés comportent les options: </a:t>
            </a:r>
            <a:r>
              <a:rPr lang="fr-FR" sz="2000" b="1" dirty="0"/>
              <a:t>«</a:t>
            </a:r>
            <a:r>
              <a:rPr lang="fr-FR" sz="2000" b="1" i="1" dirty="0"/>
              <a:t>?Page</a:t>
            </a:r>
            <a:r>
              <a:rPr lang="fr-FR" sz="2000" b="1" dirty="0"/>
              <a:t>», « </a:t>
            </a:r>
            <a:r>
              <a:rPr lang="fr-FR" sz="2000" b="1" i="1" dirty="0"/>
              <a:t>?size</a:t>
            </a:r>
            <a:r>
              <a:rPr lang="fr-FR" sz="2000" b="1" dirty="0"/>
              <a:t>» et «</a:t>
            </a:r>
            <a:r>
              <a:rPr lang="fr-FR" sz="2000" b="1" i="1" dirty="0"/>
              <a:t>?Sort</a:t>
            </a:r>
            <a:r>
              <a:rPr lang="fr-FR" sz="2000" b="1" dirty="0"/>
              <a:t>».</a:t>
            </a:r>
          </a:p>
          <a:p>
            <a:pPr lvl="1"/>
            <a:r>
              <a:rPr lang="fr-FR" b="1" dirty="0"/>
              <a:t>Page</a:t>
            </a:r>
            <a:r>
              <a:rPr lang="fr-FR" dirty="0"/>
              <a:t>: le numéro de la page </a:t>
            </a:r>
          </a:p>
          <a:p>
            <a:pPr lvl="1"/>
            <a:r>
              <a:rPr lang="fr-FR" b="1" dirty="0"/>
              <a:t>Size: </a:t>
            </a:r>
            <a:r>
              <a:rPr lang="fr-FR" dirty="0"/>
              <a:t>la talle de chaque page (20 default)</a:t>
            </a:r>
          </a:p>
          <a:p>
            <a:pPr lvl="1"/>
            <a:r>
              <a:rPr lang="fr-FR" b="1" dirty="0"/>
              <a:t>Sort: </a:t>
            </a:r>
            <a:r>
              <a:rPr lang="fr-FR" dirty="0"/>
              <a:t>l’attribut et la méthode de trie</a:t>
            </a:r>
          </a:p>
          <a:p>
            <a:pPr lvl="1"/>
            <a:endParaRPr lang="fr-FR" dirty="0"/>
          </a:p>
          <a:p>
            <a:r>
              <a:rPr lang="fr-FR" b="1" dirty="0"/>
              <a:t>Tester</a:t>
            </a:r>
          </a:p>
          <a:p>
            <a:r>
              <a:rPr lang="fr-FR" b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http://localhost:8081/clients?page=0&amp;size=1&amp;sort=nom,asc</a:t>
            </a:r>
            <a:endParaRPr lang="fr-FR" b="1" dirty="0">
              <a:solidFill>
                <a:srgbClr val="002060"/>
              </a:solidFill>
            </a:endParaRPr>
          </a:p>
          <a:p>
            <a:r>
              <a:rPr lang="fr-FR" b="1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http://localhost:8081/</a:t>
            </a:r>
            <a:r>
              <a:rPr lang="fr-FR" b="1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clients</a:t>
            </a:r>
            <a:r>
              <a:rPr lang="fr-FR" b="1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?page=4&amp;size=2&amp;sort=nom,desc</a:t>
            </a:r>
            <a:endParaRPr lang="fr-FR" b="1" dirty="0">
              <a:solidFill>
                <a:srgbClr val="002060"/>
              </a:solidFill>
            </a:endParaRPr>
          </a:p>
          <a:p>
            <a:endParaRPr lang="fr-DZ" dirty="0"/>
          </a:p>
        </p:txBody>
      </p:sp>
    </p:spTree>
    <p:extLst>
      <p:ext uri="{BB962C8B-B14F-4D97-AF65-F5344CB8AC3E}">
        <p14:creationId xmlns:p14="http://schemas.microsoft.com/office/powerpoint/2010/main" val="48701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85D5-DC96-40C0-87A7-1877BC6E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260648"/>
            <a:ext cx="6377940" cy="1293028"/>
          </a:xfrm>
        </p:spPr>
        <p:txBody>
          <a:bodyPr>
            <a:normAutofit/>
          </a:bodyPr>
          <a:lstStyle/>
          <a:p>
            <a:r>
              <a:rPr lang="fr-FR" sz="3200" b="1" dirty="0"/>
              <a:t>@</a:t>
            </a:r>
            <a:r>
              <a:rPr lang="fr-FR" sz="3200" b="1" dirty="0" err="1"/>
              <a:t>R</a:t>
            </a:r>
            <a:r>
              <a:rPr lang="fr-FR" sz="3200" b="1" cap="none" dirty="0" err="1"/>
              <a:t>epository</a:t>
            </a:r>
            <a:r>
              <a:rPr lang="fr-FR" sz="3200" b="1" dirty="0" err="1"/>
              <a:t>R</a:t>
            </a:r>
            <a:r>
              <a:rPr lang="fr-FR" sz="3200" b="1" cap="none" dirty="0" err="1"/>
              <a:t>est</a:t>
            </a:r>
            <a:r>
              <a:rPr lang="fr-FR" sz="3200" b="1" dirty="0" err="1"/>
              <a:t>R</a:t>
            </a:r>
            <a:r>
              <a:rPr lang="fr-FR" sz="3200" b="1" cap="none" dirty="0" err="1"/>
              <a:t>esource</a:t>
            </a:r>
            <a:r>
              <a:rPr lang="fr-FR" sz="3200" b="1" cap="none" dirty="0"/>
              <a:t>:</a:t>
            </a:r>
            <a:br>
              <a:rPr lang="fr-FR" sz="3200" b="1" cap="none" dirty="0"/>
            </a:br>
            <a:r>
              <a:rPr lang="fr-FR" sz="3200" b="1" dirty="0"/>
              <a:t>Ajouter un élément</a:t>
            </a:r>
            <a:endParaRPr lang="fr-DZ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167F-9B1D-458C-AFE9-EAFE25A7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547732"/>
          </a:xfrm>
        </p:spPr>
        <p:txBody>
          <a:bodyPr>
            <a:normAutofit/>
          </a:bodyPr>
          <a:lstStyle/>
          <a:p>
            <a:r>
              <a:rPr lang="fr-FR" sz="2000" dirty="0"/>
              <a:t>utiliser Postman en précisant la méthode et l’url</a:t>
            </a:r>
          </a:p>
          <a:p>
            <a:pPr lvl="1"/>
            <a:r>
              <a:rPr lang="fr-FR" sz="1800" b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 </a:t>
            </a:r>
            <a:r>
              <a:rPr lang="fr-FR" sz="1800" b="1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http://localhost:8081/client</a:t>
            </a:r>
            <a:r>
              <a:rPr lang="fr-FR" sz="1800" b="1" dirty="0">
                <a:solidFill>
                  <a:srgbClr val="002060"/>
                </a:solidFill>
              </a:rPr>
              <a:t>s </a:t>
            </a:r>
          </a:p>
          <a:p>
            <a:pPr lvl="1"/>
            <a:endParaRPr lang="fr-FR" sz="1800" b="1" dirty="0"/>
          </a:p>
          <a:p>
            <a:r>
              <a:rPr lang="fr-FR" sz="2000" dirty="0"/>
              <a:t>Dans </a:t>
            </a:r>
            <a:r>
              <a:rPr lang="fr-FR" sz="2000" b="1" dirty="0"/>
              <a:t>Headers</a:t>
            </a:r>
            <a:r>
              <a:rPr lang="fr-FR" sz="2000" dirty="0"/>
              <a:t>, préciser :</a:t>
            </a:r>
          </a:p>
          <a:p>
            <a:pPr lvl="1"/>
            <a:r>
              <a:rPr lang="fr-FR" sz="1800" dirty="0"/>
              <a:t>la clé </a:t>
            </a:r>
            <a:r>
              <a:rPr lang="fr-FR" sz="1800" b="1" dirty="0"/>
              <a:t>Content-Type</a:t>
            </a:r>
            <a:r>
              <a:rPr lang="fr-FR" sz="1800" dirty="0"/>
              <a:t> et la valeur </a:t>
            </a:r>
            <a:r>
              <a:rPr lang="fr-FR" sz="1800" b="1" dirty="0"/>
              <a:t>application/</a:t>
            </a:r>
            <a:r>
              <a:rPr lang="fr-FR" sz="1800" b="1" dirty="0" err="1"/>
              <a:t>json</a:t>
            </a:r>
            <a:endParaRPr lang="fr-FR" sz="1800" b="1" dirty="0"/>
          </a:p>
          <a:p>
            <a:r>
              <a:rPr lang="fr-FR" sz="2000" dirty="0"/>
              <a:t>Dans </a:t>
            </a:r>
            <a:r>
              <a:rPr lang="fr-FR" sz="2000" b="1" dirty="0"/>
              <a:t>Body</a:t>
            </a:r>
            <a:r>
              <a:rPr lang="fr-FR" sz="2000" dirty="0"/>
              <a:t>, cocher </a:t>
            </a:r>
            <a:r>
              <a:rPr lang="fr-FR" sz="2000" b="1" dirty="0" err="1"/>
              <a:t>raw</a:t>
            </a:r>
            <a:r>
              <a:rPr lang="fr-FR" sz="2000" dirty="0"/>
              <a:t> et sélectionner </a:t>
            </a:r>
            <a:r>
              <a:rPr lang="fr-FR" sz="2000" b="1" dirty="0"/>
              <a:t>JSON(application/</a:t>
            </a:r>
            <a:r>
              <a:rPr lang="fr-FR" sz="2000" b="1" dirty="0" err="1"/>
              <a:t>json</a:t>
            </a:r>
            <a:r>
              <a:rPr lang="fr-FR" sz="2000" b="1" dirty="0"/>
              <a:t>)</a:t>
            </a:r>
          </a:p>
          <a:p>
            <a:endParaRPr lang="fr-FR" sz="2000" b="1" dirty="0"/>
          </a:p>
          <a:p>
            <a:r>
              <a:rPr lang="fr-FR" sz="2000" b="1" dirty="0"/>
              <a:t>Exemple de valeurs à persister: </a:t>
            </a:r>
          </a:p>
          <a:p>
            <a:endParaRPr lang="fr-FR" sz="2000" b="1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A9B2D02-E3D7-409B-BF28-64F25C1C2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991402"/>
              </p:ext>
            </p:extLst>
          </p:nvPr>
        </p:nvGraphicFramePr>
        <p:xfrm>
          <a:off x="107504" y="4509120"/>
          <a:ext cx="8928992" cy="234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2218058790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1442326743"/>
                    </a:ext>
                  </a:extLst>
                </a:gridCol>
              </a:tblGrid>
              <a:tr h="2348880">
                <a:tc>
                  <a:txBody>
                    <a:bodyPr/>
                    <a:lstStyle/>
                    <a:p>
                      <a:r>
                        <a:rPr lang="fr-FR" dirty="0"/>
                        <a:t>{</a:t>
                      </a:r>
                    </a:p>
                    <a:p>
                      <a:r>
                        <a:rPr lang="fr-FR" dirty="0"/>
                        <a:t>    "</a:t>
                      </a:r>
                      <a:r>
                        <a:rPr lang="fr-FR" b="1" dirty="0">
                          <a:solidFill>
                            <a:srgbClr val="002060"/>
                          </a:solidFill>
                        </a:rPr>
                        <a:t>nom</a:t>
                      </a:r>
                      <a:r>
                        <a:rPr lang="fr-FR" dirty="0"/>
                        <a:t>": "</a:t>
                      </a:r>
                      <a:r>
                        <a:rPr lang="fr-FR" dirty="0" err="1"/>
                        <a:t>samir</a:t>
                      </a:r>
                      <a:r>
                        <a:rPr lang="fr-FR" dirty="0"/>
                        <a:t>",</a:t>
                      </a:r>
                    </a:p>
                    <a:p>
                      <a:r>
                        <a:rPr lang="fr-FR" dirty="0"/>
                        <a:t>    "</a:t>
                      </a:r>
                      <a:r>
                        <a:rPr lang="fr-FR" b="1" dirty="0">
                          <a:solidFill>
                            <a:srgbClr val="002060"/>
                          </a:solidFill>
                        </a:rPr>
                        <a:t>sexe</a:t>
                      </a:r>
                      <a:r>
                        <a:rPr lang="fr-FR" dirty="0"/>
                        <a:t>": "Homme",</a:t>
                      </a:r>
                    </a:p>
                    <a:p>
                      <a:r>
                        <a:rPr lang="fr-FR" dirty="0"/>
                        <a:t>    "</a:t>
                      </a:r>
                      <a:r>
                        <a:rPr lang="fr-FR" b="1" dirty="0">
                          <a:solidFill>
                            <a:srgbClr val="002060"/>
                          </a:solidFill>
                        </a:rPr>
                        <a:t>email</a:t>
                      </a:r>
                      <a:r>
                        <a:rPr lang="fr-FR" dirty="0"/>
                        <a:t>": "k.samir@gamil.com",</a:t>
                      </a:r>
                    </a:p>
                    <a:p>
                      <a:r>
                        <a:rPr lang="fr-FR" dirty="0"/>
                        <a:t>    "</a:t>
                      </a:r>
                      <a:r>
                        <a:rPr lang="fr-FR" b="1" dirty="0" err="1">
                          <a:solidFill>
                            <a:srgbClr val="002060"/>
                          </a:solidFill>
                        </a:rPr>
                        <a:t>dateNaissance</a:t>
                      </a:r>
                      <a:r>
                        <a:rPr lang="fr-FR" dirty="0"/>
                        <a:t>":  "1995-10-20"</a:t>
                      </a:r>
                    </a:p>
                    <a:p>
                      <a:r>
                        <a:rPr lang="fr-FR" dirty="0"/>
                        <a:t>}</a:t>
                      </a:r>
                      <a:endParaRPr lang="fr-D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8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a.malki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"</a:t>
                      </a:r>
                      <a:r>
                        <a:rPr lang="en-US" sz="18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 "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aaa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"</a:t>
                      </a:r>
                      <a:r>
                        <a:rPr lang="en-US" sz="1800" b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dateCreation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"2022-01-01",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"</a:t>
                      </a:r>
                      <a:r>
                        <a:rPr lang="en-US" sz="1800" b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": "http://localhost:8081/clients/1"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41616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382119F7-FFED-418F-9C5A-DF10904259BC}"/>
              </a:ext>
            </a:extLst>
          </p:cNvPr>
          <p:cNvSpPr txBox="1"/>
          <p:nvPr/>
        </p:nvSpPr>
        <p:spPr>
          <a:xfrm>
            <a:off x="4427984" y="4258650"/>
            <a:ext cx="4382608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16000" lvl="1"/>
            <a:r>
              <a:rPr lang="fr-FR" sz="1800" b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 </a:t>
            </a:r>
            <a:r>
              <a:rPr lang="fr-FR" b="1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http://localhost:8081/compte</a:t>
            </a:r>
            <a:r>
              <a:rPr lang="fr-FR" sz="1800" b="1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lang="fr-FR" sz="1800" b="1" dirty="0">
                <a:solidFill>
                  <a:srgbClr val="00206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2491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85D5-DC96-40C0-87A7-1877BC6E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776" y="260648"/>
            <a:ext cx="6377940" cy="1293028"/>
          </a:xfrm>
        </p:spPr>
        <p:txBody>
          <a:bodyPr>
            <a:normAutofit/>
          </a:bodyPr>
          <a:lstStyle/>
          <a:p>
            <a:r>
              <a:rPr lang="fr-FR" sz="3200" b="1" dirty="0"/>
              <a:t>@</a:t>
            </a:r>
            <a:r>
              <a:rPr lang="fr-FR" sz="3200" b="1" dirty="0" err="1"/>
              <a:t>R</a:t>
            </a:r>
            <a:r>
              <a:rPr lang="fr-FR" sz="3200" b="1" cap="none" dirty="0" err="1"/>
              <a:t>epository</a:t>
            </a:r>
            <a:r>
              <a:rPr lang="fr-FR" sz="3200" b="1" dirty="0" err="1"/>
              <a:t>R</a:t>
            </a:r>
            <a:r>
              <a:rPr lang="fr-FR" sz="3200" b="1" cap="none" dirty="0" err="1"/>
              <a:t>est</a:t>
            </a:r>
            <a:r>
              <a:rPr lang="fr-FR" sz="3200" b="1" dirty="0" err="1"/>
              <a:t>R</a:t>
            </a:r>
            <a:r>
              <a:rPr lang="fr-FR" sz="3200" b="1" cap="none" dirty="0" err="1"/>
              <a:t>esource</a:t>
            </a:r>
            <a:r>
              <a:rPr lang="fr-FR" sz="3200" b="1" cap="none" dirty="0"/>
              <a:t>:</a:t>
            </a:r>
            <a:br>
              <a:rPr lang="fr-FR" sz="3200" b="1" cap="none" dirty="0"/>
            </a:br>
            <a:r>
              <a:rPr lang="fr-FR" sz="3200" b="1" dirty="0"/>
              <a:t>Autres Méthodes</a:t>
            </a:r>
            <a:endParaRPr lang="fr-DZ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167F-9B1D-458C-AFE9-EAFE25A7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547732"/>
          </a:xfrm>
        </p:spPr>
        <p:txBody>
          <a:bodyPr>
            <a:normAutofit/>
          </a:bodyPr>
          <a:lstStyle/>
          <a:p>
            <a:endParaRPr lang="fr-FR" sz="2400" dirty="0"/>
          </a:p>
          <a:p>
            <a:r>
              <a:rPr lang="fr-FR" sz="2400" dirty="0"/>
              <a:t>Mettre à jour un élément</a:t>
            </a:r>
          </a:p>
          <a:p>
            <a:pPr lvl="1"/>
            <a:r>
              <a:rPr lang="fr-FR" b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PUT </a:t>
            </a:r>
            <a:r>
              <a:rPr lang="fr-FR" b="1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http://localhost:8081/</a:t>
            </a:r>
            <a:r>
              <a:rPr lang="fr-FR" b="1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clients </a:t>
            </a:r>
            <a:r>
              <a:rPr lang="fr-FR" b="1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/1</a:t>
            </a:r>
            <a:endParaRPr lang="fr-FR" b="1" dirty="0">
              <a:solidFill>
                <a:srgbClr val="002060"/>
              </a:solidFill>
            </a:endParaRPr>
          </a:p>
          <a:p>
            <a:pPr lvl="1"/>
            <a:r>
              <a:rPr lang="fr-FR" b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PATCH http://localhost:8081/</a:t>
            </a:r>
            <a:r>
              <a:rPr lang="fr-FR" b="1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clients </a:t>
            </a:r>
            <a:r>
              <a:rPr lang="fr-FR" b="1" dirty="0">
                <a:solidFill>
                  <a:srgbClr val="002060"/>
                </a:solidFill>
              </a:rPr>
              <a:t>/1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Suppression d’un élément</a:t>
            </a:r>
          </a:p>
          <a:p>
            <a:pPr lvl="1"/>
            <a:r>
              <a:rPr lang="fr-FR" b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DELETE </a:t>
            </a:r>
            <a:r>
              <a:rPr lang="fr-FR" b="1" dirty="0">
                <a:solidFill>
                  <a:srgbClr val="00206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http://localhost:8081/clients/1</a:t>
            </a:r>
            <a:endParaRPr lang="fr-FR" b="1" dirty="0">
              <a:solidFill>
                <a:srgbClr val="002060"/>
              </a:solidFill>
            </a:endParaRPr>
          </a:p>
          <a:p>
            <a:pPr lvl="1"/>
            <a:endParaRPr lang="fr-FR" b="1" dirty="0">
              <a:solidFill>
                <a:schemeClr val="accent3"/>
              </a:solidFill>
            </a:endParaRPr>
          </a:p>
          <a:p>
            <a:endParaRPr lang="fr-FR" sz="2400" dirty="0"/>
          </a:p>
          <a:p>
            <a:pPr lvl="1"/>
            <a:endParaRPr lang="fr-FR" b="1" dirty="0"/>
          </a:p>
          <a:p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49184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17E9-8C1D-4ACF-9E8E-4C6F55E8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418" y="369146"/>
            <a:ext cx="6377940" cy="129302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@</a:t>
            </a:r>
            <a:r>
              <a:rPr lang="fr-FR" b="1" dirty="0" err="1"/>
              <a:t>R</a:t>
            </a:r>
            <a:r>
              <a:rPr lang="fr-FR" b="1" cap="none" dirty="0" err="1"/>
              <a:t>epository</a:t>
            </a:r>
            <a:r>
              <a:rPr lang="fr-FR" b="1" dirty="0" err="1"/>
              <a:t>R</a:t>
            </a:r>
            <a:r>
              <a:rPr lang="fr-FR" b="1" cap="none" dirty="0" err="1"/>
              <a:t>est</a:t>
            </a:r>
            <a:r>
              <a:rPr lang="fr-FR" b="1" dirty="0" err="1"/>
              <a:t>R</a:t>
            </a:r>
            <a:r>
              <a:rPr lang="fr-FR" b="1" cap="none" dirty="0" err="1"/>
              <a:t>esource</a:t>
            </a:r>
            <a:r>
              <a:rPr lang="fr-FR" b="1" cap="none" dirty="0"/>
              <a:t>:</a:t>
            </a:r>
            <a:br>
              <a:rPr lang="fr-FR" b="1" cap="none" dirty="0"/>
            </a:br>
            <a:r>
              <a:rPr lang="fr-FR" b="1" cap="none" dirty="0"/>
              <a:t>méthode personnalisée</a:t>
            </a:r>
            <a:endParaRPr lang="fr-DZ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9CBD38-44C6-4E63-B336-64B669EC8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25" y="2054305"/>
            <a:ext cx="8674169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DZ" altLang="fr-DZ" sz="1900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  <a:t>@RepositoryRestResource</a:t>
            </a:r>
            <a:br>
              <a:rPr kumimoji="0" lang="fr-DZ" altLang="fr-DZ" sz="1900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900" b="1" i="0" u="none" strike="noStrike" cap="none" normalizeH="0" baseline="0" dirty="0">
                <a:ln>
                  <a:noFill/>
                </a:ln>
                <a:solidFill>
                  <a:srgbClr val="3381FF"/>
                </a:solidFill>
                <a:effectLst/>
                <a:latin typeface="+mj-lt"/>
                <a:cs typeface="Courier New" panose="02070309020205020404" pitchFamily="49" charset="0"/>
              </a:rPr>
              <a:t>    </a:t>
            </a:r>
            <a:r>
              <a:rPr kumimoji="0" lang="fr-DZ" altLang="fr-DZ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public interface </a:t>
            </a:r>
            <a:r>
              <a:rPr kumimoji="0" lang="fr-FR" altLang="fr-DZ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Repository </a:t>
            </a:r>
            <a:r>
              <a:rPr kumimoji="0" lang="fr-DZ" altLang="fr-DZ" sz="19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extends</a:t>
            </a:r>
            <a:r>
              <a:rPr kumimoji="0" lang="fr-DZ" altLang="fr-DZ" sz="19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JpaRepository</a:t>
            </a:r>
            <a:r>
              <a:rPr kumimoji="0" lang="fr-DZ" altLang="fr-DZ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&lt;</a:t>
            </a:r>
            <a:r>
              <a:rPr kumimoji="0" lang="fr-FR" altLang="fr-DZ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Client</a:t>
            </a:r>
            <a:r>
              <a:rPr kumimoji="0" lang="fr-DZ" altLang="fr-DZ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,Long&gt;</a:t>
            </a:r>
            <a:endParaRPr kumimoji="0" lang="fr-FR" altLang="fr-DZ" sz="1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  <a:cs typeface="Courier New" panose="020703090202050204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DZ" altLang="fr-DZ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{</a:t>
            </a:r>
            <a:br>
              <a:rPr kumimoji="0" lang="fr-DZ" altLang="fr-DZ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br>
              <a:rPr kumimoji="0" lang="fr-DZ" altLang="fr-DZ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lang="fr-FR" altLang="fr-DZ" sz="1900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List&lt;Client&gt; </a:t>
            </a:r>
            <a:r>
              <a:rPr kumimoji="0" lang="fr-DZ" altLang="fr-DZ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fr-DZ" altLang="fr-DZ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find</a:t>
            </a:r>
            <a:r>
              <a:rPr kumimoji="0" lang="fr-FR" altLang="fr-DZ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Clients</a:t>
            </a:r>
            <a:r>
              <a:rPr kumimoji="0" lang="fr-DZ" altLang="fr-DZ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ByNom</a:t>
            </a:r>
            <a:r>
              <a:rPr kumimoji="0" lang="fr-DZ" altLang="fr-DZ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(String n</a:t>
            </a:r>
            <a:r>
              <a:rPr kumimoji="0" lang="fr-FR" altLang="fr-DZ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om</a:t>
            </a:r>
            <a:r>
              <a:rPr kumimoji="0" lang="fr-DZ" altLang="fr-DZ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);</a:t>
            </a:r>
            <a:br>
              <a:rPr kumimoji="0" lang="fr-DZ" altLang="fr-DZ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fr-DZ" altLang="fr-DZ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}</a:t>
            </a:r>
            <a:endParaRPr kumimoji="0" lang="fr-DZ" altLang="fr-DZ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901650-5CDB-487C-AE82-0A4EB9129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" y="4293096"/>
            <a:ext cx="7955280" cy="2042552"/>
          </a:xfrm>
        </p:spPr>
        <p:txBody>
          <a:bodyPr/>
          <a:lstStyle/>
          <a:p>
            <a:r>
              <a:rPr lang="fr-FR" b="1" dirty="0"/>
              <a:t>Pour tester:</a:t>
            </a:r>
          </a:p>
          <a:p>
            <a:endParaRPr lang="fr-DZ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1BDD7D-5AE9-42DB-8CB2-66DE7BD17CE2}"/>
              </a:ext>
            </a:extLst>
          </p:cNvPr>
          <p:cNvSpPr/>
          <p:nvPr/>
        </p:nvSpPr>
        <p:spPr>
          <a:xfrm>
            <a:off x="553187" y="5135319"/>
            <a:ext cx="8590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  <a:latin typeface="OpenSans"/>
              </a:rPr>
              <a:t>GET </a:t>
            </a:r>
          </a:p>
          <a:p>
            <a:r>
              <a:rPr lang="en-US" sz="2400" b="1" i="0" dirty="0">
                <a:solidFill>
                  <a:srgbClr val="002060"/>
                </a:solidFill>
                <a:effectLst/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http://localhost:8081/clients/search/findClientsByNom?nom=ali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Inter"/>
              </a:rPr>
              <a:t> </a:t>
            </a:r>
            <a:endParaRPr lang="fr-FR" sz="2400" b="1" dirty="0">
              <a:solidFill>
                <a:srgbClr val="002060"/>
              </a:solidFill>
              <a:latin typeface="OpenSans"/>
            </a:endParaRPr>
          </a:p>
          <a:p>
            <a:endParaRPr lang="fr-FR" sz="2400" b="1" dirty="0">
              <a:solidFill>
                <a:srgbClr val="002060"/>
              </a:solidFill>
              <a:latin typeface="OpenSans"/>
            </a:endParaRPr>
          </a:p>
        </p:txBody>
      </p:sp>
    </p:spTree>
    <p:extLst>
      <p:ext uri="{BB962C8B-B14F-4D97-AF65-F5344CB8AC3E}">
        <p14:creationId xmlns:p14="http://schemas.microsoft.com/office/powerpoint/2010/main" val="376374095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17E9-8C1D-4ACF-9E8E-4C6F55E8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792" y="44624"/>
            <a:ext cx="6377940" cy="1293028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@</a:t>
            </a:r>
            <a:r>
              <a:rPr lang="fr-FR" b="1" dirty="0" err="1"/>
              <a:t>R</a:t>
            </a:r>
            <a:r>
              <a:rPr lang="fr-FR" b="1" cap="none" dirty="0" err="1"/>
              <a:t>epository</a:t>
            </a:r>
            <a:r>
              <a:rPr lang="fr-FR" b="1" dirty="0" err="1"/>
              <a:t>R</a:t>
            </a:r>
            <a:r>
              <a:rPr lang="fr-FR" b="1" cap="none" dirty="0" err="1"/>
              <a:t>est</a:t>
            </a:r>
            <a:r>
              <a:rPr lang="fr-FR" b="1" dirty="0" err="1"/>
              <a:t>R</a:t>
            </a:r>
            <a:r>
              <a:rPr lang="fr-FR" b="1" cap="none" dirty="0" err="1"/>
              <a:t>esource</a:t>
            </a:r>
            <a:r>
              <a:rPr lang="fr-FR" b="1" cap="none" dirty="0"/>
              <a:t>:</a:t>
            </a:r>
            <a:br>
              <a:rPr lang="fr-FR" b="1" cap="none" dirty="0"/>
            </a:br>
            <a:r>
              <a:rPr lang="fr-FR" b="1" cap="none" dirty="0"/>
              <a:t>Projection</a:t>
            </a:r>
            <a:endParaRPr lang="fr-DZ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901650-5CDB-487C-AE82-0A4EB9129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944" y="1412776"/>
            <a:ext cx="9144000" cy="5445224"/>
          </a:xfrm>
        </p:spPr>
        <p:txBody>
          <a:bodyPr>
            <a:normAutofit/>
          </a:bodyPr>
          <a:lstStyle/>
          <a:p>
            <a:r>
              <a:rPr lang="fr-FR" dirty="0" err="1"/>
              <a:t>SpringBoot</a:t>
            </a:r>
            <a:r>
              <a:rPr lang="fr-FR" dirty="0"/>
              <a:t> offre la possibilité  de définir une projection sur le schéma des données retournées par l’API REST.</a:t>
            </a:r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r>
              <a:rPr lang="fr-FR" b="1" dirty="0"/>
              <a:t>Pour tester:</a:t>
            </a:r>
          </a:p>
          <a:p>
            <a:r>
              <a:rPr lang="fr-FR" b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http://localhost:8081/clients/1?projection=pr1</a:t>
            </a:r>
            <a:endParaRPr lang="fr-FR" b="1" dirty="0"/>
          </a:p>
          <a:p>
            <a:endParaRPr lang="fr-DZ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DE346A4-7A9A-4EE7-A07F-ACB9EB5B7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334071"/>
            <a:ext cx="5195653" cy="31393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@Projection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(name=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"pr1"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, types=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Client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class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public interface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ClientProjection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{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public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Long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+mj-lt"/>
              </a:rPr>
              <a:t>getIdClient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();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@Value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"#{target.clientDetail.description}"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public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String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+mj-lt"/>
              </a:rPr>
              <a:t>getDescription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();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j-lt"/>
              </a:rPr>
              <a:t>@Value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lt"/>
              </a:rPr>
              <a:t>"#{target.adresse.ville}"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)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 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lt"/>
              </a:rPr>
              <a:t>public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String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+mj-lt"/>
              </a:rPr>
              <a:t>getCity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();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lt"/>
              </a:rPr>
              <a:t>}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351900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120101</TotalTime>
  <Words>9683</Words>
  <Application>Microsoft Office PowerPoint</Application>
  <PresentationFormat>Affichage à l'écran (4:3)</PresentationFormat>
  <Paragraphs>870</Paragraphs>
  <Slides>113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113</vt:i4>
      </vt:variant>
    </vt:vector>
  </HeadingPairs>
  <TitlesOfParts>
    <vt:vector size="125" baseType="lpstr">
      <vt:lpstr>Arial</vt:lpstr>
      <vt:lpstr>Calibri</vt:lpstr>
      <vt:lpstr>Century Gothic</vt:lpstr>
      <vt:lpstr>Consolas</vt:lpstr>
      <vt:lpstr>Courier New</vt:lpstr>
      <vt:lpstr>IBMPlexMono,  Courier New</vt:lpstr>
      <vt:lpstr>inherit</vt:lpstr>
      <vt:lpstr>Inter</vt:lpstr>
      <vt:lpstr>JetBrains Mono</vt:lpstr>
      <vt:lpstr>OpenSans</vt:lpstr>
      <vt:lpstr>Wingdings</vt:lpstr>
      <vt:lpstr>Vapor Trail</vt:lpstr>
      <vt:lpstr>Chapitre 2:  Développement d’un Micro-service avec SpringBoot</vt:lpstr>
      <vt:lpstr>Plan</vt:lpstr>
      <vt:lpstr>Spring Boot</vt:lpstr>
      <vt:lpstr>Présentation PowerPoint</vt:lpstr>
      <vt:lpstr>Spring Boot</vt:lpstr>
      <vt:lpstr>Création du projet avec Spring initializr</vt:lpstr>
      <vt:lpstr>définition des dépendances</vt:lpstr>
      <vt:lpstr>Structure du projet &amp; pom.xml</vt:lpstr>
      <vt:lpstr>Spring BOOt: Starter POMs </vt:lpstr>
      <vt:lpstr>Stater pom spring-boot-starter-parent </vt:lpstr>
      <vt:lpstr>Statrer pom: autres</vt:lpstr>
      <vt:lpstr>spring-boot-maven-plugin</vt:lpstr>
      <vt:lpstr>Spring Boot Application</vt:lpstr>
      <vt:lpstr>Présentation PowerPoint</vt:lpstr>
      <vt:lpstr>SPRING BOOT:embedded server</vt:lpstr>
      <vt:lpstr>DevTools</vt:lpstr>
      <vt:lpstr>Spring-DATA &amp; JPA</vt:lpstr>
      <vt:lpstr>ORM: Object Relational Mapping</vt:lpstr>
      <vt:lpstr>Qu’apporte un orm</vt:lpstr>
      <vt:lpstr>ORM: Architecture</vt:lpstr>
      <vt:lpstr>Historique de l’orm</vt:lpstr>
      <vt:lpstr>JPA: java Persistence API</vt:lpstr>
      <vt:lpstr>JPA &amp; Implémentation </vt:lpstr>
      <vt:lpstr>Mapping entité  Table</vt:lpstr>
      <vt:lpstr>Entités</vt:lpstr>
      <vt:lpstr>Entité</vt:lpstr>
      <vt:lpstr>Entité : Clé primaire</vt:lpstr>
      <vt:lpstr>Entité : Clé primaire</vt:lpstr>
      <vt:lpstr>Entité : Clé primaire</vt:lpstr>
      <vt:lpstr>Entité :champs</vt:lpstr>
      <vt:lpstr>Correspondance des types</vt:lpstr>
      <vt:lpstr>Entité :champs</vt:lpstr>
      <vt:lpstr>Entité :champs</vt:lpstr>
      <vt:lpstr>Entité :champs</vt:lpstr>
      <vt:lpstr>Présentation PowerPoint</vt:lpstr>
      <vt:lpstr>Lombok</vt:lpstr>
      <vt:lpstr>Lombok</vt:lpstr>
      <vt:lpstr>Association/relation</vt:lpstr>
      <vt:lpstr>Relation</vt:lpstr>
      <vt:lpstr>Relation 1-1(OneToone)</vt:lpstr>
      <vt:lpstr>Relation 1-1(OneToone)</vt:lpstr>
      <vt:lpstr>Relation 1-n  n-1</vt:lpstr>
      <vt:lpstr>Relation 1-n  n-1</vt:lpstr>
      <vt:lpstr>Relation N-M</vt:lpstr>
      <vt:lpstr>Relation N-M:  @manytomany &amp; @jointable</vt:lpstr>
      <vt:lpstr>Relation N-M:  @manytomany &amp; @jointable</vt:lpstr>
      <vt:lpstr>Relation N-M:  @OneToMany &amp; @ManyToOne &amp; new join Entity</vt:lpstr>
      <vt:lpstr>Relation N-M:  @OneToMany &amp; @ManyToOne &amp; new join Entity</vt:lpstr>
      <vt:lpstr>D’autres aspects </vt:lpstr>
      <vt:lpstr>composant </vt:lpstr>
      <vt:lpstr>Présentation PowerPoint</vt:lpstr>
      <vt:lpstr>Collections d’éléments</vt:lpstr>
      <vt:lpstr>Collections d’éléments</vt:lpstr>
      <vt:lpstr>Comportement &amp; Chargement</vt:lpstr>
      <vt:lpstr>Comportement cascade</vt:lpstr>
      <vt:lpstr>Comportement: cascade</vt:lpstr>
      <vt:lpstr>chargement</vt:lpstr>
      <vt:lpstr>Chargement</vt:lpstr>
      <vt:lpstr>chargement</vt:lpstr>
      <vt:lpstr>DAO: Data Access Object</vt:lpstr>
      <vt:lpstr>Architecture : le modèle en couches</vt:lpstr>
      <vt:lpstr>Architecture : le DAO</vt:lpstr>
      <vt:lpstr>Dao &amp; métier &amp; transaction</vt:lpstr>
      <vt:lpstr>Présentation PowerPoint</vt:lpstr>
      <vt:lpstr>DAO Spring Data: JpaRepository</vt:lpstr>
      <vt:lpstr>Présentation PowerPoint</vt:lpstr>
      <vt:lpstr>Paramétrage JPA</vt:lpstr>
      <vt:lpstr>Application.properties</vt:lpstr>
      <vt:lpstr>Présentation PowerPoint</vt:lpstr>
      <vt:lpstr>Query Derivation </vt:lpstr>
      <vt:lpstr>Query Derivation :  Méthode personnalisées</vt:lpstr>
      <vt:lpstr>Query Derivation :  Méthode personnalisées</vt:lpstr>
      <vt:lpstr>Présentation PowerPoint</vt:lpstr>
      <vt:lpstr>Présentation PowerPoint</vt:lpstr>
      <vt:lpstr>Annotated Queries</vt:lpstr>
      <vt:lpstr>DAO Spring Data: @Query</vt:lpstr>
      <vt:lpstr>DAO Spring Data: NativeQuery</vt:lpstr>
      <vt:lpstr>Enable JPA Auditing</vt:lpstr>
      <vt:lpstr>Enable JPA Auditing</vt:lpstr>
      <vt:lpstr>Exposer les micro-services  à travers des API-REST</vt:lpstr>
      <vt:lpstr>Web Service REST</vt:lpstr>
      <vt:lpstr>Web services rest</vt:lpstr>
      <vt:lpstr>Caractéristiques </vt:lpstr>
      <vt:lpstr>Requêtes REST</vt:lpstr>
      <vt:lpstr>Ressources</vt:lpstr>
      <vt:lpstr>Méthodes (Verbes)</vt:lpstr>
      <vt:lpstr>Méthode GET</vt:lpstr>
      <vt:lpstr>Méthode POST</vt:lpstr>
      <vt:lpstr>Méthode Delete</vt:lpstr>
      <vt:lpstr>Méthode put</vt:lpstr>
      <vt:lpstr>Réflexions </vt:lpstr>
      <vt:lpstr>Représentation</vt:lpstr>
      <vt:lpstr>Spring Boot: Rest API</vt:lpstr>
      <vt:lpstr>@RepositoryRestResource</vt:lpstr>
      <vt:lpstr>@RepositoryRestResource</vt:lpstr>
      <vt:lpstr>@RepositoryRestResource: Ajouter un élément</vt:lpstr>
      <vt:lpstr>@RepositoryRestResource: Autres Méthodes</vt:lpstr>
      <vt:lpstr>@RepositoryRestResource: méthode personnalisée</vt:lpstr>
      <vt:lpstr>@RepositoryRestResource: Projection</vt:lpstr>
      <vt:lpstr>JPA: @JSONIgnoreproperties</vt:lpstr>
      <vt:lpstr>RestController</vt:lpstr>
      <vt:lpstr>RestController</vt:lpstr>
      <vt:lpstr>Méthode pour GET   /Client/all </vt:lpstr>
      <vt:lpstr>Méthode pour  GET   /client/{id}</vt:lpstr>
      <vt:lpstr>Méthode pour  GET   /client/{id}  &amp; ResponseEntity&lt;?&gt;</vt:lpstr>
      <vt:lpstr>Méthode pour  GET   /Employes?id=--</vt:lpstr>
      <vt:lpstr>Méthode: POST  /client</vt:lpstr>
      <vt:lpstr>méthode POST   /compte</vt:lpstr>
      <vt:lpstr>Méthode put   /client/{id}</vt:lpstr>
      <vt:lpstr>Méthode delete   /client/{id}</vt:lpstr>
      <vt:lpstr>Couche service</vt:lpstr>
      <vt:lpstr>Présentation PowerPoint</vt:lpstr>
      <vt:lpstr>Ref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Chapitre1:Introduction à la programmation orientée objet</dc:title>
  <dc:creator>malki</dc:creator>
  <cp:lastModifiedBy>malki</cp:lastModifiedBy>
  <cp:revision>1376</cp:revision>
  <dcterms:created xsi:type="dcterms:W3CDTF">2015-12-14T20:47:25Z</dcterms:created>
  <dcterms:modified xsi:type="dcterms:W3CDTF">2025-01-29T22:34:03Z</dcterms:modified>
</cp:coreProperties>
</file>