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52"/>
    <p:restoredTop sz="94691"/>
  </p:normalViewPr>
  <p:slideViewPr>
    <p:cSldViewPr snapToGrid="0">
      <p:cViewPr varScale="1">
        <p:scale>
          <a:sx n="103" d="100"/>
          <a:sy n="103" d="100"/>
        </p:scale>
        <p:origin x="80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p>
            <a:fld id="{32637B58-87C1-446D-BDA9-B06F4BCF7782}" type="datetimeFigureOut">
              <a:rPr lang="en-US" smtClean="0"/>
              <a:t>1/6/25</a:t>
            </a:fld>
            <a:endParaRPr lang="en-US"/>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72988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05F0-2B44-47BC-86B3-58E2C7080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A5B5DA-7628-4AC1-8EAE-5010C2A98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4E7C3-7830-49F3-9F45-4B2F2B4CAC93}"/>
              </a:ext>
            </a:extLst>
          </p:cNvPr>
          <p:cNvSpPr>
            <a:spLocks noGrp="1"/>
          </p:cNvSpPr>
          <p:nvPr>
            <p:ph type="dt" sz="half" idx="10"/>
          </p:nvPr>
        </p:nvSpPr>
        <p:spPr/>
        <p:txBody>
          <a:bodyPr/>
          <a:lstStyle/>
          <a:p>
            <a:fld id="{32637B58-87C1-446D-BDA9-B06F4BCF7782}" type="datetimeFigureOut">
              <a:rPr lang="en-US" smtClean="0"/>
              <a:t>1/6/25</a:t>
            </a:fld>
            <a:endParaRPr lang="en-US"/>
          </a:p>
        </p:txBody>
      </p:sp>
      <p:sp>
        <p:nvSpPr>
          <p:cNvPr id="5" name="Footer Placeholder 4">
            <a:extLst>
              <a:ext uri="{FF2B5EF4-FFF2-40B4-BE49-F238E27FC236}">
                <a16:creationId xmlns:a16="http://schemas.microsoft.com/office/drawing/2014/main" id="{1845E328-AD12-449C-BE6E-76DF005E86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0F374F-390D-49D8-A7C8-5BEFA3532345}"/>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41699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50F530-2925-4F98-89EC-95C2EC4769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A79366-3281-483D-8731-0D01B2B24A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ED8B2-BE7F-4417-8A8A-A95C8BB70827}"/>
              </a:ext>
            </a:extLst>
          </p:cNvPr>
          <p:cNvSpPr>
            <a:spLocks noGrp="1"/>
          </p:cNvSpPr>
          <p:nvPr>
            <p:ph type="dt" sz="half" idx="10"/>
          </p:nvPr>
        </p:nvSpPr>
        <p:spPr/>
        <p:txBody>
          <a:bodyPr/>
          <a:lstStyle/>
          <a:p>
            <a:fld id="{32637B58-87C1-446D-BDA9-B06F4BCF7782}" type="datetimeFigureOut">
              <a:rPr lang="en-US" smtClean="0"/>
              <a:t>1/6/25</a:t>
            </a:fld>
            <a:endParaRPr lang="en-US"/>
          </a:p>
        </p:txBody>
      </p:sp>
      <p:sp>
        <p:nvSpPr>
          <p:cNvPr id="5" name="Footer Placeholder 4">
            <a:extLst>
              <a:ext uri="{FF2B5EF4-FFF2-40B4-BE49-F238E27FC236}">
                <a16:creationId xmlns:a16="http://schemas.microsoft.com/office/drawing/2014/main" id="{A01A0D96-671F-4A85-89C6-946624CB1E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5BA434-2E32-4719-B45C-0490D685265D}"/>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787640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590668"/>
            <a:ext cx="9914859" cy="1329004"/>
          </a:xfrm>
        </p:spPr>
        <p:txBody>
          <a:bodyPr>
            <a:normAutofit/>
          </a:bodyPr>
          <a:lstStyle>
            <a:lvl1pPr>
              <a:lnSpc>
                <a:spcPct val="100000"/>
              </a:lnSpc>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1"/>
                </a:solidFill>
              </a:defRPr>
            </a:lvl1pPr>
          </a:lstStyle>
          <a:p>
            <a:fld id="{32637B58-87C1-446D-BDA9-B06F4BCF7782}" type="datetimeFigureOut">
              <a:rPr lang="en-US" smtClean="0"/>
              <a:t>1/6/25</a:t>
            </a:fld>
            <a:endParaRPr lang="en-US"/>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173736" y="6437376"/>
            <a:ext cx="3775914" cy="365125"/>
          </a:xfrm>
        </p:spPr>
        <p:txBody>
          <a:bodyPr/>
          <a:lstStyle>
            <a:lvl1pPr algn="l">
              <a:defRPr>
                <a:solidFill>
                  <a:schemeClr val="accent2"/>
                </a:solidFill>
              </a:defRPr>
            </a:lvl1pPr>
          </a:lstStyle>
          <a:p>
            <a:endParaRPr lang="en-US" dirty="0"/>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1"/>
                </a:solidFill>
              </a:defRPr>
            </a:lvl1pPr>
          </a:lstStyle>
          <a:p>
            <a:fld id="{08AB70BE-1769-45B8-85A6-0C837432C7E6}" type="slidenum">
              <a:rPr lang="en-US" smtClean="0"/>
              <a:t>‹#›</a:t>
            </a:fld>
            <a:endParaRPr lang="en-US"/>
          </a:p>
        </p:txBody>
      </p:sp>
    </p:spTree>
    <p:extLst>
      <p:ext uri="{BB962C8B-B14F-4D97-AF65-F5344CB8AC3E}">
        <p14:creationId xmlns:p14="http://schemas.microsoft.com/office/powerpoint/2010/main" val="4162330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p>
            <a:fld id="{32637B58-87C1-446D-BDA9-B06F4BCF7782}" type="datetimeFigureOut">
              <a:rPr lang="en-US" smtClean="0"/>
              <a:t>1/6/25</a:t>
            </a:fld>
            <a:endParaRPr lang="en-US"/>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790396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p>
            <a:fld id="{32637B58-87C1-446D-BDA9-B06F4BCF7782}" type="datetimeFigureOut">
              <a:rPr lang="en-US" smtClean="0"/>
              <a:t>1/6/25</a:t>
            </a:fld>
            <a:endParaRPr lang="en-US"/>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342057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p>
            <a:fld id="{32637B58-87C1-446D-BDA9-B06F4BCF7782}" type="datetimeFigureOut">
              <a:rPr lang="en-US" smtClean="0"/>
              <a:t>1/6/25</a:t>
            </a:fld>
            <a:endParaRPr lang="en-US"/>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691170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p>
            <a:fld id="{32637B58-87C1-446D-BDA9-B06F4BCF7782}" type="datetimeFigureOut">
              <a:rPr lang="en-US" smtClean="0"/>
              <a:t>1/6/25</a:t>
            </a:fld>
            <a:endParaRPr lang="en-US"/>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750939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p>
            <a:fld id="{32637B58-87C1-446D-BDA9-B06F4BCF7782}" type="datetimeFigureOut">
              <a:rPr lang="en-US" smtClean="0"/>
              <a:t>1/6/25</a:t>
            </a:fld>
            <a:endParaRPr lang="en-US"/>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869200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p>
            <a:fld id="{32637B58-87C1-446D-BDA9-B06F4BCF7782}" type="datetimeFigureOut">
              <a:rPr lang="en-US" smtClean="0"/>
              <a:t>1/6/25</a:t>
            </a:fld>
            <a:endParaRPr lang="en-US"/>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612092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p>
            <a:fld id="{32637B58-87C1-446D-BDA9-B06F4BCF7782}" type="datetimeFigureOut">
              <a:rPr lang="en-US" smtClean="0"/>
              <a:t>1/6/25</a:t>
            </a:fld>
            <a:endParaRPr lang="en-US"/>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862048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175613" y="6434560"/>
            <a:ext cx="3428012" cy="365125"/>
          </a:xfrm>
          <a:prstGeom prst="rect">
            <a:avLst/>
          </a:prstGeom>
        </p:spPr>
        <p:txBody>
          <a:bodyPr vert="horz" lIns="91440" tIns="45720" rIns="91440" bIns="45720" rtlCol="0" anchor="ctr"/>
          <a:lstStyle>
            <a:lvl1pPr algn="l">
              <a:defRPr sz="1050" spc="50" baseline="0">
                <a:solidFill>
                  <a:schemeClr val="accent2"/>
                </a:solidFill>
                <a:latin typeface="+mn-lt"/>
              </a:defRPr>
            </a:lvl1pPr>
          </a:lstStyle>
          <a:p>
            <a:endParaRPr lang="en-US"/>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fld id="{32637B58-87C1-446D-BDA9-B06F4BCF7782}" type="datetimeFigureOut">
              <a:rPr lang="en-US" smtClean="0"/>
              <a:pPr/>
              <a:t>1/6/25</a:t>
            </a:fld>
            <a:endParaRPr lang="en-US" dirty="0"/>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a:p>
        </p:txBody>
      </p:sp>
    </p:spTree>
    <p:extLst>
      <p:ext uri="{BB962C8B-B14F-4D97-AF65-F5344CB8AC3E}">
        <p14:creationId xmlns:p14="http://schemas.microsoft.com/office/powerpoint/2010/main" val="86691826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D7E4E2C-86DD-480F-90B7-16EACF5CB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11F2E7-CB9E-42C0-9301-B95C19E45B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9248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A938BF42-A8C1-4B84-8ADB-8D608DAD9A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454" y="1"/>
            <a:ext cx="8229599" cy="6857999"/>
          </a:xfrm>
          <a:custGeom>
            <a:avLst/>
            <a:gdLst>
              <a:gd name="connsiteX0" fmla="*/ 2 w 8229599"/>
              <a:gd name="connsiteY0" fmla="*/ 0 h 6857999"/>
              <a:gd name="connsiteX1" fmla="*/ 3564834 w 8229599"/>
              <a:gd name="connsiteY1" fmla="*/ 0 h 6857999"/>
              <a:gd name="connsiteX2" fmla="*/ 7316151 w 8229599"/>
              <a:gd name="connsiteY2" fmla="*/ 0 h 6857999"/>
              <a:gd name="connsiteX3" fmla="*/ 8229599 w 8229599"/>
              <a:gd name="connsiteY3" fmla="*/ 0 h 6857999"/>
              <a:gd name="connsiteX4" fmla="*/ 8229599 w 8229599"/>
              <a:gd name="connsiteY4" fmla="*/ 6857999 h 6857999"/>
              <a:gd name="connsiteX5" fmla="*/ 3658076 w 8229599"/>
              <a:gd name="connsiteY5" fmla="*/ 6857999 h 6857999"/>
              <a:gd name="connsiteX6" fmla="*/ 3564834 w 8229599"/>
              <a:gd name="connsiteY6" fmla="*/ 6857999 h 6857999"/>
              <a:gd name="connsiteX7" fmla="*/ 3564834 w 8229599"/>
              <a:gd name="connsiteY7" fmla="*/ 6855652 h 6857999"/>
              <a:gd name="connsiteX8" fmla="*/ 3469832 w 8229599"/>
              <a:gd name="connsiteY8" fmla="*/ 6853261 h 6857999"/>
              <a:gd name="connsiteX9" fmla="*/ 0 w 8229599"/>
              <a:gd name="connsiteY9" fmla="*/ 3216493 h 6857999"/>
              <a:gd name="connsiteX10" fmla="*/ 2532 w 8229599"/>
              <a:gd name="connsiteY10" fmla="*/ 3116768 h 6857999"/>
              <a:gd name="connsiteX11" fmla="*/ 2 w 8229599"/>
              <a:gd name="connsiteY11" fmla="*/ 3116768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9599" h="6857999">
                <a:moveTo>
                  <a:pt x="2" y="0"/>
                </a:moveTo>
                <a:lnTo>
                  <a:pt x="3564834" y="0"/>
                </a:lnTo>
                <a:lnTo>
                  <a:pt x="7316151" y="0"/>
                </a:lnTo>
                <a:lnTo>
                  <a:pt x="8229599" y="0"/>
                </a:lnTo>
                <a:lnTo>
                  <a:pt x="8229599" y="6857999"/>
                </a:lnTo>
                <a:lnTo>
                  <a:pt x="3658076" y="6857999"/>
                </a:lnTo>
                <a:lnTo>
                  <a:pt x="3564834" y="6857999"/>
                </a:lnTo>
                <a:lnTo>
                  <a:pt x="3564834" y="6855652"/>
                </a:lnTo>
                <a:lnTo>
                  <a:pt x="3469832" y="6853261"/>
                </a:lnTo>
                <a:cubicBezTo>
                  <a:pt x="1537014" y="6755730"/>
                  <a:pt x="0" y="5164793"/>
                  <a:pt x="0" y="3216493"/>
                </a:cubicBezTo>
                <a:lnTo>
                  <a:pt x="2532" y="3116768"/>
                </a:lnTo>
                <a:lnTo>
                  <a:pt x="2" y="3116768"/>
                </a:ln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B47CF54-633F-B4C5-5E8E-CB86A8555040}"/>
              </a:ext>
            </a:extLst>
          </p:cNvPr>
          <p:cNvSpPr>
            <a:spLocks noGrp="1"/>
          </p:cNvSpPr>
          <p:nvPr>
            <p:ph type="ctrTitle"/>
          </p:nvPr>
        </p:nvSpPr>
        <p:spPr>
          <a:xfrm>
            <a:off x="1524000" y="852984"/>
            <a:ext cx="5634252" cy="3261815"/>
          </a:xfrm>
        </p:spPr>
        <p:txBody>
          <a:bodyPr anchor="t">
            <a:normAutofit/>
          </a:bodyPr>
          <a:lstStyle/>
          <a:p>
            <a:pPr algn="ctr"/>
            <a:r>
              <a:rPr lang="en-US" dirty="0" err="1">
                <a:solidFill>
                  <a:srgbClr val="FFFFFF"/>
                </a:solidFill>
              </a:rPr>
              <a:t>StudyRoom</a:t>
            </a:r>
            <a:endParaRPr lang="en-US" dirty="0">
              <a:solidFill>
                <a:srgbClr val="FFFFFF"/>
              </a:solidFill>
            </a:endParaRPr>
          </a:p>
        </p:txBody>
      </p:sp>
      <p:sp>
        <p:nvSpPr>
          <p:cNvPr id="15" name="Freeform: Shape 14">
            <a:extLst>
              <a:ext uri="{FF2B5EF4-FFF2-40B4-BE49-F238E27FC236}">
                <a16:creationId xmlns:a16="http://schemas.microsoft.com/office/drawing/2014/main" id="{1C13ACF3-903E-4B6E-B59C-B9796350F7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616355"/>
            <a:ext cx="7920717" cy="2241645"/>
          </a:xfrm>
          <a:custGeom>
            <a:avLst/>
            <a:gdLst>
              <a:gd name="connsiteX0" fmla="*/ 0 w 7920717"/>
              <a:gd name="connsiteY0" fmla="*/ 0 h 2241645"/>
              <a:gd name="connsiteX1" fmla="*/ 5125706 w 7920717"/>
              <a:gd name="connsiteY1" fmla="*/ 0 h 2241645"/>
              <a:gd name="connsiteX2" fmla="*/ 5125706 w 7920717"/>
              <a:gd name="connsiteY2" fmla="*/ 1919 h 2241645"/>
              <a:gd name="connsiteX3" fmla="*/ 5201593 w 7920717"/>
              <a:gd name="connsiteY3" fmla="*/ 0 h 2241645"/>
              <a:gd name="connsiteX4" fmla="*/ 7916273 w 7920717"/>
              <a:gd name="connsiteY4" fmla="*/ 2212528 h 2241645"/>
              <a:gd name="connsiteX5" fmla="*/ 7920717 w 7920717"/>
              <a:gd name="connsiteY5" fmla="*/ 2241645 h 2241645"/>
              <a:gd name="connsiteX6" fmla="*/ 0 w 7920717"/>
              <a:gd name="connsiteY6" fmla="*/ 2241645 h 2241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20717" h="2241645">
                <a:moveTo>
                  <a:pt x="0" y="0"/>
                </a:moveTo>
                <a:lnTo>
                  <a:pt x="5125706" y="0"/>
                </a:lnTo>
                <a:lnTo>
                  <a:pt x="5125706" y="1919"/>
                </a:lnTo>
                <a:lnTo>
                  <a:pt x="5201593" y="0"/>
                </a:lnTo>
                <a:cubicBezTo>
                  <a:pt x="6540665" y="0"/>
                  <a:pt x="7657890" y="949841"/>
                  <a:pt x="7916273" y="2212528"/>
                </a:cubicBezTo>
                <a:lnTo>
                  <a:pt x="7920717" y="2241645"/>
                </a:lnTo>
                <a:lnTo>
                  <a:pt x="0" y="2241645"/>
                </a:lnTo>
                <a:close/>
              </a:path>
            </a:pathLst>
          </a:custGeom>
          <a:solidFill>
            <a:schemeClr val="accent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CCE82F40-9D11-5089-6E40-56AAD080570C}"/>
              </a:ext>
            </a:extLst>
          </p:cNvPr>
          <p:cNvSpPr>
            <a:spLocks noGrp="1"/>
          </p:cNvSpPr>
          <p:nvPr>
            <p:ph type="subTitle" idx="1"/>
          </p:nvPr>
        </p:nvSpPr>
        <p:spPr>
          <a:xfrm>
            <a:off x="1524001" y="4616354"/>
            <a:ext cx="4572000" cy="1388662"/>
          </a:xfrm>
        </p:spPr>
        <p:txBody>
          <a:bodyPr anchor="ctr">
            <a:normAutofit/>
          </a:bodyPr>
          <a:lstStyle/>
          <a:p>
            <a:r>
              <a:rPr lang="en-US" dirty="0">
                <a:solidFill>
                  <a:srgbClr val="FFFFFF"/>
                </a:solidFill>
              </a:rPr>
              <a:t>Done by:</a:t>
            </a:r>
          </a:p>
          <a:p>
            <a:r>
              <a:rPr lang="en-US" dirty="0">
                <a:solidFill>
                  <a:srgbClr val="FFFFFF"/>
                </a:solidFill>
              </a:rPr>
              <a:t>Ibrahim </a:t>
            </a:r>
            <a:r>
              <a:rPr lang="en-US" dirty="0" err="1">
                <a:solidFill>
                  <a:srgbClr val="FFFFFF"/>
                </a:solidFill>
              </a:rPr>
              <a:t>rzaiqat</a:t>
            </a:r>
            <a:endParaRPr lang="en-US" dirty="0">
              <a:solidFill>
                <a:srgbClr val="FFFFFF"/>
              </a:solidFill>
            </a:endParaRPr>
          </a:p>
          <a:p>
            <a:r>
              <a:rPr lang="en-US" dirty="0">
                <a:solidFill>
                  <a:srgbClr val="FFFFFF"/>
                </a:solidFill>
              </a:rPr>
              <a:t>Ahmed Osman </a:t>
            </a:r>
            <a:r>
              <a:rPr lang="en-US" dirty="0" err="1">
                <a:solidFill>
                  <a:srgbClr val="FFFFFF"/>
                </a:solidFill>
              </a:rPr>
              <a:t>Afey</a:t>
            </a:r>
            <a:endParaRPr lang="en-US" dirty="0">
              <a:solidFill>
                <a:srgbClr val="FFFFFF"/>
              </a:solidFill>
            </a:endParaRPr>
          </a:p>
        </p:txBody>
      </p:sp>
      <p:pic>
        <p:nvPicPr>
          <p:cNvPr id="4" name="Picture 3">
            <a:extLst>
              <a:ext uri="{FF2B5EF4-FFF2-40B4-BE49-F238E27FC236}">
                <a16:creationId xmlns:a16="http://schemas.microsoft.com/office/drawing/2014/main" id="{EC685E02-7066-9E4E-029C-BA3CD2C8466B}"/>
              </a:ext>
            </a:extLst>
          </p:cNvPr>
          <p:cNvPicPr>
            <a:picLocks noChangeAspect="1"/>
          </p:cNvPicPr>
          <p:nvPr/>
        </p:nvPicPr>
        <p:blipFill>
          <a:blip r:embed="rId2"/>
          <a:srcRect l="33549" r="24917" b="-1"/>
          <a:stretch/>
        </p:blipFill>
        <p:spPr>
          <a:xfrm>
            <a:off x="7924800" y="10"/>
            <a:ext cx="4267199" cy="6857990"/>
          </a:xfrm>
          <a:prstGeom prst="rect">
            <a:avLst/>
          </a:prstGeom>
        </p:spPr>
      </p:pic>
    </p:spTree>
    <p:extLst>
      <p:ext uri="{BB962C8B-B14F-4D97-AF65-F5344CB8AC3E}">
        <p14:creationId xmlns:p14="http://schemas.microsoft.com/office/powerpoint/2010/main" val="1445730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F89C0-2F6B-B02C-9AF8-A6E9AFD3A568}"/>
              </a:ext>
            </a:extLst>
          </p:cNvPr>
          <p:cNvSpPr>
            <a:spLocks noGrp="1"/>
          </p:cNvSpPr>
          <p:nvPr>
            <p:ph type="title"/>
          </p:nvPr>
        </p:nvSpPr>
        <p:spPr/>
        <p:txBody>
          <a:bodyPr/>
          <a:lstStyle/>
          <a:p>
            <a:r>
              <a:rPr lang="en-US" dirty="0"/>
              <a:t>Future Improvements</a:t>
            </a:r>
          </a:p>
        </p:txBody>
      </p:sp>
      <p:sp>
        <p:nvSpPr>
          <p:cNvPr id="3" name="Content Placeholder 2">
            <a:extLst>
              <a:ext uri="{FF2B5EF4-FFF2-40B4-BE49-F238E27FC236}">
                <a16:creationId xmlns:a16="http://schemas.microsoft.com/office/drawing/2014/main" id="{BEF3760D-8DCA-E343-7546-A9B8F2AA025A}"/>
              </a:ext>
            </a:extLst>
          </p:cNvPr>
          <p:cNvSpPr>
            <a:spLocks noGrp="1"/>
          </p:cNvSpPr>
          <p:nvPr>
            <p:ph idx="1"/>
          </p:nvPr>
        </p:nvSpPr>
        <p:spPr>
          <a:xfrm>
            <a:off x="914400" y="1919672"/>
            <a:ext cx="9914860" cy="4347659"/>
          </a:xfrm>
        </p:spPr>
        <p:txBody>
          <a:bodyPr>
            <a:normAutofit/>
          </a:bodyPr>
          <a:lstStyle/>
          <a:p>
            <a:pPr marL="0" indent="0">
              <a:buNone/>
            </a:pPr>
            <a:r>
              <a:rPr lang="en-US" b="1" dirty="0">
                <a:latin typeface="Abadi MT Condensed Extra Bold" panose="020B0306030101010103" pitchFamily="34" charset="77"/>
              </a:rPr>
              <a:t>Planned Improvements:</a:t>
            </a:r>
          </a:p>
          <a:p>
            <a:r>
              <a:rPr lang="en-US" b="1" dirty="0">
                <a:latin typeface="Abadi MT Condensed Extra Bold" panose="020B0306030101010103" pitchFamily="34" charset="77"/>
              </a:rPr>
              <a:t>AI power features</a:t>
            </a:r>
          </a:p>
          <a:p>
            <a:r>
              <a:rPr lang="en-US" b="1" dirty="0">
                <a:latin typeface="Abadi MT Condensed Extra Bold" panose="020B0306030101010103" pitchFamily="34" charset="77"/>
              </a:rPr>
              <a:t>Language Translate system For people who don’t speak English</a:t>
            </a:r>
          </a:p>
          <a:p>
            <a:r>
              <a:rPr lang="en-US" b="1" dirty="0">
                <a:latin typeface="Abadi MT Condensed Extra Bold" panose="020B0306030101010103" pitchFamily="34" charset="77"/>
              </a:rPr>
              <a:t>Programmed assistance</a:t>
            </a:r>
          </a:p>
          <a:p>
            <a:pPr marL="0" indent="0">
              <a:buNone/>
            </a:pPr>
            <a:r>
              <a:rPr lang="en-US" b="1" dirty="0">
                <a:latin typeface="Abadi MT Condensed Extra Bold" panose="020B0306030101010103" pitchFamily="34" charset="77"/>
              </a:rPr>
              <a:t>Advanced Analytics:</a:t>
            </a:r>
          </a:p>
          <a:p>
            <a:r>
              <a:rPr lang="en-US" b="1" dirty="0" err="1">
                <a:latin typeface="Abadi MT Condensed Extra Bold" panose="020B0306030101010103" pitchFamily="34" charset="77"/>
              </a:rPr>
              <a:t>Progess</a:t>
            </a:r>
            <a:r>
              <a:rPr lang="en-US" b="1" dirty="0">
                <a:latin typeface="Abadi MT Condensed Extra Bold" panose="020B0306030101010103" pitchFamily="34" charset="77"/>
              </a:rPr>
              <a:t> tracked and provide recommendation for our users</a:t>
            </a:r>
          </a:p>
          <a:p>
            <a:pPr marL="0" indent="0">
              <a:buNone/>
            </a:pPr>
            <a:r>
              <a:rPr lang="en-US" b="1" dirty="0">
                <a:latin typeface="Abadi MT Condensed Extra Bold" panose="020B0306030101010103" pitchFamily="34" charset="77"/>
              </a:rPr>
              <a:t>Mobile App Development:</a:t>
            </a:r>
          </a:p>
          <a:p>
            <a:r>
              <a:rPr lang="en-US" b="1" dirty="0">
                <a:latin typeface="Abadi MT Condensed Extra Bold" panose="020B0306030101010103" pitchFamily="34" charset="77"/>
              </a:rPr>
              <a:t>Dedicate our next project to create an app for iOS and Android so people can have an increased accessibility</a:t>
            </a:r>
          </a:p>
          <a:p>
            <a:endParaRPr lang="en-US" b="1" dirty="0">
              <a:latin typeface="Abadi MT Condensed Extra Bold" panose="020B0306030101010103" pitchFamily="34" charset="77"/>
            </a:endParaRPr>
          </a:p>
        </p:txBody>
      </p:sp>
    </p:spTree>
    <p:extLst>
      <p:ext uri="{BB962C8B-B14F-4D97-AF65-F5344CB8AC3E}">
        <p14:creationId xmlns:p14="http://schemas.microsoft.com/office/powerpoint/2010/main" val="3629744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6762E-2790-5A44-34FD-258EDA3EF6F9}"/>
              </a:ext>
            </a:extLst>
          </p:cNvPr>
          <p:cNvSpPr>
            <a:spLocks noGrp="1"/>
          </p:cNvSpPr>
          <p:nvPr>
            <p:ph type="title"/>
          </p:nvPr>
        </p:nvSpPr>
        <p:spPr/>
        <p:txBody>
          <a:bodyPr/>
          <a:lstStyle/>
          <a:p>
            <a:r>
              <a:rPr lang="en-US" dirty="0"/>
              <a:t>Test Case For Logging In</a:t>
            </a:r>
          </a:p>
        </p:txBody>
      </p:sp>
      <p:pic>
        <p:nvPicPr>
          <p:cNvPr id="5" name="Content Placeholder 4" descr="A test cases for login&#10;&#10;Description automatically generated">
            <a:extLst>
              <a:ext uri="{FF2B5EF4-FFF2-40B4-BE49-F238E27FC236}">
                <a16:creationId xmlns:a16="http://schemas.microsoft.com/office/drawing/2014/main" id="{98052D58-A713-DBD9-E04C-9AA5F5615870}"/>
              </a:ext>
            </a:extLst>
          </p:cNvPr>
          <p:cNvPicPr>
            <a:picLocks noGrp="1" noChangeAspect="1"/>
          </p:cNvPicPr>
          <p:nvPr>
            <p:ph idx="1"/>
          </p:nvPr>
        </p:nvPicPr>
        <p:blipFill>
          <a:blip r:embed="rId2"/>
          <a:stretch>
            <a:fillRect/>
          </a:stretch>
        </p:blipFill>
        <p:spPr>
          <a:xfrm>
            <a:off x="778476" y="2046514"/>
            <a:ext cx="9181070" cy="4220818"/>
          </a:xfrm>
        </p:spPr>
      </p:pic>
    </p:spTree>
    <p:extLst>
      <p:ext uri="{BB962C8B-B14F-4D97-AF65-F5344CB8AC3E}">
        <p14:creationId xmlns:p14="http://schemas.microsoft.com/office/powerpoint/2010/main" val="2996476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819D1-1FD9-C65C-D0C4-245B214DA2A6}"/>
              </a:ext>
            </a:extLst>
          </p:cNvPr>
          <p:cNvSpPr>
            <a:spLocks noGrp="1"/>
          </p:cNvSpPr>
          <p:nvPr>
            <p:ph type="title"/>
          </p:nvPr>
        </p:nvSpPr>
        <p:spPr/>
        <p:txBody>
          <a:bodyPr>
            <a:normAutofit/>
          </a:bodyPr>
          <a:lstStyle/>
          <a:p>
            <a:r>
              <a:rPr lang="en-US" sz="3600" dirty="0"/>
              <a:t>THANK YOU </a:t>
            </a:r>
            <a:br>
              <a:rPr lang="en-US" sz="3600" dirty="0"/>
            </a:br>
            <a:r>
              <a:rPr lang="en-US" sz="3600" dirty="0"/>
              <a:t>FROM OUR TEAM&lt;3</a:t>
            </a:r>
          </a:p>
        </p:txBody>
      </p:sp>
      <p:sp>
        <p:nvSpPr>
          <p:cNvPr id="3" name="Content Placeholder 2">
            <a:extLst>
              <a:ext uri="{FF2B5EF4-FFF2-40B4-BE49-F238E27FC236}">
                <a16:creationId xmlns:a16="http://schemas.microsoft.com/office/drawing/2014/main" id="{64FB4A5D-6987-2C0E-47E0-0E7157DC10F3}"/>
              </a:ext>
            </a:extLst>
          </p:cNvPr>
          <p:cNvSpPr>
            <a:spLocks noGrp="1"/>
          </p:cNvSpPr>
          <p:nvPr>
            <p:ph idx="1"/>
          </p:nvPr>
        </p:nvSpPr>
        <p:spPr/>
        <p:txBody>
          <a:bodyPr>
            <a:normAutofit/>
          </a:bodyPr>
          <a:lstStyle/>
          <a:p>
            <a:pPr marL="0" indent="0">
              <a:buNone/>
            </a:pPr>
            <a:r>
              <a:rPr lang="en-US" sz="4800" b="1" dirty="0">
                <a:latin typeface="Abadi MT Condensed Extra Bold" panose="020B0306030101010103" pitchFamily="34" charset="77"/>
              </a:rPr>
              <a:t>“Programs must be written for people to read, and only incidentally for machines to execute.”</a:t>
            </a:r>
          </a:p>
          <a:p>
            <a:pPr marL="0" indent="0">
              <a:buNone/>
            </a:pPr>
            <a:r>
              <a:rPr lang="en-US" sz="4800" b="1" dirty="0">
                <a:latin typeface="Abadi MT Condensed Extra Bold" panose="020B0306030101010103" pitchFamily="34" charset="77"/>
              </a:rPr>
              <a:t>– Harold Abelson</a:t>
            </a:r>
          </a:p>
        </p:txBody>
      </p:sp>
    </p:spTree>
    <p:extLst>
      <p:ext uri="{BB962C8B-B14F-4D97-AF65-F5344CB8AC3E}">
        <p14:creationId xmlns:p14="http://schemas.microsoft.com/office/powerpoint/2010/main" val="455870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AE4B9-BF58-1F5F-BB3B-5DC792DC3389}"/>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8A6F3EAC-57CF-4BF0-EA0D-4629BD190F1D}"/>
              </a:ext>
            </a:extLst>
          </p:cNvPr>
          <p:cNvSpPr>
            <a:spLocks noGrp="1"/>
          </p:cNvSpPr>
          <p:nvPr>
            <p:ph idx="1"/>
          </p:nvPr>
        </p:nvSpPr>
        <p:spPr/>
        <p:txBody>
          <a:bodyPr/>
          <a:lstStyle/>
          <a:p>
            <a:r>
              <a:rPr lang="en-GB" b="1" dirty="0" err="1">
                <a:effectLst/>
                <a:latin typeface="Abadi MT Condensed Extra Bold" panose="020B0306030101010103" pitchFamily="34" charset="77"/>
              </a:rPr>
              <a:t>StudyRoom</a:t>
            </a:r>
            <a:r>
              <a:rPr lang="en-GB" b="1" dirty="0">
                <a:effectLst/>
                <a:latin typeface="Abadi MT Condensed Extra Bold" panose="020B0306030101010103" pitchFamily="34" charset="77"/>
              </a:rPr>
              <a:t> is an innovative platform designed to facilitate collaborative learning among students. It allows users to join or create virtual study rooms tailored to specific languages, subjects, chapters, and lessons. The app fosters interaction, knowledge sharing, and efficient studying through many communication features and structured group discussions.</a:t>
            </a:r>
          </a:p>
          <a:p>
            <a:r>
              <a:rPr lang="en-GB" b="1" dirty="0">
                <a:effectLst/>
                <a:latin typeface="Abadi MT Condensed Extra Bold" panose="020B0306030101010103" pitchFamily="34" charset="77"/>
              </a:rPr>
              <a:t>By developing this new advanced study method our aim is to provide the most seamless education application and platform for not only interaction but for also sharing useful resources to other students to have an strong development skills for the diverse users.</a:t>
            </a:r>
          </a:p>
          <a:p>
            <a:pPr marL="0" indent="0">
              <a:buNone/>
            </a:pPr>
            <a:endParaRPr lang="en-US" dirty="0"/>
          </a:p>
        </p:txBody>
      </p:sp>
    </p:spTree>
    <p:extLst>
      <p:ext uri="{BB962C8B-B14F-4D97-AF65-F5344CB8AC3E}">
        <p14:creationId xmlns:p14="http://schemas.microsoft.com/office/powerpoint/2010/main" val="532574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3F08B-B711-3E6F-30D0-0F408EB2CCCB}"/>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F910F33D-DAC1-3606-85F1-F7E634BB4327}"/>
              </a:ext>
            </a:extLst>
          </p:cNvPr>
          <p:cNvSpPr>
            <a:spLocks noGrp="1"/>
          </p:cNvSpPr>
          <p:nvPr>
            <p:ph idx="1"/>
          </p:nvPr>
        </p:nvSpPr>
        <p:spPr/>
        <p:txBody>
          <a:bodyPr/>
          <a:lstStyle/>
          <a:p>
            <a:pPr>
              <a:buFont typeface="Arial" panose="020B0604020202020204" pitchFamily="34" charset="0"/>
              <a:buChar char="•"/>
            </a:pPr>
            <a:r>
              <a:rPr lang="en-GB" b="1" dirty="0">
                <a:effectLst/>
                <a:latin typeface="Abadi MT Condensed Extra Bold" panose="020B0306030101010103" pitchFamily="34" charset="77"/>
              </a:rPr>
              <a:t>Some students may lack important tools for collaborative research and studying </a:t>
            </a:r>
          </a:p>
          <a:p>
            <a:pPr>
              <a:buFont typeface="Arial" panose="020B0604020202020204" pitchFamily="34" charset="0"/>
              <a:buChar char="•"/>
            </a:pPr>
            <a:r>
              <a:rPr lang="en-GB" b="1" dirty="0">
                <a:effectLst/>
                <a:latin typeface="Abadi MT Condensed Extra Bold" panose="020B0306030101010103" pitchFamily="34" charset="77"/>
              </a:rPr>
              <a:t>May find it hard to other partners with the same skill level as them</a:t>
            </a:r>
          </a:p>
          <a:p>
            <a:pPr>
              <a:buFont typeface="Arial" panose="020B0604020202020204" pitchFamily="34" charset="0"/>
              <a:buChar char="•"/>
            </a:pPr>
            <a:r>
              <a:rPr lang="en-GB" b="1" dirty="0">
                <a:effectLst/>
                <a:latin typeface="Abadi MT Condensed Extra Bold" panose="020B0306030101010103" pitchFamily="34" charset="77"/>
              </a:rPr>
              <a:t>Performance issues in some existing platforms or may be too expensive for people that can’t afford</a:t>
            </a:r>
          </a:p>
          <a:p>
            <a:pPr>
              <a:buFont typeface="Arial" panose="020B0604020202020204" pitchFamily="34" charset="0"/>
              <a:buChar char="•"/>
            </a:pPr>
            <a:r>
              <a:rPr lang="en-GB" b="1" dirty="0">
                <a:effectLst/>
                <a:latin typeface="Abadi MT Condensed Extra Bold" panose="020B0306030101010103" pitchFamily="34" charset="77"/>
              </a:rPr>
              <a:t>Teachers may it in very hard to switch from multiple platforms when they are managing the class</a:t>
            </a:r>
            <a:endParaRPr lang="en-US" b="1" dirty="0">
              <a:effectLst/>
              <a:latin typeface="Abadi MT Condensed Extra Bold" panose="020B0306030101010103" pitchFamily="34" charset="77"/>
            </a:endParaRPr>
          </a:p>
          <a:p>
            <a:pPr>
              <a:buFont typeface="Arial" panose="020B0604020202020204" pitchFamily="34" charset="0"/>
              <a:buChar char="•"/>
            </a:pPr>
            <a:r>
              <a:rPr lang="en-US" b="1" dirty="0">
                <a:latin typeface="Abadi MT Condensed Extra Bold" panose="020B0306030101010103" pitchFamily="34" charset="77"/>
              </a:rPr>
              <a:t>Barriers to achieving academic and specific professional goals</a:t>
            </a:r>
            <a:endParaRPr lang="en-GB" b="1" dirty="0">
              <a:effectLst/>
              <a:latin typeface="Abadi MT Condensed Extra Bold" panose="020B0306030101010103" pitchFamily="34" charset="77"/>
            </a:endParaRPr>
          </a:p>
        </p:txBody>
      </p:sp>
    </p:spTree>
    <p:extLst>
      <p:ext uri="{BB962C8B-B14F-4D97-AF65-F5344CB8AC3E}">
        <p14:creationId xmlns:p14="http://schemas.microsoft.com/office/powerpoint/2010/main" val="1266371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62636-2E57-793A-04FE-D89C5DD40536}"/>
              </a:ext>
            </a:extLst>
          </p:cNvPr>
          <p:cNvSpPr>
            <a:spLocks noGrp="1"/>
          </p:cNvSpPr>
          <p:nvPr>
            <p:ph type="title"/>
          </p:nvPr>
        </p:nvSpPr>
        <p:spPr/>
        <p:txBody>
          <a:bodyPr/>
          <a:lstStyle/>
          <a:p>
            <a:r>
              <a:rPr lang="en-US" dirty="0"/>
              <a:t>Solution Approach </a:t>
            </a:r>
          </a:p>
        </p:txBody>
      </p:sp>
      <p:sp>
        <p:nvSpPr>
          <p:cNvPr id="3" name="Content Placeholder 2">
            <a:extLst>
              <a:ext uri="{FF2B5EF4-FFF2-40B4-BE49-F238E27FC236}">
                <a16:creationId xmlns:a16="http://schemas.microsoft.com/office/drawing/2014/main" id="{3C137A06-7E26-CCB9-091F-6C1884EF8367}"/>
              </a:ext>
            </a:extLst>
          </p:cNvPr>
          <p:cNvSpPr>
            <a:spLocks noGrp="1"/>
          </p:cNvSpPr>
          <p:nvPr>
            <p:ph idx="1"/>
          </p:nvPr>
        </p:nvSpPr>
        <p:spPr/>
        <p:txBody>
          <a:bodyPr/>
          <a:lstStyle/>
          <a:p>
            <a:pPr marL="0" indent="0">
              <a:buNone/>
            </a:pPr>
            <a:r>
              <a:rPr lang="en-US" b="1" dirty="0">
                <a:latin typeface="Abadi MT Condensed Extra Bold" panose="020B0306030101010103" pitchFamily="34" charset="77"/>
              </a:rPr>
              <a:t>Making different severs Open and private servers:</a:t>
            </a:r>
          </a:p>
          <a:p>
            <a:r>
              <a:rPr lang="en-US" b="1" dirty="0">
                <a:latin typeface="Abadi MT Condensed Extra Bold" panose="020B0306030101010103" pitchFamily="34" charset="77"/>
              </a:rPr>
              <a:t>For different languages , subjects and lesson based of there specific interest.</a:t>
            </a:r>
          </a:p>
          <a:p>
            <a:r>
              <a:rPr lang="en-US" b="1" dirty="0">
                <a:latin typeface="Abadi MT Condensed Extra Bold" panose="020B0306030101010103" pitchFamily="34" charset="77"/>
              </a:rPr>
              <a:t>Finding people who have the same skill level as them.</a:t>
            </a:r>
          </a:p>
          <a:p>
            <a:pPr marL="0" indent="0">
              <a:buNone/>
            </a:pPr>
            <a:r>
              <a:rPr lang="en-US" b="1" dirty="0">
                <a:latin typeface="Abadi MT Condensed Extra Bold" panose="020B0306030101010103" pitchFamily="34" charset="77"/>
              </a:rPr>
              <a:t>Interactive Tools:</a:t>
            </a:r>
          </a:p>
          <a:p>
            <a:r>
              <a:rPr lang="en-US" b="1" dirty="0">
                <a:latin typeface="Abadi MT Condensed Extra Bold" panose="020B0306030101010103" pitchFamily="34" charset="77"/>
              </a:rPr>
              <a:t>Screen sharing</a:t>
            </a:r>
          </a:p>
          <a:p>
            <a:r>
              <a:rPr lang="en-US" b="1" dirty="0">
                <a:latin typeface="Abadi MT Condensed Extra Bold" panose="020B0306030101010103" pitchFamily="34" charset="77"/>
              </a:rPr>
              <a:t>Chat box for those who don’t want to speak.</a:t>
            </a:r>
          </a:p>
          <a:p>
            <a:r>
              <a:rPr lang="en-US" b="1" dirty="0">
                <a:latin typeface="Abadi MT Condensed Extra Bold" panose="020B0306030101010103" pitchFamily="34" charset="77"/>
              </a:rPr>
              <a:t>Built in white board for those who understand to explain by showing examples and diagrams.</a:t>
            </a:r>
          </a:p>
        </p:txBody>
      </p:sp>
    </p:spTree>
    <p:extLst>
      <p:ext uri="{BB962C8B-B14F-4D97-AF65-F5344CB8AC3E}">
        <p14:creationId xmlns:p14="http://schemas.microsoft.com/office/powerpoint/2010/main" val="2605194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CC2E6-AFDD-CEC9-B3CB-72FCD8A2C52D}"/>
              </a:ext>
            </a:extLst>
          </p:cNvPr>
          <p:cNvSpPr>
            <a:spLocks noGrp="1"/>
          </p:cNvSpPr>
          <p:nvPr>
            <p:ph type="title"/>
          </p:nvPr>
        </p:nvSpPr>
        <p:spPr>
          <a:xfrm>
            <a:off x="905256" y="271849"/>
            <a:ext cx="9914859" cy="1329004"/>
          </a:xfrm>
        </p:spPr>
        <p:txBody>
          <a:bodyPr/>
          <a:lstStyle/>
          <a:p>
            <a:r>
              <a:rPr lang="en-US" dirty="0"/>
              <a:t>Visual Infographics</a:t>
            </a:r>
          </a:p>
        </p:txBody>
      </p:sp>
      <p:sp>
        <p:nvSpPr>
          <p:cNvPr id="3" name="Content Placeholder 2">
            <a:extLst>
              <a:ext uri="{FF2B5EF4-FFF2-40B4-BE49-F238E27FC236}">
                <a16:creationId xmlns:a16="http://schemas.microsoft.com/office/drawing/2014/main" id="{CF830493-B1E6-0BC3-4E2A-5844D9AEED92}"/>
              </a:ext>
            </a:extLst>
          </p:cNvPr>
          <p:cNvSpPr>
            <a:spLocks noGrp="1"/>
          </p:cNvSpPr>
          <p:nvPr>
            <p:ph idx="1"/>
          </p:nvPr>
        </p:nvSpPr>
        <p:spPr>
          <a:xfrm>
            <a:off x="905256" y="1277121"/>
            <a:ext cx="9914860" cy="5309030"/>
          </a:xfrm>
        </p:spPr>
        <p:txBody>
          <a:bodyPr>
            <a:normAutofit/>
          </a:bodyPr>
          <a:lstStyle/>
          <a:p>
            <a:pPr marL="0" indent="0" algn="ctr">
              <a:buNone/>
            </a:pPr>
            <a:r>
              <a:rPr lang="en-US" sz="2400" b="1" u="sng" dirty="0">
                <a:latin typeface="Abadi MT Condensed Extra Bold" panose="020B0306030101010103" pitchFamily="34" charset="77"/>
              </a:rPr>
              <a:t>User Personas</a:t>
            </a:r>
            <a:endParaRPr lang="en-US" sz="2400" u="sng" dirty="0">
              <a:latin typeface="Abadi MT Condensed Extra Bold" panose="020B0306030101010103" pitchFamily="34" charset="77"/>
            </a:endParaRPr>
          </a:p>
          <a:p>
            <a:pPr marL="0" indent="0">
              <a:buNone/>
            </a:pPr>
            <a:r>
              <a:rPr lang="en-US" dirty="0">
                <a:latin typeface="Abadi MT Condensed Extra Bold" panose="020B0306030101010103" pitchFamily="34" charset="77"/>
              </a:rPr>
              <a:t>Ahmed Jaafar(High school Student);</a:t>
            </a:r>
          </a:p>
          <a:p>
            <a:r>
              <a:rPr lang="en-US" dirty="0">
                <a:latin typeface="Abadi MT Condensed Extra Bold" panose="020B0306030101010103" pitchFamily="34" charset="77"/>
              </a:rPr>
              <a:t>His goals are to improve his programming skills </a:t>
            </a:r>
          </a:p>
          <a:p>
            <a:r>
              <a:rPr lang="en-US" dirty="0">
                <a:latin typeface="Abadi MT Condensed Extra Bold" panose="020B0306030101010103" pitchFamily="34" charset="77"/>
              </a:rPr>
              <a:t>His main problem is that he lacks in finding programming partners.</a:t>
            </a:r>
          </a:p>
          <a:p>
            <a:pPr marL="0" indent="0">
              <a:buNone/>
            </a:pPr>
            <a:r>
              <a:rPr lang="en-US" dirty="0">
                <a:latin typeface="Abadi MT Condensed Extra Bold" panose="020B0306030101010103" pitchFamily="34" charset="77"/>
              </a:rPr>
              <a:t>Emma </a:t>
            </a:r>
            <a:r>
              <a:rPr lang="en-US" dirty="0" err="1">
                <a:latin typeface="Abadi MT Condensed Extra Bold" panose="020B0306030101010103" pitchFamily="34" charset="77"/>
              </a:rPr>
              <a:t>Shisiu</a:t>
            </a:r>
            <a:r>
              <a:rPr lang="en-US" dirty="0">
                <a:latin typeface="Abadi MT Condensed Extra Bold" panose="020B0306030101010103" pitchFamily="34" charset="77"/>
              </a:rPr>
              <a:t>(College Student);</a:t>
            </a:r>
          </a:p>
          <a:p>
            <a:r>
              <a:rPr lang="en-US" dirty="0">
                <a:latin typeface="Abadi MT Condensed Extra Bold" panose="020B0306030101010103" pitchFamily="34" charset="77"/>
              </a:rPr>
              <a:t>Her goals is to the practice technical English.</a:t>
            </a:r>
          </a:p>
          <a:p>
            <a:r>
              <a:rPr lang="en-US" dirty="0">
                <a:latin typeface="Abadi MT Condensed Extra Bold" panose="020B0306030101010103" pitchFamily="34" charset="77"/>
              </a:rPr>
              <a:t>Her main problem Is that she is finding it really hard to find peers for intellectual debate.</a:t>
            </a:r>
          </a:p>
          <a:p>
            <a:pPr marL="0" indent="0">
              <a:buNone/>
            </a:pPr>
            <a:r>
              <a:rPr lang="en-US" dirty="0">
                <a:latin typeface="Abadi MT Condensed Extra Bold" panose="020B0306030101010103" pitchFamily="34" charset="77"/>
              </a:rPr>
              <a:t>Jacob Willams(College Professor);</a:t>
            </a:r>
          </a:p>
          <a:p>
            <a:r>
              <a:rPr lang="en-US" dirty="0">
                <a:latin typeface="Abadi MT Condensed Extra Bold" panose="020B0306030101010103" pitchFamily="34" charset="77"/>
              </a:rPr>
              <a:t>His goals are to have a smooth communication with students.</a:t>
            </a:r>
          </a:p>
          <a:p>
            <a:r>
              <a:rPr lang="en-US" dirty="0">
                <a:latin typeface="Abadi MT Condensed Extra Bold" panose="020B0306030101010103" pitchFamily="34" charset="77"/>
              </a:rPr>
              <a:t>His main problem is that doesn’t want to switch in-between multiple platforms.</a:t>
            </a:r>
          </a:p>
          <a:p>
            <a:pPr marL="0" indent="0">
              <a:buNone/>
            </a:pPr>
            <a:endParaRPr lang="en-US" dirty="0">
              <a:latin typeface="Abadi MT Condensed Extra Bold" panose="020B0306030101010103" pitchFamily="34" charset="77"/>
            </a:endParaRPr>
          </a:p>
          <a:p>
            <a:pPr marL="0" indent="0">
              <a:buNone/>
            </a:pPr>
            <a:endParaRPr lang="en-US" dirty="0">
              <a:latin typeface="Abadi MT Condensed Extra Bold" panose="020B0306030101010103" pitchFamily="34" charset="77"/>
            </a:endParaRPr>
          </a:p>
          <a:p>
            <a:endParaRPr lang="en-US" dirty="0">
              <a:latin typeface="Abadi MT Condensed Extra Bold" panose="020B0306030101010103" pitchFamily="34" charset="77"/>
            </a:endParaRPr>
          </a:p>
          <a:p>
            <a:endParaRPr lang="en-US" dirty="0">
              <a:latin typeface="Abadi MT Condensed Extra Bold" panose="020B0306030101010103" pitchFamily="34" charset="77"/>
            </a:endParaRPr>
          </a:p>
          <a:p>
            <a:pPr marL="0" indent="0">
              <a:buNone/>
            </a:pPr>
            <a:endParaRPr lang="en-US" dirty="0">
              <a:latin typeface="Abadi MT Condensed Extra Bold" panose="020B0306030101010103" pitchFamily="34" charset="77"/>
            </a:endParaRPr>
          </a:p>
          <a:p>
            <a:pPr marL="0" indent="0">
              <a:buNone/>
            </a:pPr>
            <a:endParaRPr lang="en-US" sz="2400" b="1" dirty="0">
              <a:latin typeface="Abadi MT Condensed Extra Bold" panose="020B0306030101010103" pitchFamily="34" charset="77"/>
            </a:endParaRPr>
          </a:p>
        </p:txBody>
      </p:sp>
    </p:spTree>
    <p:extLst>
      <p:ext uri="{BB962C8B-B14F-4D97-AF65-F5344CB8AC3E}">
        <p14:creationId xmlns:p14="http://schemas.microsoft.com/office/powerpoint/2010/main" val="1057302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E705B-A0C8-9F64-3A2D-CC8CC4CE3BD8}"/>
              </a:ext>
            </a:extLst>
          </p:cNvPr>
          <p:cNvSpPr>
            <a:spLocks noGrp="1"/>
          </p:cNvSpPr>
          <p:nvPr>
            <p:ph type="title"/>
          </p:nvPr>
        </p:nvSpPr>
        <p:spPr/>
        <p:txBody>
          <a:bodyPr/>
          <a:lstStyle/>
          <a:p>
            <a:r>
              <a:rPr lang="en-US" dirty="0"/>
              <a:t>Infographics Idea</a:t>
            </a:r>
          </a:p>
        </p:txBody>
      </p:sp>
      <p:sp>
        <p:nvSpPr>
          <p:cNvPr id="3" name="Content Placeholder 2">
            <a:extLst>
              <a:ext uri="{FF2B5EF4-FFF2-40B4-BE49-F238E27FC236}">
                <a16:creationId xmlns:a16="http://schemas.microsoft.com/office/drawing/2014/main" id="{5817D05C-FA00-4A9F-CD72-B59854738E05}"/>
              </a:ext>
            </a:extLst>
          </p:cNvPr>
          <p:cNvSpPr>
            <a:spLocks noGrp="1"/>
          </p:cNvSpPr>
          <p:nvPr>
            <p:ph idx="1"/>
          </p:nvPr>
        </p:nvSpPr>
        <p:spPr/>
        <p:txBody>
          <a:bodyPr/>
          <a:lstStyle/>
          <a:p>
            <a:pPr marL="0" indent="0">
              <a:buNone/>
            </a:pPr>
            <a:r>
              <a:rPr lang="en-US" b="1" dirty="0">
                <a:latin typeface="Abadi MT Condensed Extra Bold" panose="020B0306030101010103" pitchFamily="34" charset="77"/>
              </a:rPr>
              <a:t>We can show a flow diagram showcasing the apps workflow;</a:t>
            </a:r>
          </a:p>
          <a:p>
            <a:pPr marL="0" indent="0">
              <a:buNone/>
            </a:pPr>
            <a:r>
              <a:rPr lang="en-GB" b="1" dirty="0">
                <a:effectLst/>
                <a:latin typeface="Abadi MT Condensed Extra Bold" panose="020B0306030101010103" pitchFamily="34" charset="77"/>
              </a:rPr>
              <a:t>User Login → Server Selection → Interactive Session.</a:t>
            </a:r>
          </a:p>
          <a:p>
            <a:pPr marL="0" indent="0">
              <a:buNone/>
            </a:pPr>
            <a:endParaRPr lang="en-GB" b="1" dirty="0">
              <a:effectLst/>
              <a:latin typeface="Abadi MT Condensed Extra Bold" panose="020B0306030101010103" pitchFamily="34" charset="77"/>
            </a:endParaRPr>
          </a:p>
          <a:p>
            <a:pPr marL="0" indent="0">
              <a:buNone/>
            </a:pPr>
            <a:endParaRPr lang="en-GB" b="1" dirty="0">
              <a:latin typeface="Abadi MT Condensed Extra Bold" panose="020B0306030101010103" pitchFamily="34" charset="77"/>
            </a:endParaRPr>
          </a:p>
          <a:p>
            <a:pPr marL="0" indent="0">
              <a:buNone/>
            </a:pPr>
            <a:r>
              <a:rPr lang="en-GB" b="1" dirty="0">
                <a:effectLst/>
                <a:latin typeface="Abadi MT Condensed Extra Bold" panose="020B0306030101010103" pitchFamily="34" charset="77"/>
              </a:rPr>
              <a:t>Also charts like pie</a:t>
            </a:r>
            <a:r>
              <a:rPr lang="en-GB" b="1" dirty="0">
                <a:latin typeface="Abadi MT Condensed Extra Bold" panose="020B0306030101010103" pitchFamily="34" charset="77"/>
              </a:rPr>
              <a:t> or bar charts are good to show the user goals and things that need to work on.</a:t>
            </a:r>
            <a:endParaRPr lang="en-GB" b="1" dirty="0">
              <a:effectLst/>
              <a:latin typeface="Abadi MT Condensed Extra Bold" panose="020B0306030101010103" pitchFamily="34" charset="77"/>
            </a:endParaRPr>
          </a:p>
          <a:p>
            <a:pPr marL="0" indent="0">
              <a:buNone/>
            </a:pPr>
            <a:endParaRPr lang="en-US" b="1" dirty="0">
              <a:latin typeface="Abadi MT Condensed Extra Bold" panose="020B0306030101010103" pitchFamily="34" charset="77"/>
            </a:endParaRPr>
          </a:p>
        </p:txBody>
      </p:sp>
    </p:spTree>
    <p:extLst>
      <p:ext uri="{BB962C8B-B14F-4D97-AF65-F5344CB8AC3E}">
        <p14:creationId xmlns:p14="http://schemas.microsoft.com/office/powerpoint/2010/main" val="1775502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12B5B-53CC-A136-0415-07825BF7CFA3}"/>
              </a:ext>
            </a:extLst>
          </p:cNvPr>
          <p:cNvSpPr>
            <a:spLocks noGrp="1"/>
          </p:cNvSpPr>
          <p:nvPr>
            <p:ph type="title"/>
          </p:nvPr>
        </p:nvSpPr>
        <p:spPr>
          <a:xfrm>
            <a:off x="914400" y="150507"/>
            <a:ext cx="9914859" cy="1329004"/>
          </a:xfrm>
        </p:spPr>
        <p:txBody>
          <a:bodyPr/>
          <a:lstStyle/>
          <a:p>
            <a:r>
              <a:rPr lang="en-US" dirty="0"/>
              <a:t>Development Journey</a:t>
            </a:r>
          </a:p>
        </p:txBody>
      </p:sp>
      <p:sp>
        <p:nvSpPr>
          <p:cNvPr id="3" name="Content Placeholder 2">
            <a:extLst>
              <a:ext uri="{FF2B5EF4-FFF2-40B4-BE49-F238E27FC236}">
                <a16:creationId xmlns:a16="http://schemas.microsoft.com/office/drawing/2014/main" id="{1CB5C03A-A54D-A8E8-4293-150911CF1460}"/>
              </a:ext>
            </a:extLst>
          </p:cNvPr>
          <p:cNvSpPr>
            <a:spLocks noGrp="1"/>
          </p:cNvSpPr>
          <p:nvPr>
            <p:ph idx="1"/>
          </p:nvPr>
        </p:nvSpPr>
        <p:spPr>
          <a:xfrm>
            <a:off x="803189" y="1128839"/>
            <a:ext cx="9914860" cy="5578653"/>
          </a:xfrm>
        </p:spPr>
        <p:txBody>
          <a:bodyPr>
            <a:normAutofit/>
          </a:bodyPr>
          <a:lstStyle/>
          <a:p>
            <a:pPr marL="0" indent="0">
              <a:buNone/>
            </a:pPr>
            <a:r>
              <a:rPr lang="en-US" sz="2400" b="1" u="sng" dirty="0">
                <a:latin typeface="Abadi MT Condensed Extra Bold" panose="020B0306030101010103" pitchFamily="34" charset="77"/>
              </a:rPr>
              <a:t>AGILE METHODOLOGY;</a:t>
            </a:r>
          </a:p>
          <a:p>
            <a:pPr marL="0" indent="0">
              <a:buNone/>
            </a:pPr>
            <a:r>
              <a:rPr lang="en-US" sz="2400" dirty="0">
                <a:latin typeface="Abadi MT Condensed Extra Bold" panose="020B0306030101010103" pitchFamily="34" charset="77"/>
              </a:rPr>
              <a:t>Sprints- tasks are broken down into 1-2 week sprints</a:t>
            </a:r>
          </a:p>
          <a:p>
            <a:pPr marL="0" indent="0">
              <a:buNone/>
            </a:pPr>
            <a:r>
              <a:rPr lang="en-US" sz="2400" dirty="0">
                <a:latin typeface="Abadi MT Condensed Extra Bold" panose="020B0306030101010103" pitchFamily="34" charset="77"/>
              </a:rPr>
              <a:t>Stand up meeting- Regular meeting in real life to discuss and update each other to ensure our progress and work are aligned.</a:t>
            </a:r>
          </a:p>
          <a:p>
            <a:pPr marL="0" indent="0">
              <a:buNone/>
            </a:pPr>
            <a:r>
              <a:rPr lang="en-US" sz="2400" b="1" u="sng" dirty="0">
                <a:latin typeface="Abadi MT Condensed Extra Bold" panose="020B0306030101010103" pitchFamily="34" charset="77"/>
              </a:rPr>
              <a:t>TECH STACK</a:t>
            </a:r>
          </a:p>
          <a:p>
            <a:pPr marL="0" indent="0">
              <a:buNone/>
            </a:pPr>
            <a:r>
              <a:rPr lang="en-US" sz="2400" dirty="0">
                <a:latin typeface="Abadi MT Condensed Extra Bold" panose="020B0306030101010103" pitchFamily="34" charset="77"/>
              </a:rPr>
              <a:t>Frontend- </a:t>
            </a:r>
            <a:r>
              <a:rPr lang="en-US" sz="2400" dirty="0" err="1">
                <a:latin typeface="Abadi MT Condensed Extra Bold" panose="020B0306030101010103" pitchFamily="34" charset="77"/>
              </a:rPr>
              <a:t>Javascript</a:t>
            </a:r>
            <a:r>
              <a:rPr lang="en-US" sz="2400" dirty="0">
                <a:latin typeface="Abadi MT Condensed Extra Bold" panose="020B0306030101010103" pitchFamily="34" charset="77"/>
              </a:rPr>
              <a:t>, HTML/CSS</a:t>
            </a:r>
          </a:p>
          <a:p>
            <a:pPr marL="0" indent="0">
              <a:buNone/>
            </a:pPr>
            <a:r>
              <a:rPr lang="en-US" sz="2400" dirty="0">
                <a:latin typeface="Abadi MT Condensed Extra Bold" panose="020B0306030101010103" pitchFamily="34" charset="77"/>
              </a:rPr>
              <a:t>TypeScript;</a:t>
            </a:r>
          </a:p>
          <a:p>
            <a:pPr marL="0" indent="0">
              <a:buNone/>
            </a:pPr>
            <a:r>
              <a:rPr lang="en-US" sz="2400" dirty="0">
                <a:latin typeface="Abadi MT Condensed Extra Bold" panose="020B0306030101010103" pitchFamily="34" charset="77"/>
              </a:rPr>
              <a:t>Backend- python or Node.js</a:t>
            </a:r>
          </a:p>
          <a:p>
            <a:pPr marL="0" indent="0">
              <a:buNone/>
            </a:pPr>
            <a:r>
              <a:rPr lang="en-US" sz="2400" dirty="0">
                <a:latin typeface="Abadi MT Condensed Extra Bold" panose="020B0306030101010103" pitchFamily="34" charset="77"/>
              </a:rPr>
              <a:t>Database- MongoDB (NoSQL)</a:t>
            </a:r>
          </a:p>
          <a:p>
            <a:pPr marL="0" indent="0">
              <a:buNone/>
            </a:pPr>
            <a:r>
              <a:rPr lang="en-US" sz="2400" dirty="0">
                <a:latin typeface="Abadi MT Condensed Extra Bold" panose="020B0306030101010103" pitchFamily="34" charset="77"/>
              </a:rPr>
              <a:t>Authentication- JWT for secure session management.</a:t>
            </a:r>
          </a:p>
          <a:p>
            <a:pPr marL="0" indent="0">
              <a:buNone/>
            </a:pPr>
            <a:endParaRPr lang="en-US" sz="2400" dirty="0">
              <a:latin typeface="Abadi MT Condensed Extra Bold" panose="020B0306030101010103" pitchFamily="34" charset="77"/>
            </a:endParaRPr>
          </a:p>
        </p:txBody>
      </p:sp>
    </p:spTree>
    <p:extLst>
      <p:ext uri="{BB962C8B-B14F-4D97-AF65-F5344CB8AC3E}">
        <p14:creationId xmlns:p14="http://schemas.microsoft.com/office/powerpoint/2010/main" val="3130832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0BC10-BE14-F2DF-B0EE-1DEC7F350477}"/>
              </a:ext>
            </a:extLst>
          </p:cNvPr>
          <p:cNvSpPr>
            <a:spLocks noGrp="1"/>
          </p:cNvSpPr>
          <p:nvPr>
            <p:ph type="title"/>
          </p:nvPr>
        </p:nvSpPr>
        <p:spPr/>
        <p:txBody>
          <a:bodyPr/>
          <a:lstStyle/>
          <a:p>
            <a:r>
              <a:rPr lang="en-US" dirty="0"/>
              <a:t>Features Demonstration </a:t>
            </a:r>
          </a:p>
        </p:txBody>
      </p:sp>
      <p:sp>
        <p:nvSpPr>
          <p:cNvPr id="3" name="Content Placeholder 2">
            <a:extLst>
              <a:ext uri="{FF2B5EF4-FFF2-40B4-BE49-F238E27FC236}">
                <a16:creationId xmlns:a16="http://schemas.microsoft.com/office/drawing/2014/main" id="{7A2D6D3E-7C44-734C-D738-E7A46FD5DECC}"/>
              </a:ext>
            </a:extLst>
          </p:cNvPr>
          <p:cNvSpPr>
            <a:spLocks noGrp="1"/>
          </p:cNvSpPr>
          <p:nvPr>
            <p:ph idx="1"/>
          </p:nvPr>
        </p:nvSpPr>
        <p:spPr/>
        <p:txBody>
          <a:bodyPr/>
          <a:lstStyle/>
          <a:p>
            <a:pPr marL="0" indent="0">
              <a:buNone/>
            </a:pPr>
            <a:r>
              <a:rPr lang="en-US" b="1" dirty="0">
                <a:latin typeface="Abadi MT Condensed Extra Bold" panose="020B0306030101010103" pitchFamily="34" charset="77"/>
              </a:rPr>
              <a:t>Core Functionalities;</a:t>
            </a:r>
          </a:p>
          <a:p>
            <a:r>
              <a:rPr lang="en-US" b="1" dirty="0">
                <a:latin typeface="Abadi MT Condensed Extra Bold" panose="020B0306030101010103" pitchFamily="34" charset="77"/>
              </a:rPr>
              <a:t>Create and enter severs due to your own preferences.</a:t>
            </a:r>
          </a:p>
          <a:p>
            <a:r>
              <a:rPr lang="en-US" b="1" dirty="0">
                <a:latin typeface="Abadi MT Condensed Extra Bold" panose="020B0306030101010103" pitchFamily="34" charset="77"/>
              </a:rPr>
              <a:t>Use tools where you can interreact with for collaborative learning</a:t>
            </a:r>
          </a:p>
          <a:p>
            <a:r>
              <a:rPr lang="en-US" b="1" dirty="0">
                <a:latin typeface="Abadi MT Condensed Extra Bold" panose="020B0306030101010103" pitchFamily="34" charset="77"/>
              </a:rPr>
              <a:t>Managing sessions much more efficient with much more advanced controls for the teacher/educator.</a:t>
            </a:r>
          </a:p>
          <a:p>
            <a:pPr marL="0" indent="0">
              <a:buNone/>
            </a:pPr>
            <a:r>
              <a:rPr lang="en-US" b="1" u="sng" dirty="0">
                <a:latin typeface="Abadi MT Condensed Extra Bold" panose="020B0306030101010103" pitchFamily="34" charset="77"/>
              </a:rPr>
              <a:t>Non-Functional Strengths;</a:t>
            </a:r>
          </a:p>
          <a:p>
            <a:pPr marL="0" indent="0">
              <a:buNone/>
            </a:pPr>
            <a:r>
              <a:rPr lang="en-US" dirty="0">
                <a:latin typeface="Abadi MT Condensed Extra Bold" panose="020B0306030101010103" pitchFamily="34" charset="77"/>
              </a:rPr>
              <a:t>Very rapid response time from the server</a:t>
            </a:r>
          </a:p>
          <a:p>
            <a:pPr marL="0" indent="0">
              <a:buNone/>
            </a:pPr>
            <a:r>
              <a:rPr lang="en-US" dirty="0">
                <a:latin typeface="Abadi MT Condensed Extra Bold" panose="020B0306030101010103" pitchFamily="34" charset="77"/>
              </a:rPr>
              <a:t>Amazing with the users personal information and secure data.</a:t>
            </a:r>
          </a:p>
        </p:txBody>
      </p:sp>
    </p:spTree>
    <p:extLst>
      <p:ext uri="{BB962C8B-B14F-4D97-AF65-F5344CB8AC3E}">
        <p14:creationId xmlns:p14="http://schemas.microsoft.com/office/powerpoint/2010/main" val="601823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43482-1719-2EEB-9FD3-1D9CD4584E6A}"/>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FADE24C3-9000-3D29-FABB-56101800B7A6}"/>
              </a:ext>
            </a:extLst>
          </p:cNvPr>
          <p:cNvSpPr>
            <a:spLocks noGrp="1"/>
          </p:cNvSpPr>
          <p:nvPr>
            <p:ph idx="1"/>
          </p:nvPr>
        </p:nvSpPr>
        <p:spPr/>
        <p:txBody>
          <a:bodyPr/>
          <a:lstStyle/>
          <a:p>
            <a:pPr marL="0" indent="0">
              <a:buNone/>
            </a:pPr>
            <a:r>
              <a:rPr lang="en-US" b="1" dirty="0">
                <a:latin typeface="Abadi MT Condensed Extra Bold" panose="020B0306030101010103" pitchFamily="34" charset="77"/>
              </a:rPr>
              <a:t>KEY INSIGHTS;</a:t>
            </a:r>
          </a:p>
          <a:p>
            <a:r>
              <a:rPr lang="en-US" b="1" dirty="0">
                <a:latin typeface="Abadi MT Condensed Extra Bold" panose="020B0306030101010103" pitchFamily="34" charset="77"/>
              </a:rPr>
              <a:t>User centered design for the uses for there specific needs.</a:t>
            </a:r>
          </a:p>
          <a:p>
            <a:r>
              <a:rPr lang="en-US" b="1" dirty="0">
                <a:latin typeface="Abadi MT Condensed Extra Bold" panose="020B0306030101010103" pitchFamily="34" charset="77"/>
              </a:rPr>
              <a:t>Harmonizing scalability and </a:t>
            </a:r>
            <a:r>
              <a:rPr lang="en-US" b="1" dirty="0" err="1">
                <a:latin typeface="Abadi MT Condensed Extra Bold" panose="020B0306030101010103" pitchFamily="34" charset="77"/>
              </a:rPr>
              <a:t>proformance</a:t>
            </a:r>
            <a:r>
              <a:rPr lang="en-US" b="1" dirty="0">
                <a:latin typeface="Abadi MT Condensed Extra Bold" panose="020B0306030101010103" pitchFamily="34" charset="77"/>
              </a:rPr>
              <a:t> in the development process.</a:t>
            </a:r>
          </a:p>
          <a:p>
            <a:r>
              <a:rPr lang="en-US" b="1" dirty="0">
                <a:latin typeface="Abadi MT Condensed Extra Bold" panose="020B0306030101010103" pitchFamily="34" charset="77"/>
              </a:rPr>
              <a:t>Effective use of Agile for different practices for organized progress.</a:t>
            </a:r>
          </a:p>
          <a:p>
            <a:pPr marL="0" indent="0">
              <a:buNone/>
            </a:pPr>
            <a:r>
              <a:rPr lang="en-US" b="1" dirty="0">
                <a:latin typeface="Abadi MT Condensed Extra Bold" panose="020B0306030101010103" pitchFamily="34" charset="77"/>
              </a:rPr>
              <a:t>CHALLENGES OVERCOME;</a:t>
            </a:r>
          </a:p>
          <a:p>
            <a:r>
              <a:rPr lang="en-US" b="1" dirty="0">
                <a:latin typeface="Abadi MT Condensed Extra Bold" panose="020B0306030101010103" pitchFamily="34" charset="77"/>
              </a:rPr>
              <a:t>Usage of supporting multi-languages for support</a:t>
            </a:r>
          </a:p>
          <a:p>
            <a:r>
              <a:rPr lang="en-US" b="1" dirty="0">
                <a:latin typeface="Abadi MT Condensed Extra Bold" panose="020B0306030101010103" pitchFamily="34" charset="77"/>
              </a:rPr>
              <a:t>Giving a map for ensuring our non-technical users an intuitive navigation.</a:t>
            </a:r>
          </a:p>
        </p:txBody>
      </p:sp>
    </p:spTree>
    <p:extLst>
      <p:ext uri="{BB962C8B-B14F-4D97-AF65-F5344CB8AC3E}">
        <p14:creationId xmlns:p14="http://schemas.microsoft.com/office/powerpoint/2010/main" val="1415299056"/>
      </p:ext>
    </p:extLst>
  </p:cSld>
  <p:clrMapOvr>
    <a:masterClrMapping/>
  </p:clrMapOvr>
</p:sld>
</file>

<file path=ppt/theme/theme1.xml><?xml version="1.0" encoding="utf-8"?>
<a:theme xmlns:a="http://schemas.openxmlformats.org/drawingml/2006/main" name="ModOverlayVTI">
  <a:themeElements>
    <a:clrScheme name="Violet2">
      <a:dk1>
        <a:srgbClr val="000000"/>
      </a:dk1>
      <a:lt1>
        <a:srgbClr val="FFFFFF"/>
      </a:lt1>
      <a:dk2>
        <a:srgbClr val="351835"/>
      </a:dk2>
      <a:lt2>
        <a:srgbClr val="F3F0F3"/>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A6A9B"/>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docProps/app.xml><?xml version="1.0" encoding="utf-8"?>
<Properties xmlns="http://schemas.openxmlformats.org/officeDocument/2006/extended-properties" xmlns:vt="http://schemas.openxmlformats.org/officeDocument/2006/docPropsVTypes">
  <TotalTime>508</TotalTime>
  <Words>650</Words>
  <Application>Microsoft Macintosh PowerPoint</Application>
  <PresentationFormat>Widescreen</PresentationFormat>
  <Paragraphs>81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Abadi MT Condensed Extra Bold</vt:lpstr>
      <vt:lpstr>Arial</vt:lpstr>
      <vt:lpstr>Arial Nova Light</vt:lpstr>
      <vt:lpstr>Elephant</vt:lpstr>
      <vt:lpstr>ModOverlayVTI</vt:lpstr>
      <vt:lpstr>StudyRoom</vt:lpstr>
      <vt:lpstr>Project Overview</vt:lpstr>
      <vt:lpstr>Problem Statement</vt:lpstr>
      <vt:lpstr>Solution Approach </vt:lpstr>
      <vt:lpstr>Visual Infographics</vt:lpstr>
      <vt:lpstr>Infographics Idea</vt:lpstr>
      <vt:lpstr>Development Journey</vt:lpstr>
      <vt:lpstr>Features Demonstration </vt:lpstr>
      <vt:lpstr>Lessons Learned</vt:lpstr>
      <vt:lpstr>Future Improvements</vt:lpstr>
      <vt:lpstr>Test Case For Logging In</vt:lpstr>
      <vt:lpstr>THANK YOU  FROM OUR TEAM&lt;3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AHMED OSMAN AFEY</dc:creator>
  <cp:lastModifiedBy>AHMED OSMAN AFEY</cp:lastModifiedBy>
  <cp:revision>1</cp:revision>
  <dcterms:created xsi:type="dcterms:W3CDTF">2025-01-06T13:32:05Z</dcterms:created>
  <dcterms:modified xsi:type="dcterms:W3CDTF">2025-01-06T22:00:06Z</dcterms:modified>
</cp:coreProperties>
</file>