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 /><Relationship Id="rId18" Type="http://schemas.openxmlformats.org/officeDocument/2006/relationships/tableStyles" Target="tableStyles.xml" /><Relationship Id="rId19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8460415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284569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1876893325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1376493239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550308572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3501585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085E815-3EC3-E69C-F461-4AA738D9F7E0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809663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7478757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3355498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5C5DD51-46F1-9B05-A4B7-72EB7E4BB15A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510739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12297390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6122213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205C1C3-980B-9311-828B-53EC2560C851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3D9A368-2E81-331C-229F-AB762186EA63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D0DAB1F-0E41-E99E-CFFF-8E1BAA9D1C7D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F5018C9-1122-919B-FD48-F8A5A4FF3588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825891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6178442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5229614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E2F143E-83E5-84EC-61DA-6864ABC82EAF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956920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3324585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951428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3A5AC2A-8FFA-B7FD-A32E-37182F6C72A0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67850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037853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5817074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AB83179-954B-CDD7-C668-7A4E1A260EDF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1582791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3843586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4580225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1912774-3698-1F9E-DC95-2069A6C2C6FE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7931214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8767788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3047587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FD361A8-C729-97D3-8333-3BC7A218AD54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3472714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6655674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0626809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0EF0FAA-42ED-AF8F-03F4-50B25DF81A7F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8193354" name="Shape 1059"/>
          <p:cNvSpPr>
            <a:spLocks noChangeArrowheads="1" noGrp="1"/>
          </p:cNvSpPr>
          <p:nvPr userDrawn="1"/>
        </p:nvSpPr>
        <p:spPr bwMode="auto">
          <a:xfrm>
            <a:off x="2396066" y="2291401"/>
            <a:ext cx="5452533" cy="41651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12" y="3116"/>
                </a:moveTo>
                <a:lnTo>
                  <a:pt x="22112" y="3116"/>
                </a:lnTo>
                <a:cubicBezTo>
                  <a:pt x="22112" y="3116"/>
                  <a:pt x="27356" y="0"/>
                  <a:pt x="30300" y="4263"/>
                </a:cubicBezTo>
                <a:lnTo>
                  <a:pt x="30300" y="4263"/>
                </a:lnTo>
                <a:cubicBezTo>
                  <a:pt x="33277" y="8577"/>
                  <a:pt x="36666" y="13779"/>
                  <a:pt x="39369" y="17410"/>
                </a:cubicBezTo>
                <a:lnTo>
                  <a:pt x="39369" y="17410"/>
                </a:lnTo>
                <a:cubicBezTo>
                  <a:pt x="41761" y="20624"/>
                  <a:pt x="43200" y="22708"/>
                  <a:pt x="40979" y="26940"/>
                </a:cubicBezTo>
                <a:lnTo>
                  <a:pt x="40979" y="26940"/>
                </a:lnTo>
                <a:cubicBezTo>
                  <a:pt x="39655" y="29461"/>
                  <a:pt x="35076" y="35072"/>
                  <a:pt x="32639" y="38623"/>
                </a:cubicBezTo>
                <a:lnTo>
                  <a:pt x="32639" y="38623"/>
                </a:lnTo>
                <a:cubicBezTo>
                  <a:pt x="30200" y="42175"/>
                  <a:pt x="26202" y="43200"/>
                  <a:pt x="23268" y="42185"/>
                </a:cubicBezTo>
                <a:lnTo>
                  <a:pt x="23268" y="42185"/>
                </a:lnTo>
                <a:cubicBezTo>
                  <a:pt x="20331" y="41168"/>
                  <a:pt x="11584" y="38623"/>
                  <a:pt x="6213" y="36974"/>
                </a:cubicBezTo>
                <a:lnTo>
                  <a:pt x="6213" y="36974"/>
                </a:lnTo>
                <a:cubicBezTo>
                  <a:pt x="1431" y="35502"/>
                  <a:pt x="0" y="32900"/>
                  <a:pt x="214" y="31157"/>
                </a:cubicBezTo>
                <a:lnTo>
                  <a:pt x="214" y="31157"/>
                </a:lnTo>
                <a:cubicBezTo>
                  <a:pt x="760" y="26703"/>
                  <a:pt x="1113" y="19920"/>
                  <a:pt x="1214" y="16042"/>
                </a:cubicBezTo>
                <a:lnTo>
                  <a:pt x="1214" y="16042"/>
                </a:lnTo>
                <a:cubicBezTo>
                  <a:pt x="1303" y="12626"/>
                  <a:pt x="4203" y="11313"/>
                  <a:pt x="6907" y="9989"/>
                </a:cubicBezTo>
                <a:lnTo>
                  <a:pt x="6907" y="9989"/>
                </a:lnTo>
                <a:cubicBezTo>
                  <a:pt x="9245" y="8843"/>
                  <a:pt x="19774" y="4261"/>
                  <a:pt x="22112" y="31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87583633" name="Shape 1060"/>
          <p:cNvSpPr>
            <a:spLocks noChangeArrowheads="1" noGrp="1"/>
          </p:cNvSpPr>
          <p:nvPr userDrawn="1"/>
        </p:nvSpPr>
        <p:spPr bwMode="auto">
          <a:xfrm>
            <a:off x="1309514" y="1839834"/>
            <a:ext cx="4011787" cy="131432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0162" y="13104"/>
                </a:moveTo>
                <a:lnTo>
                  <a:pt x="40162" y="13104"/>
                </a:lnTo>
                <a:cubicBezTo>
                  <a:pt x="36799" y="16736"/>
                  <a:pt x="26204" y="28154"/>
                  <a:pt x="22676" y="31251"/>
                </a:cubicBezTo>
                <a:lnTo>
                  <a:pt x="22676" y="31251"/>
                </a:lnTo>
                <a:cubicBezTo>
                  <a:pt x="18513" y="34899"/>
                  <a:pt x="15093" y="37527"/>
                  <a:pt x="13136" y="38511"/>
                </a:cubicBezTo>
                <a:lnTo>
                  <a:pt x="13136" y="38511"/>
                </a:lnTo>
                <a:cubicBezTo>
                  <a:pt x="10861" y="39650"/>
                  <a:pt x="0" y="43200"/>
                  <a:pt x="422" y="38511"/>
                </a:cubicBezTo>
                <a:lnTo>
                  <a:pt x="422" y="38511"/>
                </a:lnTo>
                <a:cubicBezTo>
                  <a:pt x="750" y="34836"/>
                  <a:pt x="12785" y="17028"/>
                  <a:pt x="15584" y="14358"/>
                </a:cubicBezTo>
                <a:lnTo>
                  <a:pt x="15584" y="14358"/>
                </a:lnTo>
                <a:cubicBezTo>
                  <a:pt x="18382" y="11693"/>
                  <a:pt x="34508" y="0"/>
                  <a:pt x="36286" y="2133"/>
                </a:cubicBezTo>
                <a:lnTo>
                  <a:pt x="36286" y="2133"/>
                </a:lnTo>
                <a:cubicBezTo>
                  <a:pt x="38064" y="4272"/>
                  <a:pt x="43200" y="9825"/>
                  <a:pt x="40162" y="1310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608248435" name="Shape 1061"/>
          <p:cNvSpPr>
            <a:spLocks noChangeArrowheads="1" noGrp="1"/>
          </p:cNvSpPr>
          <p:nvPr userDrawn="1"/>
        </p:nvSpPr>
        <p:spPr bwMode="auto">
          <a:xfrm>
            <a:off x="6567031" y="4629133"/>
            <a:ext cx="5395523" cy="2231707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42680" y="32337"/>
                  <a:pt x="42264" y="24810"/>
                  <a:pt x="41982" y="22533"/>
                </a:cubicBezTo>
                <a:lnTo>
                  <a:pt x="41982" y="22533"/>
                </a:lnTo>
                <a:cubicBezTo>
                  <a:pt x="41353" y="17445"/>
                  <a:pt x="31020" y="10782"/>
                  <a:pt x="25434" y="7567"/>
                </a:cubicBezTo>
                <a:lnTo>
                  <a:pt x="25434" y="7567"/>
                </a:lnTo>
                <a:cubicBezTo>
                  <a:pt x="20461" y="4707"/>
                  <a:pt x="15752" y="0"/>
                  <a:pt x="10688" y="12771"/>
                </a:cubicBezTo>
                <a:lnTo>
                  <a:pt x="10688" y="12771"/>
                </a:lnTo>
                <a:cubicBezTo>
                  <a:pt x="5409" y="26085"/>
                  <a:pt x="2329" y="33891"/>
                  <a:pt x="451" y="39632"/>
                </a:cubicBezTo>
                <a:lnTo>
                  <a:pt x="451" y="39632"/>
                </a:lnTo>
                <a:cubicBezTo>
                  <a:pt x="180" y="40459"/>
                  <a:pt x="44" y="41820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98979803" name="Shape 1062"/>
          <p:cNvSpPr>
            <a:spLocks noChangeArrowheads="1" noGrp="1"/>
          </p:cNvSpPr>
          <p:nvPr userDrawn="1"/>
        </p:nvSpPr>
        <p:spPr bwMode="auto">
          <a:xfrm>
            <a:off x="389187" y="6100774"/>
            <a:ext cx="4968521" cy="75999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37750" y="34083"/>
                  <a:pt x="28707" y="20178"/>
                  <a:pt x="28707" y="20178"/>
                </a:cubicBezTo>
                <a:lnTo>
                  <a:pt x="28707" y="20178"/>
                </a:lnTo>
                <a:cubicBezTo>
                  <a:pt x="23196" y="11772"/>
                  <a:pt x="17935" y="0"/>
                  <a:pt x="14588" y="1341"/>
                </a:cubicBezTo>
                <a:lnTo>
                  <a:pt x="14588" y="1341"/>
                </a:lnTo>
                <a:cubicBezTo>
                  <a:pt x="11240" y="2673"/>
                  <a:pt x="6350" y="22671"/>
                  <a:pt x="1602" y="37718"/>
                </a:cubicBezTo>
                <a:lnTo>
                  <a:pt x="1602" y="37718"/>
                </a:lnTo>
                <a:cubicBezTo>
                  <a:pt x="1072" y="39393"/>
                  <a:pt x="536" y="41175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00828329" name="Shape 1063"/>
          <p:cNvSpPr>
            <a:spLocks noChangeArrowheads="1" noGrp="1"/>
          </p:cNvSpPr>
          <p:nvPr userDrawn="1"/>
        </p:nvSpPr>
        <p:spPr bwMode="auto">
          <a:xfrm>
            <a:off x="0" y="3254701"/>
            <a:ext cx="2099733" cy="3343682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43200"/>
                </a:moveTo>
                <a:lnTo>
                  <a:pt x="0" y="43200"/>
                </a:lnTo>
                <a:cubicBezTo>
                  <a:pt x="10450" y="39319"/>
                  <a:pt x="26476" y="34991"/>
                  <a:pt x="31760" y="32779"/>
                </a:cubicBezTo>
                <a:lnTo>
                  <a:pt x="31760" y="32779"/>
                </a:lnTo>
                <a:cubicBezTo>
                  <a:pt x="38554" y="29929"/>
                  <a:pt x="35982" y="23868"/>
                  <a:pt x="39587" y="11934"/>
                </a:cubicBezTo>
                <a:lnTo>
                  <a:pt x="39587" y="11934"/>
                </a:lnTo>
                <a:cubicBezTo>
                  <a:pt x="43199" y="0"/>
                  <a:pt x="33409" y="2565"/>
                  <a:pt x="25082" y="2041"/>
                </a:cubicBezTo>
                <a:lnTo>
                  <a:pt x="25082" y="2041"/>
                </a:lnTo>
                <a:cubicBezTo>
                  <a:pt x="14497" y="1374"/>
                  <a:pt x="7053" y="4621"/>
                  <a:pt x="0" y="7243"/>
                </a:cubicBezTo>
                <a:lnTo>
                  <a:pt x="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20106384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9" y="2708919"/>
            <a:ext cx="6720746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62985959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99994128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3542175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  <p:sp>
        <p:nvSpPr>
          <p:cNvPr id="637203856" name="Title 6"/>
          <p:cNvSpPr>
            <a:spLocks noGrp="1"/>
          </p:cNvSpPr>
          <p:nvPr>
            <p:ph type="title"/>
          </p:nvPr>
        </p:nvSpPr>
        <p:spPr bwMode="auto">
          <a:xfrm>
            <a:off x="4595833" y="1808820"/>
            <a:ext cx="6720746" cy="720079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790927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55148576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992713753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233568749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3453435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5268475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281057249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847678561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1736442960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67373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002003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06496616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970396141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2015930828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5697519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4049322" name="Title 1"/>
          <p:cNvSpPr>
            <a:spLocks noGrp="1"/>
          </p:cNvSpPr>
          <p:nvPr>
            <p:ph type="title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48002061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1740469695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69886149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9189734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329783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8776277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564922218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708584288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1787459041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88059280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1642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1166397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1737909030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831953616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180256696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93370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2022256438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477271762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85889785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275853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2109974221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27329015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113108051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6687956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1238575349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48917819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6593110" name="Title 1"/>
          <p:cNvSpPr>
            <a:spLocks noGrp="1"/>
          </p:cNvSpPr>
          <p:nvPr>
            <p:ph type="title"/>
          </p:nvPr>
        </p:nvSpPr>
        <p:spPr bwMode="auto">
          <a:xfrm>
            <a:off x="609603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637248654" name="Content Placeholder 2"/>
          <p:cNvSpPr>
            <a:spLocks noGrp="1"/>
          </p:cNvSpPr>
          <p:nvPr>
            <p:ph idx="1"/>
          </p:nvPr>
        </p:nvSpPr>
        <p:spPr bwMode="auto">
          <a:xfrm>
            <a:off x="4766732" y="273051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654162655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09603" y="1435102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16866436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718989342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64479089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6066237" name="Title 1"/>
          <p:cNvSpPr>
            <a:spLocks noGrp="1"/>
          </p:cNvSpPr>
          <p:nvPr>
            <p:ph type="title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38623733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2085488820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24245878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1616543589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02722666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7340314" name="Shape 1059"/>
          <p:cNvSpPr>
            <a:spLocks noChangeArrowheads="1" noGrp="1"/>
          </p:cNvSpPr>
          <p:nvPr userDrawn="1"/>
        </p:nvSpPr>
        <p:spPr bwMode="auto">
          <a:xfrm>
            <a:off x="4976706" y="2"/>
            <a:ext cx="3058159" cy="8937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0" y="0"/>
                </a:lnTo>
                <a:cubicBezTo>
                  <a:pt x="1690" y="6213"/>
                  <a:pt x="3698" y="13338"/>
                  <a:pt x="6091" y="21902"/>
                </a:cubicBezTo>
                <a:lnTo>
                  <a:pt x="6091" y="21902"/>
                </a:lnTo>
                <a:cubicBezTo>
                  <a:pt x="12043" y="43199"/>
                  <a:pt x="17573" y="35347"/>
                  <a:pt x="23417" y="30579"/>
                </a:cubicBezTo>
                <a:lnTo>
                  <a:pt x="23417" y="30579"/>
                </a:lnTo>
                <a:cubicBezTo>
                  <a:pt x="29984" y="25223"/>
                  <a:pt x="42123" y="14119"/>
                  <a:pt x="42860" y="5640"/>
                </a:cubicBezTo>
                <a:lnTo>
                  <a:pt x="42860" y="5640"/>
                </a:lnTo>
                <a:cubicBezTo>
                  <a:pt x="42960" y="4507"/>
                  <a:pt x="43072" y="2479"/>
                  <a:pt x="432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06648256" name="Shape 1060"/>
          <p:cNvSpPr>
            <a:spLocks noChangeArrowheads="1" noGrp="1"/>
          </p:cNvSpPr>
          <p:nvPr userDrawn="1"/>
        </p:nvSpPr>
        <p:spPr bwMode="auto">
          <a:xfrm>
            <a:off x="-24679" y="1"/>
            <a:ext cx="1399539" cy="17975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1743" y="2484"/>
                </a:moveTo>
                <a:lnTo>
                  <a:pt x="31743" y="2484"/>
                </a:lnTo>
                <a:cubicBezTo>
                  <a:pt x="30428" y="1799"/>
                  <a:pt x="28450" y="1080"/>
                  <a:pt x="26054" y="0"/>
                </a:cubicBezTo>
                <a:lnTo>
                  <a:pt x="0" y="0"/>
                </a:lnTo>
                <a:lnTo>
                  <a:pt x="0" y="34200"/>
                </a:lnTo>
                <a:lnTo>
                  <a:pt x="0" y="34200"/>
                </a:lnTo>
                <a:cubicBezTo>
                  <a:pt x="7029" y="37461"/>
                  <a:pt x="14504" y="41491"/>
                  <a:pt x="25070" y="40664"/>
                </a:cubicBezTo>
                <a:lnTo>
                  <a:pt x="25070" y="40664"/>
                </a:lnTo>
                <a:cubicBezTo>
                  <a:pt x="33399" y="40015"/>
                  <a:pt x="43200" y="43200"/>
                  <a:pt x="39593" y="28375"/>
                </a:cubicBezTo>
                <a:lnTo>
                  <a:pt x="39593" y="28375"/>
                </a:lnTo>
                <a:cubicBezTo>
                  <a:pt x="35986" y="13550"/>
                  <a:pt x="38530" y="6023"/>
                  <a:pt x="31743" y="24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0152308" name="Shape 1061"/>
          <p:cNvSpPr>
            <a:spLocks noChangeArrowheads="1" noGrp="1"/>
          </p:cNvSpPr>
          <p:nvPr userDrawn="1"/>
        </p:nvSpPr>
        <p:spPr bwMode="auto">
          <a:xfrm>
            <a:off x="1637457" y="1"/>
            <a:ext cx="3839633" cy="2609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2864" y="0"/>
                </a:moveTo>
                <a:lnTo>
                  <a:pt x="10583" y="0"/>
                </a:lnTo>
                <a:lnTo>
                  <a:pt x="10583" y="0"/>
                </a:lnTo>
                <a:cubicBezTo>
                  <a:pt x="9017" y="532"/>
                  <a:pt x="7515" y="1058"/>
                  <a:pt x="6214" y="1509"/>
                </a:cubicBezTo>
                <a:lnTo>
                  <a:pt x="6214" y="1509"/>
                </a:lnTo>
                <a:cubicBezTo>
                  <a:pt x="1428" y="3166"/>
                  <a:pt x="0" y="6109"/>
                  <a:pt x="212" y="8072"/>
                </a:cubicBezTo>
                <a:lnTo>
                  <a:pt x="212" y="8072"/>
                </a:lnTo>
                <a:cubicBezTo>
                  <a:pt x="758" y="13092"/>
                  <a:pt x="1111" y="20742"/>
                  <a:pt x="1212" y="25114"/>
                </a:cubicBezTo>
                <a:lnTo>
                  <a:pt x="1212" y="25114"/>
                </a:lnTo>
                <a:cubicBezTo>
                  <a:pt x="1301" y="28962"/>
                  <a:pt x="4204" y="30446"/>
                  <a:pt x="6906" y="31937"/>
                </a:cubicBezTo>
                <a:lnTo>
                  <a:pt x="6906" y="31937"/>
                </a:lnTo>
                <a:cubicBezTo>
                  <a:pt x="9246" y="33229"/>
                  <a:pt x="19775" y="38395"/>
                  <a:pt x="22112" y="39685"/>
                </a:cubicBezTo>
                <a:lnTo>
                  <a:pt x="22112" y="39685"/>
                </a:lnTo>
                <a:cubicBezTo>
                  <a:pt x="22112" y="39685"/>
                  <a:pt x="27355" y="43200"/>
                  <a:pt x="30298" y="38395"/>
                </a:cubicBezTo>
                <a:lnTo>
                  <a:pt x="30298" y="38395"/>
                </a:lnTo>
                <a:cubicBezTo>
                  <a:pt x="33277" y="33533"/>
                  <a:pt x="36665" y="27667"/>
                  <a:pt x="39367" y="23576"/>
                </a:cubicBezTo>
                <a:lnTo>
                  <a:pt x="39367" y="23576"/>
                </a:lnTo>
                <a:cubicBezTo>
                  <a:pt x="41761" y="19953"/>
                  <a:pt x="43200" y="17587"/>
                  <a:pt x="40977" y="12816"/>
                </a:cubicBezTo>
                <a:lnTo>
                  <a:pt x="40977" y="12816"/>
                </a:lnTo>
                <a:cubicBezTo>
                  <a:pt x="39697" y="10062"/>
                  <a:pt x="35347" y="3936"/>
                  <a:pt x="328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47361663" name="Title 1"/>
          <p:cNvSpPr>
            <a:spLocks noGrp="1"/>
          </p:cNvSpPr>
          <p:nvPr>
            <p:ph type="title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25605768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69478568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609599" y="6356351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1246097121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709165257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737599" y="6356351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>
        <a:spcBef>
          <a:spcPts val="0"/>
        </a:spcBef>
        <a:buNone/>
        <a:defRPr sz="44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27505358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9" y="1067954"/>
            <a:ext cx="10515600" cy="3088409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marL="0" marR="0" lvl="0" indent="0" algn="ctr" defTabSz="91440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defRPr lang="en-US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sz="44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Amazon Sales Analysis</a:t>
            </a:r>
            <a:endParaRPr sz="4400"/>
          </a:p>
          <a:p>
            <a:pPr marL="0" marR="0" lvl="0" indent="0" algn="ctr" defTabSz="91440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defRPr lang="en-US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sz="44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Mid-Project Presentation</a:t>
            </a:r>
            <a:br>
              <a:rPr lang="en-US" sz="4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by : Ibrahim Saber</a:t>
            </a:r>
            <a:endParaRPr sz="4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6974683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10515600" cy="962601"/>
          </a:xfrm>
        </p:spPr>
        <p:txBody>
          <a:bodyPr/>
          <a:lstStyle/>
          <a:p>
            <a:pPr marL="0" marR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6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8-</a:t>
            </a:r>
            <a:r>
              <a:rPr lang="en-US" sz="36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Interactive Dashboard 💻</a:t>
            </a:r>
            <a:endParaRPr lang="en-US" sz="3600" b="1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095607849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1399885"/>
            <a:ext cx="10515600" cy="496454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buFont typeface="Arial"/>
              <a:buChar char="–"/>
              <a:defRPr/>
            </a:pPr>
            <a:r>
              <a:rPr lang="en-US" sz="28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Features Built</a:t>
            </a:r>
            <a:endParaRPr sz="2800"/>
          </a:p>
          <a:p>
            <a:pPr>
              <a:defRPr/>
            </a:pPr>
            <a:r>
              <a:rPr lang="en-US" sz="24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Real-time filters</a:t>
            </a:r>
            <a:r>
              <a:rPr lang="en-US" sz="24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by state/month/day</a:t>
            </a:r>
            <a:endParaRPr lang="en-US" sz="2400" b="1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24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4 analysis pages</a:t>
            </a:r>
            <a:endParaRPr lang="en-US" sz="2400" b="1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24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20+ visualizations</a:t>
            </a:r>
            <a:endParaRPr lang="en-US" sz="2400" b="1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24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Mobile responsive</a:t>
            </a:r>
            <a:endParaRPr sz="2800"/>
          </a:p>
          <a:p>
            <a:pPr>
              <a:buFont typeface="Arial"/>
              <a:buChar char="–"/>
              <a:defRPr/>
            </a:pPr>
            <a:r>
              <a:rPr lang="en-US" sz="28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Tech Stack</a:t>
            </a:r>
            <a:endParaRPr sz="2800"/>
          </a:p>
          <a:p>
            <a:pPr>
              <a:defRPr/>
            </a:pPr>
            <a:r>
              <a:rPr lang="en-US" sz="24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Python + Streamlit</a:t>
            </a:r>
            <a:endParaRPr sz="2400"/>
          </a:p>
          <a:p>
            <a:pPr>
              <a:defRPr/>
            </a:pPr>
            <a:r>
              <a:rPr lang="en-US" sz="24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Plotly visualizations</a:t>
            </a:r>
            <a:endParaRPr sz="2400"/>
          </a:p>
          <a:p>
            <a:pPr>
              <a:defRPr/>
            </a:pPr>
            <a:r>
              <a:rPr lang="en-US" sz="24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Pandas for analysis</a:t>
            </a:r>
            <a:endParaRPr lang="en-US" sz="24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[Live Demo Available]	</a:t>
            </a: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8771066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10515600" cy="962601"/>
          </a:xfrm>
        </p:spPr>
        <p:txBody>
          <a:bodyPr/>
          <a:lstStyle/>
          <a:p>
            <a:pPr marL="0" marR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6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8-</a:t>
            </a:r>
            <a:r>
              <a:rPr lang="en-US" sz="36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What's Next?</a:t>
            </a:r>
            <a:endParaRPr lang="en-US" sz="3600" b="1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106498919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1399885"/>
            <a:ext cx="10515600" cy="496454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buFont typeface="Arial"/>
              <a:buChar char="–"/>
              <a:defRPr/>
            </a:pPr>
            <a:r>
              <a:rPr lang="en-US" sz="28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Immediate Actions</a:t>
            </a:r>
            <a:endParaRPr sz="2800"/>
          </a:p>
          <a:p>
            <a:pPr marL="0" indent="0">
              <a:buFont typeface="Arial"/>
              <a:buNone/>
              <a:defRPr/>
            </a:pPr>
            <a:r>
              <a:rPr lang="en-US" sz="26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📦 Optimize inventory for top sizes</a:t>
            </a:r>
            <a:endParaRPr sz="2400"/>
          </a:p>
          <a:p>
            <a:pPr marL="0" indent="0">
              <a:buFont typeface="Arial"/>
              <a:buNone/>
              <a:defRPr/>
            </a:pPr>
            <a:r>
              <a:rPr lang="en-US" sz="26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** Target Maharashtra strategies nationally</a:t>
            </a:r>
            <a:endParaRPr sz="2400"/>
          </a:p>
          <a:p>
            <a:pPr marL="0" indent="0">
              <a:buFont typeface="Arial"/>
              <a:buNone/>
              <a:defRPr/>
            </a:pPr>
            <a:r>
              <a:rPr lang="en-US" sz="26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📈 Boost weekday B2B marketing</a:t>
            </a:r>
            <a:endParaRPr sz="2400"/>
          </a:p>
          <a:p>
            <a:pPr marL="0" indent="0">
              <a:buFont typeface="Arial"/>
              <a:buNone/>
              <a:defRPr/>
            </a:pPr>
            <a:r>
              <a:rPr lang="en-US" sz="26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🛡️ Reduce category cancellations</a:t>
            </a:r>
            <a:endParaRPr sz="2800"/>
          </a:p>
          <a:p>
            <a:pPr marL="0" indent="0">
              <a:buFont typeface="Arial"/>
              <a:buNone/>
              <a:defRPr/>
            </a:pPr>
            <a:r>
              <a:rPr lang="en-US" sz="28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Future Plans</a:t>
            </a:r>
            <a:endParaRPr sz="2800"/>
          </a:p>
          <a:p>
            <a:pPr>
              <a:defRPr/>
            </a:pPr>
            <a:r>
              <a:rPr lang="en-US" sz="26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Add predictive analytics</a:t>
            </a:r>
            <a:endParaRPr sz="2200"/>
          </a:p>
          <a:p>
            <a:pPr>
              <a:defRPr/>
            </a:pPr>
            <a:r>
              <a:rPr lang="en-US" sz="26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Expand geographic coverage</a:t>
            </a:r>
            <a:endParaRPr sz="2200"/>
          </a:p>
          <a:p>
            <a:pPr>
              <a:defRPr/>
            </a:pPr>
            <a:r>
              <a:rPr lang="en-US" sz="26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Include customer feedback</a:t>
            </a:r>
            <a:endParaRPr sz="2200"/>
          </a:p>
          <a:p>
            <a:pPr>
              <a:defRPr/>
            </a:pPr>
            <a:r>
              <a:rPr lang="en-US" sz="26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Real-time data integration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533541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Thank You!</a:t>
            </a:r>
            <a:endParaRPr/>
          </a:p>
        </p:txBody>
      </p:sp>
      <p:sp>
        <p:nvSpPr>
          <p:cNvPr id="907310577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r>
              <a:rPr sz="2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Questions? Let's discuss! 💬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287765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 lang="en-US" sz="44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Agenda</a:t>
            </a:r>
            <a:endParaRPr sz="4400"/>
          </a:p>
        </p:txBody>
      </p:sp>
      <p:sp>
        <p:nvSpPr>
          <p:cNvPr id="1153028955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1659659"/>
            <a:ext cx="10515600" cy="4517302"/>
          </a:xfrm>
        </p:spPr>
        <p:txBody>
          <a:bodyPr/>
          <a:lstStyle/>
          <a:p>
            <a:pPr marL="349965" marR="0" lvl="0" indent="-349965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AutoNum type="arabicPeriod"/>
              <a:defRPr lang="en-US" sz="60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sz="2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Project Overview</a:t>
            </a:r>
            <a:endParaRPr sz="14000"/>
          </a:p>
          <a:p>
            <a:pPr marL="349965" marR="0" lvl="0" indent="-349965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AutoNum type="arabicPeriod"/>
              <a:defRPr lang="en-US" sz="60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sz="2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Data Journey</a:t>
            </a:r>
            <a:endParaRPr sz="14000"/>
          </a:p>
          <a:p>
            <a:pPr marL="349965" marR="0" lvl="0" indent="-349965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AutoNum type="arabicPeriod"/>
              <a:defRPr lang="en-US" sz="60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sz="2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Key Discoveries</a:t>
            </a:r>
            <a:endParaRPr sz="14000"/>
          </a:p>
          <a:p>
            <a:pPr marL="349965" marR="0" lvl="0" indent="-349965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AutoNum type="arabicPeriod"/>
              <a:defRPr lang="en-US" sz="60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sz="2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Geographic Insights</a:t>
            </a:r>
            <a:endParaRPr sz="14000"/>
          </a:p>
          <a:p>
            <a:pPr marL="349965" marR="0" lvl="0" indent="-349965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AutoNum type="arabicPeriod"/>
              <a:defRPr lang="en-US" sz="60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sz="2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Product Performance</a:t>
            </a:r>
            <a:endParaRPr sz="14000"/>
          </a:p>
          <a:p>
            <a:pPr marL="349965" marR="0" lvl="0" indent="-349965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AutoNum type="arabicPeriod"/>
              <a:defRPr lang="en-US" sz="60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sz="2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Customer Behavior</a:t>
            </a:r>
            <a:endParaRPr sz="14000"/>
          </a:p>
          <a:p>
            <a:pPr marL="349965" marR="0" lvl="0" indent="-349965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AutoNum type="arabicPeriod"/>
              <a:defRPr lang="en-US" sz="60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sz="2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Time Patterns</a:t>
            </a:r>
            <a:endParaRPr sz="14000"/>
          </a:p>
          <a:p>
            <a:pPr marL="349965" marR="0" lvl="0" indent="-349965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AutoNum type="arabicPeriod"/>
              <a:defRPr lang="en-US" sz="60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sz="2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Dashboard Demo</a:t>
            </a:r>
            <a:endParaRPr sz="14000"/>
          </a:p>
          <a:p>
            <a:pPr marL="349965" marR="0" lvl="0" indent="-349965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AutoNum type="arabicPeriod"/>
              <a:defRPr lang="en-US" sz="60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sz="2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Business Impact</a:t>
            </a:r>
            <a:endParaRPr sz="14000"/>
          </a:p>
          <a:p>
            <a:pPr marL="349965" marR="0" lvl="0" indent="-349965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AutoNum type="arabicPeriod"/>
              <a:defRPr lang="en-US" sz="60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sz="2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Next Steps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953965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36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</a:t>
            </a:r>
            <a:r>
              <a:rPr lang="en-US" sz="44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- </a:t>
            </a:r>
            <a:r>
              <a:rPr lang="en-US" sz="36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Project Overview 📊</a:t>
            </a:r>
            <a:endParaRPr/>
          </a:p>
        </p:txBody>
      </p:sp>
      <p:sp>
        <p:nvSpPr>
          <p:cNvPr id="347731361" name="Content Placeholder 2"/>
          <p:cNvSpPr>
            <a:spLocks noGrp="1"/>
          </p:cNvSpPr>
          <p:nvPr>
            <p:ph idx="1"/>
          </p:nvPr>
        </p:nvSpPr>
        <p:spPr bwMode="auto">
          <a:xfrm>
            <a:off x="838199" y="1825624"/>
            <a:ext cx="10515600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lvl="0" algn="l" defTabSz="91440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lang="en-US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sz="28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What We're Analyzing</a:t>
            </a:r>
            <a:endParaRPr lang="en-US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lvl="0" indent="0" algn="l" defTabSz="91440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sz="1200"/>
          </a:p>
          <a:p>
            <a:pPr lvl="0" algn="l" defTabSz="91440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defRPr lang="en-US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sz="28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sz="26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mazon India Sales Data</a:t>
            </a:r>
            <a:r>
              <a:rPr lang="en-US" sz="26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(April - June 2022)</a:t>
            </a:r>
            <a:endParaRPr sz="2600"/>
          </a:p>
          <a:p>
            <a:pPr lvl="0" algn="l" defTabSz="91440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defRPr lang="en-US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sz="26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128,975 orders</a:t>
            </a:r>
            <a:r>
              <a:rPr lang="en-US" sz="26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across India</a:t>
            </a:r>
            <a:endParaRPr sz="2600"/>
          </a:p>
          <a:p>
            <a:pPr lvl="0" algn="l" defTabSz="91440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defRPr lang="en-US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sz="26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Fashion &amp; Ap</a:t>
            </a:r>
            <a:r>
              <a:rPr lang="en-US" sz="28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parel</a:t>
            </a:r>
            <a:r>
              <a:rPr lang="en-US" sz="2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focus</a:t>
            </a:r>
            <a:endParaRPr lang="en-US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0" algn="l" defTabSz="91440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defRPr lang="en-US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sz="2800"/>
          </a:p>
          <a:p>
            <a:pPr lvl="0" algn="l" defTabSz="91440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lang="en-US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sz="28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Our Goal</a:t>
            </a:r>
            <a:endParaRPr lang="en-US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lvl="0" indent="0" algn="l" defTabSz="91440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sz="1400"/>
          </a:p>
          <a:p>
            <a:pPr lvl="0" algn="l" defTabSz="91440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defRPr lang="en-US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sz="26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Transform raw sales data into actionable business insights through:</a:t>
            </a:r>
            <a:endParaRPr sz="2600"/>
          </a:p>
          <a:p>
            <a:pPr lvl="0" algn="l" defTabSz="91440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defRPr lang="en-US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sz="26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Data cleaning &amp; preparation</a:t>
            </a:r>
            <a:endParaRPr sz="2600"/>
          </a:p>
          <a:p>
            <a:pPr lvl="0" algn="l" defTabSz="91440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defRPr lang="en-US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sz="26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Statistical analysis</a:t>
            </a:r>
            <a:endParaRPr sz="2600"/>
          </a:p>
          <a:p>
            <a:pPr lvl="0" algn="l" defTabSz="91440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defRPr lang="en-US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sz="26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Interactive dashboard creation</a:t>
            </a: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036910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36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2</a:t>
            </a:r>
            <a:r>
              <a:rPr lang="en-US" sz="44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- </a:t>
            </a:r>
            <a:r>
              <a:rPr lang="en-US" sz="36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Data Journey </a:t>
            </a:r>
            <a:endParaRPr/>
          </a:p>
        </p:txBody>
      </p:sp>
      <p:sp>
        <p:nvSpPr>
          <p:cNvPr id="1652136387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1558636"/>
            <a:ext cx="10515600" cy="461832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75000" lnSpcReduction="5000"/>
          </a:bodyPr>
          <a:lstStyle/>
          <a:p>
            <a:pPr>
              <a:buFont typeface="Arial"/>
              <a:buChar char="–"/>
              <a:defRPr/>
            </a:pPr>
            <a:r>
              <a:rPr lang="en-US" sz="36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Starting Point</a:t>
            </a:r>
            <a:endParaRPr sz="2800"/>
          </a:p>
          <a:p>
            <a:pPr>
              <a:defRPr/>
            </a:pPr>
            <a:r>
              <a:rPr lang="en-US" sz="2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Messy column names</a:t>
            </a:r>
            <a:endParaRPr sz="2800"/>
          </a:p>
          <a:p>
            <a:pPr>
              <a:defRPr/>
            </a:pPr>
            <a:r>
              <a:rPr lang="en-US" sz="2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Inconsistent location data</a:t>
            </a:r>
            <a:endParaRPr sz="2800"/>
          </a:p>
          <a:p>
            <a:pPr>
              <a:defRPr/>
            </a:pPr>
            <a:r>
              <a:rPr lang="en-US" sz="2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Missing values</a:t>
            </a:r>
            <a:endParaRPr sz="2800"/>
          </a:p>
          <a:p>
            <a:pPr>
              <a:defRPr/>
            </a:pPr>
            <a:r>
              <a:rPr lang="en-US" sz="2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69 different state spellings!</a:t>
            </a:r>
            <a:endParaRPr sz="2800"/>
          </a:p>
          <a:p>
            <a:pPr>
              <a:buFont typeface="Arial"/>
              <a:buChar char="–"/>
              <a:defRPr/>
            </a:pPr>
            <a:r>
              <a:rPr lang="en-US" sz="28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What We Did</a:t>
            </a:r>
            <a:endParaRPr sz="2800"/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  ✅ Standardized all names</a:t>
            </a:r>
            <a:br>
              <a:rPr lang="en-US" sz="2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r>
              <a:rPr lang="en-US" sz="2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  ✅ Cleaned 8,955 city entries</a:t>
            </a:r>
            <a:br>
              <a:rPr lang="en-US" sz="2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r>
              <a:rPr lang="en-US" sz="2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en-US" sz="2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✅ Fixed missing amounts</a:t>
            </a:r>
            <a:br>
              <a:rPr lang="en-US" sz="2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r>
              <a:rPr lang="en-US" sz="2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en-US" sz="2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✅ Created smart features</a:t>
            </a:r>
            <a:endParaRPr sz="2800"/>
          </a:p>
          <a:p>
            <a:pPr>
              <a:buFont typeface="Arial"/>
              <a:buChar char="–"/>
              <a:defRPr/>
            </a:pPr>
            <a:r>
              <a:rPr lang="en-US" sz="28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Result</a:t>
            </a:r>
            <a:endParaRPr sz="2800"/>
          </a:p>
          <a:p>
            <a:pPr marL="0" indent="0">
              <a:buFont typeface="Arial"/>
              <a:buNone/>
              <a:defRPr/>
            </a:pPr>
            <a:r>
              <a:rPr lang="en-US" sz="28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Clean, analysis-ready dataset!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861750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marL="0" marR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6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3</a:t>
            </a:r>
            <a:r>
              <a:rPr lang="en-US" sz="44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- </a:t>
            </a:r>
            <a:r>
              <a:rPr lang="en-US" sz="36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Key Discoveries 🔍</a:t>
            </a:r>
            <a:endParaRPr/>
          </a:p>
        </p:txBody>
      </p:sp>
      <p:sp>
        <p:nvSpPr>
          <p:cNvPr id="727475141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1558635"/>
            <a:ext cx="10515600" cy="496454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buFont typeface="Arial"/>
              <a:buChar char="–"/>
              <a:defRPr/>
            </a:pPr>
            <a:r>
              <a:rPr lang="en-US" sz="28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Top Insights</a:t>
            </a:r>
            <a:endParaRPr sz="2800"/>
          </a:p>
          <a:p>
            <a:pPr marL="383008" indent="-383008">
              <a:buFont typeface="Arial"/>
              <a:buAutoNum type="arabicPeriod"/>
              <a:defRPr/>
            </a:pPr>
            <a:r>
              <a:rPr lang="en-US" sz="24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Sets &amp; Kurtas</a:t>
            </a:r>
            <a:r>
              <a:rPr lang="en-US" sz="24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dominate sales</a:t>
            </a:r>
            <a:endParaRPr sz="2400"/>
          </a:p>
          <a:p>
            <a:pPr marL="383008" indent="-383008">
              <a:buFont typeface="Arial"/>
              <a:buAutoNum type="arabicPeriod"/>
              <a:defRPr/>
            </a:pPr>
            <a:r>
              <a:rPr lang="en-US" sz="24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Maharashtra</a:t>
            </a:r>
            <a:r>
              <a:rPr lang="en-US" sz="24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leads revenue</a:t>
            </a:r>
            <a:endParaRPr sz="2400"/>
          </a:p>
          <a:p>
            <a:pPr marL="383008" indent="-383008">
              <a:buFont typeface="Arial"/>
              <a:buAutoNum type="arabicPeriod"/>
              <a:defRPr/>
            </a:pPr>
            <a:r>
              <a:rPr lang="en-US" sz="24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Medium size</a:t>
            </a:r>
            <a:r>
              <a:rPr lang="en-US" sz="24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most popular</a:t>
            </a:r>
            <a:endParaRPr sz="2400"/>
          </a:p>
          <a:p>
            <a:pPr marL="383008" indent="-383008">
              <a:buFont typeface="Arial"/>
              <a:buAutoNum type="arabicPeriod"/>
              <a:defRPr/>
            </a:pPr>
            <a:r>
              <a:rPr lang="en-US" sz="24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May</a:t>
            </a:r>
            <a:r>
              <a:rPr lang="en-US" sz="24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was the best month</a:t>
            </a:r>
            <a:endParaRPr sz="2400"/>
          </a:p>
          <a:p>
            <a:pPr marL="383008" indent="-383008">
              <a:buFont typeface="Arial"/>
              <a:buAutoNum type="arabicPeriod"/>
              <a:defRPr/>
            </a:pPr>
            <a:r>
              <a:rPr lang="en-US" sz="24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B2B customers</a:t>
            </a:r>
            <a:r>
              <a:rPr lang="en-US" sz="24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spend more</a:t>
            </a:r>
            <a:endParaRPr sz="2800"/>
          </a:p>
          <a:p>
            <a:pPr>
              <a:buFont typeface="Arial"/>
              <a:buChar char="–"/>
              <a:defRPr/>
            </a:pPr>
            <a:r>
              <a:rPr lang="en-US" sz="28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Success Rate</a:t>
            </a:r>
            <a:endParaRPr sz="2800"/>
          </a:p>
          <a:p>
            <a:pPr>
              <a:defRPr/>
            </a:pPr>
            <a:r>
              <a:rPr lang="en-US" sz="24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99.97%</a:t>
            </a:r>
            <a:r>
              <a:rPr lang="en-US" sz="24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data retained</a:t>
            </a:r>
            <a:endParaRPr sz="2400"/>
          </a:p>
          <a:p>
            <a:pPr>
              <a:defRPr/>
            </a:pPr>
            <a:r>
              <a:rPr lang="en-US" sz="24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47 states</a:t>
            </a:r>
            <a:r>
              <a:rPr lang="en-US" sz="24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(from 69)</a:t>
            </a:r>
            <a:endParaRPr sz="2400"/>
          </a:p>
          <a:p>
            <a:pPr>
              <a:defRPr/>
            </a:pPr>
            <a:r>
              <a:rPr lang="en-US" sz="24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18 new features</a:t>
            </a:r>
            <a:r>
              <a:rPr lang="en-US" sz="24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created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032469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marL="0" marR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4</a:t>
            </a:r>
            <a:r>
              <a:rPr lang="en-US" sz="44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- </a:t>
            </a:r>
            <a:r>
              <a:rPr lang="en-US" sz="36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Geographic Champions 🗺️</a:t>
            </a:r>
            <a:endParaRPr lang="en-US" sz="3600" b="1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434077152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1558635"/>
            <a:ext cx="10515600" cy="496454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buFont typeface="Arial"/>
              <a:buChar char="–"/>
              <a:defRPr/>
            </a:pPr>
            <a:r>
              <a:rPr lang="en-US" sz="28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Top 5 Revenue States</a:t>
            </a:r>
            <a:endParaRPr sz="2800"/>
          </a:p>
          <a:p>
            <a:pPr marL="360979" indent="-360979">
              <a:buFont typeface="Arial"/>
              <a:buAutoNum type="arabicPeriod"/>
              <a:defRPr/>
            </a:pPr>
            <a:r>
              <a:rPr lang="en-US" sz="24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Maharash</a:t>
            </a:r>
            <a:r>
              <a:rPr lang="en-US" sz="24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tra - ₹XX Million</a:t>
            </a:r>
            <a:endParaRPr sz="2400"/>
          </a:p>
          <a:p>
            <a:pPr marL="360979" indent="-360979">
              <a:buFont typeface="Arial"/>
              <a:buAutoNum type="arabicPeriod"/>
              <a:defRPr/>
            </a:pPr>
            <a:r>
              <a:rPr lang="en-US" sz="24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Karnataka - ₹XX Million</a:t>
            </a:r>
            <a:endParaRPr sz="2400"/>
          </a:p>
          <a:p>
            <a:pPr marL="360979" indent="-360979">
              <a:buFont typeface="Arial"/>
              <a:buAutoNum type="arabicPeriod"/>
              <a:defRPr/>
            </a:pPr>
            <a:r>
              <a:rPr lang="en-US" sz="24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Tamil Nadu - ₹XX Million</a:t>
            </a:r>
            <a:endParaRPr sz="2400"/>
          </a:p>
          <a:p>
            <a:pPr marL="360979" indent="-360979">
              <a:buFont typeface="Arial"/>
              <a:buAutoNum type="arabicPeriod"/>
              <a:defRPr/>
            </a:pPr>
            <a:r>
              <a:rPr lang="en-US" sz="24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Delhi - ₹XX Million</a:t>
            </a:r>
            <a:endParaRPr sz="2400"/>
          </a:p>
          <a:p>
            <a:pPr marL="360979" indent="-360979">
              <a:buFont typeface="Arial"/>
              <a:buAutoNum type="arabicPeriod"/>
              <a:defRPr/>
            </a:pPr>
            <a:r>
              <a:rPr lang="en-US" sz="24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Telangana - ₹XX</a:t>
            </a:r>
            <a:r>
              <a:rPr lang="en-US" sz="24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Million</a:t>
            </a:r>
            <a:endParaRPr sz="2800"/>
          </a:p>
          <a:p>
            <a:pPr>
              <a:buFont typeface="Arial"/>
              <a:buChar char="–"/>
              <a:defRPr/>
            </a:pPr>
            <a:r>
              <a:rPr lang="en-US" sz="28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City Stars </a:t>
            </a:r>
            <a:r>
              <a:rPr lang="en-US" sz="28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⭐</a:t>
            </a:r>
            <a:endParaRPr sz="2800"/>
          </a:p>
          <a:p>
            <a:pPr>
              <a:defRPr/>
            </a:pPr>
            <a:r>
              <a:rPr lang="en-US" sz="24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Mumbai</a:t>
            </a:r>
            <a:r>
              <a:rPr lang="en-US" sz="24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 Highest volume</a:t>
            </a:r>
            <a:endParaRPr sz="2400"/>
          </a:p>
          <a:p>
            <a:pPr>
              <a:defRPr/>
            </a:pPr>
            <a:r>
              <a:rPr lang="en-US" sz="24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Bangalore</a:t>
            </a:r>
            <a:r>
              <a:rPr lang="en-US" sz="24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 Highest average order</a:t>
            </a:r>
            <a:endParaRPr sz="2400"/>
          </a:p>
          <a:p>
            <a:pPr>
              <a:defRPr/>
            </a:pPr>
            <a:r>
              <a:rPr lang="en-US" sz="24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Delhi</a:t>
            </a:r>
            <a:r>
              <a:rPr lang="en-US" sz="24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 Fastest growth</a:t>
            </a: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055884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marL="0" marR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6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5</a:t>
            </a:r>
            <a:r>
              <a:rPr lang="en-US" sz="44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-</a:t>
            </a:r>
            <a:r>
              <a:rPr lang="en-US" sz="36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Product Performance 🛍️</a:t>
            </a:r>
            <a:endParaRPr lang="en-US" sz="3600" b="1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864126771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1558635"/>
            <a:ext cx="10515600" cy="496454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75000" lnSpcReduction="5000"/>
          </a:bodyPr>
          <a:lstStyle/>
          <a:p>
            <a:pPr>
              <a:buFont typeface="Arial"/>
              <a:buChar char="–"/>
              <a:defRPr/>
            </a:pPr>
            <a:r>
              <a:rPr lang="en-US" sz="36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Category Winners</a:t>
            </a:r>
            <a:endParaRPr sz="4800"/>
          </a:p>
          <a:p>
            <a:pPr marL="316922" indent="-316922">
              <a:buFont typeface="Arial"/>
              <a:buAutoNum type="arabicPeriod"/>
              <a:defRPr/>
            </a:pPr>
            <a:r>
              <a:rPr lang="en-US" sz="28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Sets</a:t>
            </a:r>
            <a:r>
              <a:rPr lang="en-US" sz="2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- Highest quantity</a:t>
            </a:r>
            <a:endParaRPr lang="en-US" sz="28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316922" indent="-316922">
              <a:buFont typeface="Arial"/>
              <a:buAutoNum type="arabicPeriod"/>
              <a:defRPr/>
            </a:pPr>
            <a:r>
              <a:rPr lang="en-US" sz="28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Kurtas</a:t>
            </a:r>
            <a:r>
              <a:rPr lang="en-US" sz="2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- Premium pricing</a:t>
            </a:r>
            <a:endParaRPr lang="en-US" sz="2800" b="1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316922" indent="-316922">
              <a:buFont typeface="Arial"/>
              <a:buAutoNum type="arabicPeriod"/>
              <a:defRPr/>
            </a:pPr>
            <a:r>
              <a:rPr lang="en-US" sz="28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Western Dresses</a:t>
            </a:r>
            <a:r>
              <a:rPr lang="en-US" sz="2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- Growing trend</a:t>
            </a:r>
            <a:endParaRPr sz="2800"/>
          </a:p>
          <a:p>
            <a:pPr>
              <a:buFont typeface="Arial"/>
              <a:buChar char="–"/>
              <a:defRPr/>
            </a:pPr>
            <a:r>
              <a:rPr lang="en-US" sz="36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Size Insights</a:t>
            </a:r>
            <a:endParaRPr sz="3600"/>
          </a:p>
          <a:p>
            <a:pPr>
              <a:defRPr/>
            </a:pPr>
            <a:r>
              <a:rPr lang="en-US" sz="28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 (Medium)</a:t>
            </a:r>
            <a:r>
              <a:rPr lang="en-US" sz="2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 35% of orders</a:t>
            </a:r>
            <a:endParaRPr sz="2800"/>
          </a:p>
          <a:p>
            <a:pPr>
              <a:defRPr/>
            </a:pPr>
            <a:r>
              <a:rPr lang="en-US" sz="28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 &amp; XL</a:t>
            </a:r>
            <a:r>
              <a:rPr lang="en-US" sz="2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 40% combined</a:t>
            </a:r>
            <a:endParaRPr sz="2800"/>
          </a:p>
          <a:p>
            <a:pPr>
              <a:defRPr/>
            </a:pPr>
            <a:r>
              <a:rPr lang="en-US" sz="28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Regional variations</a:t>
            </a:r>
            <a:r>
              <a:rPr lang="en-US" sz="2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noted</a:t>
            </a:r>
            <a:endParaRPr sz="2800"/>
          </a:p>
          <a:p>
            <a:pPr>
              <a:buFont typeface="Arial"/>
              <a:buChar char="–"/>
              <a:defRPr/>
            </a:pPr>
            <a:r>
              <a:rPr lang="en-US" sz="36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Price Tiers</a:t>
            </a:r>
            <a:endParaRPr sz="2800"/>
          </a:p>
          <a:p>
            <a:pPr>
              <a:defRPr/>
            </a:pPr>
            <a:r>
              <a:rPr lang="en-US" sz="2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Budget (&lt;₹300): 45%</a:t>
            </a:r>
            <a:endParaRPr sz="2800"/>
          </a:p>
          <a:p>
            <a:pPr>
              <a:defRPr/>
            </a:pPr>
            <a:r>
              <a:rPr lang="en-US" sz="2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Mid-range: 35%</a:t>
            </a:r>
            <a:endParaRPr sz="2800"/>
          </a:p>
          <a:p>
            <a:pPr>
              <a:defRPr/>
            </a:pPr>
            <a:r>
              <a:rPr lang="en-US" sz="2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Premium: 20%</a:t>
            </a: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2400967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9" y="365124"/>
            <a:ext cx="10515600" cy="962602"/>
          </a:xfrm>
        </p:spPr>
        <p:txBody>
          <a:bodyPr/>
          <a:lstStyle/>
          <a:p>
            <a:pPr marL="0" marR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6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6-</a:t>
            </a:r>
            <a:r>
              <a:rPr lang="en-US" sz="36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Customer Insights </a:t>
            </a:r>
            <a:r>
              <a:rPr lang="en-US" sz="36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👥</a:t>
            </a:r>
            <a:r>
              <a:rPr lang="en-US" sz="36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️</a:t>
            </a:r>
            <a:endParaRPr lang="en-US" sz="3600" b="1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703523947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1399885"/>
            <a:ext cx="10515600" cy="496454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>
              <a:defRPr/>
            </a:pPr>
            <a:r>
              <a:rPr lang="en-US" sz="28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B2B vs B2C</a:t>
            </a:r>
            <a:endParaRPr sz="2800"/>
          </a:p>
          <a:p>
            <a:pPr>
              <a:defRPr/>
            </a:pPr>
            <a:r>
              <a:rPr lang="en-US" sz="28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B2C Customers (80%)</a:t>
            </a:r>
            <a:endParaRPr sz="2800"/>
          </a:p>
          <a:p>
            <a:pPr>
              <a:defRPr/>
            </a:pPr>
            <a:r>
              <a:rPr lang="en-US" sz="2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More orders</a:t>
            </a:r>
            <a:endParaRPr sz="2800"/>
          </a:p>
          <a:p>
            <a:pPr>
              <a:defRPr/>
            </a:pPr>
            <a:r>
              <a:rPr lang="en-US" sz="2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Use promotions frequently</a:t>
            </a:r>
            <a:endParaRPr sz="2800"/>
          </a:p>
          <a:p>
            <a:pPr>
              <a:defRPr/>
            </a:pPr>
            <a:r>
              <a:rPr lang="en-US" sz="2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Weekend shopping</a:t>
            </a:r>
            <a:endParaRPr sz="2800"/>
          </a:p>
          <a:p>
            <a:pPr>
              <a:defRPr/>
            </a:pPr>
            <a:r>
              <a:rPr lang="en-US" sz="28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B2B Customers (20%)</a:t>
            </a:r>
            <a:endParaRPr sz="2800"/>
          </a:p>
          <a:p>
            <a:pPr>
              <a:defRPr/>
            </a:pPr>
            <a:r>
              <a:rPr lang="en-US" sz="2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Higher order values (+40%)</a:t>
            </a:r>
            <a:endParaRPr sz="2800"/>
          </a:p>
          <a:p>
            <a:pPr>
              <a:defRPr/>
            </a:pPr>
            <a:r>
              <a:rPr lang="en-US" sz="2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Weekday purchases</a:t>
            </a:r>
            <a:endParaRPr sz="2800"/>
          </a:p>
          <a:p>
            <a:pPr>
              <a:defRPr/>
            </a:pPr>
            <a:r>
              <a:rPr lang="en-US" sz="2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Lower cancellation rates</a:t>
            </a:r>
            <a:endParaRPr sz="2800"/>
          </a:p>
          <a:p>
            <a:pPr>
              <a:defRPr/>
            </a:pPr>
            <a:r>
              <a:rPr lang="en-US" sz="28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Promotion Impact</a:t>
            </a:r>
            <a:endParaRPr sz="2800"/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📈 </a:t>
            </a:r>
            <a:r>
              <a:rPr lang="en-US" sz="28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+25% order value</a:t>
            </a:r>
            <a:r>
              <a:rPr lang="en-US" sz="2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with promotions</a:t>
            </a: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5059231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10515600" cy="962601"/>
          </a:xfrm>
        </p:spPr>
        <p:txBody>
          <a:bodyPr/>
          <a:lstStyle/>
          <a:p>
            <a:pPr marL="0" marR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6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7-</a:t>
            </a:r>
            <a:r>
              <a:rPr lang="en-US" sz="36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6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Time Patterns</a:t>
            </a:r>
            <a:endParaRPr lang="en-US" sz="3600" b="1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417321711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1399885"/>
            <a:ext cx="10515600" cy="496454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/>
          <a:p>
            <a:pPr>
              <a:buFont typeface="Arial"/>
              <a:buChar char="–"/>
              <a:defRPr/>
            </a:pPr>
            <a:r>
              <a:rPr lang="en-US" sz="28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Monthly Trends</a:t>
            </a:r>
            <a:endParaRPr sz="2800"/>
          </a:p>
          <a:p>
            <a:pPr>
              <a:defRPr/>
            </a:pPr>
            <a:r>
              <a:rPr lang="en-US" sz="28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April</a:t>
            </a:r>
            <a:r>
              <a:rPr lang="en-US" sz="2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 Steady start</a:t>
            </a:r>
            <a:endParaRPr sz="2800"/>
          </a:p>
          <a:p>
            <a:pPr>
              <a:defRPr/>
            </a:pPr>
            <a:r>
              <a:rPr lang="en-US" sz="28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May</a:t>
            </a:r>
            <a:r>
              <a:rPr lang="en-US" sz="2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 Peak performance 📈</a:t>
            </a:r>
            <a:endParaRPr sz="2800"/>
          </a:p>
          <a:p>
            <a:pPr>
              <a:defRPr/>
            </a:pPr>
            <a:r>
              <a:rPr lang="en-US" sz="28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June</a:t>
            </a:r>
            <a:r>
              <a:rPr lang="en-US" sz="2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 Slight decline</a:t>
            </a:r>
            <a:endParaRPr sz="2800"/>
          </a:p>
          <a:p>
            <a:pPr>
              <a:buFont typeface="Arial"/>
              <a:buChar char="–"/>
              <a:defRPr/>
            </a:pPr>
            <a:r>
              <a:rPr lang="en-US" sz="28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Weekly Patterns</a:t>
            </a:r>
            <a:endParaRPr sz="2800"/>
          </a:p>
          <a:p>
            <a:pPr>
              <a:defRPr/>
            </a:pPr>
            <a:r>
              <a:rPr lang="en-US" sz="28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Tuesday-Thursday</a:t>
            </a:r>
            <a:r>
              <a:rPr lang="en-US" sz="2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 Highest sales</a:t>
            </a:r>
            <a:endParaRPr sz="2800"/>
          </a:p>
          <a:p>
            <a:pPr>
              <a:defRPr/>
            </a:pPr>
            <a:r>
              <a:rPr lang="en-US" sz="28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Sunday</a:t>
            </a:r>
            <a:r>
              <a:rPr lang="en-US" sz="2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 Lowest volume</a:t>
            </a:r>
            <a:endParaRPr sz="2800"/>
          </a:p>
          <a:p>
            <a:pPr>
              <a:defRPr/>
            </a:pPr>
            <a:r>
              <a:rPr lang="en-US" sz="28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Mid-week</a:t>
            </a:r>
            <a:r>
              <a:rPr lang="en-US" sz="2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 B2B peak</a:t>
            </a:r>
            <a:endParaRPr sz="2800"/>
          </a:p>
          <a:p>
            <a:pPr>
              <a:buFont typeface="Arial"/>
              <a:buChar char="–"/>
              <a:defRPr/>
            </a:pPr>
            <a:r>
              <a:rPr lang="en-US" sz="28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Daily Insights</a:t>
            </a:r>
            <a:endParaRPr sz="2800"/>
          </a:p>
          <a:p>
            <a:pPr>
              <a:defRPr/>
            </a:pPr>
            <a:r>
              <a:rPr lang="en-US" sz="2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Month-end surge</a:t>
            </a:r>
            <a:endParaRPr sz="2800"/>
          </a:p>
          <a:p>
            <a:pPr>
              <a:defRPr/>
            </a:pPr>
            <a:r>
              <a:rPr lang="en-US" sz="2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Morning order peaks</a:t>
            </a:r>
            <a:endParaRPr sz="2800"/>
          </a:p>
          <a:p>
            <a:pPr>
              <a:defRPr/>
            </a:pPr>
            <a:r>
              <a:rPr lang="en-US" sz="2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Regional time differences</a:t>
            </a: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urtle">
  <a:themeElements>
    <a:clrScheme name="Green Yellow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lassic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Standard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>
    <a:extraClrScheme>
      <a:clrScheme name="Office">
        <a:dk1>
          <a:sysClr val="windowText" lastClr="000000"/>
        </a:dk1>
        <a:lt1>
          <a:sysClr val="window" lastClr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</a:extraClrScheme>
  </a:extraClrSchemeLst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ONLYOFFICE/8.3.3.21</Application>
  <PresentationFormat>On-screen Show (4:3)</PresentationFormat>
  <Paragraphs>0</Paragraphs>
  <Slides>12</Slides>
  <Notes>12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</cp:revision>
  <dcterms:modified xsi:type="dcterms:W3CDTF">2025-05-14T01:40:52Z</dcterms:modified>
</cp:coreProperties>
</file>