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arlow Bold" charset="1" panose="00000800000000000000"/>
      <p:regular r:id="rId21"/>
    </p:embeddedFont>
    <p:embeddedFont>
      <p:font typeface="Gagalin" charset="1" panose="00000500000000000000"/>
      <p:regular r:id="rId22"/>
    </p:embeddedFont>
    <p:embeddedFont>
      <p:font typeface="Barlow" charset="1" panose="00000500000000000000"/>
      <p:regular r:id="rId24"/>
    </p:embeddedFont>
    <p:embeddedFont>
      <p:font typeface="Caveat Bold" charset="1" panose="00000800000000000000"/>
      <p:regular r:id="rId26"/>
    </p:embeddedFont>
    <p:embeddedFont>
      <p:font typeface="Quicksand" charset="1" panose="00000000000000000000"/>
      <p:regular r:id="rId27"/>
    </p:embeddedFont>
    <p:embeddedFont>
      <p:font typeface="Quicksand Medium" charset="1" panose="00000000000000000000"/>
      <p:regular r:id="rId31"/>
    </p:embeddedFont>
    <p:embeddedFont>
      <p:font typeface="Barlow Semi-Bold" charset="1" panose="00000700000000000000"/>
      <p:regular r:id="rId34"/>
    </p:embeddedFont>
    <p:embeddedFont>
      <p:font typeface="More Sugar" charset="1" panose="00000000000000000000"/>
      <p:regular r:id="rId37"/>
    </p:embeddedFont>
    <p:embeddedFont>
      <p:font typeface="Caveat" charset="1" panose="000005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fonts/font24.fntdata" Type="http://schemas.openxmlformats.org/officeDocument/2006/relationships/font"/><Relationship Id="rId25" Target="notesSlides/notesSlide3.xml" Type="http://schemas.openxmlformats.org/officeDocument/2006/relationships/notes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notesSlides/notesSlide4.xml" Type="http://schemas.openxmlformats.org/officeDocument/2006/relationships/notesSlide"/><Relationship Id="rId29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6.xml" Type="http://schemas.openxmlformats.org/officeDocument/2006/relationships/notesSlide"/><Relationship Id="rId31" Target="fonts/font31.fntdata" Type="http://schemas.openxmlformats.org/officeDocument/2006/relationships/font"/><Relationship Id="rId32" Target="notesSlides/notesSlide7.xml" Type="http://schemas.openxmlformats.org/officeDocument/2006/relationships/notesSlide"/><Relationship Id="rId33" Target="notesSlides/notesSlide8.xml" Type="http://schemas.openxmlformats.org/officeDocument/2006/relationships/notesSlide"/><Relationship Id="rId34" Target="fonts/font34.fntdata" Type="http://schemas.openxmlformats.org/officeDocument/2006/relationships/font"/><Relationship Id="rId35" Target="notesSlides/notesSlide9.xml" Type="http://schemas.openxmlformats.org/officeDocument/2006/relationships/notesSlide"/><Relationship Id="rId36" Target="notesSlides/notesSlide10.xml" Type="http://schemas.openxmlformats.org/officeDocument/2006/relationships/notesSlide"/><Relationship Id="rId37" Target="fonts/font37.fntdata" Type="http://schemas.openxmlformats.org/officeDocument/2006/relationships/font"/><Relationship Id="rId38" Target="notesSlides/notesSlide11.xml" Type="http://schemas.openxmlformats.org/officeDocument/2006/relationships/notes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notesSlides/notesSlide12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https://amazon-sales-analysis-in-india.streamlit.app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3.gif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4162" y="-7142"/>
            <a:ext cx="2113595" cy="2710623"/>
          </a:xfrm>
          <a:custGeom>
            <a:avLst/>
            <a:gdLst/>
            <a:ahLst/>
            <a:cxnLst/>
            <a:rect r="r" b="b" t="t" l="l"/>
            <a:pathLst>
              <a:path h="2710623" w="2113595">
                <a:moveTo>
                  <a:pt x="0" y="0"/>
                </a:moveTo>
                <a:lnTo>
                  <a:pt x="2113595" y="0"/>
                </a:lnTo>
                <a:lnTo>
                  <a:pt x="2113595" y="2710624"/>
                </a:lnTo>
                <a:lnTo>
                  <a:pt x="0" y="2710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57916" y="-7140"/>
            <a:ext cx="4601524" cy="1354971"/>
          </a:xfrm>
          <a:custGeom>
            <a:avLst/>
            <a:gdLst/>
            <a:ahLst/>
            <a:cxnLst/>
            <a:rect r="r" b="b" t="t" l="l"/>
            <a:pathLst>
              <a:path h="1354971" w="4601524">
                <a:moveTo>
                  <a:pt x="0" y="0"/>
                </a:moveTo>
                <a:lnTo>
                  <a:pt x="4601525" y="0"/>
                </a:lnTo>
                <a:lnTo>
                  <a:pt x="4601525" y="1354971"/>
                </a:lnTo>
                <a:lnTo>
                  <a:pt x="0" y="13549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1999" y="2452679"/>
            <a:ext cx="7908899" cy="5381641"/>
          </a:xfrm>
          <a:custGeom>
            <a:avLst/>
            <a:gdLst/>
            <a:ahLst/>
            <a:cxnLst/>
            <a:rect r="r" b="b" t="t" l="l"/>
            <a:pathLst>
              <a:path h="5381641" w="7908899">
                <a:moveTo>
                  <a:pt x="0" y="0"/>
                </a:moveTo>
                <a:lnTo>
                  <a:pt x="7908899" y="0"/>
                </a:lnTo>
                <a:lnTo>
                  <a:pt x="7908899" y="5381642"/>
                </a:lnTo>
                <a:lnTo>
                  <a:pt x="0" y="53816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256123" y="1689223"/>
            <a:ext cx="8384422" cy="6647298"/>
            <a:chOff x="0" y="0"/>
            <a:chExt cx="11179230" cy="886306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61667" y="-19050"/>
              <a:ext cx="10356836" cy="7334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</a:pPr>
              <a:r>
                <a:rPr lang="en-US" b="true" sz="9000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Amazon Sales Analysis</a:t>
              </a:r>
            </a:p>
            <a:p>
              <a:pPr algn="l" marL="0" indent="0" lvl="0">
                <a:lnSpc>
                  <a:spcPts val="10800"/>
                </a:lnSpc>
              </a:pPr>
              <a:r>
                <a:rPr lang="en-US" b="true" sz="9000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Mid-Project Presentation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61667" y="8215364"/>
              <a:ext cx="10356836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</a:pPr>
              <a:r>
                <a:rPr lang="en-US" sz="3000">
                  <a:solidFill>
                    <a:srgbClr val="365B6D"/>
                  </a:solidFill>
                  <a:latin typeface="Gagalin"/>
                  <a:ea typeface="Gagalin"/>
                  <a:cs typeface="Gagalin"/>
                  <a:sym typeface="Gagalin"/>
                </a:rPr>
                <a:t>by : Ibrahim Saber</a:t>
              </a: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7736253"/>
              <a:ext cx="11179230" cy="0"/>
            </a:xfrm>
            <a:prstGeom prst="line">
              <a:avLst/>
            </a:prstGeom>
            <a:ln cap="flat" w="139700">
              <a:solidFill>
                <a:srgbClr val="289DD2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57916" y="-7140"/>
            <a:ext cx="4601524" cy="1354971"/>
          </a:xfrm>
          <a:custGeom>
            <a:avLst/>
            <a:gdLst/>
            <a:ahLst/>
            <a:cxnLst/>
            <a:rect r="r" b="b" t="t" l="l"/>
            <a:pathLst>
              <a:path h="1354971" w="4601524">
                <a:moveTo>
                  <a:pt x="0" y="0"/>
                </a:moveTo>
                <a:lnTo>
                  <a:pt x="4601524" y="0"/>
                </a:lnTo>
                <a:lnTo>
                  <a:pt x="4601524" y="1354971"/>
                </a:lnTo>
                <a:lnTo>
                  <a:pt x="0" y="13549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162" y="-7141"/>
            <a:ext cx="2113595" cy="2710623"/>
          </a:xfrm>
          <a:custGeom>
            <a:avLst/>
            <a:gdLst/>
            <a:ahLst/>
            <a:cxnLst/>
            <a:rect r="r" b="b" t="t" l="l"/>
            <a:pathLst>
              <a:path h="2710623" w="2113595">
                <a:moveTo>
                  <a:pt x="0" y="0"/>
                </a:moveTo>
                <a:lnTo>
                  <a:pt x="2113595" y="0"/>
                </a:lnTo>
                <a:lnTo>
                  <a:pt x="2113595" y="2710623"/>
                </a:lnTo>
                <a:lnTo>
                  <a:pt x="0" y="2710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49043" y="-7141"/>
            <a:ext cx="5773736" cy="3928761"/>
          </a:xfrm>
          <a:custGeom>
            <a:avLst/>
            <a:gdLst/>
            <a:ahLst/>
            <a:cxnLst/>
            <a:rect r="r" b="b" t="t" l="l"/>
            <a:pathLst>
              <a:path h="3928761" w="5773736">
                <a:moveTo>
                  <a:pt x="0" y="0"/>
                </a:moveTo>
                <a:lnTo>
                  <a:pt x="5773735" y="0"/>
                </a:lnTo>
                <a:lnTo>
                  <a:pt x="5773735" y="3928761"/>
                </a:lnTo>
                <a:lnTo>
                  <a:pt x="0" y="39287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57297" y="547684"/>
            <a:ext cx="15773400" cy="1711376"/>
            <a:chOff x="0" y="0"/>
            <a:chExt cx="21031200" cy="22818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31200" cy="2281835"/>
            </a:xfrm>
            <a:custGeom>
              <a:avLst/>
              <a:gdLst/>
              <a:ahLst/>
              <a:cxnLst/>
              <a:rect r="r" b="b" t="t" l="l"/>
              <a:pathLst>
                <a:path h="2281835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281835"/>
                  </a:lnTo>
                  <a:lnTo>
                    <a:pt x="0" y="22818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57150"/>
              <a:ext cx="21031200" cy="222468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>
                  <a:solidFill>
                    <a:srgbClr val="365B6D"/>
                  </a:solidFill>
                  <a:latin typeface="Gagalin"/>
                  <a:ea typeface="Gagalin"/>
                  <a:cs typeface="Gagalin"/>
                  <a:sym typeface="Gagalin"/>
                </a:rPr>
                <a:t>8- Interactive Dashboard :-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7298" y="3536998"/>
            <a:ext cx="15773400" cy="6009645"/>
            <a:chOff x="0" y="0"/>
            <a:chExt cx="21031200" cy="80128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31200" cy="8012860"/>
            </a:xfrm>
            <a:custGeom>
              <a:avLst/>
              <a:gdLst/>
              <a:ahLst/>
              <a:cxnLst/>
              <a:rect r="r" b="b" t="t" l="l"/>
              <a:pathLst>
                <a:path h="801286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8012860"/>
                  </a:lnTo>
                  <a:lnTo>
                    <a:pt x="0" y="8012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21031200" cy="801286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5040"/>
                </a:lnSpc>
                <a:buAutoNum type="arabicPeriod" startAt="1"/>
              </a:pPr>
              <a:r>
                <a:rPr lang="en-US" b="true" sz="4200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Features Built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Real-time filters by state/month/day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4 analysis pages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20+ visualizations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Mobile responsive</a:t>
              </a:r>
            </a:p>
            <a:p>
              <a:pPr algn="l" marL="906780" indent="-453390" lvl="1">
                <a:lnSpc>
                  <a:spcPts val="5040"/>
                </a:lnSpc>
                <a:buAutoNum type="arabicPeriod" startAt="1"/>
              </a:pPr>
              <a:r>
                <a:rPr lang="en-US" b="true" sz="4200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Tech Stack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Python + Streamlit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Plotly visualizations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Pandas for analysis</a:t>
              </a:r>
            </a:p>
            <a:p>
              <a:pPr algn="l" marL="651510" indent="-325755" lvl="1">
                <a:lnSpc>
                  <a:spcPts val="4320"/>
                </a:lnSpc>
              </a:pPr>
              <a:r>
                <a:rPr lang="en-US" sz="3600" spc="14" u="sng">
                  <a:solidFill>
                    <a:srgbClr val="0097B2"/>
                  </a:solidFill>
                  <a:latin typeface="More Sugar"/>
                  <a:ea typeface="More Sugar"/>
                  <a:cs typeface="More Sugar"/>
                  <a:sym typeface="More Sugar"/>
                  <a:hlinkClick r:id="rId9" tooltip="https://amazon-sales-analysis-in-india.streamlit.app"/>
                </a:rPr>
                <a:t>[Live Demo Available]</a:t>
              </a:r>
              <a:r>
                <a:rPr lang="en-US" sz="3600" spc="14">
                  <a:solidFill>
                    <a:srgbClr val="0097B2"/>
                  </a:solidFill>
                  <a:latin typeface="More Sugar"/>
                  <a:ea typeface="More Sugar"/>
                  <a:cs typeface="More Sugar"/>
                  <a:sym typeface="More Sugar"/>
                </a:rPr>
                <a:t>	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57916" y="-7140"/>
            <a:ext cx="4601524" cy="1354971"/>
          </a:xfrm>
          <a:custGeom>
            <a:avLst/>
            <a:gdLst/>
            <a:ahLst/>
            <a:cxnLst/>
            <a:rect r="r" b="b" t="t" l="l"/>
            <a:pathLst>
              <a:path h="1354971" w="4601524">
                <a:moveTo>
                  <a:pt x="0" y="0"/>
                </a:moveTo>
                <a:lnTo>
                  <a:pt x="4601524" y="0"/>
                </a:lnTo>
                <a:lnTo>
                  <a:pt x="4601524" y="1354971"/>
                </a:lnTo>
                <a:lnTo>
                  <a:pt x="0" y="13549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162" y="-7141"/>
            <a:ext cx="2113595" cy="2710623"/>
          </a:xfrm>
          <a:custGeom>
            <a:avLst/>
            <a:gdLst/>
            <a:ahLst/>
            <a:cxnLst/>
            <a:rect r="r" b="b" t="t" l="l"/>
            <a:pathLst>
              <a:path h="2710623" w="2113595">
                <a:moveTo>
                  <a:pt x="0" y="0"/>
                </a:moveTo>
                <a:lnTo>
                  <a:pt x="2113595" y="0"/>
                </a:lnTo>
                <a:lnTo>
                  <a:pt x="2113595" y="2710623"/>
                </a:lnTo>
                <a:lnTo>
                  <a:pt x="0" y="2710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49043" y="-7141"/>
            <a:ext cx="5773736" cy="3928761"/>
          </a:xfrm>
          <a:custGeom>
            <a:avLst/>
            <a:gdLst/>
            <a:ahLst/>
            <a:cxnLst/>
            <a:rect r="r" b="b" t="t" l="l"/>
            <a:pathLst>
              <a:path h="3928761" w="5773736">
                <a:moveTo>
                  <a:pt x="0" y="0"/>
                </a:moveTo>
                <a:lnTo>
                  <a:pt x="5773735" y="0"/>
                </a:lnTo>
                <a:lnTo>
                  <a:pt x="5773735" y="3928761"/>
                </a:lnTo>
                <a:lnTo>
                  <a:pt x="0" y="39287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57297" y="547684"/>
            <a:ext cx="15773400" cy="1711376"/>
            <a:chOff x="0" y="0"/>
            <a:chExt cx="21031200" cy="22818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31200" cy="2281835"/>
            </a:xfrm>
            <a:custGeom>
              <a:avLst/>
              <a:gdLst/>
              <a:ahLst/>
              <a:cxnLst/>
              <a:rect r="r" b="b" t="t" l="l"/>
              <a:pathLst>
                <a:path h="2281835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281835"/>
                  </a:lnTo>
                  <a:lnTo>
                    <a:pt x="0" y="22818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57150"/>
              <a:ext cx="21031200" cy="222468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>
                  <a:solidFill>
                    <a:srgbClr val="365B6D"/>
                  </a:solidFill>
                  <a:latin typeface="Gagalin"/>
                  <a:ea typeface="Gagalin"/>
                  <a:cs typeface="Gagalin"/>
                  <a:sym typeface="Gagalin"/>
                </a:rPr>
                <a:t>9</a:t>
              </a:r>
              <a:r>
                <a:rPr lang="en-US" sz="5400">
                  <a:solidFill>
                    <a:srgbClr val="365B6D"/>
                  </a:solidFill>
                  <a:latin typeface="Gagalin"/>
                  <a:ea typeface="Gagalin"/>
                  <a:cs typeface="Gagalin"/>
                  <a:sym typeface="Gagalin"/>
                </a:rPr>
                <a:t>- What's Next ?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7298" y="3567255"/>
            <a:ext cx="15773400" cy="5979389"/>
            <a:chOff x="0" y="0"/>
            <a:chExt cx="21031200" cy="79725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31200" cy="7972518"/>
            </a:xfrm>
            <a:custGeom>
              <a:avLst/>
              <a:gdLst/>
              <a:ahLst/>
              <a:cxnLst/>
              <a:rect r="r" b="b" t="t" l="l"/>
              <a:pathLst>
                <a:path h="7972518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7972518"/>
                  </a:lnTo>
                  <a:lnTo>
                    <a:pt x="0" y="79725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21031200" cy="79725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861441" indent="-430720" lvl="1">
                <a:lnSpc>
                  <a:spcPts val="4788"/>
                </a:lnSpc>
                <a:buAutoNum type="arabicPeriod" startAt="1"/>
              </a:pPr>
              <a:r>
                <a:rPr lang="en-US" b="true" sz="3990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Immediate Actions</a:t>
              </a:r>
            </a:p>
            <a:p>
              <a:pPr algn="l" marL="799909" indent="-399955" lvl="1">
                <a:lnSpc>
                  <a:spcPts val="4445"/>
                </a:lnSpc>
                <a:buFont typeface="Arial"/>
                <a:buChar char="•"/>
              </a:pPr>
              <a:r>
                <a:rPr lang="en-US" sz="3704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Optimize inventory for top sizes</a:t>
              </a:r>
            </a:p>
            <a:p>
              <a:pPr algn="l" marL="799909" indent="-399955" lvl="1">
                <a:lnSpc>
                  <a:spcPts val="4445"/>
                </a:lnSpc>
                <a:buFont typeface="Arial"/>
                <a:buChar char="•"/>
              </a:pPr>
              <a:r>
                <a:rPr lang="en-US" sz="3704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Target Maharashtra strategies nationally</a:t>
              </a:r>
            </a:p>
            <a:p>
              <a:pPr algn="l" marL="799909" indent="-399955" lvl="1">
                <a:lnSpc>
                  <a:spcPts val="4445"/>
                </a:lnSpc>
                <a:buFont typeface="Arial"/>
                <a:buChar char="•"/>
              </a:pPr>
              <a:r>
                <a:rPr lang="en-US" sz="3704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Boost weekday B2B marketing</a:t>
              </a:r>
            </a:p>
            <a:p>
              <a:pPr algn="l" marL="799909" indent="-399955" lvl="1">
                <a:lnSpc>
                  <a:spcPts val="4445"/>
                </a:lnSpc>
                <a:buFont typeface="Arial"/>
                <a:buChar char="•"/>
              </a:pPr>
              <a:r>
                <a:rPr lang="en-US" sz="3704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Reduce category cancellations</a:t>
              </a:r>
            </a:p>
            <a:p>
              <a:pPr algn="l">
                <a:lnSpc>
                  <a:spcPts val="4788"/>
                </a:lnSpc>
              </a:pPr>
              <a:r>
                <a:rPr lang="en-US" sz="3990">
                  <a:solidFill>
                    <a:srgbClr val="365B6D"/>
                  </a:solidFill>
                  <a:latin typeface="Caveat"/>
                  <a:ea typeface="Caveat"/>
                  <a:cs typeface="Caveat"/>
                  <a:sym typeface="Caveat"/>
                </a:rPr>
                <a:t>      2.</a:t>
              </a:r>
              <a:r>
                <a:rPr lang="en-US" b="true" sz="3990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Future Plans</a:t>
              </a:r>
            </a:p>
            <a:p>
              <a:pPr algn="just" marL="799909" indent="-399955" lvl="1">
                <a:lnSpc>
                  <a:spcPts val="4445"/>
                </a:lnSpc>
                <a:buFont typeface="Arial"/>
                <a:buChar char="•"/>
              </a:pPr>
              <a:r>
                <a:rPr lang="en-US" sz="3704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3704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Add predictive analytics</a:t>
              </a:r>
            </a:p>
            <a:p>
              <a:pPr algn="just" marL="799909" indent="-399955" lvl="1">
                <a:lnSpc>
                  <a:spcPts val="4445"/>
                </a:lnSpc>
                <a:buFont typeface="Arial"/>
                <a:buChar char="•"/>
              </a:pPr>
              <a:r>
                <a:rPr lang="en-US" sz="3704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 Expand geographic coverage</a:t>
              </a:r>
            </a:p>
            <a:p>
              <a:pPr algn="just" marL="799909" indent="-399955" lvl="1">
                <a:lnSpc>
                  <a:spcPts val="4445"/>
                </a:lnSpc>
                <a:buFont typeface="Arial"/>
                <a:buChar char="•"/>
              </a:pPr>
              <a:r>
                <a:rPr lang="en-US" sz="3704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 Include customer feedback</a:t>
              </a:r>
            </a:p>
            <a:p>
              <a:pPr algn="just" marL="799909" indent="-399955" lvl="1">
                <a:lnSpc>
                  <a:spcPts val="4445"/>
                </a:lnSpc>
                <a:buFont typeface="Arial"/>
                <a:buChar char="•"/>
              </a:pPr>
              <a:r>
                <a:rPr lang="en-US" sz="3704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    Real-time data integration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alphaModFix amt="5000"/>
          </a:blip>
          <a:srcRect l="0" t="0" r="0" b="0"/>
          <a:stretch>
            <a:fillRect/>
          </a:stretch>
        </p:blipFill>
        <p:spPr>
          <a:xfrm flipH="false" flipV="false" rot="10706848">
            <a:off x="-1813765" y="-5612739"/>
            <a:ext cx="10287000" cy="82296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7457916" y="-7140"/>
            <a:ext cx="4601524" cy="1354971"/>
          </a:xfrm>
          <a:custGeom>
            <a:avLst/>
            <a:gdLst/>
            <a:ahLst/>
            <a:cxnLst/>
            <a:rect r="r" b="b" t="t" l="l"/>
            <a:pathLst>
              <a:path h="1354971" w="4601524">
                <a:moveTo>
                  <a:pt x="0" y="0"/>
                </a:moveTo>
                <a:lnTo>
                  <a:pt x="4601525" y="0"/>
                </a:lnTo>
                <a:lnTo>
                  <a:pt x="4601525" y="1354971"/>
                </a:lnTo>
                <a:lnTo>
                  <a:pt x="0" y="13549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4162" y="-7142"/>
            <a:ext cx="2113595" cy="2710623"/>
          </a:xfrm>
          <a:custGeom>
            <a:avLst/>
            <a:gdLst/>
            <a:ahLst/>
            <a:cxnLst/>
            <a:rect r="r" b="b" t="t" l="l"/>
            <a:pathLst>
              <a:path h="2710623" w="2113595">
                <a:moveTo>
                  <a:pt x="0" y="0"/>
                </a:moveTo>
                <a:lnTo>
                  <a:pt x="2113595" y="0"/>
                </a:lnTo>
                <a:lnTo>
                  <a:pt x="2113595" y="2710624"/>
                </a:lnTo>
                <a:lnTo>
                  <a:pt x="0" y="27106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1999" y="2452679"/>
            <a:ext cx="7908899" cy="5381641"/>
          </a:xfrm>
          <a:custGeom>
            <a:avLst/>
            <a:gdLst/>
            <a:ahLst/>
            <a:cxnLst/>
            <a:rect r="r" b="b" t="t" l="l"/>
            <a:pathLst>
              <a:path h="5381641" w="7908899">
                <a:moveTo>
                  <a:pt x="0" y="0"/>
                </a:moveTo>
                <a:lnTo>
                  <a:pt x="7908899" y="0"/>
                </a:lnTo>
                <a:lnTo>
                  <a:pt x="7908899" y="5381642"/>
                </a:lnTo>
                <a:lnTo>
                  <a:pt x="0" y="53816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256123" y="3746623"/>
            <a:ext cx="8384422" cy="2532498"/>
            <a:chOff x="0" y="0"/>
            <a:chExt cx="11179230" cy="337666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61667" y="-19050"/>
              <a:ext cx="10356836" cy="1847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</a:pPr>
              <a:r>
                <a:rPr lang="en-US" sz="9000" spc="-198">
                  <a:solidFill>
                    <a:srgbClr val="365B6D"/>
                  </a:solidFill>
                  <a:latin typeface="More Sugar"/>
                  <a:ea typeface="More Sugar"/>
                  <a:cs typeface="More Sugar"/>
                  <a:sym typeface="More Sugar"/>
                </a:rPr>
                <a:t>Thank You!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61667" y="2728964"/>
              <a:ext cx="10356836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</a:pPr>
              <a:r>
                <a:rPr lang="en-US" sz="3000">
                  <a:solidFill>
                    <a:srgbClr val="365B6D"/>
                  </a:solidFill>
                  <a:latin typeface="More Sugar"/>
                  <a:ea typeface="More Sugar"/>
                  <a:cs typeface="More Sugar"/>
                  <a:sym typeface="More Sugar"/>
                </a:rPr>
                <a:t>for Watching</a:t>
              </a:r>
            </a:p>
          </p:txBody>
        </p:sp>
        <p:sp>
          <p:nvSpPr>
            <p:cNvPr name="AutoShape 9" id="9"/>
            <p:cNvSpPr/>
            <p:nvPr/>
          </p:nvSpPr>
          <p:spPr>
            <a:xfrm>
              <a:off x="0" y="2249853"/>
              <a:ext cx="11179230" cy="0"/>
            </a:xfrm>
            <a:prstGeom prst="line">
              <a:avLst/>
            </a:prstGeom>
            <a:ln cap="flat" w="139700">
              <a:solidFill>
                <a:srgbClr val="6C9286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57916" y="-7140"/>
            <a:ext cx="4601524" cy="1354971"/>
          </a:xfrm>
          <a:custGeom>
            <a:avLst/>
            <a:gdLst/>
            <a:ahLst/>
            <a:cxnLst/>
            <a:rect r="r" b="b" t="t" l="l"/>
            <a:pathLst>
              <a:path h="1354971" w="4601524">
                <a:moveTo>
                  <a:pt x="0" y="0"/>
                </a:moveTo>
                <a:lnTo>
                  <a:pt x="4601524" y="0"/>
                </a:lnTo>
                <a:lnTo>
                  <a:pt x="4601524" y="1354971"/>
                </a:lnTo>
                <a:lnTo>
                  <a:pt x="0" y="13549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162" y="-7141"/>
            <a:ext cx="2113595" cy="2710623"/>
          </a:xfrm>
          <a:custGeom>
            <a:avLst/>
            <a:gdLst/>
            <a:ahLst/>
            <a:cxnLst/>
            <a:rect r="r" b="b" t="t" l="l"/>
            <a:pathLst>
              <a:path h="2710623" w="2113595">
                <a:moveTo>
                  <a:pt x="0" y="0"/>
                </a:moveTo>
                <a:lnTo>
                  <a:pt x="2113595" y="0"/>
                </a:lnTo>
                <a:lnTo>
                  <a:pt x="2113595" y="2710623"/>
                </a:lnTo>
                <a:lnTo>
                  <a:pt x="0" y="2710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1999" y="2452679"/>
            <a:ext cx="7908899" cy="5381641"/>
          </a:xfrm>
          <a:custGeom>
            <a:avLst/>
            <a:gdLst/>
            <a:ahLst/>
            <a:cxnLst/>
            <a:rect r="r" b="b" t="t" l="l"/>
            <a:pathLst>
              <a:path h="5381641" w="7908899">
                <a:moveTo>
                  <a:pt x="0" y="0"/>
                </a:moveTo>
                <a:lnTo>
                  <a:pt x="7908899" y="0"/>
                </a:lnTo>
                <a:lnTo>
                  <a:pt x="7908899" y="5381642"/>
                </a:lnTo>
                <a:lnTo>
                  <a:pt x="0" y="53816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256123" y="1765423"/>
            <a:ext cx="8384422" cy="6494898"/>
            <a:chOff x="0" y="0"/>
            <a:chExt cx="11179230" cy="865986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61667" y="-19050"/>
              <a:ext cx="10356836" cy="1847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</a:pPr>
              <a:r>
                <a:rPr lang="en-US" b="true" sz="9000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Agenda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61667" y="2719439"/>
              <a:ext cx="10356836" cy="5940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3900"/>
                </a:lnSpc>
                <a:buAutoNum type="arabicPeriod" startAt="1"/>
              </a:pPr>
              <a:r>
                <a:rPr lang="en-US" sz="300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Project Overview</a:t>
              </a:r>
            </a:p>
            <a:p>
              <a:pPr algn="l" marL="647700" indent="-323850" lvl="1">
                <a:lnSpc>
                  <a:spcPts val="3900"/>
                </a:lnSpc>
                <a:buAutoNum type="arabicPeriod" startAt="1"/>
              </a:pPr>
              <a:r>
                <a:rPr lang="en-US" sz="300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Data Journey</a:t>
              </a:r>
            </a:p>
            <a:p>
              <a:pPr algn="l" marL="647700" indent="-323850" lvl="1">
                <a:lnSpc>
                  <a:spcPts val="3900"/>
                </a:lnSpc>
                <a:buAutoNum type="arabicPeriod" startAt="1"/>
              </a:pPr>
              <a:r>
                <a:rPr lang="en-US" sz="300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Key Discoveries</a:t>
              </a:r>
            </a:p>
            <a:p>
              <a:pPr algn="l" marL="647700" indent="-323850" lvl="1">
                <a:lnSpc>
                  <a:spcPts val="3900"/>
                </a:lnSpc>
                <a:buAutoNum type="arabicPeriod" startAt="1"/>
              </a:pPr>
              <a:r>
                <a:rPr lang="en-US" sz="300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Geographic Insights</a:t>
              </a:r>
            </a:p>
            <a:p>
              <a:pPr algn="l" marL="647700" indent="-323850" lvl="1">
                <a:lnSpc>
                  <a:spcPts val="3900"/>
                </a:lnSpc>
                <a:buAutoNum type="arabicPeriod" startAt="1"/>
              </a:pPr>
              <a:r>
                <a:rPr lang="en-US" sz="300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Product Performance</a:t>
              </a:r>
            </a:p>
            <a:p>
              <a:pPr algn="l" marL="647700" indent="-323850" lvl="1">
                <a:lnSpc>
                  <a:spcPts val="3900"/>
                </a:lnSpc>
                <a:buAutoNum type="arabicPeriod" startAt="1"/>
              </a:pPr>
              <a:r>
                <a:rPr lang="en-US" sz="300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Customer Behavior</a:t>
              </a:r>
            </a:p>
            <a:p>
              <a:pPr algn="l" marL="647700" indent="-323850" lvl="1">
                <a:lnSpc>
                  <a:spcPts val="3900"/>
                </a:lnSpc>
                <a:buAutoNum type="arabicPeriod" startAt="1"/>
              </a:pPr>
              <a:r>
                <a:rPr lang="en-US" sz="300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Time Patterns</a:t>
              </a:r>
            </a:p>
            <a:p>
              <a:pPr algn="l" marL="647700" indent="-323850" lvl="1">
                <a:lnSpc>
                  <a:spcPts val="3900"/>
                </a:lnSpc>
                <a:buAutoNum type="arabicPeriod" startAt="1"/>
              </a:pPr>
              <a:r>
                <a:rPr lang="en-US" sz="300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Interactive Dashboard</a:t>
              </a:r>
            </a:p>
            <a:p>
              <a:pPr algn="l" marL="647700" indent="-323850" lvl="1">
                <a:lnSpc>
                  <a:spcPts val="3900"/>
                </a:lnSpc>
                <a:buAutoNum type="arabicPeriod" startAt="1"/>
              </a:pPr>
              <a:r>
                <a:rPr lang="en-US" sz="300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Next Steps</a:t>
              </a: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2249853"/>
              <a:ext cx="11179230" cy="0"/>
            </a:xfrm>
            <a:prstGeom prst="line">
              <a:avLst/>
            </a:prstGeom>
            <a:ln cap="flat" w="139700">
              <a:solidFill>
                <a:srgbClr val="365B6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57916" y="-7140"/>
            <a:ext cx="4601524" cy="1354971"/>
          </a:xfrm>
          <a:custGeom>
            <a:avLst/>
            <a:gdLst/>
            <a:ahLst/>
            <a:cxnLst/>
            <a:rect r="r" b="b" t="t" l="l"/>
            <a:pathLst>
              <a:path h="1354971" w="4601524">
                <a:moveTo>
                  <a:pt x="0" y="0"/>
                </a:moveTo>
                <a:lnTo>
                  <a:pt x="4601525" y="0"/>
                </a:lnTo>
                <a:lnTo>
                  <a:pt x="4601525" y="1354971"/>
                </a:lnTo>
                <a:lnTo>
                  <a:pt x="0" y="13549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162" y="-7142"/>
            <a:ext cx="2113595" cy="2710623"/>
          </a:xfrm>
          <a:custGeom>
            <a:avLst/>
            <a:gdLst/>
            <a:ahLst/>
            <a:cxnLst/>
            <a:rect r="r" b="b" t="t" l="l"/>
            <a:pathLst>
              <a:path h="2710623" w="2113595">
                <a:moveTo>
                  <a:pt x="0" y="0"/>
                </a:moveTo>
                <a:lnTo>
                  <a:pt x="2113595" y="0"/>
                </a:lnTo>
                <a:lnTo>
                  <a:pt x="2113595" y="2710624"/>
                </a:lnTo>
                <a:lnTo>
                  <a:pt x="0" y="27106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49042" y="-7142"/>
            <a:ext cx="5773736" cy="3928761"/>
          </a:xfrm>
          <a:custGeom>
            <a:avLst/>
            <a:gdLst/>
            <a:ahLst/>
            <a:cxnLst/>
            <a:rect r="r" b="b" t="t" l="l"/>
            <a:pathLst>
              <a:path h="3928761" w="5773736">
                <a:moveTo>
                  <a:pt x="0" y="0"/>
                </a:moveTo>
                <a:lnTo>
                  <a:pt x="5773736" y="0"/>
                </a:lnTo>
                <a:lnTo>
                  <a:pt x="5773736" y="3928762"/>
                </a:lnTo>
                <a:lnTo>
                  <a:pt x="0" y="39287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14398" y="411957"/>
            <a:ext cx="16459200" cy="1714805"/>
            <a:chOff x="0" y="0"/>
            <a:chExt cx="21945600" cy="22864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945600" cy="2286406"/>
            </a:xfrm>
            <a:custGeom>
              <a:avLst/>
              <a:gdLst/>
              <a:ahLst/>
              <a:cxnLst/>
              <a:rect r="r" b="b" t="t" l="l"/>
              <a:pathLst>
                <a:path h="2286406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406"/>
                  </a:lnTo>
                  <a:lnTo>
                    <a:pt x="0" y="22864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21945600" cy="228640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just">
                <a:lnSpc>
                  <a:spcPts val="6480"/>
                </a:lnSpc>
              </a:pPr>
              <a:r>
                <a:rPr lang="en-US" sz="5400">
                  <a:solidFill>
                    <a:srgbClr val="365B6D"/>
                  </a:solidFill>
                  <a:latin typeface="Gagalin"/>
                  <a:ea typeface="Gagalin"/>
                  <a:cs typeface="Gagalin"/>
                  <a:sym typeface="Gagalin"/>
                </a:rPr>
                <a:t>1- Project Overview :-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7298" y="3766237"/>
            <a:ext cx="15773400" cy="5499206"/>
            <a:chOff x="0" y="0"/>
            <a:chExt cx="21031200" cy="73322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31200" cy="7332275"/>
            </a:xfrm>
            <a:custGeom>
              <a:avLst/>
              <a:gdLst/>
              <a:ahLst/>
              <a:cxnLst/>
              <a:rect r="r" b="b" t="t" l="l"/>
              <a:pathLst>
                <a:path h="7332275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7332275"/>
                  </a:lnTo>
                  <a:lnTo>
                    <a:pt x="0" y="73322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21031200" cy="73132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28369" indent="-464185" lvl="1">
                <a:lnSpc>
                  <a:spcPts val="4987"/>
                </a:lnSpc>
                <a:buAutoNum type="arabicPeriod" startAt="1"/>
              </a:pPr>
              <a:r>
                <a:rPr lang="en-US" b="true" sz="4299" spc="103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What We're Analyzing</a:t>
              </a:r>
            </a:p>
            <a:p>
              <a:pPr algn="l" marL="615317" indent="-307659" lvl="1">
                <a:lnSpc>
                  <a:spcPts val="3944"/>
                </a:lnSpc>
                <a:buFont typeface="Arial"/>
                <a:buChar char="•"/>
              </a:pPr>
              <a:r>
                <a:rPr lang="en-US" sz="3400" spc="81">
                  <a:solidFill>
                    <a:srgbClr val="365B6D"/>
                  </a:solidFill>
                  <a:latin typeface="Quicksand"/>
                  <a:ea typeface="Quicksand"/>
                  <a:cs typeface="Quicksand"/>
                  <a:sym typeface="Quicksand"/>
                </a:rPr>
                <a:t>Amazon India Sales Data (April - June 2022)</a:t>
              </a:r>
            </a:p>
            <a:p>
              <a:pPr algn="l" marL="615317" indent="-307659" lvl="1">
                <a:lnSpc>
                  <a:spcPts val="3944"/>
                </a:lnSpc>
                <a:buFont typeface="Arial"/>
                <a:buChar char="•"/>
              </a:pPr>
              <a:r>
                <a:rPr lang="en-US" sz="3400" spc="81">
                  <a:solidFill>
                    <a:srgbClr val="365B6D"/>
                  </a:solidFill>
                  <a:latin typeface="Quicksand"/>
                  <a:ea typeface="Quicksand"/>
                  <a:cs typeface="Quicksand"/>
                  <a:sym typeface="Quicksand"/>
                </a:rPr>
                <a:t>128,975 orders across India</a:t>
              </a:r>
            </a:p>
            <a:p>
              <a:pPr algn="l" marL="615317" indent="-307659" lvl="1">
                <a:lnSpc>
                  <a:spcPts val="3944"/>
                </a:lnSpc>
                <a:buFont typeface="Arial"/>
                <a:buChar char="•"/>
              </a:pPr>
              <a:r>
                <a:rPr lang="en-US" sz="3400" spc="81">
                  <a:solidFill>
                    <a:srgbClr val="365B6D"/>
                  </a:solidFill>
                  <a:latin typeface="Quicksand"/>
                  <a:ea typeface="Quicksand"/>
                  <a:cs typeface="Quicksand"/>
                  <a:sym typeface="Quicksand"/>
                </a:rPr>
                <a:t>Fashion &amp; Apparel focus</a:t>
              </a:r>
            </a:p>
            <a:p>
              <a:pPr algn="l" marL="928369" indent="-464185" lvl="1">
                <a:lnSpc>
                  <a:spcPts val="4987"/>
                </a:lnSpc>
                <a:buAutoNum type="arabicPeriod" startAt="1"/>
              </a:pPr>
              <a:r>
                <a:rPr lang="en-US" b="true" sz="4299" spc="103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Our Goal</a:t>
              </a:r>
            </a:p>
            <a:p>
              <a:pPr algn="l" marL="615317" indent="-307659" lvl="1">
                <a:lnSpc>
                  <a:spcPts val="3944"/>
                </a:lnSpc>
                <a:buFont typeface="Arial"/>
                <a:buChar char="•"/>
              </a:pPr>
              <a:r>
                <a:rPr lang="en-US" sz="3400" spc="81">
                  <a:solidFill>
                    <a:srgbClr val="365B6D"/>
                  </a:solidFill>
                  <a:latin typeface="Quicksand"/>
                  <a:ea typeface="Quicksand"/>
                  <a:cs typeface="Quicksand"/>
                  <a:sym typeface="Quicksand"/>
                </a:rPr>
                <a:t>Transform raw sales data into actionable business insights through:</a:t>
              </a:r>
            </a:p>
            <a:p>
              <a:pPr algn="l" marL="615317" indent="-307659" lvl="1">
                <a:lnSpc>
                  <a:spcPts val="3944"/>
                </a:lnSpc>
                <a:buFont typeface="Arial"/>
                <a:buChar char="•"/>
              </a:pPr>
              <a:r>
                <a:rPr lang="en-US" sz="3400" spc="81">
                  <a:solidFill>
                    <a:srgbClr val="365B6D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cleaning &amp; preparation</a:t>
              </a:r>
            </a:p>
            <a:p>
              <a:pPr algn="l" marL="615317" indent="-307659" lvl="1">
                <a:lnSpc>
                  <a:spcPts val="3944"/>
                </a:lnSpc>
                <a:buFont typeface="Arial"/>
                <a:buChar char="•"/>
              </a:pPr>
              <a:r>
                <a:rPr lang="en-US" sz="3400" spc="81">
                  <a:solidFill>
                    <a:srgbClr val="365B6D"/>
                  </a:solidFill>
                  <a:latin typeface="Quicksand"/>
                  <a:ea typeface="Quicksand"/>
                  <a:cs typeface="Quicksand"/>
                  <a:sym typeface="Quicksand"/>
                </a:rPr>
                <a:t>Statistical analysis</a:t>
              </a:r>
            </a:p>
            <a:p>
              <a:pPr algn="l" marL="615317" indent="-307659" lvl="1">
                <a:lnSpc>
                  <a:spcPts val="3944"/>
                </a:lnSpc>
                <a:buFont typeface="Arial"/>
                <a:buChar char="•"/>
              </a:pPr>
              <a:r>
                <a:rPr lang="en-US" sz="3400" spc="81">
                  <a:solidFill>
                    <a:srgbClr val="365B6D"/>
                  </a:solidFill>
                  <a:latin typeface="Quicksand"/>
                  <a:ea typeface="Quicksand"/>
                  <a:cs typeface="Quicksand"/>
                  <a:sym typeface="Quicksand"/>
                </a:rPr>
                <a:t>Interactive dashboard creation</a:t>
              </a:r>
            </a:p>
          </p:txBody>
        </p:sp>
      </p:grp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57916" y="-7140"/>
            <a:ext cx="4601524" cy="1354971"/>
          </a:xfrm>
          <a:custGeom>
            <a:avLst/>
            <a:gdLst/>
            <a:ahLst/>
            <a:cxnLst/>
            <a:rect r="r" b="b" t="t" l="l"/>
            <a:pathLst>
              <a:path h="1354971" w="4601524">
                <a:moveTo>
                  <a:pt x="0" y="0"/>
                </a:moveTo>
                <a:lnTo>
                  <a:pt x="4601524" y="0"/>
                </a:lnTo>
                <a:lnTo>
                  <a:pt x="4601524" y="1354971"/>
                </a:lnTo>
                <a:lnTo>
                  <a:pt x="0" y="13549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162" y="-7141"/>
            <a:ext cx="2113595" cy="2710623"/>
          </a:xfrm>
          <a:custGeom>
            <a:avLst/>
            <a:gdLst/>
            <a:ahLst/>
            <a:cxnLst/>
            <a:rect r="r" b="b" t="t" l="l"/>
            <a:pathLst>
              <a:path h="2710623" w="2113595">
                <a:moveTo>
                  <a:pt x="0" y="0"/>
                </a:moveTo>
                <a:lnTo>
                  <a:pt x="2113595" y="0"/>
                </a:lnTo>
                <a:lnTo>
                  <a:pt x="2113595" y="2710623"/>
                </a:lnTo>
                <a:lnTo>
                  <a:pt x="0" y="2710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49042" y="-7142"/>
            <a:ext cx="5773736" cy="3928761"/>
          </a:xfrm>
          <a:custGeom>
            <a:avLst/>
            <a:gdLst/>
            <a:ahLst/>
            <a:cxnLst/>
            <a:rect r="r" b="b" t="t" l="l"/>
            <a:pathLst>
              <a:path h="3928761" w="5773736">
                <a:moveTo>
                  <a:pt x="0" y="0"/>
                </a:moveTo>
                <a:lnTo>
                  <a:pt x="5773736" y="0"/>
                </a:lnTo>
                <a:lnTo>
                  <a:pt x="5773736" y="3928762"/>
                </a:lnTo>
                <a:lnTo>
                  <a:pt x="0" y="39287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14398" y="411957"/>
            <a:ext cx="16459200" cy="1714805"/>
            <a:chOff x="0" y="0"/>
            <a:chExt cx="21945600" cy="22864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945600" cy="2286406"/>
            </a:xfrm>
            <a:custGeom>
              <a:avLst/>
              <a:gdLst/>
              <a:ahLst/>
              <a:cxnLst/>
              <a:rect r="r" b="b" t="t" l="l"/>
              <a:pathLst>
                <a:path h="2286406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406"/>
                  </a:lnTo>
                  <a:lnTo>
                    <a:pt x="0" y="22864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21945600" cy="228640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just">
                <a:lnSpc>
                  <a:spcPts val="6480"/>
                </a:lnSpc>
              </a:pPr>
              <a:r>
                <a:rPr lang="en-US" sz="5400">
                  <a:solidFill>
                    <a:srgbClr val="365B6D"/>
                  </a:solidFill>
                  <a:latin typeface="Gagalin"/>
                  <a:ea typeface="Gagalin"/>
                  <a:cs typeface="Gagalin"/>
                  <a:sym typeface="Gagalin"/>
                </a:rPr>
                <a:t>2- Data Journey :-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7298" y="3211716"/>
            <a:ext cx="15773400" cy="6053727"/>
            <a:chOff x="0" y="0"/>
            <a:chExt cx="21031200" cy="80716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31200" cy="8071635"/>
            </a:xfrm>
            <a:custGeom>
              <a:avLst/>
              <a:gdLst/>
              <a:ahLst/>
              <a:cxnLst/>
              <a:rect r="r" b="b" t="t" l="l"/>
              <a:pathLst>
                <a:path h="8071635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8071635"/>
                  </a:lnTo>
                  <a:lnTo>
                    <a:pt x="0" y="80716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21031200" cy="807163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874395" indent="-437197" lvl="1">
                <a:lnSpc>
                  <a:spcPts val="4860"/>
                </a:lnSpc>
                <a:buAutoNum type="arabicPeriod" startAt="1"/>
              </a:pPr>
              <a:r>
                <a:rPr lang="en-US" b="true" sz="4050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Starting Point</a:t>
              </a:r>
            </a:p>
            <a:p>
              <a:pPr algn="l" marL="680085" indent="-340042" lvl="1">
                <a:lnSpc>
                  <a:spcPts val="3779"/>
                </a:lnSpc>
                <a:buFont typeface="Arial"/>
                <a:buChar char="•"/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Messy column names</a:t>
              </a:r>
            </a:p>
            <a:p>
              <a:pPr algn="l" marL="680085" indent="-340042" lvl="1">
                <a:lnSpc>
                  <a:spcPts val="3779"/>
                </a:lnSpc>
                <a:buFont typeface="Arial"/>
                <a:buChar char="•"/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Inconsistent location data</a:t>
              </a:r>
            </a:p>
            <a:p>
              <a:pPr algn="l" marL="680085" indent="-340042" lvl="1">
                <a:lnSpc>
                  <a:spcPts val="3779"/>
                </a:lnSpc>
                <a:buFont typeface="Arial"/>
                <a:buChar char="•"/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Missing values</a:t>
              </a:r>
            </a:p>
            <a:p>
              <a:pPr algn="l" marL="680085" indent="-340042" lvl="1">
                <a:lnSpc>
                  <a:spcPts val="3779"/>
                </a:lnSpc>
                <a:buFont typeface="Arial"/>
                <a:buChar char="•"/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69 different state spellings!</a:t>
              </a:r>
            </a:p>
            <a:p>
              <a:pPr algn="l" marL="680085" indent="-340042" lvl="1">
                <a:lnSpc>
                  <a:spcPts val="3779"/>
                </a:lnSpc>
                <a:buAutoNum type="arabicPeriod" startAt="1"/>
              </a:pPr>
              <a:r>
                <a:rPr lang="en-US" b="true" sz="3150" spc="12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What We Did</a:t>
              </a:r>
            </a:p>
            <a:p>
              <a:pPr algn="l" marL="680085" indent="-340042" lvl="1">
                <a:lnSpc>
                  <a:spcPts val="3779"/>
                </a:lnSpc>
                <a:buFont typeface="Arial"/>
                <a:buChar char="•"/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Standardized all names</a:t>
              </a:r>
            </a:p>
            <a:p>
              <a:pPr algn="l" marL="680085" indent="-340042" lvl="1">
                <a:lnSpc>
                  <a:spcPts val="3779"/>
                </a:lnSpc>
                <a:buFont typeface="Arial"/>
                <a:buChar char="•"/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Cleaned 8,955 city entries</a:t>
              </a:r>
            </a:p>
            <a:p>
              <a:pPr algn="l" marL="680085" indent="-340042" lvl="1">
                <a:lnSpc>
                  <a:spcPts val="3779"/>
                </a:lnSpc>
                <a:buFont typeface="Arial"/>
                <a:buChar char="•"/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Fixed missing amounts</a:t>
              </a:r>
            </a:p>
            <a:p>
              <a:pPr algn="l" marL="680085" indent="-340042" lvl="1">
                <a:lnSpc>
                  <a:spcPts val="3779"/>
                </a:lnSpc>
                <a:buFont typeface="Arial"/>
                <a:buChar char="•"/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Created smart features</a:t>
              </a:r>
            </a:p>
            <a:p>
              <a:pPr algn="l" marL="680085" indent="-340042" lvl="1">
                <a:lnSpc>
                  <a:spcPts val="3779"/>
                </a:lnSpc>
                <a:buAutoNum type="arabicPeriod" startAt="1"/>
              </a:pPr>
              <a:r>
                <a:rPr lang="en-US" b="true" sz="3150" spc="12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Result</a:t>
              </a:r>
            </a:p>
            <a:p>
              <a:pPr algn="l" marL="570071" indent="-285036" lvl="1">
                <a:lnSpc>
                  <a:spcPts val="3779"/>
                </a:lnSpc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Clean, analysis-ready dataset!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57916" y="-7140"/>
            <a:ext cx="4601524" cy="1354971"/>
          </a:xfrm>
          <a:custGeom>
            <a:avLst/>
            <a:gdLst/>
            <a:ahLst/>
            <a:cxnLst/>
            <a:rect r="r" b="b" t="t" l="l"/>
            <a:pathLst>
              <a:path h="1354971" w="4601524">
                <a:moveTo>
                  <a:pt x="0" y="0"/>
                </a:moveTo>
                <a:lnTo>
                  <a:pt x="4601524" y="0"/>
                </a:lnTo>
                <a:lnTo>
                  <a:pt x="4601524" y="1354971"/>
                </a:lnTo>
                <a:lnTo>
                  <a:pt x="0" y="13549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162" y="-7141"/>
            <a:ext cx="2113595" cy="2710623"/>
          </a:xfrm>
          <a:custGeom>
            <a:avLst/>
            <a:gdLst/>
            <a:ahLst/>
            <a:cxnLst/>
            <a:rect r="r" b="b" t="t" l="l"/>
            <a:pathLst>
              <a:path h="2710623" w="2113595">
                <a:moveTo>
                  <a:pt x="0" y="0"/>
                </a:moveTo>
                <a:lnTo>
                  <a:pt x="2113595" y="0"/>
                </a:lnTo>
                <a:lnTo>
                  <a:pt x="2113595" y="2710623"/>
                </a:lnTo>
                <a:lnTo>
                  <a:pt x="0" y="2710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49043" y="-7141"/>
            <a:ext cx="5773736" cy="3928761"/>
          </a:xfrm>
          <a:custGeom>
            <a:avLst/>
            <a:gdLst/>
            <a:ahLst/>
            <a:cxnLst/>
            <a:rect r="r" b="b" t="t" l="l"/>
            <a:pathLst>
              <a:path h="3928761" w="5773736">
                <a:moveTo>
                  <a:pt x="0" y="0"/>
                </a:moveTo>
                <a:lnTo>
                  <a:pt x="5773735" y="0"/>
                </a:lnTo>
                <a:lnTo>
                  <a:pt x="5773735" y="3928761"/>
                </a:lnTo>
                <a:lnTo>
                  <a:pt x="0" y="39287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14398" y="411957"/>
            <a:ext cx="16459200" cy="1714500"/>
            <a:chOff x="0" y="0"/>
            <a:chExt cx="21945600" cy="228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57150"/>
              <a:ext cx="21945600" cy="2228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>
                  <a:solidFill>
                    <a:srgbClr val="365B6D"/>
                  </a:solidFill>
                  <a:latin typeface="Gagalin"/>
                  <a:ea typeface="Gagalin"/>
                  <a:cs typeface="Gagalin"/>
                  <a:sym typeface="Gagalin"/>
                </a:rPr>
                <a:t>3- Key Discoveries :-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7298" y="3593986"/>
            <a:ext cx="15773400" cy="6190784"/>
            <a:chOff x="0" y="0"/>
            <a:chExt cx="21031200" cy="82543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31200" cy="8254379"/>
            </a:xfrm>
            <a:custGeom>
              <a:avLst/>
              <a:gdLst/>
              <a:ahLst/>
              <a:cxnLst/>
              <a:rect r="r" b="b" t="t" l="l"/>
              <a:pathLst>
                <a:path h="8254379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8254379"/>
                  </a:lnTo>
                  <a:lnTo>
                    <a:pt x="0" y="82543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21031200" cy="82543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5040"/>
                </a:lnSpc>
                <a:buAutoNum type="arabicPeriod" startAt="1"/>
              </a:pPr>
              <a:r>
                <a:rPr lang="en-US" b="true" sz="4200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Top Insights</a:t>
              </a:r>
            </a:p>
            <a:p>
              <a:pPr algn="l" marL="734061" indent="-367031" lvl="1">
                <a:lnSpc>
                  <a:spcPts val="4080"/>
                </a:lnSpc>
                <a:buFont typeface="Arial"/>
                <a:buChar char="•"/>
              </a:pPr>
              <a:r>
                <a:rPr lang="en-US" sz="3400" spc="13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Sets &amp; Kurtas dominate sales</a:t>
              </a:r>
            </a:p>
            <a:p>
              <a:pPr algn="l" marL="734061" indent="-367031" lvl="1">
                <a:lnSpc>
                  <a:spcPts val="4080"/>
                </a:lnSpc>
                <a:buFont typeface="Arial"/>
                <a:buChar char="•"/>
              </a:pPr>
              <a:r>
                <a:rPr lang="en-US" sz="3400" spc="13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Maharashtra leads revenue</a:t>
              </a:r>
            </a:p>
            <a:p>
              <a:pPr algn="l" marL="734061" indent="-367031" lvl="1">
                <a:lnSpc>
                  <a:spcPts val="4080"/>
                </a:lnSpc>
                <a:buFont typeface="Arial"/>
                <a:buChar char="•"/>
              </a:pPr>
              <a:r>
                <a:rPr lang="en-US" sz="3400" spc="13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Medium size most popular</a:t>
              </a:r>
            </a:p>
            <a:p>
              <a:pPr algn="l" marL="734061" indent="-367031" lvl="1">
                <a:lnSpc>
                  <a:spcPts val="4080"/>
                </a:lnSpc>
                <a:buFont typeface="Arial"/>
                <a:buChar char="•"/>
              </a:pPr>
              <a:r>
                <a:rPr lang="en-US" sz="3400" spc="13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May was the best month</a:t>
              </a:r>
            </a:p>
            <a:p>
              <a:pPr algn="l" marL="734061" indent="-367031" lvl="1">
                <a:lnSpc>
                  <a:spcPts val="4080"/>
                </a:lnSpc>
                <a:buFont typeface="Arial"/>
                <a:buChar char="•"/>
              </a:pPr>
              <a:r>
                <a:rPr lang="en-US" sz="3400" spc="13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B2B customers spend more</a:t>
              </a:r>
            </a:p>
            <a:p>
              <a:pPr algn="l" marL="906780" indent="-453390" lvl="1">
                <a:lnSpc>
                  <a:spcPts val="5040"/>
                </a:lnSpc>
                <a:buAutoNum type="arabicPeriod" startAt="1"/>
              </a:pPr>
              <a:r>
                <a:rPr lang="en-US" b="true" sz="4200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Success Rate</a:t>
              </a:r>
            </a:p>
            <a:p>
              <a:pPr algn="l" marL="615316" indent="-307658" lvl="1">
                <a:lnSpc>
                  <a:spcPts val="4080"/>
                </a:lnSpc>
                <a:buFont typeface="Arial"/>
                <a:buChar char="•"/>
              </a:pPr>
              <a:r>
                <a:rPr lang="en-US" sz="3400" spc="13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99.97% data retained</a:t>
              </a:r>
            </a:p>
            <a:p>
              <a:pPr algn="l" marL="615316" indent="-307658" lvl="1">
                <a:lnSpc>
                  <a:spcPts val="4080"/>
                </a:lnSpc>
                <a:buFont typeface="Arial"/>
                <a:buChar char="•"/>
              </a:pPr>
              <a:r>
                <a:rPr lang="en-US" sz="3400" spc="13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47 states (from 69)</a:t>
              </a:r>
            </a:p>
            <a:p>
              <a:pPr algn="l" marL="615316" indent="-307658" lvl="1">
                <a:lnSpc>
                  <a:spcPts val="4080"/>
                </a:lnSpc>
                <a:buFont typeface="Arial"/>
                <a:buChar char="•"/>
              </a:pPr>
              <a:r>
                <a:rPr lang="en-US" sz="3400" spc="13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18 new features created</a:t>
              </a:r>
            </a:p>
          </p:txBody>
        </p:sp>
      </p:grp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57916" y="-7140"/>
            <a:ext cx="4601524" cy="1354971"/>
          </a:xfrm>
          <a:custGeom>
            <a:avLst/>
            <a:gdLst/>
            <a:ahLst/>
            <a:cxnLst/>
            <a:rect r="r" b="b" t="t" l="l"/>
            <a:pathLst>
              <a:path h="1354971" w="4601524">
                <a:moveTo>
                  <a:pt x="0" y="0"/>
                </a:moveTo>
                <a:lnTo>
                  <a:pt x="4601524" y="0"/>
                </a:lnTo>
                <a:lnTo>
                  <a:pt x="4601524" y="1354971"/>
                </a:lnTo>
                <a:lnTo>
                  <a:pt x="0" y="13549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162" y="-7141"/>
            <a:ext cx="2113595" cy="2710623"/>
          </a:xfrm>
          <a:custGeom>
            <a:avLst/>
            <a:gdLst/>
            <a:ahLst/>
            <a:cxnLst/>
            <a:rect r="r" b="b" t="t" l="l"/>
            <a:pathLst>
              <a:path h="2710623" w="2113595">
                <a:moveTo>
                  <a:pt x="0" y="0"/>
                </a:moveTo>
                <a:lnTo>
                  <a:pt x="2113595" y="0"/>
                </a:lnTo>
                <a:lnTo>
                  <a:pt x="2113595" y="2710623"/>
                </a:lnTo>
                <a:lnTo>
                  <a:pt x="0" y="2710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49043" y="-7141"/>
            <a:ext cx="5773736" cy="3928761"/>
          </a:xfrm>
          <a:custGeom>
            <a:avLst/>
            <a:gdLst/>
            <a:ahLst/>
            <a:cxnLst/>
            <a:rect r="r" b="b" t="t" l="l"/>
            <a:pathLst>
              <a:path h="3928761" w="5773736">
                <a:moveTo>
                  <a:pt x="0" y="0"/>
                </a:moveTo>
                <a:lnTo>
                  <a:pt x="5773735" y="0"/>
                </a:lnTo>
                <a:lnTo>
                  <a:pt x="5773735" y="3928761"/>
                </a:lnTo>
                <a:lnTo>
                  <a:pt x="0" y="39287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14398" y="411957"/>
            <a:ext cx="16459200" cy="1714500"/>
            <a:chOff x="0" y="0"/>
            <a:chExt cx="21945600" cy="228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57150"/>
              <a:ext cx="21945600" cy="2228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>
                  <a:solidFill>
                    <a:srgbClr val="365B6D"/>
                  </a:solidFill>
                  <a:latin typeface="Gagalin"/>
                  <a:ea typeface="Gagalin"/>
                  <a:cs typeface="Gagalin"/>
                  <a:sym typeface="Gagalin"/>
                </a:rPr>
                <a:t>4- Geographic Champions :-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7298" y="3771469"/>
            <a:ext cx="15773400" cy="6013300"/>
            <a:chOff x="0" y="0"/>
            <a:chExt cx="21031200" cy="80177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31200" cy="8017732"/>
            </a:xfrm>
            <a:custGeom>
              <a:avLst/>
              <a:gdLst/>
              <a:ahLst/>
              <a:cxnLst/>
              <a:rect r="r" b="b" t="t" l="l"/>
              <a:pathLst>
                <a:path h="801773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8017732"/>
                  </a:lnTo>
                  <a:lnTo>
                    <a:pt x="0" y="80177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21031200" cy="80177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5040"/>
                </a:lnSpc>
                <a:buAutoNum type="arabicPeriod" startAt="1"/>
              </a:pPr>
              <a:r>
                <a:rPr lang="en-US" b="true" sz="4200" spc="-84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Top 5 Revenue States</a:t>
              </a:r>
            </a:p>
            <a:p>
              <a:pPr algn="l" marL="777240" indent="-38862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3600" spc="89">
                  <a:solidFill>
                    <a:srgbClr val="365B6D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Maharashtra - ₹12.9 Million</a:t>
              </a:r>
            </a:p>
            <a:p>
              <a:pPr algn="l" marL="777240" indent="-38862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3600" spc="89">
                  <a:solidFill>
                    <a:srgbClr val="365B6D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Karnataka - ₹10.2Million</a:t>
              </a:r>
            </a:p>
            <a:p>
              <a:pPr algn="l" marL="777240" indent="-38862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3600" spc="89">
                  <a:solidFill>
                    <a:srgbClr val="365B6D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Telangana- ₹6.7Million</a:t>
              </a:r>
            </a:p>
            <a:p>
              <a:pPr algn="l" marL="777240" indent="-38862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3600" spc="89">
                  <a:solidFill>
                    <a:srgbClr val="365B6D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Uttar Pradesh- ₹6.5Million</a:t>
              </a:r>
            </a:p>
            <a:p>
              <a:pPr algn="l" marL="777240" indent="-38862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3600" spc="89">
                  <a:solidFill>
                    <a:srgbClr val="365B6D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Tamil Nadu - ₹6.3Million</a:t>
              </a:r>
            </a:p>
            <a:p>
              <a:pPr algn="l" marL="906780" indent="-453390" lvl="1">
                <a:lnSpc>
                  <a:spcPts val="5040"/>
                </a:lnSpc>
                <a:buAutoNum type="arabicPeriod" startAt="1"/>
              </a:pPr>
              <a:r>
                <a:rPr lang="en-US" b="true" sz="4200" spc="-84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City Stars 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3600" spc="89">
                  <a:solidFill>
                    <a:srgbClr val="365B6D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Mumbai: Highest volume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3600" spc="89">
                  <a:solidFill>
                    <a:srgbClr val="365B6D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Bangalore: Highest average order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3600" spc="89">
                  <a:solidFill>
                    <a:srgbClr val="365B6D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Delhi: Fastest growth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57916" y="-7140"/>
            <a:ext cx="4601524" cy="1354971"/>
          </a:xfrm>
          <a:custGeom>
            <a:avLst/>
            <a:gdLst/>
            <a:ahLst/>
            <a:cxnLst/>
            <a:rect r="r" b="b" t="t" l="l"/>
            <a:pathLst>
              <a:path h="1354971" w="4601524">
                <a:moveTo>
                  <a:pt x="0" y="0"/>
                </a:moveTo>
                <a:lnTo>
                  <a:pt x="4601524" y="0"/>
                </a:lnTo>
                <a:lnTo>
                  <a:pt x="4601524" y="1354971"/>
                </a:lnTo>
                <a:lnTo>
                  <a:pt x="0" y="13549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162" y="-7141"/>
            <a:ext cx="2113595" cy="2710623"/>
          </a:xfrm>
          <a:custGeom>
            <a:avLst/>
            <a:gdLst/>
            <a:ahLst/>
            <a:cxnLst/>
            <a:rect r="r" b="b" t="t" l="l"/>
            <a:pathLst>
              <a:path h="2710623" w="2113595">
                <a:moveTo>
                  <a:pt x="0" y="0"/>
                </a:moveTo>
                <a:lnTo>
                  <a:pt x="2113595" y="0"/>
                </a:lnTo>
                <a:lnTo>
                  <a:pt x="2113595" y="2710623"/>
                </a:lnTo>
                <a:lnTo>
                  <a:pt x="0" y="2710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49043" y="-7141"/>
            <a:ext cx="5773736" cy="3928761"/>
          </a:xfrm>
          <a:custGeom>
            <a:avLst/>
            <a:gdLst/>
            <a:ahLst/>
            <a:cxnLst/>
            <a:rect r="r" b="b" t="t" l="l"/>
            <a:pathLst>
              <a:path h="3928761" w="5773736">
                <a:moveTo>
                  <a:pt x="0" y="0"/>
                </a:moveTo>
                <a:lnTo>
                  <a:pt x="5773735" y="0"/>
                </a:lnTo>
                <a:lnTo>
                  <a:pt x="5773735" y="3928761"/>
                </a:lnTo>
                <a:lnTo>
                  <a:pt x="0" y="39287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14398" y="411957"/>
            <a:ext cx="16459200" cy="1714500"/>
            <a:chOff x="0" y="0"/>
            <a:chExt cx="21945600" cy="228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57150"/>
              <a:ext cx="21945600" cy="2228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>
                  <a:solidFill>
                    <a:srgbClr val="365B6D"/>
                  </a:solidFill>
                  <a:latin typeface="Gagalin"/>
                  <a:ea typeface="Gagalin"/>
                  <a:cs typeface="Gagalin"/>
                  <a:sym typeface="Gagalin"/>
                </a:rPr>
                <a:t>5- Product Performance :-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7298" y="2337953"/>
            <a:ext cx="15773400" cy="7446816"/>
            <a:chOff x="0" y="0"/>
            <a:chExt cx="21031200" cy="99290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31200" cy="9929088"/>
            </a:xfrm>
            <a:custGeom>
              <a:avLst/>
              <a:gdLst/>
              <a:ahLst/>
              <a:cxnLst/>
              <a:rect r="r" b="b" t="t" l="l"/>
              <a:pathLst>
                <a:path h="9929088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9929088"/>
                  </a:lnTo>
                  <a:lnTo>
                    <a:pt x="0" y="99290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21031200" cy="99290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874395" indent="-437197" lvl="1">
                <a:lnSpc>
                  <a:spcPts val="4860"/>
                </a:lnSpc>
                <a:buAutoNum type="arabicPeriod" startAt="1"/>
              </a:pPr>
              <a:r>
                <a:rPr lang="en-US" b="true" sz="4050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Category Winners</a:t>
              </a:r>
            </a:p>
            <a:p>
              <a:pPr algn="l" marL="680085" indent="-340042" lvl="1">
                <a:lnSpc>
                  <a:spcPts val="3779"/>
                </a:lnSpc>
                <a:buFont typeface="Arial"/>
                <a:buChar char="•"/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Sets - Highest quantity</a:t>
              </a:r>
            </a:p>
            <a:p>
              <a:pPr algn="l" marL="680085" indent="-340042" lvl="1">
                <a:lnSpc>
                  <a:spcPts val="3779"/>
                </a:lnSpc>
                <a:buFont typeface="Arial"/>
                <a:buChar char="•"/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Kurtas - Premium pricing</a:t>
              </a:r>
            </a:p>
            <a:p>
              <a:pPr algn="l" marL="680085" indent="-340042" lvl="1">
                <a:lnSpc>
                  <a:spcPts val="3779"/>
                </a:lnSpc>
                <a:buFont typeface="Arial"/>
                <a:buChar char="•"/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Western Dresses - Growing trend</a:t>
              </a:r>
            </a:p>
            <a:p>
              <a:pPr algn="l" marL="874395" indent="-437197" lvl="1">
                <a:lnSpc>
                  <a:spcPts val="4860"/>
                </a:lnSpc>
                <a:buAutoNum type="arabicPeriod" startAt="1"/>
              </a:pPr>
              <a:r>
                <a:rPr lang="en-US" b="true" sz="4050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Size Insights</a:t>
              </a:r>
            </a:p>
            <a:p>
              <a:pPr algn="l" marL="570071" indent="-285036" lvl="1">
                <a:lnSpc>
                  <a:spcPts val="3779"/>
                </a:lnSpc>
                <a:buFont typeface="Arial"/>
                <a:buChar char="•"/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M (Medium): 35% of orders</a:t>
              </a:r>
            </a:p>
            <a:p>
              <a:pPr algn="l" marL="570071" indent="-285036" lvl="1">
                <a:lnSpc>
                  <a:spcPts val="3779"/>
                </a:lnSpc>
                <a:buFont typeface="Arial"/>
                <a:buChar char="•"/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L &amp; XL: 40% combined</a:t>
              </a:r>
            </a:p>
            <a:p>
              <a:pPr algn="l" marL="570071" indent="-285036" lvl="1">
                <a:lnSpc>
                  <a:spcPts val="3779"/>
                </a:lnSpc>
                <a:buFont typeface="Arial"/>
                <a:buChar char="•"/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Regional variations noted</a:t>
              </a:r>
            </a:p>
            <a:p>
              <a:pPr algn="l" marL="874395" indent="-437197" lvl="1">
                <a:lnSpc>
                  <a:spcPts val="4860"/>
                </a:lnSpc>
                <a:buAutoNum type="arabicPeriod" startAt="1"/>
              </a:pPr>
              <a:r>
                <a:rPr lang="en-US" b="true" sz="4050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Price Tiers</a:t>
              </a:r>
            </a:p>
            <a:p>
              <a:pPr algn="l" marL="570071" indent="-285036" lvl="1">
                <a:lnSpc>
                  <a:spcPts val="3779"/>
                </a:lnSpc>
                <a:buFont typeface="Arial"/>
                <a:buChar char="•"/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Budget (&lt;₹300): 45%</a:t>
              </a:r>
            </a:p>
            <a:p>
              <a:pPr algn="l" marL="570071" indent="-285036" lvl="1">
                <a:lnSpc>
                  <a:spcPts val="3779"/>
                </a:lnSpc>
                <a:buFont typeface="Arial"/>
                <a:buChar char="•"/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Mid-range: 35%</a:t>
              </a:r>
            </a:p>
            <a:p>
              <a:pPr algn="l" marL="570071" indent="-285036" lvl="1">
                <a:lnSpc>
                  <a:spcPts val="3779"/>
                </a:lnSpc>
                <a:buFont typeface="Arial"/>
                <a:buChar char="•"/>
              </a:pPr>
              <a:r>
                <a:rPr lang="en-US" sz="3150" spc="12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Premium: 20%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57916" y="-7140"/>
            <a:ext cx="4601524" cy="1354971"/>
          </a:xfrm>
          <a:custGeom>
            <a:avLst/>
            <a:gdLst/>
            <a:ahLst/>
            <a:cxnLst/>
            <a:rect r="r" b="b" t="t" l="l"/>
            <a:pathLst>
              <a:path h="1354971" w="4601524">
                <a:moveTo>
                  <a:pt x="0" y="0"/>
                </a:moveTo>
                <a:lnTo>
                  <a:pt x="4601524" y="0"/>
                </a:lnTo>
                <a:lnTo>
                  <a:pt x="4601524" y="1354971"/>
                </a:lnTo>
                <a:lnTo>
                  <a:pt x="0" y="13549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162" y="-7141"/>
            <a:ext cx="2113595" cy="2710623"/>
          </a:xfrm>
          <a:custGeom>
            <a:avLst/>
            <a:gdLst/>
            <a:ahLst/>
            <a:cxnLst/>
            <a:rect r="r" b="b" t="t" l="l"/>
            <a:pathLst>
              <a:path h="2710623" w="2113595">
                <a:moveTo>
                  <a:pt x="0" y="0"/>
                </a:moveTo>
                <a:lnTo>
                  <a:pt x="2113595" y="0"/>
                </a:lnTo>
                <a:lnTo>
                  <a:pt x="2113595" y="2710623"/>
                </a:lnTo>
                <a:lnTo>
                  <a:pt x="0" y="2710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49043" y="-7141"/>
            <a:ext cx="5773736" cy="3928761"/>
          </a:xfrm>
          <a:custGeom>
            <a:avLst/>
            <a:gdLst/>
            <a:ahLst/>
            <a:cxnLst/>
            <a:rect r="r" b="b" t="t" l="l"/>
            <a:pathLst>
              <a:path h="3928761" w="5773736">
                <a:moveTo>
                  <a:pt x="0" y="0"/>
                </a:moveTo>
                <a:lnTo>
                  <a:pt x="5773735" y="0"/>
                </a:lnTo>
                <a:lnTo>
                  <a:pt x="5773735" y="3928761"/>
                </a:lnTo>
                <a:lnTo>
                  <a:pt x="0" y="39287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57298" y="547686"/>
            <a:ext cx="15773400" cy="1711376"/>
            <a:chOff x="0" y="0"/>
            <a:chExt cx="21031200" cy="22818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31200" cy="2281834"/>
            </a:xfrm>
            <a:custGeom>
              <a:avLst/>
              <a:gdLst/>
              <a:ahLst/>
              <a:cxnLst/>
              <a:rect r="r" b="b" t="t" l="l"/>
              <a:pathLst>
                <a:path h="2281834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281834"/>
                  </a:lnTo>
                  <a:lnTo>
                    <a:pt x="0" y="22818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57150"/>
              <a:ext cx="21031200" cy="222468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>
                  <a:solidFill>
                    <a:srgbClr val="365B6D"/>
                  </a:solidFill>
                  <a:latin typeface="Gagalin"/>
                  <a:ea typeface="Gagalin"/>
                  <a:cs typeface="Gagalin"/>
                  <a:sym typeface="Gagalin"/>
                </a:rPr>
                <a:t>6- Customer Insights :-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7298" y="2871361"/>
            <a:ext cx="15773400" cy="6675282"/>
            <a:chOff x="0" y="0"/>
            <a:chExt cx="21031200" cy="8900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31200" cy="8900376"/>
            </a:xfrm>
            <a:custGeom>
              <a:avLst/>
              <a:gdLst/>
              <a:ahLst/>
              <a:cxnLst/>
              <a:rect r="r" b="b" t="t" l="l"/>
              <a:pathLst>
                <a:path h="890037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8900376"/>
                  </a:lnTo>
                  <a:lnTo>
                    <a:pt x="0" y="89003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21031200" cy="890037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284"/>
                </a:lnSpc>
              </a:pPr>
              <a:r>
                <a:rPr lang="en-US" b="true" sz="3570">
                  <a:solidFill>
                    <a:srgbClr val="365B6D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B2B vs B2C</a:t>
              </a:r>
            </a:p>
            <a:p>
              <a:pPr algn="l" marL="770763" indent="-385382" lvl="1">
                <a:lnSpc>
                  <a:spcPts val="4284"/>
                </a:lnSpc>
                <a:buAutoNum type="arabicPeriod" startAt="1"/>
              </a:pPr>
              <a:r>
                <a:rPr lang="en-US" b="true" sz="3570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B2C Customers (80%)</a:t>
              </a:r>
            </a:p>
            <a:p>
              <a:pPr algn="l" marL="646081" indent="-323040" lvl="1">
                <a:lnSpc>
                  <a:spcPts val="4284"/>
                </a:lnSpc>
                <a:buFont typeface="Arial"/>
                <a:buChar char="•"/>
              </a:pPr>
              <a:r>
                <a:rPr lang="en-US" sz="3570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More orders</a:t>
              </a:r>
            </a:p>
            <a:p>
              <a:pPr algn="l" marL="646081" indent="-323040" lvl="1">
                <a:lnSpc>
                  <a:spcPts val="4284"/>
                </a:lnSpc>
                <a:buFont typeface="Arial"/>
                <a:buChar char="•"/>
              </a:pPr>
              <a:r>
                <a:rPr lang="en-US" sz="3570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Use promotions frequently</a:t>
              </a:r>
            </a:p>
            <a:p>
              <a:pPr algn="l" marL="646081" indent="-323040" lvl="1">
                <a:lnSpc>
                  <a:spcPts val="4284"/>
                </a:lnSpc>
                <a:buFont typeface="Arial"/>
                <a:buChar char="•"/>
              </a:pPr>
              <a:r>
                <a:rPr lang="en-US" sz="3570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Weekend shopping</a:t>
              </a:r>
            </a:p>
            <a:p>
              <a:pPr algn="l" marL="770763" indent="-385382" lvl="1">
                <a:lnSpc>
                  <a:spcPts val="4284"/>
                </a:lnSpc>
                <a:buAutoNum type="arabicPeriod" startAt="1"/>
              </a:pPr>
              <a:r>
                <a:rPr lang="en-US" b="true" sz="3570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B2B Customers (20%)</a:t>
              </a:r>
            </a:p>
            <a:p>
              <a:pPr algn="l" marL="646081" indent="-323040" lvl="1">
                <a:lnSpc>
                  <a:spcPts val="4284"/>
                </a:lnSpc>
                <a:buFont typeface="Arial"/>
                <a:buChar char="•"/>
              </a:pPr>
              <a:r>
                <a:rPr lang="en-US" sz="3570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Higher order values (+40%)</a:t>
              </a:r>
            </a:p>
            <a:p>
              <a:pPr algn="l" marL="646081" indent="-323040" lvl="1">
                <a:lnSpc>
                  <a:spcPts val="4284"/>
                </a:lnSpc>
                <a:buFont typeface="Arial"/>
                <a:buChar char="•"/>
              </a:pPr>
              <a:r>
                <a:rPr lang="en-US" sz="3570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Weekday purchases</a:t>
              </a:r>
            </a:p>
            <a:p>
              <a:pPr algn="l" marL="646081" indent="-323040" lvl="1">
                <a:lnSpc>
                  <a:spcPts val="4284"/>
                </a:lnSpc>
                <a:buFont typeface="Arial"/>
                <a:buChar char="•"/>
              </a:pPr>
              <a:r>
                <a:rPr lang="en-US" sz="3570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Lower cancellation rates</a:t>
              </a:r>
            </a:p>
            <a:p>
              <a:pPr algn="l" marL="646081" indent="-323040" lvl="1">
                <a:lnSpc>
                  <a:spcPts val="4284"/>
                </a:lnSpc>
                <a:buFont typeface="Arial"/>
                <a:buChar char="•"/>
              </a:pPr>
              <a:r>
                <a:rPr lang="en-US" b="true" sz="3570">
                  <a:solidFill>
                    <a:srgbClr val="365B6D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Promotion Impact</a:t>
              </a:r>
            </a:p>
            <a:p>
              <a:pPr algn="l" marL="646081" indent="-323040" lvl="1">
                <a:lnSpc>
                  <a:spcPts val="4284"/>
                </a:lnSpc>
              </a:pPr>
              <a:r>
                <a:rPr lang="en-US" sz="3570" spc="14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📈 +25% order value with promotions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57916" y="-7140"/>
            <a:ext cx="4601524" cy="1354971"/>
          </a:xfrm>
          <a:custGeom>
            <a:avLst/>
            <a:gdLst/>
            <a:ahLst/>
            <a:cxnLst/>
            <a:rect r="r" b="b" t="t" l="l"/>
            <a:pathLst>
              <a:path h="1354971" w="4601524">
                <a:moveTo>
                  <a:pt x="0" y="0"/>
                </a:moveTo>
                <a:lnTo>
                  <a:pt x="4601524" y="0"/>
                </a:lnTo>
                <a:lnTo>
                  <a:pt x="4601524" y="1354971"/>
                </a:lnTo>
                <a:lnTo>
                  <a:pt x="0" y="13549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162" y="-7141"/>
            <a:ext cx="2113595" cy="2710623"/>
          </a:xfrm>
          <a:custGeom>
            <a:avLst/>
            <a:gdLst/>
            <a:ahLst/>
            <a:cxnLst/>
            <a:rect r="r" b="b" t="t" l="l"/>
            <a:pathLst>
              <a:path h="2710623" w="2113595">
                <a:moveTo>
                  <a:pt x="0" y="0"/>
                </a:moveTo>
                <a:lnTo>
                  <a:pt x="2113595" y="0"/>
                </a:lnTo>
                <a:lnTo>
                  <a:pt x="2113595" y="2710623"/>
                </a:lnTo>
                <a:lnTo>
                  <a:pt x="0" y="2710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49043" y="-7141"/>
            <a:ext cx="5773736" cy="3928761"/>
          </a:xfrm>
          <a:custGeom>
            <a:avLst/>
            <a:gdLst/>
            <a:ahLst/>
            <a:cxnLst/>
            <a:rect r="r" b="b" t="t" l="l"/>
            <a:pathLst>
              <a:path h="3928761" w="5773736">
                <a:moveTo>
                  <a:pt x="0" y="0"/>
                </a:moveTo>
                <a:lnTo>
                  <a:pt x="5773735" y="0"/>
                </a:lnTo>
                <a:lnTo>
                  <a:pt x="5773735" y="3928761"/>
                </a:lnTo>
                <a:lnTo>
                  <a:pt x="0" y="39287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57297" y="547684"/>
            <a:ext cx="15773400" cy="1711376"/>
            <a:chOff x="0" y="0"/>
            <a:chExt cx="21031200" cy="22818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31200" cy="2281835"/>
            </a:xfrm>
            <a:custGeom>
              <a:avLst/>
              <a:gdLst/>
              <a:ahLst/>
              <a:cxnLst/>
              <a:rect r="r" b="b" t="t" l="l"/>
              <a:pathLst>
                <a:path h="2281835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281835"/>
                  </a:lnTo>
                  <a:lnTo>
                    <a:pt x="0" y="22818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57150"/>
              <a:ext cx="21031200" cy="222468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>
                  <a:solidFill>
                    <a:srgbClr val="365B6D"/>
                  </a:solidFill>
                  <a:latin typeface="Gagalin"/>
                  <a:ea typeface="Gagalin"/>
                  <a:cs typeface="Gagalin"/>
                  <a:sym typeface="Gagalin"/>
                </a:rPr>
                <a:t>7- Time Patterns :-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7298" y="3234436"/>
            <a:ext cx="15773400" cy="6312207"/>
            <a:chOff x="0" y="0"/>
            <a:chExt cx="21031200" cy="84162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31200" cy="8416276"/>
            </a:xfrm>
            <a:custGeom>
              <a:avLst/>
              <a:gdLst/>
              <a:ahLst/>
              <a:cxnLst/>
              <a:rect r="r" b="b" t="t" l="l"/>
              <a:pathLst>
                <a:path h="841627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8416276"/>
                  </a:lnTo>
                  <a:lnTo>
                    <a:pt x="0" y="84162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21031200" cy="841627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25424" indent="-362712" lvl="1">
                <a:lnSpc>
                  <a:spcPts val="4032"/>
                </a:lnSpc>
                <a:buAutoNum type="arabicPeriod" startAt="1"/>
              </a:pPr>
              <a:r>
                <a:rPr lang="en-US" b="true" sz="3360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Monthly Trends</a:t>
              </a:r>
            </a:p>
            <a:p>
              <a:pPr algn="l" marL="608076" indent="-304038" lvl="1">
                <a:lnSpc>
                  <a:spcPts val="4032"/>
                </a:lnSpc>
                <a:buFont typeface="Arial"/>
                <a:buChar char="•"/>
              </a:pPr>
              <a:r>
                <a:rPr lang="en-US" sz="3360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April: Steady start</a:t>
              </a:r>
            </a:p>
            <a:p>
              <a:pPr algn="l" marL="608076" indent="-304038" lvl="1">
                <a:lnSpc>
                  <a:spcPts val="4032"/>
                </a:lnSpc>
                <a:buFont typeface="Arial"/>
                <a:buChar char="•"/>
              </a:pPr>
              <a:r>
                <a:rPr lang="en-US" sz="3360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May: Peak performance 📈</a:t>
              </a:r>
            </a:p>
            <a:p>
              <a:pPr algn="l" marL="608076" indent="-304038" lvl="1">
                <a:lnSpc>
                  <a:spcPts val="4032"/>
                </a:lnSpc>
                <a:buFont typeface="Arial"/>
                <a:buChar char="•"/>
              </a:pPr>
              <a:r>
                <a:rPr lang="en-US" sz="3360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June: Slight decline</a:t>
              </a:r>
            </a:p>
            <a:p>
              <a:pPr algn="l" marL="725424" indent="-362712" lvl="1">
                <a:lnSpc>
                  <a:spcPts val="4032"/>
                </a:lnSpc>
                <a:buAutoNum type="arabicPeriod" startAt="1"/>
              </a:pPr>
              <a:r>
                <a:rPr lang="en-US" b="true" sz="3360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Weekly Patterns</a:t>
              </a:r>
            </a:p>
            <a:p>
              <a:pPr algn="l" marL="608076" indent="-304038" lvl="1">
                <a:lnSpc>
                  <a:spcPts val="4032"/>
                </a:lnSpc>
                <a:buFont typeface="Arial"/>
                <a:buChar char="•"/>
              </a:pPr>
              <a:r>
                <a:rPr lang="en-US" sz="3360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Tuesday-Thursday: Highest sales</a:t>
              </a:r>
            </a:p>
            <a:p>
              <a:pPr algn="l" marL="608076" indent="-304038" lvl="1">
                <a:lnSpc>
                  <a:spcPts val="4032"/>
                </a:lnSpc>
                <a:buFont typeface="Arial"/>
                <a:buChar char="•"/>
              </a:pPr>
              <a:r>
                <a:rPr lang="en-US" sz="3360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Sunday: Lowest volume</a:t>
              </a:r>
            </a:p>
            <a:p>
              <a:pPr algn="l" marL="608076" indent="-304038" lvl="1">
                <a:lnSpc>
                  <a:spcPts val="4032"/>
                </a:lnSpc>
                <a:buFont typeface="Arial"/>
                <a:buChar char="•"/>
              </a:pPr>
              <a:r>
                <a:rPr lang="en-US" sz="3360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Mid-week: B2B peak</a:t>
              </a:r>
            </a:p>
            <a:p>
              <a:pPr algn="l" marL="725424" indent="-362712" lvl="1">
                <a:lnSpc>
                  <a:spcPts val="4032"/>
                </a:lnSpc>
                <a:buAutoNum type="arabicPeriod" startAt="1"/>
              </a:pPr>
              <a:r>
                <a:rPr lang="en-US" b="true" sz="3360">
                  <a:solidFill>
                    <a:srgbClr val="365B6D"/>
                  </a:solidFill>
                  <a:latin typeface="Caveat Bold"/>
                  <a:ea typeface="Caveat Bold"/>
                  <a:cs typeface="Caveat Bold"/>
                  <a:sym typeface="Caveat Bold"/>
                </a:rPr>
                <a:t>Daily Insights</a:t>
              </a:r>
            </a:p>
            <a:p>
              <a:pPr algn="l" marL="608076" indent="-304038" lvl="1">
                <a:lnSpc>
                  <a:spcPts val="4032"/>
                </a:lnSpc>
                <a:buFont typeface="Arial"/>
                <a:buChar char="•"/>
              </a:pPr>
              <a:r>
                <a:rPr lang="en-US" sz="3360" spc="13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Month-end surge</a:t>
              </a:r>
            </a:p>
            <a:p>
              <a:pPr algn="l" marL="608076" indent="-304038" lvl="1">
                <a:lnSpc>
                  <a:spcPts val="4032"/>
                </a:lnSpc>
                <a:buFont typeface="Arial"/>
                <a:buChar char="•"/>
              </a:pPr>
              <a:r>
                <a:rPr lang="en-US" sz="3360" spc="13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Morning order peaks</a:t>
              </a:r>
            </a:p>
            <a:p>
              <a:pPr algn="l" marL="608076" indent="-304038" lvl="1">
                <a:lnSpc>
                  <a:spcPts val="4032"/>
                </a:lnSpc>
                <a:buFont typeface="Arial"/>
                <a:buChar char="•"/>
              </a:pPr>
              <a:r>
                <a:rPr lang="en-US" sz="3360" spc="13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Regional time differences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DAGnb7QmU-Y</dc:identifier>
  <dcterms:modified xsi:type="dcterms:W3CDTF">2011-08-01T06:04:30Z</dcterms:modified>
  <cp:revision>1</cp:revision>
  <dc:title>mid_project_pres.pptx</dc:title>
</cp:coreProperties>
</file>