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swald Medium"/>
      <p:regular r:id="rId12"/>
      <p:bold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Medium-bold.fntdata"/><Relationship Id="rId12" Type="http://schemas.openxmlformats.org/officeDocument/2006/relationships/font" Target="fonts/Oswald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5cf9c54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5cf9c54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5cf9c543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5cf9c543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5cf9c543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5cf9c543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5cf9c543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5cf9c543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5cf9c543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5cf9c543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3179850" y="0"/>
            <a:ext cx="2784300" cy="52734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179850" y="3162425"/>
            <a:ext cx="2784300" cy="18921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179850" y="3202000"/>
            <a:ext cx="2784300" cy="1892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179850" y="3263275"/>
            <a:ext cx="2784300" cy="1892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179850" y="3356075"/>
            <a:ext cx="2784300" cy="19149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179850" y="3496025"/>
            <a:ext cx="2784300" cy="1800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482925" y="2194650"/>
            <a:ext cx="4220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PARADIGMS</a:t>
            </a:r>
            <a:endParaRPr b="1" sz="37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268350" y="0"/>
            <a:ext cx="9423300" cy="52146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flipH="1" rot="8585035">
            <a:off x="6521360" y="2600187"/>
            <a:ext cx="223260" cy="86478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533069" y="712675"/>
            <a:ext cx="2068500" cy="636000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026188" y="722881"/>
            <a:ext cx="509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PROGRAMMING 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PARADIGMS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0" name="Google Shape;70;p14"/>
          <p:cNvSpPr/>
          <p:nvPr/>
        </p:nvSpPr>
        <p:spPr>
          <a:xfrm flipH="1" rot="8586481">
            <a:off x="5549931" y="1135326"/>
            <a:ext cx="311340" cy="1206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-8586481">
            <a:off x="3282706" y="1135326"/>
            <a:ext cx="311340" cy="1206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881206" y="2277725"/>
            <a:ext cx="2068500" cy="636000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184931" y="2277725"/>
            <a:ext cx="2068500" cy="636000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678050" y="2287931"/>
            <a:ext cx="509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DECLARATIVE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PARADIGM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04613" y="4040501"/>
            <a:ext cx="1268700" cy="390300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458859" y="3521576"/>
            <a:ext cx="1268700" cy="390300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2413105" y="4040501"/>
            <a:ext cx="1268700" cy="390300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5462163" y="4040501"/>
            <a:ext cx="1268700" cy="390300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6416409" y="3521576"/>
            <a:ext cx="1268700" cy="390300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7370655" y="4040501"/>
            <a:ext cx="1268700" cy="390300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rot="-8585035">
            <a:off x="2399335" y="2600187"/>
            <a:ext cx="223260" cy="86478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374325" y="2287931"/>
            <a:ext cx="509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IMPERATIVE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PARADIGM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504950" y="3462781"/>
            <a:ext cx="50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LOGIC </a:t>
            </a:r>
            <a:endParaRPr sz="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PROGRAMMING </a:t>
            </a:r>
            <a:endParaRPr sz="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PARADIGM</a:t>
            </a:r>
            <a:endParaRPr sz="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516725" y="4035556"/>
            <a:ext cx="50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FUNCTIONAL</a:t>
            </a:r>
            <a:r>
              <a:rPr lang="en" sz="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endParaRPr sz="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PROGRAMMING </a:t>
            </a:r>
            <a:endParaRPr sz="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5445550" y="3988081"/>
            <a:ext cx="50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DATABASE</a:t>
            </a:r>
            <a:endParaRPr sz="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PROCESSING</a:t>
            </a:r>
            <a:endParaRPr sz="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APPROACH</a:t>
            </a:r>
            <a:endParaRPr sz="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501650" y="3981706"/>
            <a:ext cx="50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PARALLEL</a:t>
            </a:r>
            <a:endParaRPr sz="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PROCESSING</a:t>
            </a:r>
            <a:endParaRPr sz="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APPROACH</a:t>
            </a:r>
            <a:endParaRPr sz="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-1406825" y="3981706"/>
            <a:ext cx="50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OBJECT</a:t>
            </a:r>
            <a:endParaRPr sz="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ORIENTED</a:t>
            </a:r>
            <a:endParaRPr sz="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PROGRAMMING</a:t>
            </a:r>
            <a:endParaRPr sz="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-452600" y="3473806"/>
            <a:ext cx="50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PROCEDURAL</a:t>
            </a:r>
            <a:endParaRPr sz="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PROGRAMMING</a:t>
            </a:r>
            <a:endParaRPr sz="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PARADIGM</a:t>
            </a:r>
            <a:endParaRPr sz="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-10675" y="0"/>
            <a:ext cx="4582800" cy="5214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4572125" y="0"/>
            <a:ext cx="4582800" cy="52146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-1349225" y="361456"/>
            <a:ext cx="509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IMPERATIVE PARADIGM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401625" y="361456"/>
            <a:ext cx="509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DECLARATIVE PARADIGM 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937975" y="2627300"/>
            <a:ext cx="1434300" cy="25761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5071850" y="2627300"/>
            <a:ext cx="300300" cy="25761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 rot="1550571">
            <a:off x="4027129" y="2312217"/>
            <a:ext cx="1256010" cy="628958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250" y="2160850"/>
            <a:ext cx="927500" cy="8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203850" y="1232700"/>
            <a:ext cx="3411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Imperative </a:t>
            </a:r>
            <a:r>
              <a:rPr b="1" lang="en" sz="1800">
                <a:solidFill>
                  <a:schemeClr val="lt1"/>
                </a:solidFill>
              </a:rPr>
              <a:t>programming</a:t>
            </a:r>
            <a:r>
              <a:rPr b="1" lang="en" sz="1800">
                <a:solidFill>
                  <a:schemeClr val="lt1"/>
                </a:solidFill>
              </a:rPr>
              <a:t> is the programming that we explain “ how to do ” the task. In this paradigm you must explain the tasks, for example: Take the mouse, drag its icon to left, drag its icon to the bottom, click on it by the right button of mouse.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543000" y="1648200"/>
            <a:ext cx="3411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Declarative </a:t>
            </a:r>
            <a:r>
              <a:rPr b="1" lang="en" sz="1800">
                <a:solidFill>
                  <a:schemeClr val="lt1"/>
                </a:solidFill>
              </a:rPr>
              <a:t>programming is the programming that we say “ what to do ”. In this paradigm you say what to do and it does, for example: open a new chrome page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-280800" y="-226650"/>
            <a:ext cx="9705600" cy="5596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3711400" y="-665425"/>
            <a:ext cx="1808100" cy="6150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2069650" y="286006"/>
            <a:ext cx="5091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PROCEDURAL</a:t>
            </a:r>
            <a:endParaRPr sz="1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PROGRAMMING</a:t>
            </a:r>
            <a:endParaRPr sz="1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PARADIGM</a:t>
            </a:r>
            <a:endParaRPr sz="1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751500" y="-838200"/>
            <a:ext cx="1808100" cy="6819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-890262" y="227656"/>
            <a:ext cx="5091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OBJECT</a:t>
            </a:r>
            <a:endParaRPr sz="1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ORIENTED</a:t>
            </a:r>
            <a:endParaRPr sz="1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PROGRAMMING</a:t>
            </a:r>
            <a:endParaRPr sz="1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6671288" y="-561600"/>
            <a:ext cx="1808100" cy="6150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5029538" y="227656"/>
            <a:ext cx="5091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PARALLEL</a:t>
            </a:r>
            <a:endParaRPr sz="1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PROCESSING</a:t>
            </a:r>
            <a:endParaRPr sz="1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APPROACH</a:t>
            </a:r>
            <a:endParaRPr sz="17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889500" y="1479075"/>
            <a:ext cx="1532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It takes everything as objects and works on it. It works with classes.</a:t>
            </a:r>
            <a:endParaRPr sz="13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682900" y="1379025"/>
            <a:ext cx="1865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It is based on procedure calls. It works with procedures. It is done step by step by dividing into procedures.</a:t>
            </a:r>
            <a:endParaRPr sz="13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671300" y="1479075"/>
            <a:ext cx="1768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It is a method in computing of running two or more processors to handle separate parts of an overall task.</a:t>
            </a:r>
            <a:endParaRPr sz="13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-280800" y="-226650"/>
            <a:ext cx="9705600" cy="55968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3711400" y="-665425"/>
            <a:ext cx="1808100" cy="6150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2069650" y="209806"/>
            <a:ext cx="509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FUNCTIONAL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PROGRAMMING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751500" y="-838200"/>
            <a:ext cx="1808100" cy="68199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-890262" y="151456"/>
            <a:ext cx="509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LOGIC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PROGRAMMING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PARADIGM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6671288" y="-561600"/>
            <a:ext cx="1808100" cy="6150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5029538" y="151456"/>
            <a:ext cx="509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DATABASE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PROCESSING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APPROACH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889500" y="1197250"/>
            <a:ext cx="15321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Logic Programming is a method that computer scientists are using to try to allow machines to reason because it is useful for knowledge representation.</a:t>
            </a:r>
            <a:endParaRPr sz="13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3682900" y="1197250"/>
            <a:ext cx="1865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It works with functions. It is based on mathematical functions.</a:t>
            </a:r>
            <a:endParaRPr sz="13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6615050" y="1116575"/>
            <a:ext cx="1768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This programming methodology is based on data and its movement. Program statements are defined by data rather than hard-coding a series of steps. A database program is the heart of a business information system and provides file creation, data entry, update, query and reporting functions.</a:t>
            </a:r>
            <a:endParaRPr sz="13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-153200" y="0"/>
            <a:ext cx="9761400" cy="5214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842849" y="1248005"/>
            <a:ext cx="7458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E06666"/>
                </a:solidFill>
                <a:latin typeface="Impact"/>
                <a:ea typeface="Impact"/>
                <a:cs typeface="Impact"/>
                <a:sym typeface="Impact"/>
              </a:rPr>
              <a:t>THANKS FOR</a:t>
            </a:r>
            <a:endParaRPr sz="8000">
              <a:solidFill>
                <a:srgbClr val="E0666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E06666"/>
                </a:solidFill>
                <a:latin typeface="Impact"/>
                <a:ea typeface="Impact"/>
                <a:cs typeface="Impact"/>
                <a:sym typeface="Impact"/>
              </a:rPr>
              <a:t>YOUR ATTENTION!</a:t>
            </a:r>
            <a:endParaRPr sz="8000">
              <a:solidFill>
                <a:srgbClr val="E0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-792175" y="4334200"/>
            <a:ext cx="12363600" cy="918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-687400" y="4143700"/>
            <a:ext cx="12363600" cy="300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350" y="3185675"/>
            <a:ext cx="920600" cy="14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