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76" r:id="rId3"/>
    <p:sldId id="263" r:id="rId4"/>
    <p:sldId id="281" r:id="rId5"/>
    <p:sldId id="259" r:id="rId6"/>
    <p:sldId id="266" r:id="rId7"/>
    <p:sldId id="269" r:id="rId8"/>
    <p:sldId id="274" r:id="rId9"/>
    <p:sldId id="275" r:id="rId10"/>
    <p:sldId id="277" r:id="rId11"/>
    <p:sldId id="278" r:id="rId12"/>
    <p:sldId id="262" r:id="rId13"/>
    <p:sldId id="284" r:id="rId14"/>
    <p:sldId id="264" r:id="rId15"/>
    <p:sldId id="265" r:id="rId16"/>
    <p:sldId id="270" r:id="rId17"/>
    <p:sldId id="280" r:id="rId18"/>
    <p:sldId id="272" r:id="rId19"/>
    <p:sldId id="273"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18AAD-7198-4727-98A2-83707ECD4809}" type="datetimeFigureOut">
              <a:rPr lang="en-IN" smtClean="0"/>
              <a:t>25-11-2021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249A0-D491-4B2C-85FA-0A46090EAEFC}" type="slidenum">
              <a:rPr lang="en-IN" smtClean="0"/>
              <a:t>‹#›</a:t>
            </a:fld>
            <a:endParaRPr lang="en-IN" dirty="0"/>
          </a:p>
        </p:txBody>
      </p:sp>
    </p:spTree>
    <p:extLst>
      <p:ext uri="{BB962C8B-B14F-4D97-AF65-F5344CB8AC3E}">
        <p14:creationId xmlns:p14="http://schemas.microsoft.com/office/powerpoint/2010/main" val="20498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dirty="0"/>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25-11-2021</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dirty="0"/>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922763" cy="2208958"/>
          </a:xfrm>
        </p:spPr>
        <p:txBody>
          <a:bodyPr>
            <a:normAutofit fontScale="92500" lnSpcReduction="20000"/>
          </a:bodyPr>
          <a:lstStyle/>
          <a:p>
            <a:pPr algn="l"/>
            <a:r>
              <a:rPr lang="en-US" dirty="0"/>
              <a:t>Group Number-65: </a:t>
            </a:r>
          </a:p>
          <a:p>
            <a:pPr algn="l"/>
            <a:r>
              <a:rPr lang="en-US" dirty="0"/>
              <a:t>Group Members:</a:t>
            </a:r>
          </a:p>
          <a:p>
            <a:pPr marL="342900" indent="-342900" algn="l">
              <a:buFont typeface="+mj-lt"/>
              <a:buAutoNum type="arabicPeriod"/>
            </a:pPr>
            <a:r>
              <a:rPr lang="en-US" dirty="0"/>
              <a:t>Hira khan-0537cs191033</a:t>
            </a:r>
          </a:p>
          <a:p>
            <a:pPr marL="342900" indent="-342900" algn="l">
              <a:buFont typeface="+mj-lt"/>
              <a:buAutoNum type="arabicPeriod"/>
            </a:pPr>
            <a:r>
              <a:rPr lang="en-US" dirty="0"/>
              <a:t>Saad ahmed-0537cs191069</a:t>
            </a:r>
          </a:p>
          <a:p>
            <a:pPr marL="342900" indent="-342900" algn="l">
              <a:buFont typeface="+mj-lt"/>
              <a:buAutoNum type="arabicPeriod"/>
            </a:pPr>
            <a:r>
              <a:rPr lang="en-IN" dirty="0" err="1"/>
              <a:t>Mohd</a:t>
            </a:r>
            <a:r>
              <a:rPr lang="en-IN" dirty="0"/>
              <a:t> </a:t>
            </a:r>
            <a:r>
              <a:rPr lang="en-IN" dirty="0" err="1"/>
              <a:t>Mufeez</a:t>
            </a:r>
            <a:r>
              <a:rPr lang="en-IN" dirty="0"/>
              <a:t>:-0187Cs191089</a:t>
            </a:r>
          </a:p>
          <a:p>
            <a:pPr marL="342900" indent="-342900" algn="l">
              <a:buFont typeface="+mj-lt"/>
              <a:buAutoNum type="arabicPeriod"/>
            </a:pPr>
            <a:r>
              <a:rPr lang="en-IN" dirty="0" err="1"/>
              <a:t>Mohd</a:t>
            </a:r>
            <a:r>
              <a:rPr lang="en-IN" dirty="0"/>
              <a:t> Ibrahim </a:t>
            </a:r>
            <a:r>
              <a:rPr lang="en-IN" dirty="0" err="1"/>
              <a:t>SaleEm</a:t>
            </a:r>
            <a:r>
              <a:rPr lang="en-IN" dirty="0"/>
              <a:t>:-0187CS191088 </a:t>
            </a:r>
          </a:p>
          <a:p>
            <a:pPr marL="342900" indent="-342900" algn="l">
              <a:buFont typeface="+mj-lt"/>
              <a:buAutoNum type="arabicPeriod"/>
            </a:pPr>
            <a:endParaRPr lang="en-US" dirty="0"/>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1806-861D-414C-94E6-9E5C1AB3C8D2}"/>
              </a:ext>
            </a:extLst>
          </p:cNvPr>
          <p:cNvSpPr>
            <a:spLocks noGrp="1"/>
          </p:cNvSpPr>
          <p:nvPr>
            <p:ph type="title"/>
          </p:nvPr>
        </p:nvSpPr>
        <p:spPr/>
        <p:txBody>
          <a:bodyPr/>
          <a:lstStyle/>
          <a:p>
            <a:r>
              <a:rPr lang="en-IN" dirty="0"/>
              <a:t>Functional Requirements </a:t>
            </a:r>
          </a:p>
        </p:txBody>
      </p:sp>
      <p:sp>
        <p:nvSpPr>
          <p:cNvPr id="3" name="Content Placeholder 2">
            <a:extLst>
              <a:ext uri="{FF2B5EF4-FFF2-40B4-BE49-F238E27FC236}">
                <a16:creationId xmlns:a16="http://schemas.microsoft.com/office/drawing/2014/main" id="{B64FBEB5-51E3-42C8-873E-15A32380C298}"/>
              </a:ext>
            </a:extLst>
          </p:cNvPr>
          <p:cNvSpPr>
            <a:spLocks noGrp="1"/>
          </p:cNvSpPr>
          <p:nvPr>
            <p:ph idx="1"/>
          </p:nvPr>
        </p:nvSpPr>
        <p:spPr>
          <a:xfrm>
            <a:off x="685801" y="1838961"/>
            <a:ext cx="10131425" cy="3952240"/>
          </a:xfrm>
        </p:spPr>
        <p:txBody>
          <a:bodyPr>
            <a:noAutofit/>
          </a:bodyPr>
          <a:lstStyle/>
          <a:p>
            <a:r>
              <a:rPr lang="en-US" sz="1400" dirty="0"/>
              <a:t>The faces must be detected in bounding boxes.</a:t>
            </a:r>
          </a:p>
          <a:p>
            <a:r>
              <a:rPr lang="en-US" sz="1400" dirty="0"/>
              <a:t>Compute the total attendance based on detected faces</a:t>
            </a:r>
          </a:p>
          <a:p>
            <a:r>
              <a:rPr lang="en-US" sz="1400" dirty="0"/>
              <a:t>Crop the total number of faces detected.</a:t>
            </a:r>
          </a:p>
          <a:p>
            <a:r>
              <a:rPr lang="en-US" sz="1400" dirty="0"/>
              <a:t>Resize the cropped faces to match faces the size required for recognition.</a:t>
            </a:r>
          </a:p>
          <a:p>
            <a:r>
              <a:rPr lang="en-US" sz="1400" dirty="0"/>
              <a:t>Store the cropped faces to a folder.</a:t>
            </a:r>
          </a:p>
          <a:p>
            <a:r>
              <a:rPr lang="en-US" sz="1400" dirty="0"/>
              <a:t>Load faces on database.</a:t>
            </a:r>
          </a:p>
          <a:p>
            <a:r>
              <a:rPr lang="en-US" sz="1400" dirty="0"/>
              <a:t>Train faces for recognition.</a:t>
            </a:r>
          </a:p>
          <a:p>
            <a:r>
              <a:rPr lang="en-US" sz="1400" dirty="0"/>
              <a:t>Perform recognition for faces stored on database.</a:t>
            </a:r>
          </a:p>
          <a:p>
            <a:r>
              <a:rPr lang="en-US" sz="1400" dirty="0"/>
              <a:t>Compute recognition rate of the system.</a:t>
            </a:r>
          </a:p>
          <a:p>
            <a:r>
              <a:rPr lang="en-US" sz="1400" dirty="0"/>
              <a:t>Perform recognition one after the other for each face cropped by Face Detector.</a:t>
            </a:r>
          </a:p>
          <a:p>
            <a:r>
              <a:rPr lang="en-US" sz="1400" dirty="0"/>
              <a:t>Display the input image alongside output image side by side on the same plot.</a:t>
            </a:r>
          </a:p>
          <a:p>
            <a:r>
              <a:rPr lang="en-US" sz="1400" dirty="0"/>
              <a:t>Display the name of the output image above the image in the plot area.. </a:t>
            </a:r>
            <a:endParaRPr lang="en-IN" sz="1400" dirty="0"/>
          </a:p>
        </p:txBody>
      </p:sp>
    </p:spTree>
    <p:extLst>
      <p:ext uri="{BB962C8B-B14F-4D97-AF65-F5344CB8AC3E}">
        <p14:creationId xmlns:p14="http://schemas.microsoft.com/office/powerpoint/2010/main" val="57701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E173-6785-44F8-A593-65E8C8AA5F72}"/>
              </a:ext>
            </a:extLst>
          </p:cNvPr>
          <p:cNvSpPr>
            <a:spLocks noGrp="1"/>
          </p:cNvSpPr>
          <p:nvPr>
            <p:ph type="title"/>
          </p:nvPr>
        </p:nvSpPr>
        <p:spPr/>
        <p:txBody>
          <a:bodyPr/>
          <a:lstStyle/>
          <a:p>
            <a:r>
              <a:rPr lang="en-IN" dirty="0"/>
              <a:t>Non-Functional Requirements</a:t>
            </a:r>
          </a:p>
        </p:txBody>
      </p:sp>
      <p:sp>
        <p:nvSpPr>
          <p:cNvPr id="3" name="Content Placeholder 2">
            <a:extLst>
              <a:ext uri="{FF2B5EF4-FFF2-40B4-BE49-F238E27FC236}">
                <a16:creationId xmlns:a16="http://schemas.microsoft.com/office/drawing/2014/main" id="{CB1682D1-D8FC-4978-83C7-EA7F3C96BBA0}"/>
              </a:ext>
            </a:extLst>
          </p:cNvPr>
          <p:cNvSpPr>
            <a:spLocks noGrp="1"/>
          </p:cNvSpPr>
          <p:nvPr>
            <p:ph idx="1"/>
          </p:nvPr>
        </p:nvSpPr>
        <p:spPr/>
        <p:txBody>
          <a:bodyPr/>
          <a:lstStyle/>
          <a:p>
            <a:r>
              <a:rPr lang="en-US" dirty="0"/>
              <a:t>1. The system should perform the process accurately and precisely to avoid problems. </a:t>
            </a:r>
          </a:p>
          <a:p>
            <a:r>
              <a:rPr lang="en-US" dirty="0"/>
              <a:t>2. The system should be easy to modify for any updates. </a:t>
            </a:r>
          </a:p>
          <a:p>
            <a:r>
              <a:rPr lang="en-US" dirty="0"/>
              <a:t>3. Any errors or bugs that are identified should be easy to mend. </a:t>
            </a:r>
          </a:p>
          <a:p>
            <a:r>
              <a:rPr lang="en-US" dirty="0"/>
              <a:t>4. The system should be secure and maintain the privacy of the students. </a:t>
            </a:r>
          </a:p>
          <a:p>
            <a:r>
              <a:rPr lang="en-US" dirty="0"/>
              <a:t>5. The system should be easy to understand and use. </a:t>
            </a:r>
          </a:p>
          <a:p>
            <a:r>
              <a:rPr lang="en-US" dirty="0"/>
              <a:t>6. Execution of the operation should be fast.</a:t>
            </a:r>
            <a:endParaRPr lang="en-IN" dirty="0"/>
          </a:p>
        </p:txBody>
      </p:sp>
    </p:spTree>
    <p:extLst>
      <p:ext uri="{BB962C8B-B14F-4D97-AF65-F5344CB8AC3E}">
        <p14:creationId xmlns:p14="http://schemas.microsoft.com/office/powerpoint/2010/main" val="323508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a:xfrm>
            <a:off x="120191" y="1826440"/>
            <a:ext cx="10131425" cy="4574360"/>
          </a:xfrm>
        </p:spPr>
        <p:txBody>
          <a:bodyPr>
            <a:normAutofit/>
          </a:bodyPr>
          <a:lstStyle/>
          <a:p>
            <a:pPr algn="l"/>
            <a:r>
              <a:rPr lang="en-US" sz="2000" b="0" i="0" dirty="0">
                <a:solidFill>
                  <a:srgbClr val="C9D1D9"/>
                </a:solidFill>
                <a:effectLst/>
                <a:latin typeface="-apple-system"/>
              </a:rPr>
              <a:t>The student interact with the system through the Graphical User Interface (GUI) above. The first step the student has to enter his details(Name and ID) this details will be stored in a csv file </a:t>
            </a:r>
            <a:r>
              <a:rPr lang="en-US" sz="2000" b="1" i="0" dirty="0">
                <a:solidFill>
                  <a:srgbClr val="C9D1D9"/>
                </a:solidFill>
                <a:effectLst/>
                <a:latin typeface="-apple-system"/>
              </a:rPr>
              <a:t>'StudentDetailss.csv'</a:t>
            </a:r>
            <a:r>
              <a:rPr lang="en-US" sz="2000" b="0" i="0" dirty="0">
                <a:solidFill>
                  <a:srgbClr val="C9D1D9"/>
                </a:solidFill>
                <a:effectLst/>
                <a:latin typeface="-apple-system"/>
              </a:rPr>
              <a:t>, the ID is </a:t>
            </a:r>
            <a:r>
              <a:rPr lang="en-US" sz="2000" dirty="0">
                <a:solidFill>
                  <a:srgbClr val="C9D1D9"/>
                </a:solidFill>
                <a:latin typeface="-apple-system"/>
              </a:rPr>
              <a:t>Student Id </a:t>
            </a:r>
            <a:r>
              <a:rPr lang="en-US" sz="2000" b="0" i="0" dirty="0">
                <a:solidFill>
                  <a:srgbClr val="C9D1D9"/>
                </a:solidFill>
                <a:effectLst/>
                <a:latin typeface="-apple-system"/>
              </a:rPr>
              <a:t>on the GUI. second step, the student will click on the </a:t>
            </a:r>
            <a:r>
              <a:rPr lang="en-US" sz="2000" b="1" dirty="0">
                <a:solidFill>
                  <a:srgbClr val="C9D1D9"/>
                </a:solidFill>
                <a:latin typeface="-apple-system"/>
              </a:rPr>
              <a:t>REGISTER </a:t>
            </a:r>
            <a:r>
              <a:rPr lang="en-US" sz="2000" b="0" i="0" dirty="0">
                <a:solidFill>
                  <a:srgbClr val="C9D1D9"/>
                </a:solidFill>
                <a:effectLst/>
                <a:latin typeface="-apple-system"/>
              </a:rPr>
              <a:t>button to capture his faces, here 50pictures of the student will be taken and stored in the </a:t>
            </a:r>
            <a:r>
              <a:rPr lang="en-US" sz="2000" b="1" i="0" dirty="0" err="1">
                <a:solidFill>
                  <a:srgbClr val="C9D1D9"/>
                </a:solidFill>
                <a:effectLst/>
                <a:latin typeface="-apple-system"/>
              </a:rPr>
              <a:t>TrainingImages</a:t>
            </a:r>
            <a:r>
              <a:rPr lang="en-US" sz="2000" b="0" i="0" dirty="0">
                <a:solidFill>
                  <a:srgbClr val="C9D1D9"/>
                </a:solidFill>
                <a:effectLst/>
                <a:latin typeface="-apple-system"/>
              </a:rPr>
              <a:t> Folder. The </a:t>
            </a:r>
            <a:r>
              <a:rPr lang="en-US" sz="2000" b="1" i="0" dirty="0" err="1">
                <a:solidFill>
                  <a:srgbClr val="C9D1D9"/>
                </a:solidFill>
                <a:effectLst/>
                <a:latin typeface="-apple-system"/>
              </a:rPr>
              <a:t>haar-cascadeclassifier</a:t>
            </a:r>
            <a:r>
              <a:rPr lang="en-US" sz="2000" b="0" i="0" dirty="0">
                <a:solidFill>
                  <a:srgbClr val="C9D1D9"/>
                </a:solidFill>
                <a:effectLst/>
                <a:latin typeface="-apple-system"/>
              </a:rPr>
              <a:t> file to detect faces through the video stream while the student face is being captured.</a:t>
            </a:r>
            <a:br>
              <a:rPr lang="en-US" sz="2000" b="0" i="0" dirty="0">
                <a:solidFill>
                  <a:srgbClr val="C9D1D9"/>
                </a:solidFill>
                <a:effectLst/>
                <a:latin typeface="-apple-system"/>
              </a:rPr>
            </a:br>
            <a:r>
              <a:rPr lang="en-US" sz="2000" b="0" i="0" dirty="0">
                <a:solidFill>
                  <a:srgbClr val="C9D1D9"/>
                </a:solidFill>
                <a:effectLst/>
                <a:latin typeface="-apple-system"/>
              </a:rPr>
              <a:t>The notification board will print out the student details after a successful data collection.</a:t>
            </a:r>
          </a:p>
          <a:p>
            <a:r>
              <a:rPr lang="en-US" sz="2000" b="0" i="0" dirty="0">
                <a:solidFill>
                  <a:srgbClr val="C9D1D9"/>
                </a:solidFill>
                <a:effectLst/>
                <a:latin typeface="-apple-system"/>
              </a:rPr>
              <a:t>The student has to click on the </a:t>
            </a:r>
            <a:r>
              <a:rPr lang="en-US" sz="2000" b="1" i="0" dirty="0">
                <a:solidFill>
                  <a:srgbClr val="C9D1D9"/>
                </a:solidFill>
                <a:effectLst/>
                <a:latin typeface="-apple-system"/>
              </a:rPr>
              <a:t>TRAIN IMAGE</a:t>
            </a:r>
            <a:r>
              <a:rPr lang="en-US" sz="2000" b="0" i="0" dirty="0">
                <a:solidFill>
                  <a:srgbClr val="C9D1D9"/>
                </a:solidFill>
                <a:effectLst/>
                <a:latin typeface="-apple-system"/>
              </a:rPr>
              <a:t> button which will link his details, face features to the </a:t>
            </a:r>
            <a:r>
              <a:rPr lang="en-US" sz="2000" b="1" i="0" dirty="0" err="1">
                <a:solidFill>
                  <a:srgbClr val="C9D1D9"/>
                </a:solidFill>
                <a:effectLst/>
                <a:latin typeface="-apple-system"/>
              </a:rPr>
              <a:t>LBPHrecognizer</a:t>
            </a:r>
            <a:r>
              <a:rPr lang="en-US" sz="2000" b="0" i="0" dirty="0">
                <a:solidFill>
                  <a:srgbClr val="C9D1D9"/>
                </a:solidFill>
                <a:effectLst/>
                <a:latin typeface="-apple-system"/>
              </a:rPr>
              <a:t> to ease further face recognition, the recognizer will save the face features in the </a:t>
            </a:r>
            <a:r>
              <a:rPr lang="en-US" sz="2000" b="1" i="0" dirty="0" err="1">
                <a:solidFill>
                  <a:srgbClr val="C9D1D9"/>
                </a:solidFill>
                <a:effectLst/>
                <a:latin typeface="-apple-system"/>
              </a:rPr>
              <a:t>trainner.yml</a:t>
            </a:r>
            <a:r>
              <a:rPr lang="en-US" sz="2000" b="0" i="0" dirty="0">
                <a:solidFill>
                  <a:srgbClr val="C9D1D9"/>
                </a:solidFill>
                <a:effectLst/>
                <a:latin typeface="-apple-system"/>
              </a:rPr>
              <a:t> and "IMAGE TRAINED" will be printed on the GUI notification board after a successful linkage</a:t>
            </a:r>
            <a:r>
              <a:rPr lang="en-US" b="0" i="0" dirty="0">
                <a:solidFill>
                  <a:srgbClr val="C9D1D9"/>
                </a:solidFill>
                <a:effectLst/>
                <a:latin typeface="-apple-system"/>
              </a:rPr>
              <a:t>.</a:t>
            </a:r>
          </a:p>
        </p:txBody>
      </p:sp>
    </p:spTree>
    <p:extLst>
      <p:ext uri="{BB962C8B-B14F-4D97-AF65-F5344CB8AC3E}">
        <p14:creationId xmlns:p14="http://schemas.microsoft.com/office/powerpoint/2010/main" val="27414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E4CD-DEEE-4453-B6BF-91BDDC4BDDEE}"/>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3C280B78-F1DA-4969-9721-06D0FA3EAD0D}"/>
              </a:ext>
            </a:extLst>
          </p:cNvPr>
          <p:cNvSpPr>
            <a:spLocks noGrp="1"/>
          </p:cNvSpPr>
          <p:nvPr>
            <p:ph idx="1"/>
          </p:nvPr>
        </p:nvSpPr>
        <p:spPr/>
        <p:txBody>
          <a:bodyPr/>
          <a:lstStyle/>
          <a:p>
            <a:r>
              <a:rPr lang="en-US" sz="2000" b="0" i="0" dirty="0">
                <a:solidFill>
                  <a:srgbClr val="C9D1D9"/>
                </a:solidFill>
                <a:effectLst/>
                <a:latin typeface="-apple-system"/>
              </a:rPr>
              <a:t>The student has to click on the </a:t>
            </a:r>
            <a:r>
              <a:rPr lang="en-US" sz="2000" b="1" i="0" dirty="0">
                <a:solidFill>
                  <a:srgbClr val="C9D1D9"/>
                </a:solidFill>
                <a:effectLst/>
                <a:latin typeface="-apple-system"/>
              </a:rPr>
              <a:t>TAKE ATTENDANCE</a:t>
            </a:r>
            <a:r>
              <a:rPr lang="en-US" sz="2000" b="0" i="0" dirty="0">
                <a:solidFill>
                  <a:srgbClr val="C9D1D9"/>
                </a:solidFill>
                <a:effectLst/>
                <a:latin typeface="-apple-system"/>
              </a:rPr>
              <a:t> button to allow the face recognizer to track his face through a video stream, when the system successfully recognize the student face, his details will show and "ATTENDANCE UPDATED" will be printed out otherwise , the ID will be Unknown and "ID UNKOWN, ATTENDANCE NOT UPDATED" will be printed out. Simultaneously, a csv file </a:t>
            </a:r>
            <a:r>
              <a:rPr lang="en-US" sz="2000" b="1" i="0" dirty="0">
                <a:solidFill>
                  <a:srgbClr val="C9D1D9"/>
                </a:solidFill>
                <a:effectLst/>
                <a:latin typeface="-apple-system"/>
              </a:rPr>
              <a:t>AttendanceFile.csv'</a:t>
            </a:r>
            <a:r>
              <a:rPr lang="en-US" sz="2000" b="0" i="0" dirty="0">
                <a:solidFill>
                  <a:srgbClr val="C9D1D9"/>
                </a:solidFill>
                <a:effectLst/>
                <a:latin typeface="-apple-system"/>
              </a:rPr>
              <a:t> will be updated with the ID,NAME of the student and DATE And TIME at which his face has recognized. the Unknown face captured will be store in the </a:t>
            </a:r>
            <a:r>
              <a:rPr lang="en-US" sz="2000" b="1" i="0" dirty="0" err="1">
                <a:solidFill>
                  <a:srgbClr val="C9D1D9"/>
                </a:solidFill>
                <a:effectLst/>
                <a:latin typeface="-apple-system"/>
              </a:rPr>
              <a:t>UnkownImages</a:t>
            </a:r>
            <a:r>
              <a:rPr lang="en-US" sz="2000" b="0" i="0" dirty="0">
                <a:solidFill>
                  <a:srgbClr val="C9D1D9"/>
                </a:solidFill>
                <a:effectLst/>
                <a:latin typeface="-apple-system"/>
              </a:rPr>
              <a:t> folder.</a:t>
            </a:r>
            <a:br>
              <a:rPr lang="en-US" sz="2000" dirty="0"/>
            </a:br>
            <a:endParaRPr lang="en-US" sz="2000" dirty="0"/>
          </a:p>
          <a:p>
            <a:endParaRPr lang="en-IN" dirty="0"/>
          </a:p>
        </p:txBody>
      </p:sp>
    </p:spTree>
    <p:extLst>
      <p:ext uri="{BB962C8B-B14F-4D97-AF65-F5344CB8AC3E}">
        <p14:creationId xmlns:p14="http://schemas.microsoft.com/office/powerpoint/2010/main" val="370352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a:t>The system stores the faces that are detected and automatically marks attendance.</a:t>
            </a:r>
          </a:p>
          <a:p>
            <a:r>
              <a:rPr lang="en-US" sz="2400" dirty="0"/>
              <a:t>Ease of use.</a:t>
            </a:r>
          </a:p>
          <a:p>
            <a:r>
              <a:rPr lang="en-US" sz="2400" dirty="0"/>
              <a:t>Multiple face detection.</a:t>
            </a:r>
          </a:p>
          <a:p>
            <a:r>
              <a:rPr lang="en-US" sz="2400" dirty="0"/>
              <a:t>One of the most inexpensive biometric. </a:t>
            </a:r>
          </a:p>
          <a:p>
            <a:endParaRPr lang="en-US" sz="2400" dirty="0"/>
          </a:p>
        </p:txBody>
      </p:sp>
    </p:spTree>
    <p:extLst>
      <p:ext uri="{BB962C8B-B14F-4D97-AF65-F5344CB8AC3E}">
        <p14:creationId xmlns:p14="http://schemas.microsoft.com/office/powerpoint/2010/main" val="359806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B76-E7E9-45F4-84DD-FBA81370F546}"/>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1B9E3D7B-5D35-4C0B-A200-3AC0C8D2588B}"/>
              </a:ext>
            </a:extLst>
          </p:cNvPr>
          <p:cNvSpPr>
            <a:spLocks noGrp="1"/>
          </p:cNvSpPr>
          <p:nvPr>
            <p:ph idx="1"/>
          </p:nvPr>
        </p:nvSpPr>
        <p:spPr/>
        <p:txBody>
          <a:bodyPr>
            <a:normAutofit/>
          </a:bodyPr>
          <a:lstStyle/>
          <a:p>
            <a:r>
              <a:rPr lang="en-US" sz="2800" dirty="0"/>
              <a:t>The accuracy of the system is not 100%. It can only detect face from a limited distance.</a:t>
            </a:r>
          </a:p>
          <a:p>
            <a:r>
              <a:rPr lang="en-US" sz="2800" b="0" i="0" dirty="0">
                <a:effectLst/>
              </a:rPr>
              <a:t>Face</a:t>
            </a:r>
            <a:r>
              <a:rPr lang="en-US" sz="2800" b="0" i="0" dirty="0">
                <a:effectLst/>
                <a:latin typeface="-apple-system"/>
              </a:rPr>
              <a:t> detection and loading training data processes just a little bit </a:t>
            </a:r>
            <a:r>
              <a:rPr lang="en-US" sz="2800" b="0" i="0" dirty="0">
                <a:effectLst/>
              </a:rPr>
              <a:t>slow</a:t>
            </a:r>
            <a:r>
              <a:rPr lang="en-US" sz="2800" b="0" i="0" dirty="0">
                <a:effectLst/>
                <a:latin typeface="-apple-system"/>
              </a:rPr>
              <a:t>.</a:t>
            </a:r>
          </a:p>
          <a:p>
            <a:endParaRPr lang="en-US" sz="2800" dirty="0"/>
          </a:p>
          <a:p>
            <a:endParaRPr lang="en-US" sz="2800" dirty="0"/>
          </a:p>
        </p:txBody>
      </p:sp>
    </p:spTree>
    <p:extLst>
      <p:ext uri="{BB962C8B-B14F-4D97-AF65-F5344CB8AC3E}">
        <p14:creationId xmlns:p14="http://schemas.microsoft.com/office/powerpoint/2010/main" val="81161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513F-70B7-4ABA-9904-6641B816644E}"/>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0B093E9A-D4A8-4A9B-A5F2-5A0E6E17A441}"/>
              </a:ext>
            </a:extLst>
          </p:cNvPr>
          <p:cNvSpPr>
            <a:spLocks noGrp="1"/>
          </p:cNvSpPr>
          <p:nvPr>
            <p:ph idx="1"/>
          </p:nvPr>
        </p:nvSpPr>
        <p:spPr/>
        <p:txBody>
          <a:bodyPr>
            <a:normAutofit/>
          </a:bodyPr>
          <a:lstStyle/>
          <a:p>
            <a:r>
              <a:rPr lang="en-US" sz="2800" dirty="0"/>
              <a:t>The result of our project is almost 75-81%. Though it is not enough for this little dataset. To make it almost 98% accurate we need to use more powerful hardware and also need more resources.</a:t>
            </a:r>
          </a:p>
        </p:txBody>
      </p:sp>
    </p:spTree>
    <p:extLst>
      <p:ext uri="{BB962C8B-B14F-4D97-AF65-F5344CB8AC3E}">
        <p14:creationId xmlns:p14="http://schemas.microsoft.com/office/powerpoint/2010/main" val="88200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C9D9-C4A5-42EE-B59C-934D860A6AB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2EAD361-A297-49DC-8EA8-65E7938F541A}"/>
              </a:ext>
            </a:extLst>
          </p:cNvPr>
          <p:cNvSpPr>
            <a:spLocks noGrp="1"/>
          </p:cNvSpPr>
          <p:nvPr>
            <p:ph idx="1"/>
          </p:nvPr>
        </p:nvSpPr>
        <p:spPr/>
        <p:txBody>
          <a:bodyPr>
            <a:normAutofit/>
          </a:bodyPr>
          <a:lstStyle/>
          <a:p>
            <a:r>
              <a:rPr lang="en-US" sz="2800" dirty="0"/>
              <a:t>This system aims to build an effective class attendance system using face recognition techniques. The proposed system will be able to mark the attendance via face Id. It will detect faces via webcam and then recognize the faces. After recognition, it will mark the attendance of the recognized student and update the attendance record.</a:t>
            </a:r>
            <a:endParaRPr lang="en-IN" sz="2800" dirty="0"/>
          </a:p>
        </p:txBody>
      </p:sp>
    </p:spTree>
    <p:extLst>
      <p:ext uri="{BB962C8B-B14F-4D97-AF65-F5344CB8AC3E}">
        <p14:creationId xmlns:p14="http://schemas.microsoft.com/office/powerpoint/2010/main" val="202085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986-CE53-4463-8151-9E4809A7B8B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2402A819-C823-4D98-9502-EC617135BAAB}"/>
              </a:ext>
            </a:extLst>
          </p:cNvPr>
          <p:cNvSpPr>
            <a:spLocks noGrp="1"/>
          </p:cNvSpPr>
          <p:nvPr>
            <p:ph idx="1"/>
          </p:nvPr>
        </p:nvSpPr>
        <p:spPr/>
        <p:txBody>
          <a:bodyPr>
            <a:normAutofit/>
          </a:bodyPr>
          <a:lstStyle/>
          <a:p>
            <a:r>
              <a:rPr lang="en-US" sz="2800" dirty="0"/>
              <a:t>The future scope of the proposed work can be, capturing multiple detailed images of the students and using any cloud technology to store these images. The system can be configured and used in Atm machines to detect frauds. Also, the system can be used at the time of elections where the voter can be identified by recognizing the face.</a:t>
            </a:r>
          </a:p>
        </p:txBody>
      </p:sp>
    </p:spTree>
    <p:extLst>
      <p:ext uri="{BB962C8B-B14F-4D97-AF65-F5344CB8AC3E}">
        <p14:creationId xmlns:p14="http://schemas.microsoft.com/office/powerpoint/2010/main" val="151816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577C-18EC-4E42-A089-C82EA7444B58}"/>
              </a:ext>
            </a:extLst>
          </p:cNvPr>
          <p:cNvSpPr>
            <a:spLocks noGrp="1"/>
          </p:cNvSpPr>
          <p:nvPr>
            <p:ph type="title"/>
          </p:nvPr>
        </p:nvSpPr>
        <p:spPr>
          <a:xfrm>
            <a:off x="685801" y="609601"/>
            <a:ext cx="10131425" cy="668694"/>
          </a:xfrm>
        </p:spPr>
        <p:txBody>
          <a:bodyPr>
            <a:normAutofit fontScale="90000"/>
          </a:bodyPr>
          <a:lstStyle/>
          <a:p>
            <a:r>
              <a:rPr lang="en-US" dirty="0"/>
              <a:t>FRAS Interface and screen shots(of pages implemented)</a:t>
            </a:r>
          </a:p>
        </p:txBody>
      </p:sp>
      <p:pic>
        <p:nvPicPr>
          <p:cNvPr id="4" name="Picture 3">
            <a:extLst>
              <a:ext uri="{FF2B5EF4-FFF2-40B4-BE49-F238E27FC236}">
                <a16:creationId xmlns:a16="http://schemas.microsoft.com/office/drawing/2014/main" id="{85D13BA0-715B-4175-8805-25CD5BE60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76" y="1939213"/>
            <a:ext cx="3330256" cy="2420010"/>
          </a:xfrm>
          <a:prstGeom prst="rect">
            <a:avLst/>
          </a:prstGeom>
        </p:spPr>
      </p:pic>
      <p:pic>
        <p:nvPicPr>
          <p:cNvPr id="6" name="Picture 5">
            <a:extLst>
              <a:ext uri="{FF2B5EF4-FFF2-40B4-BE49-F238E27FC236}">
                <a16:creationId xmlns:a16="http://schemas.microsoft.com/office/drawing/2014/main" id="{236C4047-B59D-41B3-BD18-04F8D2C36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151" y="1939213"/>
            <a:ext cx="4220849" cy="2374227"/>
          </a:xfrm>
          <a:prstGeom prst="rect">
            <a:avLst/>
          </a:prstGeom>
        </p:spPr>
      </p:pic>
      <p:pic>
        <p:nvPicPr>
          <p:cNvPr id="9" name="Picture 8">
            <a:extLst>
              <a:ext uri="{FF2B5EF4-FFF2-40B4-BE49-F238E27FC236}">
                <a16:creationId xmlns:a16="http://schemas.microsoft.com/office/drawing/2014/main" id="{ED320E34-3BD0-4217-A663-E96002292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271" y="1939213"/>
            <a:ext cx="4220849" cy="2374228"/>
          </a:xfrm>
          <a:prstGeom prst="rect">
            <a:avLst/>
          </a:prstGeom>
        </p:spPr>
      </p:pic>
    </p:spTree>
    <p:extLst>
      <p:ext uri="{BB962C8B-B14F-4D97-AF65-F5344CB8AC3E}">
        <p14:creationId xmlns:p14="http://schemas.microsoft.com/office/powerpoint/2010/main" val="48769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E8FC-5C8E-4F19-B160-EA3C187097A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DB5BE12-E1B4-4E53-B7C6-3ACF209A19BF}"/>
              </a:ext>
            </a:extLst>
          </p:cNvPr>
          <p:cNvSpPr>
            <a:spLocks noGrp="1"/>
          </p:cNvSpPr>
          <p:nvPr>
            <p:ph idx="1"/>
          </p:nvPr>
        </p:nvSpPr>
        <p:spPr/>
        <p:txBody>
          <a:bodyPr>
            <a:normAutofit/>
          </a:bodyPr>
          <a:lstStyle/>
          <a:p>
            <a:r>
              <a:rPr lang="en-US" sz="2400" dirty="0"/>
              <a:t>The main purpose of this project is to build a face recognition-based attendance monitoring system for educational institution to enhance and upgrade the current attendance system into more efficient and effective as compared to before. Face detection is used to locate the position of face region and face recognition is used for marking the understudy’s attendance. The database of all the students in the class is stored and when the face of the individual student matches with one of the faces stored in the database then the attendance is recorded.</a:t>
            </a:r>
            <a:endParaRPr lang="en-IN" sz="2400" dirty="0"/>
          </a:p>
        </p:txBody>
      </p:sp>
    </p:spTree>
    <p:extLst>
      <p:ext uri="{BB962C8B-B14F-4D97-AF65-F5344CB8AC3E}">
        <p14:creationId xmlns:p14="http://schemas.microsoft.com/office/powerpoint/2010/main" val="253146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BC1B-3F0A-4A2B-BA94-92F43E5EC6CC}"/>
              </a:ext>
            </a:extLst>
          </p:cNvPr>
          <p:cNvSpPr>
            <a:spLocks noGrp="1"/>
          </p:cNvSpPr>
          <p:nvPr>
            <p:ph type="title"/>
          </p:nvPr>
        </p:nvSpPr>
        <p:spPr>
          <a:xfrm>
            <a:off x="685801" y="2239348"/>
            <a:ext cx="10131425" cy="2108718"/>
          </a:xfrm>
        </p:spPr>
        <p:txBody>
          <a:bodyPr>
            <a:normAutofit/>
          </a:bodyPr>
          <a:lstStyle/>
          <a:p>
            <a:pPr algn="ctr"/>
            <a:r>
              <a:rPr lang="en-IN" sz="5400" dirty="0"/>
              <a:t>THANK YOU</a:t>
            </a:r>
          </a:p>
        </p:txBody>
      </p:sp>
    </p:spTree>
    <p:extLst>
      <p:ext uri="{BB962C8B-B14F-4D97-AF65-F5344CB8AC3E}">
        <p14:creationId xmlns:p14="http://schemas.microsoft.com/office/powerpoint/2010/main" val="57361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828871"/>
            <a:ext cx="10217733" cy="681134"/>
          </a:xfrm>
        </p:spPr>
        <p:txBody>
          <a:bodyPr>
            <a:normAutofit fontScale="90000"/>
          </a:bodyPr>
          <a:lstStyle/>
          <a:p>
            <a:pPr algn="l"/>
            <a:r>
              <a:rPr lang="en-US" dirty="0" err="1"/>
              <a:t>IntroDuction</a:t>
            </a:r>
            <a:endParaRPr lang="en-US"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l"/>
            <a:r>
              <a:rPr lang="en-GB" sz="2400" dirty="0"/>
              <a:t>As we are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2400" dirty="0"/>
          </a:p>
          <a:p>
            <a:pPr algn="l"/>
            <a:endParaRPr lang="en-US" sz="3200" dirty="0"/>
          </a:p>
        </p:txBody>
      </p:sp>
    </p:spTree>
    <p:extLst>
      <p:ext uri="{BB962C8B-B14F-4D97-AF65-F5344CB8AC3E}">
        <p14:creationId xmlns:p14="http://schemas.microsoft.com/office/powerpoint/2010/main" val="5748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5194-E4F6-488C-94C3-EE6A21F0DACE}"/>
              </a:ext>
            </a:extLst>
          </p:cNvPr>
          <p:cNvSpPr>
            <a:spLocks noGrp="1"/>
          </p:cNvSpPr>
          <p:nvPr>
            <p:ph type="title"/>
          </p:nvPr>
        </p:nvSpPr>
        <p:spPr/>
        <p:txBody>
          <a:bodyPr/>
          <a:lstStyle/>
          <a:p>
            <a:r>
              <a:rPr lang="en-IN" dirty="0"/>
              <a:t>Aim and </a:t>
            </a:r>
            <a:r>
              <a:rPr lang="en-IN" dirty="0" err="1"/>
              <a:t>objectves</a:t>
            </a:r>
            <a:endParaRPr lang="en-IN" dirty="0"/>
          </a:p>
        </p:txBody>
      </p:sp>
      <p:sp>
        <p:nvSpPr>
          <p:cNvPr id="3" name="Content Placeholder 2">
            <a:extLst>
              <a:ext uri="{FF2B5EF4-FFF2-40B4-BE49-F238E27FC236}">
                <a16:creationId xmlns:a16="http://schemas.microsoft.com/office/drawing/2014/main" id="{5AFB5384-C34D-432E-B183-22642AE193E8}"/>
              </a:ext>
            </a:extLst>
          </p:cNvPr>
          <p:cNvSpPr>
            <a:spLocks noGrp="1"/>
          </p:cNvSpPr>
          <p:nvPr>
            <p:ph idx="1"/>
          </p:nvPr>
        </p:nvSpPr>
        <p:spPr/>
        <p:txBody>
          <a:bodyPr>
            <a:normAutofit/>
          </a:bodyPr>
          <a:lstStyle/>
          <a:p>
            <a:r>
              <a:rPr lang="en-US" sz="2400" dirty="0"/>
              <a:t>The objective of this project is to develop face recognition based automated student attendance system. Expected achievements in order to fulfill the objectives are:</a:t>
            </a:r>
          </a:p>
          <a:p>
            <a:r>
              <a:rPr lang="en-US" sz="2400" dirty="0"/>
              <a:t>1. To detect the face segment from the video frame. </a:t>
            </a:r>
          </a:p>
          <a:p>
            <a:r>
              <a:rPr lang="en-US" sz="2400" dirty="0"/>
              <a:t>2. To extract the useful features from the face detected. </a:t>
            </a:r>
          </a:p>
          <a:p>
            <a:r>
              <a:rPr lang="en-US" sz="2400" dirty="0"/>
              <a:t>3. To classify the features in order to recognize the face detected. </a:t>
            </a:r>
          </a:p>
          <a:p>
            <a:r>
              <a:rPr lang="en-US" sz="2400" dirty="0"/>
              <a:t>4. To record the attendance of the identified student.</a:t>
            </a:r>
            <a:endParaRPr lang="en-IN" sz="2400" dirty="0"/>
          </a:p>
        </p:txBody>
      </p:sp>
    </p:spTree>
    <p:extLst>
      <p:ext uri="{BB962C8B-B14F-4D97-AF65-F5344CB8AC3E}">
        <p14:creationId xmlns:p14="http://schemas.microsoft.com/office/powerpoint/2010/main" val="423378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 and face recognition?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a:xfrm>
            <a:off x="685800" y="2160728"/>
            <a:ext cx="10131425" cy="3649133"/>
          </a:xfrm>
        </p:spPr>
        <p:txBody>
          <a:bodyPr>
            <a:normAutofit lnSpcReduction="10000"/>
          </a:bodyPr>
          <a:lstStyle/>
          <a:p>
            <a:pPr marL="0" indent="0">
              <a:buNone/>
            </a:pPr>
            <a:r>
              <a:rPr lang="en-US" sz="2800" u="sng" dirty="0"/>
              <a:t>Face detection</a:t>
            </a:r>
            <a:r>
              <a:rPr lang="en-US" sz="2800" dirty="0"/>
              <a:t> is the process of identifying and locating all the present faces in a single image or video regardless of their position, scale, orientation, age and expression.</a:t>
            </a:r>
          </a:p>
          <a:p>
            <a:pPr marL="0" indent="0">
              <a:buNone/>
            </a:pPr>
            <a:endParaRPr lang="en-US" sz="2800" dirty="0"/>
          </a:p>
          <a:p>
            <a:pPr marL="0" indent="0">
              <a:buNone/>
            </a:pPr>
            <a:r>
              <a:rPr lang="en-US" sz="2800" u="sng" dirty="0"/>
              <a:t>Face Recognition</a:t>
            </a:r>
            <a:r>
              <a:rPr lang="en-US" sz="2800" dirty="0"/>
              <a:t> is a visual pattern recognition problem, where the face, represented as a three dimensional object that is subject to varying illumination, pose and other factors, needs to be identified based on acquired images</a:t>
            </a:r>
          </a:p>
        </p:txBody>
      </p:sp>
    </p:spTree>
    <p:extLst>
      <p:ext uri="{BB962C8B-B14F-4D97-AF65-F5344CB8AC3E}">
        <p14:creationId xmlns:p14="http://schemas.microsoft.com/office/powerpoint/2010/main" val="252974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C47-E924-482E-9830-10AE59AD7954}"/>
              </a:ext>
            </a:extLst>
          </p:cNvPr>
          <p:cNvSpPr>
            <a:spLocks noGrp="1"/>
          </p:cNvSpPr>
          <p:nvPr>
            <p:ph type="title"/>
          </p:nvPr>
        </p:nvSpPr>
        <p:spPr>
          <a:xfrm>
            <a:off x="685801" y="553825"/>
            <a:ext cx="10131425" cy="1456267"/>
          </a:xfrm>
        </p:spPr>
        <p:txBody>
          <a:bodyPr/>
          <a:lstStyle/>
          <a:p>
            <a:r>
              <a:rPr lang="en-US" dirty="0"/>
              <a:t>Diagrammatic representation</a:t>
            </a:r>
          </a:p>
        </p:txBody>
      </p:sp>
      <p:pic>
        <p:nvPicPr>
          <p:cNvPr id="6" name="Content Placeholder 5">
            <a:extLst>
              <a:ext uri="{FF2B5EF4-FFF2-40B4-BE49-F238E27FC236}">
                <a16:creationId xmlns:a16="http://schemas.microsoft.com/office/drawing/2014/main" id="{D2422770-294D-441D-BDD4-FD8FE8D58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1920" y="2010092"/>
            <a:ext cx="3078480" cy="3983442"/>
          </a:xfrm>
        </p:spPr>
      </p:pic>
    </p:spTree>
    <p:extLst>
      <p:ext uri="{BB962C8B-B14F-4D97-AF65-F5344CB8AC3E}">
        <p14:creationId xmlns:p14="http://schemas.microsoft.com/office/powerpoint/2010/main" val="259440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A471-85D1-4AA3-8C58-38C9A221169A}"/>
              </a:ext>
            </a:extLst>
          </p:cNvPr>
          <p:cNvSpPr>
            <a:spLocks noGrp="1"/>
          </p:cNvSpPr>
          <p:nvPr>
            <p:ph type="title"/>
          </p:nvPr>
        </p:nvSpPr>
        <p:spPr/>
        <p:txBody>
          <a:bodyPr/>
          <a:lstStyle/>
          <a:p>
            <a:r>
              <a:rPr lang="en-US" dirty="0"/>
              <a:t>Software and hardware REQUIREMENTS 	</a:t>
            </a:r>
          </a:p>
        </p:txBody>
      </p:sp>
      <p:sp>
        <p:nvSpPr>
          <p:cNvPr id="3" name="Content Placeholder 2">
            <a:extLst>
              <a:ext uri="{FF2B5EF4-FFF2-40B4-BE49-F238E27FC236}">
                <a16:creationId xmlns:a16="http://schemas.microsoft.com/office/drawing/2014/main" id="{6040D9C7-86A0-4AE3-B1D5-7CCC143A5E2A}"/>
              </a:ext>
            </a:extLst>
          </p:cNvPr>
          <p:cNvSpPr>
            <a:spLocks noGrp="1"/>
          </p:cNvSpPr>
          <p:nvPr>
            <p:ph sz="half" idx="1"/>
          </p:nvPr>
        </p:nvSpPr>
        <p:spPr/>
        <p:txBody>
          <a:bodyPr>
            <a:normAutofit/>
          </a:bodyPr>
          <a:lstStyle/>
          <a:p>
            <a:r>
              <a:rPr lang="en-US" sz="2800" dirty="0"/>
              <a:t>Program language: Python 3.7</a:t>
            </a:r>
          </a:p>
          <a:p>
            <a:r>
              <a:rPr lang="en-US" sz="2800" dirty="0"/>
              <a:t>Software: </a:t>
            </a:r>
          </a:p>
          <a:p>
            <a:r>
              <a:rPr lang="en-US" sz="2800" dirty="0"/>
              <a:t>1. PyCharm 2019.2</a:t>
            </a:r>
          </a:p>
          <a:p>
            <a:r>
              <a:rPr lang="en-US" sz="2800" dirty="0"/>
              <a:t>2. VS CODE</a:t>
            </a:r>
          </a:p>
          <a:p>
            <a:r>
              <a:rPr lang="en-US" sz="2800" dirty="0"/>
              <a:t>3. GIT </a:t>
            </a:r>
          </a:p>
          <a:p>
            <a:endParaRPr lang="en-US" dirty="0"/>
          </a:p>
        </p:txBody>
      </p:sp>
      <p:sp>
        <p:nvSpPr>
          <p:cNvPr id="4" name="Content Placeholder 3">
            <a:extLst>
              <a:ext uri="{FF2B5EF4-FFF2-40B4-BE49-F238E27FC236}">
                <a16:creationId xmlns:a16="http://schemas.microsoft.com/office/drawing/2014/main" id="{04BDCE1A-6DE6-44E1-8F44-73400DC082D1}"/>
              </a:ext>
            </a:extLst>
          </p:cNvPr>
          <p:cNvSpPr>
            <a:spLocks noGrp="1"/>
          </p:cNvSpPr>
          <p:nvPr>
            <p:ph sz="half" idx="2"/>
          </p:nvPr>
        </p:nvSpPr>
        <p:spPr/>
        <p:txBody>
          <a:bodyPr>
            <a:normAutofit/>
          </a:bodyPr>
          <a:lstStyle/>
          <a:p>
            <a:r>
              <a:rPr lang="en-IN" sz="2800" dirty="0"/>
              <a:t>Hardware:</a:t>
            </a:r>
          </a:p>
          <a:p>
            <a:r>
              <a:rPr lang="en-IN" sz="2800" dirty="0"/>
              <a:t>1. Processor-i3</a:t>
            </a:r>
          </a:p>
          <a:p>
            <a:r>
              <a:rPr lang="en-IN" sz="2800" dirty="0"/>
              <a:t>2. Hard Disk-5GB</a:t>
            </a:r>
          </a:p>
          <a:p>
            <a:r>
              <a:rPr lang="en-IN" sz="2800" dirty="0"/>
              <a:t>3. RAM-1GB</a:t>
            </a:r>
          </a:p>
          <a:p>
            <a:r>
              <a:rPr lang="en-IN" sz="2800" dirty="0"/>
              <a:t>4. Webcam</a:t>
            </a:r>
          </a:p>
        </p:txBody>
      </p:sp>
    </p:spTree>
    <p:extLst>
      <p:ext uri="{BB962C8B-B14F-4D97-AF65-F5344CB8AC3E}">
        <p14:creationId xmlns:p14="http://schemas.microsoft.com/office/powerpoint/2010/main" val="182336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5AD5-3F48-4FDC-9FB3-A24359510E4F}"/>
              </a:ext>
            </a:extLst>
          </p:cNvPr>
          <p:cNvSpPr>
            <a:spLocks noGrp="1"/>
          </p:cNvSpPr>
          <p:nvPr>
            <p:ph type="title"/>
          </p:nvPr>
        </p:nvSpPr>
        <p:spPr/>
        <p:txBody>
          <a:bodyPr/>
          <a:lstStyle/>
          <a:p>
            <a:r>
              <a:rPr lang="en-IN" dirty="0"/>
              <a:t>Module used</a:t>
            </a:r>
          </a:p>
        </p:txBody>
      </p:sp>
      <p:sp>
        <p:nvSpPr>
          <p:cNvPr id="3" name="Content Placeholder 2">
            <a:extLst>
              <a:ext uri="{FF2B5EF4-FFF2-40B4-BE49-F238E27FC236}">
                <a16:creationId xmlns:a16="http://schemas.microsoft.com/office/drawing/2014/main" id="{B46ED337-03B7-4F29-BA2F-58FFE9EB8F81}"/>
              </a:ext>
            </a:extLst>
          </p:cNvPr>
          <p:cNvSpPr>
            <a:spLocks noGrp="1"/>
          </p:cNvSpPr>
          <p:nvPr>
            <p:ph idx="1"/>
          </p:nvPr>
        </p:nvSpPr>
        <p:spPr/>
        <p:txBody>
          <a:bodyPr>
            <a:normAutofit/>
          </a:bodyPr>
          <a:lstStyle/>
          <a:p>
            <a:r>
              <a:rPr lang="en-IN" sz="2800" dirty="0"/>
              <a:t>1. OpenCV </a:t>
            </a:r>
            <a:r>
              <a:rPr lang="en-IN" sz="2800" dirty="0" err="1"/>
              <a:t>Contrib</a:t>
            </a:r>
            <a:r>
              <a:rPr lang="en-IN" sz="2800" dirty="0"/>
              <a:t> 4.0.1</a:t>
            </a:r>
          </a:p>
          <a:p>
            <a:r>
              <a:rPr lang="en-IN" sz="2800" dirty="0"/>
              <a:t>2. Pillow</a:t>
            </a:r>
          </a:p>
          <a:p>
            <a:r>
              <a:rPr lang="en-IN" sz="2800" dirty="0"/>
              <a:t>3. Pandas</a:t>
            </a:r>
          </a:p>
          <a:p>
            <a:r>
              <a:rPr lang="en-IN" sz="2800" dirty="0"/>
              <a:t>4. CSV</a:t>
            </a:r>
          </a:p>
          <a:p>
            <a:r>
              <a:rPr lang="en-IN" sz="2800" dirty="0"/>
              <a:t>5. </a:t>
            </a:r>
            <a:r>
              <a:rPr lang="en-IN" sz="2800" dirty="0" err="1"/>
              <a:t>Tkinter</a:t>
            </a:r>
            <a:endParaRPr lang="en-IN" sz="2800" dirty="0"/>
          </a:p>
          <a:p>
            <a:r>
              <a:rPr lang="en-IN" sz="2800" dirty="0"/>
              <a:t>6.</a:t>
            </a:r>
            <a:r>
              <a:rPr lang="en-IN" sz="2800"/>
              <a:t>Date Time</a:t>
            </a:r>
            <a:endParaRPr lang="en-IN" sz="2800" dirty="0"/>
          </a:p>
        </p:txBody>
      </p:sp>
    </p:spTree>
    <p:extLst>
      <p:ext uri="{BB962C8B-B14F-4D97-AF65-F5344CB8AC3E}">
        <p14:creationId xmlns:p14="http://schemas.microsoft.com/office/powerpoint/2010/main" val="213464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57CD-1DDB-48A1-8B51-FBBA43AE9397}"/>
              </a:ext>
            </a:extLst>
          </p:cNvPr>
          <p:cNvSpPr>
            <a:spLocks noGrp="1"/>
          </p:cNvSpPr>
          <p:nvPr>
            <p:ph type="title"/>
          </p:nvPr>
        </p:nvSpPr>
        <p:spPr/>
        <p:txBody>
          <a:bodyPr/>
          <a:lstStyle/>
          <a:p>
            <a:r>
              <a:rPr lang="en-IN" dirty="0"/>
              <a:t>Face recognition algorithms</a:t>
            </a:r>
          </a:p>
        </p:txBody>
      </p:sp>
      <p:sp>
        <p:nvSpPr>
          <p:cNvPr id="3" name="Content Placeholder 2">
            <a:extLst>
              <a:ext uri="{FF2B5EF4-FFF2-40B4-BE49-F238E27FC236}">
                <a16:creationId xmlns:a16="http://schemas.microsoft.com/office/drawing/2014/main" id="{89204A25-1E49-4188-8129-16CA318D8FEE}"/>
              </a:ext>
            </a:extLst>
          </p:cNvPr>
          <p:cNvSpPr>
            <a:spLocks noGrp="1"/>
          </p:cNvSpPr>
          <p:nvPr>
            <p:ph idx="1"/>
          </p:nvPr>
        </p:nvSpPr>
        <p:spPr/>
        <p:txBody>
          <a:bodyPr>
            <a:normAutofit/>
          </a:bodyPr>
          <a:lstStyle/>
          <a:p>
            <a:r>
              <a:rPr lang="en-IN" sz="2800" dirty="0"/>
              <a:t>1. </a:t>
            </a:r>
            <a:r>
              <a:rPr lang="en-IN" sz="2800" dirty="0" err="1"/>
              <a:t>Haar</a:t>
            </a:r>
            <a:r>
              <a:rPr lang="en-IN" sz="2800" dirty="0"/>
              <a:t>-Cascade</a:t>
            </a:r>
          </a:p>
          <a:p>
            <a:r>
              <a:rPr lang="en-IN" sz="2800" dirty="0"/>
              <a:t>2. LBPH (Local Binary Pattern Histogram)</a:t>
            </a:r>
          </a:p>
        </p:txBody>
      </p:sp>
    </p:spTree>
    <p:extLst>
      <p:ext uri="{BB962C8B-B14F-4D97-AF65-F5344CB8AC3E}">
        <p14:creationId xmlns:p14="http://schemas.microsoft.com/office/powerpoint/2010/main" val="1870502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1311</TotalTime>
  <Words>1136</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Celestial</vt:lpstr>
      <vt:lpstr>Human Face Recognition Attendance System</vt:lpstr>
      <vt:lpstr>ABSTRACT</vt:lpstr>
      <vt:lpstr>IntroDuction</vt:lpstr>
      <vt:lpstr>Aim and objectves</vt:lpstr>
      <vt:lpstr>What Is Face Detection and face recognition?</vt:lpstr>
      <vt:lpstr>Diagrammatic representation</vt:lpstr>
      <vt:lpstr>Software and hardware REQUIREMENTS  </vt:lpstr>
      <vt:lpstr>Module used</vt:lpstr>
      <vt:lpstr>Face recognition algorithms</vt:lpstr>
      <vt:lpstr>Functional Requirements </vt:lpstr>
      <vt:lpstr>Non-Functional Requirements</vt:lpstr>
      <vt:lpstr>How does it work?</vt:lpstr>
      <vt:lpstr>Continued…</vt:lpstr>
      <vt:lpstr>Advantages</vt:lpstr>
      <vt:lpstr>Disadvantages</vt:lpstr>
      <vt:lpstr>Result Analysis</vt:lpstr>
      <vt:lpstr>Conclusion</vt:lpstr>
      <vt:lpstr>Future scope</vt:lpstr>
      <vt:lpstr>FRAS Interface and screen shots(of pages implemented)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Saad</cp:lastModifiedBy>
  <cp:revision>30</cp:revision>
  <dcterms:created xsi:type="dcterms:W3CDTF">2017-07-02T12:04:46Z</dcterms:created>
  <dcterms:modified xsi:type="dcterms:W3CDTF">2021-11-25T05:08:13Z</dcterms:modified>
</cp:coreProperties>
</file>