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7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0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1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6" r:id="rId2"/>
    <p:sldMasterId id="2147483661" r:id="rId3"/>
    <p:sldMasterId id="2147483657" r:id="rId4"/>
    <p:sldMasterId id="2147483658" r:id="rId5"/>
    <p:sldMasterId id="2147483664" r:id="rId6"/>
    <p:sldMasterId id="2147483660" r:id="rId7"/>
    <p:sldMasterId id="2147483662" r:id="rId8"/>
    <p:sldMasterId id="2147483663" r:id="rId9"/>
    <p:sldMasterId id="2147483659" r:id="rId10"/>
    <p:sldMasterId id="2147484621" r:id="rId11"/>
    <p:sldMasterId id="2147485574" r:id="rId12"/>
  </p:sldMasterIdLst>
  <p:notesMasterIdLst>
    <p:notesMasterId r:id="rId62"/>
  </p:notesMasterIdLst>
  <p:handoutMasterIdLst>
    <p:handoutMasterId r:id="rId63"/>
  </p:handoutMasterIdLst>
  <p:sldIdLst>
    <p:sldId id="257" r:id="rId13"/>
    <p:sldId id="262" r:id="rId14"/>
    <p:sldId id="258" r:id="rId15"/>
    <p:sldId id="313" r:id="rId16"/>
    <p:sldId id="420" r:id="rId17"/>
    <p:sldId id="440" r:id="rId18"/>
    <p:sldId id="442" r:id="rId19"/>
    <p:sldId id="399" r:id="rId20"/>
    <p:sldId id="449" r:id="rId21"/>
    <p:sldId id="450" r:id="rId22"/>
    <p:sldId id="319" r:id="rId23"/>
    <p:sldId id="318" r:id="rId24"/>
    <p:sldId id="418" r:id="rId25"/>
    <p:sldId id="405" r:id="rId26"/>
    <p:sldId id="320" r:id="rId27"/>
    <p:sldId id="429" r:id="rId28"/>
    <p:sldId id="430" r:id="rId29"/>
    <p:sldId id="454" r:id="rId30"/>
    <p:sldId id="446" r:id="rId31"/>
    <p:sldId id="455" r:id="rId32"/>
    <p:sldId id="404" r:id="rId33"/>
    <p:sldId id="456" r:id="rId34"/>
    <p:sldId id="326" r:id="rId35"/>
    <p:sldId id="462" r:id="rId36"/>
    <p:sldId id="327" r:id="rId37"/>
    <p:sldId id="299" r:id="rId38"/>
    <p:sldId id="328" r:id="rId39"/>
    <p:sldId id="329" r:id="rId40"/>
    <p:sldId id="302" r:id="rId41"/>
    <p:sldId id="303" r:id="rId42"/>
    <p:sldId id="304" r:id="rId43"/>
    <p:sldId id="279" r:id="rId44"/>
    <p:sldId id="332" r:id="rId45"/>
    <p:sldId id="305" r:id="rId46"/>
    <p:sldId id="306" r:id="rId47"/>
    <p:sldId id="307" r:id="rId48"/>
    <p:sldId id="308" r:id="rId49"/>
    <p:sldId id="287" r:id="rId50"/>
    <p:sldId id="335" r:id="rId51"/>
    <p:sldId id="463" r:id="rId52"/>
    <p:sldId id="336" r:id="rId53"/>
    <p:sldId id="337" r:id="rId54"/>
    <p:sldId id="464" r:id="rId55"/>
    <p:sldId id="310" r:id="rId56"/>
    <p:sldId id="311" r:id="rId57"/>
    <p:sldId id="312" r:id="rId58"/>
    <p:sldId id="457" r:id="rId59"/>
    <p:sldId id="459" r:id="rId60"/>
    <p:sldId id="461" r:id="rId61"/>
  </p:sldIdLst>
  <p:sldSz cx="9144000" cy="6858000" type="screen4x3"/>
  <p:notesSz cx="6934200" cy="923448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2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72B3"/>
    <a:srgbClr val="FDC382"/>
    <a:srgbClr val="D8A57E"/>
    <a:srgbClr val="F9F9F7"/>
    <a:srgbClr val="A0CED6"/>
    <a:srgbClr val="F0F5F7"/>
    <a:srgbClr val="4F87C6"/>
    <a:srgbClr val="B3B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651" autoAdjust="0"/>
    <p:restoredTop sz="91512" autoAdjust="0"/>
  </p:normalViewPr>
  <p:slideViewPr>
    <p:cSldViewPr>
      <p:cViewPr varScale="1">
        <p:scale>
          <a:sx n="88" d="100"/>
          <a:sy n="88" d="100"/>
        </p:scale>
        <p:origin x="1488" y="58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-22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-3274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tableStyles" Target="tableStyle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E2AF4C-4E91-4055-9260-E76FE6F2A6E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86263"/>
            <a:ext cx="5546725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noProof="0" smtClean="0"/>
              <a:t>Click to edit Master text styles</a:t>
            </a:r>
          </a:p>
          <a:p>
            <a:pPr lvl="1"/>
            <a:r>
              <a:rPr lang="en-US" altLang="tr-TR" noProof="0" smtClean="0"/>
              <a:t>Second level</a:t>
            </a:r>
          </a:p>
          <a:p>
            <a:pPr lvl="2"/>
            <a:r>
              <a:rPr lang="en-US" altLang="tr-TR" noProof="0" smtClean="0"/>
              <a:t>Third level</a:t>
            </a:r>
          </a:p>
          <a:p>
            <a:pPr lvl="3"/>
            <a:r>
              <a:rPr lang="en-US" altLang="tr-TR" noProof="0" smtClean="0"/>
              <a:t>Fourth level</a:t>
            </a:r>
          </a:p>
          <a:p>
            <a:pPr lvl="4"/>
            <a:r>
              <a:rPr lang="en-US" altLang="tr-TR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70938"/>
            <a:ext cx="30051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85" tIns="46193" rIns="92385" bIns="4619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E8325B3-E835-4262-A3E1-7B2EB6A4ABD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03D5838-B861-4A18-B6E4-2B9E7B3D708C}" type="slidenum">
              <a:rPr lang="en-US" altLang="tr-TR" sz="1200" smtClean="0">
                <a:solidFill>
                  <a:schemeClr val="tx1"/>
                </a:solidFill>
              </a:rPr>
              <a:pPr/>
              <a:t>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B45803A-0D10-4DEF-A051-4C5F2367C466}" type="slidenum">
              <a:rPr lang="en-US" altLang="tr-TR" sz="1200" smtClean="0">
                <a:solidFill>
                  <a:schemeClr val="tx1"/>
                </a:solidFill>
              </a:rPr>
              <a:pPr/>
              <a:t>13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F24C9D4-F4E5-451E-AE96-5A155FB878BF}" type="slidenum">
              <a:rPr lang="en-US" altLang="tr-TR" sz="1200" smtClean="0">
                <a:solidFill>
                  <a:schemeClr val="tx1"/>
                </a:solidFill>
              </a:rPr>
              <a:pPr/>
              <a:t>14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F266037-FE66-403C-8FB1-7ABD9A3BE814}" type="slidenum">
              <a:rPr lang="en-US" altLang="tr-TR" sz="1200" smtClean="0">
                <a:solidFill>
                  <a:schemeClr val="tx1"/>
                </a:solidFill>
              </a:rPr>
              <a:pPr/>
              <a:t>15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6C0C924-DB84-49C0-8A93-22F8B5E8292D}" type="slidenum">
              <a:rPr lang="en-US" altLang="tr-TR" sz="1200" smtClean="0">
                <a:solidFill>
                  <a:schemeClr val="tx1"/>
                </a:solidFill>
              </a:rPr>
              <a:pPr/>
              <a:t>17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tr-TR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D150C5E-BFFB-417F-90D8-474161F14399}" type="slidenum">
              <a:rPr lang="tr-TR" altLang="en-US" sz="1200" smtClean="0">
                <a:solidFill>
                  <a:srgbClr val="000000"/>
                </a:solidFill>
              </a:rPr>
              <a:pPr/>
              <a:t>19</a:t>
            </a:fld>
            <a:endParaRPr lang="tr-TR" altLang="en-US" sz="1200" smtClean="0">
              <a:solidFill>
                <a:srgbClr val="000000"/>
              </a:solidFill>
              <a:latin typeface="Arial Tur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5B88591-F5CC-49E6-A6AE-E79FB27EFFE8}" type="slidenum">
              <a:rPr lang="en-US" altLang="tr-TR" sz="1200" smtClean="0">
                <a:solidFill>
                  <a:schemeClr val="tx1"/>
                </a:solidFill>
              </a:rPr>
              <a:pPr/>
              <a:t>23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884B6B4-09FD-46A8-AE13-21052E06C930}" type="slidenum">
              <a:rPr lang="en-US" altLang="tr-TR" sz="1200" smtClean="0">
                <a:solidFill>
                  <a:schemeClr val="tx1"/>
                </a:solidFill>
              </a:rPr>
              <a:pPr/>
              <a:t>24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F0EBF10-C711-40F7-A43D-F220EEE5670B}" type="slidenum">
              <a:rPr lang="en-US" altLang="tr-TR" sz="1200" smtClean="0">
                <a:solidFill>
                  <a:schemeClr val="tx1"/>
                </a:solidFill>
              </a:rPr>
              <a:pPr/>
              <a:t>25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82CF75C-17E4-4052-A8F2-9A7FB82BE7AA}" type="slidenum">
              <a:rPr lang="en-US" altLang="tr-TR" sz="1200" smtClean="0">
                <a:solidFill>
                  <a:schemeClr val="tx1"/>
                </a:solidFill>
              </a:rPr>
              <a:pPr/>
              <a:t>26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A32D00B-1D81-4E13-B708-FFE8BA5FFA0C}" type="slidenum">
              <a:rPr lang="en-US" altLang="tr-TR" sz="1200" smtClean="0">
                <a:solidFill>
                  <a:schemeClr val="tx1"/>
                </a:solidFill>
              </a:rPr>
              <a:pPr/>
              <a:t>27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78C05B6-52DD-402F-B0BD-7CE84F9C2019}" type="slidenum">
              <a:rPr lang="en-US" altLang="tr-TR" sz="1200" smtClean="0">
                <a:solidFill>
                  <a:schemeClr val="tx1"/>
                </a:solidFill>
              </a:rPr>
              <a:pPr/>
              <a:t>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9C793D4-A73A-46FE-8ACF-EC41E130E26A}" type="slidenum">
              <a:rPr lang="en-US" altLang="tr-TR" sz="1200" smtClean="0">
                <a:solidFill>
                  <a:schemeClr val="tx1"/>
                </a:solidFill>
              </a:rPr>
              <a:pPr/>
              <a:t>28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0A89511-5504-44A0-9BF5-ACE9BAEEE170}" type="slidenum">
              <a:rPr lang="en-US" altLang="tr-TR" sz="1200" smtClean="0">
                <a:solidFill>
                  <a:schemeClr val="tx1"/>
                </a:solidFill>
              </a:rPr>
              <a:pPr/>
              <a:t>29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624B9C2-28E8-46D2-BCD1-2B0B4F5B054B}" type="slidenum">
              <a:rPr lang="en-US" altLang="tr-TR" sz="1200" smtClean="0">
                <a:solidFill>
                  <a:schemeClr val="tx1"/>
                </a:solidFill>
              </a:rPr>
              <a:pPr/>
              <a:t>30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83D6AAF-8B5D-42EB-BAAD-B40088B6EE92}" type="slidenum">
              <a:rPr lang="en-US" altLang="tr-TR" sz="1200" smtClean="0">
                <a:solidFill>
                  <a:schemeClr val="tx1"/>
                </a:solidFill>
              </a:rPr>
              <a:pPr/>
              <a:t>31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A27FAD8-CDF9-4D5C-B40B-06319F6BB5F6}" type="slidenum">
              <a:rPr lang="en-US" altLang="tr-TR" sz="1200" smtClean="0">
                <a:solidFill>
                  <a:schemeClr val="tx1"/>
                </a:solidFill>
              </a:rPr>
              <a:pPr/>
              <a:t>32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063C732-3D53-43C4-B3FF-35EF243F9951}" type="slidenum">
              <a:rPr lang="en-US" altLang="tr-TR" sz="1200" smtClean="0">
                <a:solidFill>
                  <a:schemeClr val="tx1"/>
                </a:solidFill>
              </a:rPr>
              <a:pPr/>
              <a:t>33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CEB3FB5-4CE5-4C64-9EBC-A92B4F913DDC}" type="slidenum">
              <a:rPr lang="en-US" altLang="tr-TR" sz="1200" smtClean="0">
                <a:solidFill>
                  <a:schemeClr val="tx1"/>
                </a:solidFill>
              </a:rPr>
              <a:pPr/>
              <a:t>34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2E58B6B-73DA-499C-AD54-36AC68B0C110}" type="slidenum">
              <a:rPr lang="en-US" altLang="tr-TR" sz="1200" smtClean="0">
                <a:solidFill>
                  <a:schemeClr val="tx1"/>
                </a:solidFill>
              </a:rPr>
              <a:pPr/>
              <a:t>35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E5E325D-CD8E-46A1-A4CB-7335A35B6D56}" type="slidenum">
              <a:rPr lang="en-US" altLang="tr-TR" sz="1200" smtClean="0">
                <a:solidFill>
                  <a:schemeClr val="tx1"/>
                </a:solidFill>
              </a:rPr>
              <a:pPr/>
              <a:t>36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CA6C7EC-08A9-4E03-9952-02E73E6191B8}" type="slidenum">
              <a:rPr lang="en-US" altLang="tr-TR" sz="1200" smtClean="0">
                <a:solidFill>
                  <a:schemeClr val="tx1"/>
                </a:solidFill>
              </a:rPr>
              <a:pPr/>
              <a:t>37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4E073D4-6184-45B6-B4C3-382882558F86}" type="slidenum">
              <a:rPr lang="en-US" altLang="tr-TR" sz="1200" smtClean="0">
                <a:solidFill>
                  <a:schemeClr val="tx1"/>
                </a:solidFill>
              </a:rPr>
              <a:pPr/>
              <a:t>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EE3AF05-F279-4B67-8F0F-E35540512EF4}" type="slidenum">
              <a:rPr lang="en-US" altLang="tr-TR" sz="1200" smtClean="0">
                <a:solidFill>
                  <a:schemeClr val="tx1"/>
                </a:solidFill>
              </a:rPr>
              <a:pPr/>
              <a:t>38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8D26D38-7598-4FB9-AB6C-5DD5E7651A66}" type="slidenum">
              <a:rPr lang="en-US" altLang="tr-TR" sz="1200" smtClean="0">
                <a:solidFill>
                  <a:schemeClr val="tx1"/>
                </a:solidFill>
              </a:rPr>
              <a:pPr/>
              <a:t>39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B029E00-35FE-4419-91DD-CFC9B4BB5F56}" type="slidenum">
              <a:rPr lang="en-US" altLang="tr-TR" sz="1200" smtClean="0">
                <a:solidFill>
                  <a:schemeClr val="tx1"/>
                </a:solidFill>
              </a:rPr>
              <a:pPr/>
              <a:t>40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5EF230A-DD4C-44FB-8B78-33A4CF088013}" type="slidenum">
              <a:rPr lang="en-US" altLang="tr-TR" sz="1200" smtClean="0">
                <a:solidFill>
                  <a:schemeClr val="tx1"/>
                </a:solidFill>
              </a:rPr>
              <a:pPr/>
              <a:t>41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AD52C70-DDFB-43F0-B903-9EB8BF080390}" type="slidenum">
              <a:rPr lang="en-US" altLang="tr-TR" sz="1200" smtClean="0">
                <a:solidFill>
                  <a:schemeClr val="tx1"/>
                </a:solidFill>
              </a:rPr>
              <a:pPr/>
              <a:t>42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B6C2B5B-7198-4BD8-8EAE-0058AB7E3820}" type="slidenum">
              <a:rPr lang="en-US" altLang="tr-TR" sz="1200" smtClean="0">
                <a:solidFill>
                  <a:schemeClr val="tx1"/>
                </a:solidFill>
              </a:rPr>
              <a:pPr/>
              <a:t>43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783A326-7CE0-422C-AC0A-19F3FEC9B550}" type="slidenum">
              <a:rPr lang="en-US" altLang="tr-TR" sz="1200" smtClean="0">
                <a:solidFill>
                  <a:schemeClr val="tx1"/>
                </a:solidFill>
              </a:rPr>
              <a:pPr/>
              <a:t>44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ACBFA49-DCAB-4C55-BCE3-9A6E739548D4}" type="slidenum">
              <a:rPr lang="en-US" altLang="tr-TR" sz="1200" smtClean="0">
                <a:solidFill>
                  <a:schemeClr val="tx1"/>
                </a:solidFill>
              </a:rPr>
              <a:pPr/>
              <a:t>45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421C0C3-E512-4F76-8509-E8BBF1AC8E10}" type="slidenum">
              <a:rPr lang="en-US" altLang="tr-TR" sz="1200" smtClean="0">
                <a:solidFill>
                  <a:schemeClr val="tx1"/>
                </a:solidFill>
              </a:rPr>
              <a:pPr/>
              <a:t>46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5C1BC3B-EB11-400D-833C-06D937F01F87}" type="slidenum">
              <a:rPr lang="en-US" altLang="tr-TR" sz="1200" smtClean="0">
                <a:solidFill>
                  <a:schemeClr val="tx1"/>
                </a:solidFill>
              </a:rPr>
              <a:pPr/>
              <a:t>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D37B7D2-E283-4BC6-9D99-9DEFFE6E8C59}" type="slidenum">
              <a:rPr lang="en-US" altLang="tr-TR" sz="1200" smtClean="0">
                <a:solidFill>
                  <a:srgbClr val="000000"/>
                </a:solidFill>
              </a:rPr>
              <a:pPr/>
              <a:t>5</a:t>
            </a:fld>
            <a:endParaRPr lang="en-US" altLang="tr-TR" sz="1200" smtClean="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AF3BD28-1A66-4EC8-B2A9-FDC75397A575}" type="slidenum">
              <a:rPr lang="en-US" altLang="tr-TR" sz="1200" smtClean="0">
                <a:solidFill>
                  <a:schemeClr val="tx1"/>
                </a:solidFill>
              </a:rPr>
              <a:pPr/>
              <a:t>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BEF8049A-222E-4A34-9314-DE7A0EE23B88}" type="slidenum">
              <a:rPr lang="en-US" altLang="tr-TR" sz="1200" smtClean="0">
                <a:solidFill>
                  <a:schemeClr val="tx1"/>
                </a:solidFill>
              </a:rPr>
              <a:pPr/>
              <a:t>8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0C51299-E2B7-43AB-9BD8-0FC5EF1E1EAD}" type="slidenum">
              <a:rPr lang="en-US" altLang="tr-TR" sz="1200" smtClean="0">
                <a:solidFill>
                  <a:schemeClr val="tx1"/>
                </a:solidFill>
              </a:rPr>
              <a:pPr/>
              <a:t>11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3925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F79D353-7913-4EFB-951E-636A4EDFEA18}" type="slidenum">
              <a:rPr lang="en-US" altLang="tr-TR" sz="1200" smtClean="0">
                <a:solidFill>
                  <a:schemeClr val="tx1"/>
                </a:solidFill>
              </a:rPr>
              <a:pPr/>
              <a:t>12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altLang="tr-TR" smtClean="0"/>
              <a:t>if the condition is true, the codes inside the selection block is executed.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99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524383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62CA7-D377-4E49-8904-79ABA991F68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663226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F0E35-3F0F-424A-8D7C-57ED0AA5C5B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33113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E71AA-E0B7-49E0-90AA-B953F35B6F8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0475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A99CF-810C-45FB-B272-1539287BA88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5659787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4ACBC-E59E-415E-900E-65EA4D0EAB0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426661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39243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BA354-C32D-49C3-B1CC-35C75E91B3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297859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BCCB5-E8E6-4F71-A09A-4FF2E6B6C3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6170537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3C768-5AE5-44AE-9A5C-909CC650068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1310949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F76EF-66D1-4280-A0C2-D6126D2021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8583847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C6CD-0472-4E45-A071-F994A729300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260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97143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1E789-6B54-4904-A234-E0B3CBA5355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283759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AA6B9-2CBD-444F-97A0-7FF39E2576F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1808643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36D03-A1E4-45C8-9BE8-70F6D799604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7890888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spcAft>
                <a:spcPct val="25000"/>
              </a:spcAft>
              <a:buClr>
                <a:srgbClr val="000000"/>
              </a:buCl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F838D6CF-3639-4724-B0AF-0578244DD749}" type="datetime1">
              <a:rPr lang="tr-TR"/>
              <a:pPr>
                <a:defRPr/>
              </a:pPr>
              <a:t>1.09.2018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spcAft>
                <a:spcPct val="25000"/>
              </a:spcAft>
              <a:buClr>
                <a:srgbClr val="000000"/>
              </a:buCl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n-US"/>
              <a:t>Lecture 5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22327C2-8496-4D3C-824D-D5F8B40514B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606127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6155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BFF11F0-C4A3-4E82-AB6B-3DDB44B0B000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B16F447-9535-4396-A778-0026EE13101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822470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247" y="489024"/>
            <a:ext cx="4517506" cy="543226"/>
          </a:xfrm>
        </p:spPr>
        <p:txBody>
          <a:bodyPr/>
          <a:lstStyle>
            <a:lvl1pPr>
              <a:defRPr sz="353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9945" y="2243416"/>
            <a:ext cx="6784110" cy="271613"/>
          </a:xfrm>
        </p:spPr>
        <p:txBody>
          <a:bodyPr/>
          <a:lstStyle>
            <a:lvl1pPr>
              <a:defRPr sz="176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0E2B013-972B-4D25-889E-649D9E84D228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2AFD207-987A-4FB8-B1E9-92025DA92E2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266200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247" y="489024"/>
            <a:ext cx="4517506" cy="543226"/>
          </a:xfrm>
        </p:spPr>
        <p:txBody>
          <a:bodyPr/>
          <a:lstStyle>
            <a:lvl1pPr>
              <a:defRPr sz="353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30777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06D282D-1C88-49F4-917D-6CAF3C8B6675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4F790AC-F69B-44F8-A74D-13CB09B9A95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00555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247" y="489024"/>
            <a:ext cx="4517506" cy="543226"/>
          </a:xfrm>
        </p:spPr>
        <p:txBody>
          <a:bodyPr/>
          <a:lstStyle>
            <a:lvl1pPr>
              <a:defRPr sz="353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47D5C9A-F98C-456B-9F98-DAACF39EB207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F94E8B-A3E2-4AEE-8714-C9848077D6C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0556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6C59466-82CD-42EB-91F9-D3D104EDCDB5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172E54B-9A2E-43A6-AA1C-AF9D3A334D5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607621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33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35932"/>
      </p:ext>
    </p:extLst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8CA3B-2DCF-40E9-BDE1-3A8F76F3687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1020193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33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35247"/>
      </p:ext>
    </p:extLst>
  </p:cSld>
  <p:clrMapOvr>
    <a:masterClrMapping/>
  </p:clrMapOvr>
  <p:transition>
    <p:plus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33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6729"/>
      </p:ext>
    </p:extLst>
  </p:cSld>
  <p:clrMapOvr>
    <a:masterClrMapping/>
  </p:clrMapOvr>
  <p:transition>
    <p:plus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33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1690"/>
      </p:ext>
    </p:extLst>
  </p:cSld>
  <p:clrMapOvr>
    <a:masterClrMapping/>
  </p:clrMapOvr>
  <p:transition>
    <p:plus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>
            <a:normAutofit/>
          </a:bodyPr>
          <a:lstStyle>
            <a:lvl1pPr>
              <a:defRPr sz="2330"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45967"/>
      </p:ext>
    </p:extLst>
  </p:cSld>
  <p:clrMapOvr>
    <a:masterClrMapping/>
  </p:clrMapOvr>
  <p:transition>
    <p:plus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71C1212-B164-418D-9770-3DF71C182792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DEBCB0A-B8B8-4D1C-B03E-9A27282C5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55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3D33CF7-1162-4919-9EB4-CD7F32459897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49B9869-1F57-4553-9492-B69D0B69D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656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2F31740-BAFB-4E42-B3D7-383D719AFF6E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3CFED45-4699-43BF-AAD5-8BA9C74E2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619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3A3A36C-D1CC-4058-A3A6-1F4C158616A0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61B285E-B5AA-428C-A689-418BACDB0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4825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C498BFC-9C57-491A-9C8D-9565F949AF65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1844FC7-DE7D-4087-9688-7DE9A404F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9251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5B6CB5-B079-42A0-A1EF-FB1FD59382CB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2A159D1-83EB-4B8C-AFED-D111A562B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1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C74AD-455F-4175-A282-5E078515AB2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37302369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F9EA08D4-6018-4EA6-BCDD-9DE044275D09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0C5F078-3F44-40FE-891A-318155508E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4877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5A1A90-0EF8-4096-85A0-D0C8E90EFCF1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9416EE0-7447-4C37-A70D-306416246B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1885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BAAE421-CF08-4B6B-A6F4-343D43CED0E6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E323790-4084-43D5-9488-48E2E578E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79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10DFA77-5AB6-4215-8806-4F2ACE22272D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D759F2F7-08E2-4B4A-8336-3C4D803B6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9817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C1BE0E7-87C8-4444-A9BA-D75D83670DF4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3433CAC-DC4C-4F55-BA6A-F7E947111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A300-188C-44AF-9B95-066A6D0C6E3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21767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090F-8F10-4645-BDC9-B3790EBB63D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71752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2465-97FB-4814-A650-B22D86A5E6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3089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A042C-70CA-4A99-8341-14EEF082289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84511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726EB-4B90-4CEF-B1D9-25745118345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92074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35719-ACCC-4C71-B254-E7874B7C6EC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516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9736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F9984-12BD-4009-8479-3D14E6CE9B2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79121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51F90-C1DC-4A32-B513-0077D702E7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03088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66E3A-0A3D-4625-A181-80C9AFF80CF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046146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692A4-A765-4370-864D-4000C147985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87639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A13BE-896F-4DA2-90DF-198BC35D869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875544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22159-199F-4ECD-A623-013A5B248AC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7427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7154F-93FE-4AD1-BF88-65869BA95DA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158081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16885-8009-4C11-8960-7A8D094525C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83707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BFF2D-DFC2-498A-8072-53098D05830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624395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88FCC-3619-4A54-9CFF-FE3C2D1205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8549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514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2842A-2A63-426C-ADE5-0A776DF7016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344594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EE186-5609-4389-B3D3-2ED4650AA85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64229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16EE4-9D78-4C71-815D-76241E5F05F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735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6B40F-2C85-44C0-99D5-F21C60E8319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83715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BF0DD-5200-46E7-BB46-7F672131D39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63151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1255F-8BE6-4DF3-9113-428D780FC38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421208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5F47C-BDDD-41CA-925A-C6256FE4C8E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824792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6D6BD-0937-4A59-AB53-76D3081E1C8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9705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96E62-2A18-4F1F-888A-973BF1F650D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760691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F54D8-78C0-4732-AB6E-61C4FF770AC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283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66679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86FAAF-E2E0-43F5-8C5F-F74320A503B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39086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89D16-48FB-4613-892D-B3E1DDEE61B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77021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AFA1D-E1C5-4595-BB75-C6975598B4F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563401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2360E-0E15-43B3-84AA-DFB7D3AB299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650420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40A8C-F3A3-4297-8143-B159BEA9FF4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141036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286DC-0EF3-4331-A274-A856B3C58B9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224558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73EB5-7BAB-4255-989A-1652DB062C3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731630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E923E-C5FF-49DB-8C40-611427218B5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69348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5C6D-DDBD-41AB-8DE3-ED07F4ABE32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055300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D91B-944A-49AC-B34C-262873F0D9E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0724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4547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329B8-6304-4D55-B7D4-3F4C47FE178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421600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0981A-78A0-42AA-9E7B-7AA7E611426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179340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40D01-96E3-4A3C-975B-9A7E32850C7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028219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A6CD74-8275-442A-B8AC-E4F9E8AD6DD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575091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7ED1A-9989-4697-8F3E-4C9C8A92485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056584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8913" y="365125"/>
            <a:ext cx="1976437" cy="19970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5125"/>
            <a:ext cx="5776913" cy="1997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28FE1-B818-48D9-A7BB-BCFF678A725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331512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FC47C-1C09-4C89-B69F-214D6FCB82F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509585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E1304-D08D-4C0E-9A11-46DFBD212F2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1569307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2BA3E-4960-4AEC-9969-AB889492522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537462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03667-B35B-4647-969D-2B3CCB18E05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0681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9513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09358-0297-4925-A321-7C917722E2E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64639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E46B0-5E65-453E-9038-51D1CB08C7D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98350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C2F49-99FF-4375-A5EA-3CF4093A993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841120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46256-0625-412B-A7E8-C9CC3A76ADF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951249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1074A-0428-4655-9094-66A2F6CC17D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6940070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3ACD2-6C65-49E5-AA94-77D6B033296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879193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5E3EE-39AA-49F5-88C0-43124E6FF28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763570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E7ABA-5BF0-4907-BFCF-824D2D8AB6B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151290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7CAD1-5E95-4C4A-923A-EE99B458ADE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684313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B5DB2-0D88-4CF9-AE9D-5D69AA8A1CA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01723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52098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9910B9-1021-47BD-8BEF-429962FB1F6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626105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DFBAB-EDCA-48D3-BB41-8006A0C36BE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676699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16A3-8304-4E73-97D1-E54A174B2DF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914888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989D-DF47-4351-9EE9-4195A18BCBB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38417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290FF-417F-4961-9845-329F4121D86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6396008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DB94-5BE8-4A92-B3FC-F5A6D7EBE45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4503626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8DA64-C563-4D23-A5CA-65C1F27A4EC9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6081796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1825625"/>
            <a:ext cx="2171700" cy="465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825625"/>
            <a:ext cx="6362700" cy="465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C9993-8069-4D3D-9A5A-C5FF19F8DC4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4941295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28600" y="1825625"/>
            <a:ext cx="8686800" cy="4651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03BCC-4E96-4E5F-B848-07E4619076F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0512132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61F2B-C436-41FE-BA60-728F81F1F89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5371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04279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91AE3-4483-41AE-A342-437528F46C2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8415660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F5D3A-5E40-4299-BE42-A631E069C9F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33552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AEC81-880B-4F7C-941A-413CD3E4E5F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447781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D795D-B830-4A10-BDD0-AC4AA293485E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4449619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D8370-9DF7-44BC-8454-BC28F4D773E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321668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1A30-75D8-4DFD-921A-3F99120577D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361280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A833A-BAA3-425D-BEAF-257B7B2768E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9647611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6A2C-1F90-4205-8B13-2145BEDC698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183788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16044-7229-42EE-B578-F011716712A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370397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83F2A-991B-4ACE-B1C0-A7B91A51D53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3995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5755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1" hangingPunct="1">
              <a:spcAft>
                <a:spcPct val="25000"/>
              </a:spcAft>
              <a:buClr>
                <a:schemeClr val="tx1"/>
              </a:buCl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E641DC34-2749-4287-BE3D-CA849EC5D80E}" type="datetime1">
              <a:rPr lang="tr-TR"/>
              <a:pPr>
                <a:defRPr/>
              </a:pPr>
              <a:t>1.09.2018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1" hangingPunct="1">
              <a:spcAft>
                <a:spcPct val="25000"/>
              </a:spcAft>
              <a:buClr>
                <a:schemeClr val="tx1"/>
              </a:buCl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r>
              <a:rPr lang="en-US"/>
              <a:t>Lecture 5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B352B-5B26-4EAC-96F4-CC6FBAC71AB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3789988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955AA-EF98-42CE-8AA7-E17AE612D91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237503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1A5B2-55A2-4CE2-92AD-89A4428DE57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8926519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910DA-BB07-4C46-B63E-9BA704A9DE5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8676023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90D9A-07EB-4056-AA00-88E11956A78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1258374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6B79F-D372-401E-8453-6C6AD7986985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7561270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E6A99-3034-49C4-86AF-890F60B037A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0003872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B6C96-9C67-4A0F-8B4F-F900C759AA27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9785460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6C081-1C40-4350-9C08-47971E18EF36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806307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E2C2F-B895-4B90-B25D-DD5C3D90091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40334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theme" Target="../theme/theme11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931" r:id="rId1"/>
    <p:sldLayoutId id="2147486932" r:id="rId2"/>
    <p:sldLayoutId id="2147486933" r:id="rId3"/>
    <p:sldLayoutId id="2147486934" r:id="rId4"/>
    <p:sldLayoutId id="2147486935" r:id="rId5"/>
    <p:sldLayoutId id="2147486936" r:id="rId6"/>
    <p:sldLayoutId id="2147486937" r:id="rId7"/>
    <p:sldLayoutId id="2147486938" r:id="rId8"/>
    <p:sldLayoutId id="2147486939" r:id="rId9"/>
    <p:sldLayoutId id="2147486940" r:id="rId10"/>
    <p:sldLayoutId id="21474869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862326E-A3FB-434D-8C36-BEF83186A23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8001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9223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31" r:id="rId1"/>
    <p:sldLayoutId id="2147487032" r:id="rId2"/>
    <p:sldLayoutId id="2147487033" r:id="rId3"/>
    <p:sldLayoutId id="2147487034" r:id="rId4"/>
    <p:sldLayoutId id="2147487035" r:id="rId5"/>
    <p:sldLayoutId id="2147487036" r:id="rId6"/>
    <p:sldLayoutId id="2147487037" r:id="rId7"/>
    <p:sldLayoutId id="2147487038" r:id="rId8"/>
    <p:sldLayoutId id="2147487039" r:id="rId9"/>
    <p:sldLayoutId id="2147487040" r:id="rId10"/>
    <p:sldLayoutId id="2147487041" r:id="rId11"/>
    <p:sldLayoutId id="214748704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77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buChar char="-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62113" indent="-290513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rgbClr val="4F87C6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Holder 2"/>
          <p:cNvSpPr>
            <a:spLocks noGrp="1"/>
          </p:cNvSpPr>
          <p:nvPr>
            <p:ph type="title"/>
          </p:nvPr>
        </p:nvSpPr>
        <p:spPr bwMode="auto">
          <a:xfrm>
            <a:off x="2312988" y="488950"/>
            <a:ext cx="45180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10243" name="Holder 3"/>
          <p:cNvSpPr>
            <a:spLocks noGrp="1"/>
          </p:cNvSpPr>
          <p:nvPr>
            <p:ph type="body" idx="1"/>
          </p:nvPr>
        </p:nvSpPr>
        <p:spPr bwMode="auto">
          <a:xfrm>
            <a:off x="1179513" y="2243138"/>
            <a:ext cx="6784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588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88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72635D92-3FEC-452E-A982-B579C9879BED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88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AD5CE62-DB0B-4A1E-846C-95583F6104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44" r:id="rId1"/>
    <p:sldLayoutId id="2147487045" r:id="rId2"/>
    <p:sldLayoutId id="2147487046" r:id="rId3"/>
    <p:sldLayoutId id="2147487047" r:id="rId4"/>
    <p:sldLayoutId id="2147487048" r:id="rId5"/>
    <p:sldLayoutId id="2147487049" r:id="rId6"/>
    <p:sldLayoutId id="2147487050" r:id="rId7"/>
    <p:sldLayoutId id="2147487051" r:id="rId8"/>
    <p:sldLayoutId id="2147487052" r:id="rId9"/>
    <p:sldLayoutId id="214748705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03225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80645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209675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1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6B6888FF-9AEB-4E10-83F7-81EB043BF2F4}" type="datetimeFigureOut">
              <a:rPr lang="en-US"/>
              <a:pPr>
                <a:defRPr/>
              </a:pPr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17F606F0-1EE7-4BDA-8947-97FE03A1F0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54" r:id="rId1"/>
    <p:sldLayoutId id="2147487055" r:id="rId2"/>
    <p:sldLayoutId id="2147487056" r:id="rId3"/>
    <p:sldLayoutId id="2147487057" r:id="rId4"/>
    <p:sldLayoutId id="2147487058" r:id="rId5"/>
    <p:sldLayoutId id="2147487059" r:id="rId6"/>
    <p:sldLayoutId id="2147487060" r:id="rId7"/>
    <p:sldLayoutId id="2147487061" r:id="rId8"/>
    <p:sldLayoutId id="2147487062" r:id="rId9"/>
    <p:sldLayoutId id="2147487063" r:id="rId10"/>
    <p:sldLayoutId id="2147487064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B91AB14-2707-4FF2-9CD2-22CEA8DCE013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  <p:sp>
        <p:nvSpPr>
          <p:cNvPr id="1033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1034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42" r:id="rId1"/>
    <p:sldLayoutId id="2147486943" r:id="rId2"/>
    <p:sldLayoutId id="2147486944" r:id="rId3"/>
    <p:sldLayoutId id="2147486945" r:id="rId4"/>
    <p:sldLayoutId id="2147486946" r:id="rId5"/>
    <p:sldLayoutId id="2147486947" r:id="rId6"/>
    <p:sldLayoutId id="2147486948" r:id="rId7"/>
    <p:sldLayoutId id="2147486949" r:id="rId8"/>
    <p:sldLayoutId id="2147486950" r:id="rId9"/>
    <p:sldLayoutId id="2147486951" r:id="rId10"/>
    <p:sldLayoutId id="2147486952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6000" b="1" kern="1200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4000" b="1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F619DCD-A232-44E1-AF7E-64A8B893832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2058" name="Rectangle 18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53" r:id="rId1"/>
    <p:sldLayoutId id="2147486954" r:id="rId2"/>
    <p:sldLayoutId id="2147486955" r:id="rId3"/>
    <p:sldLayoutId id="2147486956" r:id="rId4"/>
    <p:sldLayoutId id="2147486957" r:id="rId5"/>
    <p:sldLayoutId id="2147486958" r:id="rId6"/>
    <p:sldLayoutId id="2147486959" r:id="rId7"/>
    <p:sldLayoutId id="2147486960" r:id="rId8"/>
    <p:sldLayoutId id="2147486961" r:id="rId9"/>
    <p:sldLayoutId id="2147486962" r:id="rId10"/>
    <p:sldLayoutId id="214748696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2020603050405020304" pitchFamily="18" charset="0"/>
        <a:defRPr sz="2800" b="1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—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3030538" indent="-117475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4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716338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8313195-1235-4713-BBE6-ACDFD66872DF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tr-TR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3081" name="Rectangle 16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64" r:id="rId1"/>
    <p:sldLayoutId id="2147486965" r:id="rId2"/>
    <p:sldLayoutId id="2147486966" r:id="rId3"/>
    <p:sldLayoutId id="2147486967" r:id="rId4"/>
    <p:sldLayoutId id="2147486968" r:id="rId5"/>
    <p:sldLayoutId id="2147486969" r:id="rId6"/>
    <p:sldLayoutId id="2147486970" r:id="rId7"/>
    <p:sldLayoutId id="2147486971" r:id="rId8"/>
    <p:sldLayoutId id="2147486972" r:id="rId9"/>
    <p:sldLayoutId id="2147486973" r:id="rId10"/>
    <p:sldLayoutId id="214748697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2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868363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20204" pitchFamily="34" charset="0"/>
        <a:buChar char="–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211263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2020603050405020304" pitchFamily="18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2359681-C696-4828-A230-FCAA4434487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4104" name="Rectangle 17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75" r:id="rId1"/>
    <p:sldLayoutId id="2147486976" r:id="rId2"/>
    <p:sldLayoutId id="2147486977" r:id="rId3"/>
    <p:sldLayoutId id="2147486978" r:id="rId4"/>
    <p:sldLayoutId id="2147486979" r:id="rId5"/>
    <p:sldLayoutId id="2147486980" r:id="rId6"/>
    <p:sldLayoutId id="2147486981" r:id="rId7"/>
    <p:sldLayoutId id="2147486982" r:id="rId8"/>
    <p:sldLayoutId id="2147486983" r:id="rId9"/>
    <p:sldLayoutId id="2147486984" r:id="rId10"/>
    <p:sldLayoutId id="21474869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5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1712913" indent="-7985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20204" pitchFamily="34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C9CCAB-070C-458E-BB9D-633FC2F3B31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5129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86" r:id="rId1"/>
    <p:sldLayoutId id="2147486987" r:id="rId2"/>
    <p:sldLayoutId id="2147486988" r:id="rId3"/>
    <p:sldLayoutId id="2147486989" r:id="rId4"/>
    <p:sldLayoutId id="2147486990" r:id="rId5"/>
    <p:sldLayoutId id="2147486991" r:id="rId6"/>
    <p:sldLayoutId id="2147486992" r:id="rId7"/>
    <p:sldLayoutId id="2147486993" r:id="rId8"/>
    <p:sldLayoutId id="2147486994" r:id="rId9"/>
    <p:sldLayoutId id="2147486995" r:id="rId10"/>
    <p:sldLayoutId id="21474869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defRPr sz="28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7098F23-D6B9-4D48-BE7B-924D5106183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6150" name="Rectangle 11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997" r:id="rId1"/>
    <p:sldLayoutId id="2147486998" r:id="rId2"/>
    <p:sldLayoutId id="2147486999" r:id="rId3"/>
    <p:sldLayoutId id="2147487000" r:id="rId4"/>
    <p:sldLayoutId id="2147487001" r:id="rId5"/>
    <p:sldLayoutId id="2147487002" r:id="rId6"/>
    <p:sldLayoutId id="2147487003" r:id="rId7"/>
    <p:sldLayoutId id="2147487004" r:id="rId8"/>
    <p:sldLayoutId id="2147487005" r:id="rId9"/>
    <p:sldLayoutId id="2147487006" r:id="rId10"/>
    <p:sldLayoutId id="2147487007" r:id="rId11"/>
    <p:sldLayoutId id="2147487008" r:id="rId12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0A76EC-BA5A-43D6-8541-AF536FE99B6D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93543" name="Rectangle 7"/>
          <p:cNvSpPr>
            <a:spLocks noChangeArrowheads="1"/>
          </p:cNvSpPr>
          <p:nvPr/>
        </p:nvSpPr>
        <p:spPr bwMode="auto">
          <a:xfrm>
            <a:off x="7010400" y="63246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7413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tr-TR" sz="1200" smtClean="0">
                <a:sym typeface="Symbol" panose="05050102010706020507" pitchFamily="18" charset="2"/>
              </a:rPr>
              <a:t></a:t>
            </a:r>
            <a:r>
              <a:rPr lang="en-US" altLang="tr-TR" sz="1200" smtClean="0"/>
              <a:t> 2007 Pearson Education, Inc.  All rights reserved.</a:t>
            </a:r>
          </a:p>
        </p:txBody>
      </p:sp>
      <p:sp>
        <p:nvSpPr>
          <p:cNvPr id="7174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7175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09" r:id="rId1"/>
    <p:sldLayoutId id="2147487010" r:id="rId2"/>
    <p:sldLayoutId id="2147487011" r:id="rId3"/>
    <p:sldLayoutId id="2147487012" r:id="rId4"/>
    <p:sldLayoutId id="2147487013" r:id="rId5"/>
    <p:sldLayoutId id="2147487014" r:id="rId6"/>
    <p:sldLayoutId id="2147487015" r:id="rId7"/>
    <p:sldLayoutId id="2147487016" r:id="rId8"/>
    <p:sldLayoutId id="2147487017" r:id="rId9"/>
    <p:sldLayoutId id="2147487018" r:id="rId10"/>
    <p:sldLayoutId id="2147487019" r:id="rId11"/>
    <p:sldLayoutId id="214748704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ts val="1600"/>
        </a:spcAft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15888" indent="-1588" algn="l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46355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682625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863600" algn="l" rtl="0" eaLnBrk="0" fontAlgn="base" hangingPunct="0">
        <a:spcBef>
          <a:spcPct val="20000"/>
        </a:spcBef>
        <a:spcAft>
          <a:spcPct val="0"/>
        </a:spcAft>
        <a:defRPr sz="2000" b="1" i="1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9E9DE7-C920-4DD8-81AF-199DA54A3BD4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3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tr-TR" altLang="en-US" smtClean="0"/>
          </a:p>
        </p:txBody>
      </p:sp>
      <p:sp>
        <p:nvSpPr>
          <p:cNvPr id="8199" name="Rectangle 12"/>
          <p:cNvSpPr>
            <a:spLocks noChangeArrowheads="1"/>
          </p:cNvSpPr>
          <p:nvPr userDrawn="1"/>
        </p:nvSpPr>
        <p:spPr bwMode="auto">
          <a:xfrm>
            <a:off x="5419725" y="6577013"/>
            <a:ext cx="36861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09162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Aft>
                <a:spcPct val="0"/>
              </a:spcAft>
              <a:buClrTx/>
              <a:defRPr/>
            </a:pPr>
            <a:r>
              <a:rPr lang="en-US" altLang="tr-TR" sz="1200" smtClean="0">
                <a:solidFill>
                  <a:schemeClr val="tx1"/>
                </a:solidFill>
                <a:sym typeface="Symbol" panose="05050102010706020507" pitchFamily="18" charset="2"/>
              </a:rPr>
              <a:t></a:t>
            </a:r>
            <a:r>
              <a:rPr lang="en-US" altLang="tr-TR" sz="1200" smtClean="0">
                <a:solidFill>
                  <a:srgbClr val="000000"/>
                </a:solidFill>
              </a:rPr>
              <a:t> 2007 Pearson Education, Inc.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020" r:id="rId1"/>
    <p:sldLayoutId id="2147487021" r:id="rId2"/>
    <p:sldLayoutId id="2147487022" r:id="rId3"/>
    <p:sldLayoutId id="2147487023" r:id="rId4"/>
    <p:sldLayoutId id="2147487024" r:id="rId5"/>
    <p:sldLayoutId id="2147487025" r:id="rId6"/>
    <p:sldLayoutId id="2147487026" r:id="rId7"/>
    <p:sldLayoutId id="2147487027" r:id="rId8"/>
    <p:sldLayoutId id="2147487028" r:id="rId9"/>
    <p:sldLayoutId id="2147487029" r:id="rId10"/>
    <p:sldLayoutId id="2147487030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20204" pitchFamily="34" charset="0"/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defRPr sz="3000" b="1" i="1" kern="1200">
          <a:solidFill>
            <a:srgbClr val="4E87C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lnSpc>
                <a:spcPct val="95000"/>
              </a:lnSpc>
              <a:spcAft>
                <a:spcPct val="20000"/>
              </a:spcAft>
              <a:defRPr sz="6000" b="1">
                <a:solidFill>
                  <a:srgbClr val="4F87C6"/>
                </a:solidFill>
                <a:latin typeface="Arial" panose="020B0604020202020204" pitchFamily="34" charset="0"/>
              </a:defRPr>
            </a:lvl1pPr>
            <a:lvl2pPr marL="742950" indent="-285750" algn="ctr">
              <a:lnSpc>
                <a:spcPct val="95000"/>
              </a:lnSpc>
              <a:spcAft>
                <a:spcPct val="20000"/>
              </a:spcAft>
              <a:defRPr sz="40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5000"/>
              </a:lnSpc>
              <a:spcAft>
                <a:spcPct val="20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5000"/>
              </a:lnSpc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20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Aft>
                <a:spcPct val="0"/>
              </a:spcAft>
            </a:pPr>
            <a:fld id="{32330F66-1094-45C3-9F15-ED66A4D786AD}" type="slidenum">
              <a:rPr lang="en-US" altLang="tr-TR" sz="1200" b="0" smtClean="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Aft>
                  <a:spcPct val="0"/>
                </a:spcAft>
              </a:pPr>
              <a:t>1</a:t>
            </a:fld>
            <a:endParaRPr lang="en-US" altLang="tr-TR" sz="1200" b="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3625" y="889000"/>
            <a:ext cx="1042988" cy="1390650"/>
          </a:xfrm>
        </p:spPr>
        <p:txBody>
          <a:bodyPr/>
          <a:lstStyle/>
          <a:p>
            <a:pPr eaLnBrk="1" hangingPunct="1"/>
            <a:r>
              <a:rPr lang="en-US" altLang="tr-TR" smtClean="0"/>
              <a:t>3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87400" y="2667000"/>
            <a:ext cx="7564438" cy="1828800"/>
          </a:xfrm>
        </p:spPr>
        <p:txBody>
          <a:bodyPr/>
          <a:lstStyle/>
          <a:p>
            <a:pPr eaLnBrk="1" hangingPunct="1"/>
            <a:r>
              <a:rPr lang="en-US" altLang="tr-TR" smtClean="0"/>
              <a:t>Structured Program Development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http://www.c-programming-simple-steps.com/images/sum-1-to-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95400"/>
            <a:ext cx="3657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3838" y="228600"/>
            <a:ext cx="7704137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21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400" dirty="0" smtClean="0"/>
              <a:t>Example: </a:t>
            </a:r>
            <a:endParaRPr lang="tr-TR" altLang="tr-TR" sz="2400" dirty="0" smtClean="0"/>
          </a:p>
          <a:p>
            <a:pPr marL="0" eaLnBrk="1" hangingPunct="1">
              <a:buFont typeface="Wingdings" panose="05000000000000000000" pitchFamily="2" charset="2"/>
              <a:buNone/>
              <a:defRPr/>
            </a:pPr>
            <a:r>
              <a:rPr lang="tr-TR" altLang="tr-TR" sz="2000" b="0" dirty="0" smtClean="0">
                <a:solidFill>
                  <a:schemeClr val="tx1"/>
                </a:solidFill>
              </a:rPr>
              <a:t>Draw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the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flowchart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of an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algorithm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which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f</a:t>
            </a:r>
            <a:r>
              <a:rPr lang="en-US" altLang="tr-TR" sz="2000" b="0" dirty="0" err="1" smtClean="0">
                <a:solidFill>
                  <a:schemeClr val="tx1"/>
                </a:solidFill>
              </a:rPr>
              <a:t>ind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s</a:t>
            </a:r>
            <a:r>
              <a:rPr lang="en-US" altLang="tr-TR" sz="2000" b="0" dirty="0" smtClean="0">
                <a:solidFill>
                  <a:schemeClr val="tx1"/>
                </a:solidFill>
              </a:rPr>
              <a:t> the sum of the first 50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CE9E81C-2EC7-4ABD-BDA5-821C0F6EB9B1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11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Diamond symbol (decision symbol)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7048500" cy="1444625"/>
          </a:xfrm>
        </p:spPr>
        <p:txBody>
          <a:bodyPr/>
          <a:lstStyle/>
          <a:p>
            <a:pPr lvl="1" eaLnBrk="1" hangingPunct="1"/>
            <a:r>
              <a:rPr lang="en-US" altLang="tr-TR" smtClean="0"/>
              <a:t>Indicates decision is to be made</a:t>
            </a:r>
          </a:p>
          <a:p>
            <a:pPr lvl="1" eaLnBrk="1" hangingPunct="1"/>
            <a:r>
              <a:rPr lang="en-US" altLang="tr-TR" smtClean="0"/>
              <a:t>Test the condition, </a:t>
            </a:r>
            <a:r>
              <a:rPr lang="tr-TR" altLang="tr-TR" smtClean="0"/>
              <a:t>then, </a:t>
            </a:r>
            <a:r>
              <a:rPr lang="en-US" altLang="tr-TR" smtClean="0"/>
              <a:t>follow appropriate path</a:t>
            </a:r>
          </a:p>
        </p:txBody>
      </p:sp>
      <p:pic>
        <p:nvPicPr>
          <p:cNvPr id="55301" name="Picture 3" descr="AAHBDO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133600"/>
            <a:ext cx="571500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600075" y="4195763"/>
            <a:ext cx="4572000" cy="681037"/>
          </a:xfrm>
          <a:prstGeom prst="wedgeRoundRectCallout">
            <a:avLst>
              <a:gd name="adj1" fmla="val -624"/>
              <a:gd name="adj2" fmla="val -207430"/>
              <a:gd name="adj3" fmla="val 16667"/>
            </a:avLst>
          </a:prstGeom>
          <a:ln w="19050">
            <a:solidFill>
              <a:schemeClr val="tx1"/>
            </a:solidFill>
            <a:prstDash val="sysDash"/>
          </a:ln>
        </p:spPr>
        <p:txBody>
          <a:bodyPr lIns="0" tIns="0" rIns="0" bIns="0">
            <a:spAutoFit/>
          </a:bodyPr>
          <a:lstStyle/>
          <a:p>
            <a:pPr marL="0" lvl="1" eaLnBrk="1" hangingPunct="1">
              <a:spcAft>
                <a:spcPts val="0"/>
              </a:spcAft>
              <a:buClr>
                <a:srgbClr val="4F87C6"/>
              </a:buClr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Contains a</a:t>
            </a:r>
            <a:r>
              <a:rPr lang="tr-TR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 test </a:t>
            </a:r>
            <a:r>
              <a:rPr lang="tr-TR" altLang="tr-TR" sz="2000" b="1" dirty="0" err="1">
                <a:solidFill>
                  <a:srgbClr val="000000"/>
                </a:solidFill>
                <a:latin typeface="Times New Roman"/>
                <a:cs typeface="+mn-cs"/>
              </a:rPr>
              <a:t>condition</a:t>
            </a: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 that can be </a:t>
            </a:r>
            <a:r>
              <a:rPr lang="en-US" altLang="tr-TR" sz="20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true</a:t>
            </a: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 or </a:t>
            </a:r>
            <a:r>
              <a:rPr lang="en-US" altLang="tr-TR" sz="20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false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5105400"/>
            <a:ext cx="7191375" cy="10017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Pseudocode:</a:t>
            </a:r>
          </a:p>
          <a:p>
            <a:pPr marL="1143000" lvl="2" indent="-228600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000" b="1" i="1" dirty="0">
                <a:solidFill>
                  <a:srgbClr val="333399"/>
                </a:solidFill>
                <a:latin typeface="Times New Roman"/>
                <a:cs typeface="+mn-cs"/>
              </a:rPr>
              <a:t>If student’s grade is greater than or equal to 60</a:t>
            </a:r>
            <a:br>
              <a:rPr lang="en-US" altLang="tr-TR" sz="2000" b="1" i="1" dirty="0">
                <a:solidFill>
                  <a:srgbClr val="333399"/>
                </a:solidFill>
                <a:latin typeface="Times New Roman"/>
                <a:cs typeface="+mn-cs"/>
              </a:rPr>
            </a:br>
            <a:r>
              <a:rPr lang="en-US" altLang="tr-TR" sz="2000" b="1" i="1" dirty="0">
                <a:solidFill>
                  <a:srgbClr val="333399"/>
                </a:solidFill>
                <a:latin typeface="Times New Roman"/>
                <a:cs typeface="+mn-cs"/>
              </a:rPr>
              <a:t>Print “Passed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186574F-3995-4C90-9313-F77B85A3F5C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12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3.5 The </a:t>
            </a:r>
            <a:r>
              <a:rPr lang="en-US" altLang="tr-TR" smtClean="0">
                <a:latin typeface="Lucida Console" panose="020B0609040504020204" pitchFamily="49" charset="0"/>
              </a:rPr>
              <a:t>if</a:t>
            </a:r>
            <a:r>
              <a:rPr lang="en-US" altLang="tr-TR" smtClean="0"/>
              <a:t> selection statement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914400"/>
            <a:ext cx="8001000" cy="6810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000" smtClean="0"/>
              <a:t>if s</a:t>
            </a:r>
            <a:r>
              <a:rPr lang="en-US" altLang="tr-TR" sz="2000" smtClean="0"/>
              <a:t>election structure</a:t>
            </a:r>
            <a:r>
              <a:rPr lang="tr-TR" altLang="tr-TR" sz="2000" smtClean="0"/>
              <a:t> </a:t>
            </a:r>
            <a:r>
              <a:rPr lang="tr-TR" altLang="tr-TR" sz="2000" b="0" smtClean="0"/>
              <a:t>is u</a:t>
            </a:r>
            <a:r>
              <a:rPr lang="en-US" altLang="tr-TR" sz="2000" b="0" smtClean="0"/>
              <a:t>sed to choose among alternative courses of action</a:t>
            </a:r>
          </a:p>
          <a:p>
            <a:pPr eaLnBrk="1" hangingPunct="1">
              <a:lnSpc>
                <a:spcPct val="90000"/>
              </a:lnSpc>
              <a:spcAft>
                <a:spcPct val="0"/>
              </a:spcAft>
            </a:pPr>
            <a:endParaRPr lang="tr-TR" altLang="tr-TR" sz="2000" smtClean="0"/>
          </a:p>
        </p:txBody>
      </p:sp>
      <p:pic>
        <p:nvPicPr>
          <p:cNvPr id="57349" name="Picture 3" descr="AAHBDO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5715000" cy="17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838200" y="1697038"/>
            <a:ext cx="3048000" cy="6619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 eaLnBrk="1" hangingPunct="1">
              <a:lnSpc>
                <a:spcPct val="80000"/>
              </a:lnSpc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0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if (condition)</a:t>
            </a:r>
          </a:p>
          <a:p>
            <a:pPr marL="228600" indent="-228600" eaLnBrk="1" hangingPunct="1">
              <a:lnSpc>
                <a:spcPct val="80000"/>
              </a:lnSpc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0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	</a:t>
            </a:r>
            <a:r>
              <a:rPr lang="tr-TR" altLang="tr-TR" sz="20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   </a:t>
            </a:r>
            <a:r>
              <a:rPr lang="en-US" altLang="tr-TR" sz="20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statement 1;</a:t>
            </a:r>
            <a:endParaRPr lang="tr-TR" altLang="tr-TR" sz="2000" dirty="0">
              <a:solidFill>
                <a:srgbClr val="000000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4350" y="2500313"/>
            <a:ext cx="6629400" cy="16303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If condition </a:t>
            </a:r>
            <a:r>
              <a:rPr lang="en-US" altLang="tr-TR" sz="2000" b="1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true</a:t>
            </a: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</a:p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Print statement executed and program goes on to next statement</a:t>
            </a:r>
          </a:p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If </a:t>
            </a:r>
            <a:r>
              <a:rPr lang="en-US" altLang="tr-TR" sz="20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false</a:t>
            </a:r>
            <a:r>
              <a:rPr lang="en-US" altLang="tr-TR" sz="2000" dirty="0">
                <a:solidFill>
                  <a:srgbClr val="000000"/>
                </a:solidFill>
                <a:latin typeface="Times New Roman"/>
                <a:cs typeface="+mn-cs"/>
              </a:rPr>
              <a:t>, print statement is ignored and the program goes onto the next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969963"/>
            <a:ext cx="8229600" cy="49831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000" smtClean="0">
                <a:solidFill>
                  <a:srgbClr val="FF0000"/>
                </a:solidFill>
              </a:rPr>
              <a:t>General Form</a:t>
            </a:r>
            <a:r>
              <a:rPr lang="tr-TR" altLang="tr-TR" sz="2000" smtClean="0">
                <a:solidFill>
                  <a:srgbClr val="FF0000"/>
                </a:solidFill>
              </a:rPr>
              <a:t>:</a:t>
            </a:r>
            <a:r>
              <a:rPr lang="tr-TR" altLang="tr-TR" sz="2000" smtClean="0"/>
              <a:t> </a:t>
            </a:r>
            <a:r>
              <a:rPr lang="en-US" altLang="tr-TR" sz="2000" smtClean="0"/>
              <a:t>if the condition is true then statement 1 is executed. If the condition is</a:t>
            </a:r>
            <a:r>
              <a:rPr lang="tr-TR" altLang="tr-TR" sz="2000" smtClean="0"/>
              <a:t> </a:t>
            </a:r>
            <a:r>
              <a:rPr lang="en-US" altLang="tr-TR" sz="2000" smtClean="0"/>
              <a:t>false then statement 1 is skipped.</a:t>
            </a:r>
            <a:endParaRPr lang="tr-TR" altLang="tr-TR" sz="2000" smtClean="0"/>
          </a:p>
          <a:p>
            <a:pPr eaLnBrk="1" hangingPunct="1">
              <a:lnSpc>
                <a:spcPct val="80000"/>
              </a:lnSpc>
              <a:spcAft>
                <a:spcPct val="0"/>
              </a:spcAft>
            </a:pPr>
            <a:endParaRPr lang="tr-TR" altLang="tr-TR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smtClean="0"/>
              <a:t>		</a:t>
            </a:r>
            <a:r>
              <a:rPr lang="en-US" altLang="tr-TR" sz="2000" smtClean="0"/>
              <a:t>if (condition)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smtClean="0"/>
              <a:t>		</a:t>
            </a:r>
            <a:r>
              <a:rPr lang="tr-TR" altLang="tr-TR" sz="2000" smtClean="0"/>
              <a:t>	</a:t>
            </a:r>
            <a:r>
              <a:rPr lang="en-US" altLang="tr-TR" sz="2000" smtClean="0"/>
              <a:t>statement 1;</a:t>
            </a:r>
            <a:endParaRPr lang="tr-TR" altLang="tr-TR" sz="2000" smtClean="0"/>
          </a:p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tr-TR" altLang="tr-TR" sz="2000" smtClean="0"/>
              <a:t>		</a:t>
            </a:r>
            <a:endParaRPr lang="en-US" altLang="tr-TR" sz="2000" smtClean="0"/>
          </a:p>
          <a:p>
            <a:pPr eaLnBrk="1" hangingPunct="1">
              <a:lnSpc>
                <a:spcPct val="80000"/>
              </a:lnSpc>
            </a:pPr>
            <a:r>
              <a:rPr lang="en-US" altLang="tr-TR" sz="2000" smtClean="0"/>
              <a:t>A </a:t>
            </a:r>
            <a:r>
              <a:rPr lang="en-US" altLang="tr-TR" sz="2000" smtClean="0">
                <a:solidFill>
                  <a:srgbClr val="FF0000"/>
                </a:solidFill>
              </a:rPr>
              <a:t>compound statement</a:t>
            </a:r>
            <a:r>
              <a:rPr lang="en-US" altLang="tr-TR" sz="2000" smtClean="0"/>
              <a:t> or </a:t>
            </a:r>
            <a:r>
              <a:rPr lang="en-US" altLang="tr-TR" sz="2000" smtClean="0">
                <a:solidFill>
                  <a:srgbClr val="FF0000"/>
                </a:solidFill>
              </a:rPr>
              <a:t>block</a:t>
            </a:r>
            <a:r>
              <a:rPr lang="en-US" altLang="tr-TR" sz="2000" smtClean="0"/>
              <a:t>, which is composed of a set of statements enclosed in braces, can also be used.</a:t>
            </a:r>
          </a:p>
          <a:p>
            <a:pPr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tr-TR" sz="2000" smtClean="0"/>
              <a:t> 	</a:t>
            </a:r>
            <a:r>
              <a:rPr lang="tr-TR" altLang="tr-TR" sz="2000" smtClean="0"/>
              <a:t>	</a:t>
            </a:r>
            <a:endParaRPr lang="tr-TR" altLang="tr-TR" sz="2000" b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2000" b="0" smtClean="0"/>
              <a:t>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if (condition)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		statement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statement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statement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4767263" y="3462338"/>
            <a:ext cx="3157537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tr-TR" altLang="tr-TR" sz="1800" b="1" dirty="0" err="1" smtClean="0">
                <a:solidFill>
                  <a:prstClr val="black"/>
                </a:solidFill>
                <a:latin typeface="Arial" panose="020B0604020202020204" pitchFamily="34" charset="0"/>
                <a:cs typeface="+mn-cs"/>
              </a:rPr>
              <a:t>Example</a:t>
            </a:r>
            <a:endParaRPr lang="tr-TR" altLang="tr-TR" sz="1800" b="1" dirty="0" smtClean="0">
              <a:solidFill>
                <a:prstClr val="black"/>
              </a:solidFill>
              <a:latin typeface="Arial" panose="020B0604020202020204" pitchFamily="34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tr-TR" altLang="tr-TR" sz="1800" b="1" dirty="0" smtClean="0">
              <a:solidFill>
                <a:prstClr val="black"/>
              </a:solidFill>
              <a:latin typeface="Arial" panose="020B0604020202020204" pitchFamily="34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if (a &lt; 50)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	count</a:t>
            </a:r>
            <a:r>
              <a:rPr lang="tr-TR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=</a:t>
            </a:r>
            <a:r>
              <a:rPr lang="tr-TR" altLang="tr-TR" sz="1800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count</a:t>
            </a:r>
            <a:r>
              <a:rPr lang="tr-TR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 +1</a:t>
            </a: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	sum =</a:t>
            </a:r>
            <a:r>
              <a:rPr lang="tr-TR" altLang="tr-TR" sz="1800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sum</a:t>
            </a:r>
            <a:r>
              <a:rPr lang="tr-TR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 +</a:t>
            </a: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 a;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tr-TR" sz="1800" dirty="0" smtClean="0">
                <a:solidFill>
                  <a:prstClr val="black"/>
                </a:solidFill>
                <a:latin typeface="Lucida Console" panose="020B0609040504020204" pitchFamily="49" charset="0"/>
                <a:cs typeface="+mn-cs"/>
              </a:rPr>
              <a:t>}</a:t>
            </a:r>
            <a:endParaRPr lang="tr-TR" altLang="tr-TR" sz="1800" dirty="0" smtClean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lang="tr-TR" altLang="tr-TR" sz="1800" dirty="0" smtClean="0">
              <a:solidFill>
                <a:prstClr val="black"/>
              </a:solidFill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867400"/>
            <a:ext cx="8686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chemeClr val="accent2"/>
                </a:solidFill>
                <a:latin typeface="+mn-lt"/>
              </a:rPr>
              <a:t>Curly braces show the borders of the compound statement or block. If there is only one statement inside the block</a:t>
            </a:r>
            <a:r>
              <a:rPr lang="tr-TR" b="1" u="sng" dirty="0">
                <a:solidFill>
                  <a:schemeClr val="accent2"/>
                </a:solidFill>
                <a:latin typeface="+mn-lt"/>
              </a:rPr>
              <a:t>,</a:t>
            </a:r>
            <a:r>
              <a:rPr lang="en-US" b="1" u="sng" dirty="0">
                <a:solidFill>
                  <a:schemeClr val="accent2"/>
                </a:solidFill>
                <a:latin typeface="+mn-lt"/>
              </a:rPr>
              <a:t> there is no need to use braces.</a:t>
            </a:r>
            <a:endParaRPr lang="tr-TR" b="1" u="sng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3.5 The </a:t>
            </a:r>
            <a:r>
              <a:rPr lang="en-US" altLang="tr-TR" smtClean="0">
                <a:latin typeface="Lucida Console" panose="020B0609040504020204" pitchFamily="49" charset="0"/>
              </a:rPr>
              <a:t>if</a:t>
            </a:r>
            <a:r>
              <a:rPr lang="en-US" altLang="tr-TR" smtClean="0"/>
              <a:t> selection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08088"/>
            <a:ext cx="79248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 sz="2000" smtClean="0"/>
              <a:t>if statements can also be nested:</a:t>
            </a:r>
          </a:p>
          <a:p>
            <a:pPr eaLnBrk="1" hangingPunct="1">
              <a:lnSpc>
                <a:spcPct val="80000"/>
              </a:lnSpc>
            </a:pPr>
            <a:endParaRPr lang="tr-TR" altLang="tr-TR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tr-TR" altLang="tr-TR" smtClean="0"/>
              <a:t>	</a:t>
            </a:r>
            <a:r>
              <a:rPr lang="en-US" altLang="tr-TR" smtClean="0"/>
              <a:t>Example: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endParaRPr lang="tr-TR" altLang="tr-TR" smtClean="0">
              <a:latin typeface="Tahoma" panose="020B0604030504040204" pitchFamily="34" charset="0"/>
            </a:endParaRP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if (a &lt; 50)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{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count</a:t>
            </a:r>
            <a:r>
              <a:rPr lang="tr-TR" altLang="tr-TR" sz="1800" b="0" smtClean="0">
                <a:latin typeface="Lucida Console" panose="020B0609040504020204" pitchFamily="49" charset="0"/>
              </a:rPr>
              <a:t>=count +1</a:t>
            </a:r>
            <a:r>
              <a:rPr lang="en-US" altLang="tr-TR" sz="1800" b="0" smtClean="0">
                <a:latin typeface="Lucida Console" panose="020B0609040504020204" pitchFamily="49" charset="0"/>
              </a:rPr>
              <a:t>;</a:t>
            </a:r>
            <a:r>
              <a:rPr lang="tr-TR" altLang="tr-TR" sz="1800" b="0" smtClean="0">
                <a:latin typeface="Lucida Console" panose="020B0609040504020204" pitchFamily="49" charset="0"/>
              </a:rPr>
              <a:t> </a:t>
            </a:r>
            <a:endParaRPr lang="en-US" altLang="tr-TR" sz="1800" b="0" smtClean="0">
              <a:latin typeface="Lucida Console" panose="020B0609040504020204" pitchFamily="49" charset="0"/>
            </a:endParaRP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sum = </a:t>
            </a:r>
            <a:r>
              <a:rPr lang="tr-TR" altLang="tr-TR" sz="1800" b="0" smtClean="0">
                <a:latin typeface="Lucida Console" panose="020B0609040504020204" pitchFamily="49" charset="0"/>
              </a:rPr>
              <a:t>sum + </a:t>
            </a:r>
            <a:r>
              <a:rPr lang="en-US" altLang="tr-TR" sz="1800" b="0" smtClean="0">
                <a:latin typeface="Lucida Console" panose="020B0609040504020204" pitchFamily="49" charset="0"/>
              </a:rPr>
              <a:t>a;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if (b &gt; a)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	b = 0;</a:t>
            </a:r>
          </a:p>
          <a:p>
            <a:pPr marL="1371600" lvl="3" indent="0" eaLnBrk="1" hangingPunct="1">
              <a:lnSpc>
                <a:spcPct val="8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endParaRPr lang="en-US" altLang="tr-TR" sz="1800" smtClean="0">
              <a:latin typeface="Tahoma" panose="020B0604030504040204" pitchFamily="34" charset="0"/>
            </a:endParaRPr>
          </a:p>
        </p:txBody>
      </p:sp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685800" y="4876800"/>
            <a:ext cx="650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tr-TR" altLang="en-US" sz="2400" u="sng" dirty="0" err="1" smtClean="0">
                <a:solidFill>
                  <a:schemeClr val="tx1"/>
                </a:solidFill>
                <a:latin typeface="+mn-lt"/>
              </a:rPr>
              <a:t>Any</a:t>
            </a:r>
            <a:r>
              <a:rPr lang="tr-TR" altLang="en-US" sz="2400" u="sng" dirty="0" smtClean="0">
                <a:solidFill>
                  <a:schemeClr val="tx1"/>
                </a:solidFill>
                <a:latin typeface="+mn-lt"/>
              </a:rPr>
              <a:t> i</a:t>
            </a: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f statement </a:t>
            </a:r>
            <a:r>
              <a:rPr lang="tr-TR" altLang="en-US" sz="2400" u="sng" dirty="0" smtClean="0">
                <a:solidFill>
                  <a:schemeClr val="tx1"/>
                </a:solidFill>
                <a:latin typeface="+mn-lt"/>
              </a:rPr>
              <a:t>can be</a:t>
            </a:r>
            <a:r>
              <a:rPr lang="en-US" altLang="en-US" sz="2400" u="sng" dirty="0" smtClean="0">
                <a:solidFill>
                  <a:schemeClr val="tx1"/>
                </a:solidFill>
                <a:latin typeface="+mn-lt"/>
              </a:rPr>
              <a:t> inside another if statement.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3.5 The </a:t>
            </a:r>
            <a:r>
              <a:rPr lang="en-US" altLang="tr-TR" smtClean="0">
                <a:latin typeface="Lucida Console" panose="020B0609040504020204" pitchFamily="49" charset="0"/>
              </a:rPr>
              <a:t>if</a:t>
            </a:r>
            <a:r>
              <a:rPr lang="en-US" altLang="tr-TR" smtClean="0"/>
              <a:t> selection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7845D0D-9881-45A1-BEA7-3C5138A34AA2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15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3.6 The </a:t>
            </a:r>
            <a:r>
              <a:rPr lang="en-US" altLang="tr-TR" smtClean="0">
                <a:latin typeface="Lucida Console" panose="020B0609040504020204" pitchFamily="49" charset="0"/>
              </a:rPr>
              <a:t>if…else</a:t>
            </a:r>
            <a:r>
              <a:rPr lang="en-US" altLang="tr-TR" smtClean="0"/>
              <a:t> selection statement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0010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smtClean="0">
                <a:latin typeface="Lucida Console" panose="020B0609040504020204" pitchFamily="49" charset="0"/>
              </a:rPr>
              <a:t>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smtClean="0"/>
              <a:t>Only performs an action if the condition is </a:t>
            </a:r>
            <a:r>
              <a:rPr lang="en-US" altLang="tr-TR" sz="2000" b="0" smtClean="0">
                <a:latin typeface="Lucida Console" panose="020B06090405040202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>
                <a:latin typeface="Lucida Console" panose="020B0609040504020204" pitchFamily="49" charset="0"/>
              </a:rPr>
              <a:t>if</a:t>
            </a:r>
            <a:r>
              <a:rPr lang="en-US" altLang="tr-TR" sz="2000" smtClean="0"/>
              <a:t>…</a:t>
            </a:r>
            <a:r>
              <a:rPr lang="en-US" altLang="tr-TR" sz="2000" smtClean="0">
                <a:latin typeface="Lucida Console" panose="020B06090405040202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0" smtClean="0"/>
              <a:t>Specifies an action to be performed both when the condition is </a:t>
            </a:r>
            <a:r>
              <a:rPr lang="en-US" altLang="tr-TR" sz="2000" b="0" smtClean="0">
                <a:latin typeface="Lucida Console" panose="020B0609040504020204" pitchFamily="49" charset="0"/>
              </a:rPr>
              <a:t>true</a:t>
            </a:r>
            <a:r>
              <a:rPr lang="en-US" altLang="tr-TR" sz="2000" b="0" smtClean="0"/>
              <a:t> and when it is </a:t>
            </a:r>
            <a:r>
              <a:rPr lang="en-US" altLang="tr-TR" sz="2000" b="0" smtClean="0">
                <a:latin typeface="Lucida Console" panose="020B06090405040202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Psuedocode: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i="1" smtClean="0">
                <a:solidFill>
                  <a:schemeClr val="accent2"/>
                </a:solidFill>
              </a:rPr>
              <a:t>If student’s grade is greater than or equal to 60</a:t>
            </a:r>
            <a:br>
              <a:rPr lang="en-US" altLang="tr-TR" i="1" smtClean="0">
                <a:solidFill>
                  <a:schemeClr val="accent2"/>
                </a:solidFill>
              </a:rPr>
            </a:br>
            <a:r>
              <a:rPr lang="en-US" altLang="tr-TR" i="1" smtClean="0">
                <a:solidFill>
                  <a:schemeClr val="accent2"/>
                </a:solidFill>
              </a:rPr>
              <a:t>Print “Passed”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i="1" smtClean="0">
                <a:solidFill>
                  <a:schemeClr val="accent2"/>
                </a:solidFill>
              </a:rPr>
              <a:t>else</a:t>
            </a:r>
            <a:br>
              <a:rPr lang="en-US" altLang="tr-TR" i="1" smtClean="0">
                <a:solidFill>
                  <a:schemeClr val="accent2"/>
                </a:solidFill>
              </a:rPr>
            </a:br>
            <a:r>
              <a:rPr lang="en-US" altLang="tr-TR" i="1" smtClean="0">
                <a:solidFill>
                  <a:schemeClr val="accent2"/>
                </a:solidFill>
              </a:rPr>
              <a:t>Print “Failed” </a:t>
            </a:r>
          </a:p>
        </p:txBody>
      </p:sp>
      <p:pic>
        <p:nvPicPr>
          <p:cNvPr id="63493" name="Picture 3" descr="AAHBDOD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4191000"/>
            <a:ext cx="6450012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571500" y="1066800"/>
            <a:ext cx="8001000" cy="4867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The if/else statement allows to execute one set of statements if a condition is true and a different set if the condition is false.</a:t>
            </a:r>
            <a:endParaRPr lang="tr-TR" altLang="tr-TR" sz="2000" smtClean="0"/>
          </a:p>
          <a:p>
            <a:pPr eaLnBrk="1" hangingPunct="1">
              <a:lnSpc>
                <a:spcPct val="90000"/>
              </a:lnSpc>
            </a:pPr>
            <a:endParaRPr lang="tr-TR" altLang="tr-TR" sz="8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General Form: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1800" smtClean="0">
                <a:latin typeface="Lucida Console" panose="020B0609040504020204" pitchFamily="49" charset="0"/>
              </a:rPr>
              <a:t>	</a:t>
            </a:r>
            <a:r>
              <a:rPr lang="en-US" altLang="tr-TR" sz="1800" b="0" smtClean="0">
                <a:latin typeface="Lucida Console" panose="020B0609040504020204" pitchFamily="49" charset="0"/>
              </a:rPr>
              <a:t>if (condition)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</a:t>
            </a:r>
            <a:r>
              <a:rPr lang="tr-TR" altLang="tr-TR" sz="1800" b="0" smtClean="0">
                <a:latin typeface="Lucida Console" panose="020B0609040504020204" pitchFamily="49" charset="0"/>
              </a:rPr>
              <a:t>	</a:t>
            </a:r>
            <a:r>
              <a:rPr lang="en-US" altLang="tr-TR" sz="1800" b="0" smtClean="0">
                <a:latin typeface="Lucida Console" panose="020B0609040504020204" pitchFamily="49" charset="0"/>
              </a:rPr>
              <a:t>statement1;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</a:t>
            </a:r>
            <a:r>
              <a:rPr lang="en-US" altLang="tr-TR" sz="1800" b="0" smtClean="0">
                <a:latin typeface="Lucida Console" panose="020B0609040504020204" pitchFamily="49" charset="0"/>
              </a:rPr>
              <a:t>else</a:t>
            </a:r>
            <a:endParaRPr lang="tr-TR" altLang="tr-TR" sz="1800" b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statement2;</a:t>
            </a:r>
            <a:endParaRPr lang="tr-TR" altLang="tr-TR" sz="1800" b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spcAft>
                <a:spcPct val="0"/>
              </a:spcAft>
            </a:pPr>
            <a:endParaRPr lang="tr-TR" altLang="tr-T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Statements 1 and 2 can also be an empty statement, which is a semicolon.</a:t>
            </a:r>
            <a:endParaRPr lang="tr-TR" altLang="tr-TR" sz="2000" smtClean="0"/>
          </a:p>
          <a:p>
            <a:pPr lvl="1"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endParaRPr lang="tr-TR" altLang="tr-TR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tr-TR" sz="2000" smtClean="0"/>
              <a:t>	</a:t>
            </a:r>
            <a:r>
              <a:rPr lang="en-US" altLang="tr-TR" sz="1800" b="0" smtClean="0">
                <a:latin typeface="Lucida Console" panose="020B0609040504020204" pitchFamily="49" charset="0"/>
              </a:rPr>
              <a:t>if (a &lt; b)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tr-TR" sz="1800" b="0" smtClean="0">
                <a:latin typeface="Lucida Console" panose="020B0609040504020204" pitchFamily="49" charset="0"/>
              </a:rPr>
              <a:t>	</a:t>
            </a:r>
            <a:r>
              <a:rPr lang="tr-TR" altLang="tr-TR" sz="1800" b="0" smtClean="0">
                <a:latin typeface="Lucida Console" panose="020B0609040504020204" pitchFamily="49" charset="0"/>
              </a:rPr>
              <a:t>	</a:t>
            </a:r>
            <a:r>
              <a:rPr lang="en-US" altLang="tr-TR" sz="1800" b="0" smtClean="0">
                <a:latin typeface="Lucida Console" panose="020B06090405040202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</a:t>
            </a:r>
            <a:r>
              <a:rPr lang="en-US" altLang="tr-TR" sz="1800" b="0" smtClean="0">
                <a:latin typeface="Lucida Console" panose="020B0609040504020204" pitchFamily="49" charset="0"/>
              </a:rPr>
              <a:t>else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tr-TR" altLang="tr-TR" sz="1800" b="0" smtClean="0">
                <a:latin typeface="Lucida Console" panose="020B0609040504020204" pitchFamily="49" charset="0"/>
              </a:rPr>
              <a:t>		</a:t>
            </a:r>
            <a:r>
              <a:rPr lang="en-US" altLang="tr-TR" sz="1800" b="0" smtClean="0">
                <a:latin typeface="Lucida Console" panose="020B0609040504020204" pitchFamily="49" charset="0"/>
              </a:rPr>
              <a:t>count</a:t>
            </a:r>
            <a:r>
              <a:rPr lang="tr-TR" altLang="tr-TR" sz="1800" b="0" smtClean="0">
                <a:latin typeface="Lucida Console" panose="020B0609040504020204" pitchFamily="49" charset="0"/>
              </a:rPr>
              <a:t>=count +1</a:t>
            </a:r>
            <a:r>
              <a:rPr lang="en-US" altLang="tr-TR" sz="1800" b="0" smtClean="0">
                <a:latin typeface="Lucida Console" panose="020B0609040504020204" pitchFamily="49" charset="0"/>
              </a:rPr>
              <a:t>;</a:t>
            </a:r>
            <a:r>
              <a:rPr lang="tr-TR" altLang="tr-TR" sz="1800" b="0" smtClean="0"/>
              <a:t> </a:t>
            </a:r>
            <a:endParaRPr lang="en-US" altLang="tr-TR" sz="1800" b="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3.6 The </a:t>
            </a:r>
            <a:r>
              <a:rPr lang="en-US" altLang="tr-TR" smtClean="0">
                <a:latin typeface="Lucida Console" panose="020B0609040504020204" pitchFamily="49" charset="0"/>
              </a:rPr>
              <a:t>if…else</a:t>
            </a:r>
            <a:r>
              <a:rPr lang="en-US" altLang="tr-TR" smtClean="0"/>
              <a:t> selection statement</a:t>
            </a:r>
          </a:p>
        </p:txBody>
      </p:sp>
      <p:sp>
        <p:nvSpPr>
          <p:cNvPr id="6" name="Rounded Rectangular Callout 8"/>
          <p:cNvSpPr>
            <a:spLocks noChangeArrowheads="1"/>
          </p:cNvSpPr>
          <p:nvPr/>
        </p:nvSpPr>
        <p:spPr bwMode="auto">
          <a:xfrm>
            <a:off x="3505200" y="4784725"/>
            <a:ext cx="2362200" cy="411163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Empty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statement</a:t>
            </a:r>
            <a:endParaRPr lang="tr-TR" altLang="en-US" sz="2200" i="1" u="sng" dirty="0" smtClean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AGaramond" pitchFamily="18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 flipV="1">
            <a:off x="1905000" y="4991100"/>
            <a:ext cx="1419225" cy="190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010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	</a:t>
            </a:r>
            <a:endParaRPr lang="tr-TR" altLang="tr-TR" sz="1800" smtClean="0">
              <a:latin typeface="Lucida Console" panose="020B06090405040202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if (x &gt; y)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		if (y &lt; z)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			k++;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		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			m++;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else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tr-TR" sz="1800" smtClean="0">
                <a:latin typeface="Lucida Console" panose="020B0609040504020204" pitchFamily="49" charset="0"/>
              </a:rPr>
              <a:t>		j++;</a:t>
            </a:r>
            <a:r>
              <a:rPr lang="tr-TR" altLang="tr-TR" sz="1800" smtClean="0">
                <a:latin typeface="Lucida Console" panose="020B0609040504020204" pitchFamily="49" charset="0"/>
              </a:rPr>
              <a:t> </a:t>
            </a:r>
            <a:endParaRPr lang="en-US" altLang="tr-TR" sz="1800" smtClean="0">
              <a:latin typeface="Lucida Console" panose="020B0609040504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4495800"/>
            <a:ext cx="77724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Please pay attention to the </a:t>
            </a:r>
            <a:r>
              <a:rPr lang="en-US" altLang="en-US" sz="2000" b="1" u="sng" dirty="0">
                <a:solidFill>
                  <a:schemeClr val="tx1"/>
                </a:solidFill>
                <a:latin typeface="+mn-lt"/>
              </a:rPr>
              <a:t>indentation usage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.  There is only one statement in each block. So, there is no need to use braces. Last statement belongs to the outer if block</a:t>
            </a: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3.6 The </a:t>
            </a:r>
            <a:r>
              <a:rPr lang="en-US" altLang="tr-TR" smtClean="0">
                <a:latin typeface="Lucida Console" panose="020B0609040504020204" pitchFamily="49" charset="0"/>
              </a:rPr>
              <a:t>if…else</a:t>
            </a:r>
            <a:r>
              <a:rPr lang="en-US" altLang="tr-TR" smtClean="0"/>
              <a:t> selection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7" name="Group 3"/>
          <p:cNvGraphicFramePr>
            <a:graphicFrameLocks noGrp="1"/>
          </p:cNvGraphicFramePr>
          <p:nvPr>
            <p:ph type="tbl" idx="1"/>
          </p:nvPr>
        </p:nvGraphicFramePr>
        <p:xfrm>
          <a:off x="619125" y="1981200"/>
          <a:ext cx="6553200" cy="3154363"/>
        </p:xfrm>
        <a:graphic>
          <a:graphicData uri="http://schemas.openxmlformats.org/drawingml/2006/table">
            <a:tbl>
              <a:tblPr/>
              <a:tblGrid>
                <a:gridCol w="193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43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if (x &gt; y)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if (y &lt; z)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	k++;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else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j++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r>
                        <a:rPr kumimoji="0" lang="tr-T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same</a:t>
                      </a:r>
                      <a:r>
                        <a:rPr kumimoji="0" lang="tr-T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if (x &gt; y)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if (y &lt; z)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	k++;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else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j++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(</a:t>
                      </a:r>
                      <a:r>
                        <a:rPr kumimoji="0" lang="tr-TR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same</a:t>
                      </a:r>
                      <a:r>
                        <a:rPr kumimoji="0" lang="tr-TR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  <a:endParaRPr kumimoji="0" 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if (x &gt; y)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{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if (y &lt; z)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	k++;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}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else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	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j++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Times New Roman" pitchFamily="18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09" name="Rectangle 13"/>
          <p:cNvSpPr>
            <a:spLocks noChangeArrowheads="1"/>
          </p:cNvSpPr>
          <p:nvPr/>
        </p:nvSpPr>
        <p:spPr bwMode="auto">
          <a:xfrm>
            <a:off x="476250" y="1200150"/>
            <a:ext cx="7696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ct val="0"/>
              </a:spcAft>
              <a:buClrTx/>
              <a:buFontTx/>
              <a:buNone/>
              <a:defRPr/>
            </a:pPr>
            <a:r>
              <a:rPr lang="tr-TR" altLang="tr-TR" sz="2000" dirty="0" err="1" smtClean="0">
                <a:latin typeface="+mn-lt"/>
              </a:rPr>
              <a:t>Identation</a:t>
            </a:r>
            <a:r>
              <a:rPr lang="tr-TR" altLang="tr-TR" sz="2000" dirty="0" smtClean="0">
                <a:latin typeface="+mn-lt"/>
              </a:rPr>
              <a:t> is </a:t>
            </a:r>
            <a:r>
              <a:rPr lang="tr-TR" altLang="tr-TR" sz="2000" dirty="0" err="1" smtClean="0">
                <a:latin typeface="+mn-lt"/>
              </a:rPr>
              <a:t>just</a:t>
            </a:r>
            <a:r>
              <a:rPr lang="tr-TR" altLang="tr-TR" sz="2000" dirty="0" smtClean="0">
                <a:latin typeface="+mn-lt"/>
              </a:rPr>
              <a:t> </a:t>
            </a:r>
            <a:r>
              <a:rPr lang="tr-TR" altLang="tr-TR" sz="2000" dirty="0" err="1" smtClean="0">
                <a:latin typeface="+mn-lt"/>
              </a:rPr>
              <a:t>for</a:t>
            </a:r>
            <a:r>
              <a:rPr lang="tr-TR" altLang="tr-TR" sz="2000" dirty="0" smtClean="0">
                <a:latin typeface="+mn-lt"/>
              </a:rPr>
              <a:t> </a:t>
            </a:r>
            <a:r>
              <a:rPr lang="tr-TR" altLang="tr-TR" sz="2000" dirty="0" err="1" smtClean="0">
                <a:latin typeface="+mn-lt"/>
              </a:rPr>
              <a:t>style</a:t>
            </a:r>
            <a:r>
              <a:rPr lang="tr-TR" altLang="tr-TR" sz="2000" dirty="0" smtClean="0">
                <a:latin typeface="+mn-lt"/>
              </a:rPr>
              <a:t> </a:t>
            </a:r>
            <a:r>
              <a:rPr lang="tr-TR" altLang="tr-TR" sz="2000" dirty="0" err="1" smtClean="0">
                <a:latin typeface="+mn-lt"/>
              </a:rPr>
              <a:t>and</a:t>
            </a:r>
            <a:r>
              <a:rPr lang="tr-TR" altLang="tr-TR" sz="2000" dirty="0" smtClean="0">
                <a:latin typeface="+mn-lt"/>
              </a:rPr>
              <a:t> it </a:t>
            </a:r>
            <a:r>
              <a:rPr lang="tr-TR" altLang="tr-TR" sz="2000" dirty="0" err="1" smtClean="0">
                <a:latin typeface="+mn-lt"/>
              </a:rPr>
              <a:t>does</a:t>
            </a:r>
            <a:r>
              <a:rPr lang="tr-TR" altLang="tr-TR" sz="2000" dirty="0" smtClean="0">
                <a:latin typeface="+mn-lt"/>
              </a:rPr>
              <a:t> not </a:t>
            </a:r>
            <a:r>
              <a:rPr lang="tr-TR" altLang="tr-TR" sz="2000" dirty="0" err="1" smtClean="0">
                <a:latin typeface="+mn-lt"/>
              </a:rPr>
              <a:t>change</a:t>
            </a:r>
            <a:r>
              <a:rPr lang="tr-TR" altLang="tr-TR" sz="2000" dirty="0" smtClean="0">
                <a:latin typeface="+mn-lt"/>
              </a:rPr>
              <a:t> </a:t>
            </a:r>
            <a:r>
              <a:rPr lang="tr-TR" altLang="tr-TR" sz="2000" dirty="0" err="1" smtClean="0">
                <a:latin typeface="+mn-lt"/>
              </a:rPr>
              <a:t>interpretation</a:t>
            </a:r>
            <a:r>
              <a:rPr lang="tr-TR" altLang="tr-TR" sz="2000" dirty="0" smtClean="0">
                <a:latin typeface="+mn-lt"/>
              </a:rPr>
              <a:t>.</a:t>
            </a:r>
          </a:p>
        </p:txBody>
      </p:sp>
      <p:sp>
        <p:nvSpPr>
          <p:cNvPr id="68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tr-TR" smtClean="0"/>
              <a:t>3.6 The </a:t>
            </a:r>
            <a:r>
              <a:rPr lang="en-US" altLang="tr-TR" smtClean="0">
                <a:latin typeface="Lucida Console" panose="020B0609040504020204" pitchFamily="49" charset="0"/>
              </a:rPr>
              <a:t>if…else</a:t>
            </a:r>
            <a:r>
              <a:rPr lang="en-US" altLang="tr-TR" smtClean="0"/>
              <a:t> selection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5715000" cy="4157663"/>
          </a:xfrm>
        </p:spPr>
        <p:txBody>
          <a:bodyPr>
            <a:normAutofit fontScale="90000"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tr-TR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tr-TR" sz="2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tr-TR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2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7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#</a:t>
            </a:r>
            <a:r>
              <a:rPr lang="tr-TR" sz="18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include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&lt;</a:t>
            </a:r>
            <a:r>
              <a:rPr lang="tr-TR" sz="18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stdio.h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&gt; </a:t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int main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()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{</a:t>
            </a:r>
            <a:b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int 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x=1, y=2, z=3, k=0 , j=0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if 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(x &gt; y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){ 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	if (y &lt; z)</a:t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	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  k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++;}</a:t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else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	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j=j+1;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/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tr-TR" sz="18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printf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("k=%d, j=%d\n",</a:t>
            </a:r>
            <a:r>
              <a:rPr lang="tr-TR" sz="18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k,j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);</a:t>
            </a:r>
            <a:b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tr-TR" sz="1800" dirty="0" err="1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return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tr-TR" sz="18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0</a:t>
            </a: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;</a:t>
            </a:r>
            <a:b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</a:br>
            <a:r>
              <a:rPr lang="tr-TR" sz="1800" dirty="0" smtClean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}</a:t>
            </a:r>
            <a: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8118475" y="203200"/>
            <a:ext cx="720725" cy="665163"/>
          </a:xfrm>
          <a:prstGeom prst="flowChartConnector">
            <a:avLst/>
          </a:prstGeom>
          <a:solidFill>
            <a:srgbClr val="F79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7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</a:t>
            </a:r>
            <a:endParaRPr lang="en-US" sz="247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409F6DF-82E3-4927-889F-26AB1A9D2D67}" type="slidenum">
              <a:rPr lang="en-US" altLang="tr-TR" sz="1200" smtClean="0">
                <a:solidFill>
                  <a:schemeClr val="tx1"/>
                </a:solidFill>
              </a:rPr>
              <a:pPr/>
              <a:t>2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sp>
        <p:nvSpPr>
          <p:cNvPr id="39939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62000"/>
            <a:ext cx="7772400" cy="5451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mtClean="0"/>
              <a:t>Let’s all move one place on.</a:t>
            </a:r>
          </a:p>
          <a:p>
            <a:pPr marL="625475" lvl="1" indent="-168275" eaLnBrk="1" hangingPunct="1">
              <a:lnSpc>
                <a:spcPct val="90000"/>
              </a:lnSpc>
            </a:pPr>
            <a:r>
              <a:rPr lang="en-US" altLang="tr-TR" smtClean="0"/>
              <a:t>Lewis Carroll</a:t>
            </a:r>
          </a:p>
          <a:p>
            <a:pPr marL="625475" lvl="1" indent="-168275" eaLnBrk="1" hangingPunct="1">
              <a:lnSpc>
                <a:spcPct val="9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The wheel is come full circle.</a:t>
            </a:r>
          </a:p>
          <a:p>
            <a:pPr marL="625475" lvl="1" indent="-168275" eaLnBrk="1" hangingPunct="1">
              <a:lnSpc>
                <a:spcPct val="90000"/>
              </a:lnSpc>
            </a:pPr>
            <a:r>
              <a:rPr lang="en-US" altLang="tr-TR" smtClean="0"/>
              <a:t>William Shakespeare</a:t>
            </a:r>
          </a:p>
          <a:p>
            <a:pPr marL="625475" lvl="1" indent="-168275" eaLnBrk="1" hangingPunct="1">
              <a:lnSpc>
                <a:spcPct val="9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How many apples fell on Newton’s head before</a:t>
            </a:r>
            <a:br>
              <a:rPr lang="en-US" altLang="tr-TR" smtClean="0"/>
            </a:br>
            <a:r>
              <a:rPr lang="en-US" altLang="tr-TR" smtClean="0"/>
              <a:t>he took the hint! </a:t>
            </a:r>
          </a:p>
          <a:p>
            <a:pPr marL="625475" lvl="1" indent="-168275" eaLnBrk="1" hangingPunct="1">
              <a:lnSpc>
                <a:spcPct val="90000"/>
              </a:lnSpc>
            </a:pPr>
            <a:r>
              <a:rPr lang="en-US" altLang="tr-TR" smtClean="0"/>
              <a:t>Robert Frost</a:t>
            </a:r>
          </a:p>
          <a:p>
            <a:pPr marL="625475" lvl="1" indent="-168275" eaLnBrk="1" hangingPunct="1">
              <a:lnSpc>
                <a:spcPct val="90000"/>
              </a:lnSpc>
            </a:pPr>
            <a:endParaRPr lang="en-US" altLang="tr-TR" smtClean="0"/>
          </a:p>
          <a:p>
            <a:pPr eaLnBrk="1" hangingPunct="1">
              <a:lnSpc>
                <a:spcPct val="90000"/>
              </a:lnSpc>
            </a:pPr>
            <a:r>
              <a:rPr lang="en-US" altLang="tr-TR" smtClean="0"/>
              <a:t>All the evolution we know of proceeds from the vague to the definite.</a:t>
            </a:r>
          </a:p>
          <a:p>
            <a:pPr marL="625475" lvl="1" indent="-168275" eaLnBrk="1" hangingPunct="1">
              <a:lnSpc>
                <a:spcPct val="90000"/>
              </a:lnSpc>
            </a:pPr>
            <a:r>
              <a:rPr lang="en-US" altLang="tr-TR" smtClean="0"/>
              <a:t>Charles Sanders Peirce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ChangeArrowheads="1"/>
          </p:cNvSpPr>
          <p:nvPr/>
        </p:nvSpPr>
        <p:spPr bwMode="auto">
          <a:xfrm>
            <a:off x="228600" y="203200"/>
            <a:ext cx="793908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Write a program that reads in four integers from the keyboard and then calculates the sum of the numbers which are positive. The screen dialogue should appear as follows: </a:t>
            </a:r>
          </a:p>
          <a:p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Input four different integers:</a:t>
            </a:r>
            <a:r>
              <a:rPr lang="tr-TR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i="1">
                <a:solidFill>
                  <a:schemeClr val="tx1"/>
                </a:solidFill>
                <a:latin typeface="Times New Roman" panose="02020603050405020304" pitchFamily="18" charset="0"/>
              </a:rPr>
              <a:t> 14 18 11 -8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675" y="1681163"/>
            <a:ext cx="8518525" cy="427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#include &lt;stdio.h&gt;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#include &lt;stdlib.h&gt;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int main()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int x1, x2, x3, x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4;</a:t>
            </a:r>
          </a:p>
          <a:p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int 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sum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=0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printf("Input four different integers: " );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scanf("%d%d%d%d",&amp;x1,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&amp;x2,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&amp;x3,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&amp;x4);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if (x1&gt;0) sum=x1;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if (x2&gt;0) sum=sum+x2;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if (x3&gt;0) sum=sum+x3;   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if (x4&gt;0) sum=sum+x4;  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printf("The sum of the positive numbers is:</a:t>
            </a:r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%d\n",sum);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system("Pause");</a:t>
            </a:r>
          </a:p>
          <a:p>
            <a:r>
              <a:rPr lang="en-US" altLang="en-US">
                <a:solidFill>
                  <a:schemeClr val="tx1"/>
                </a:solidFill>
                <a:latin typeface="Lucida Console" panose="020B0609040504020204" pitchFamily="49" charset="0"/>
              </a:rPr>
              <a:t>   return 0;   /* successful termination */</a:t>
            </a:r>
            <a:endParaRPr lang="tr-TR" altLang="en-US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tr-TR" altLang="en-US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8118475" y="203200"/>
            <a:ext cx="720725" cy="665163"/>
          </a:xfrm>
          <a:prstGeom prst="flowChartConnector">
            <a:avLst/>
          </a:prstGeom>
          <a:solidFill>
            <a:srgbClr val="F79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7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</a:t>
            </a:r>
            <a:endParaRPr lang="en-US" sz="247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i="1" smtClean="0">
                <a:solidFill>
                  <a:srgbClr val="FF0000"/>
                </a:solidFill>
                <a:cs typeface="Times New Roman" panose="02020603050405020304" pitchFamily="18" charset="0"/>
              </a:rPr>
              <a:t>Ternary conditional operator (?:)</a:t>
            </a:r>
            <a:r>
              <a:rPr lang="tr-TR" altLang="tr-TR" i="1" smtClean="0">
                <a:solidFill>
                  <a:srgbClr val="FF0000"/>
                </a:solidFill>
              </a:rPr>
              <a:t> </a:t>
            </a:r>
            <a:endParaRPr lang="en-US" altLang="tr-TR" i="1" smtClean="0">
              <a:solidFill>
                <a:srgbClr val="FF0000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8001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smtClean="0"/>
              <a:t>Takes three arguments (condition, value if true, value if false)</a:t>
            </a:r>
            <a:endParaRPr lang="tr-TR" altLang="tr-TR" sz="2000" smtClean="0"/>
          </a:p>
          <a:p>
            <a:pPr eaLnBrk="1" hangingPunct="1">
              <a:lnSpc>
                <a:spcPct val="90000"/>
              </a:lnSpc>
            </a:pPr>
            <a:endParaRPr lang="tr-TR" altLang="tr-TR" sz="1800" smtClean="0"/>
          </a:p>
          <a:p>
            <a:pPr eaLnBrk="1" hangingPunct="1">
              <a:lnSpc>
                <a:spcPct val="90000"/>
              </a:lnSpc>
            </a:pPr>
            <a:r>
              <a:rPr lang="tr-TR" altLang="tr-TR" sz="1800" smtClean="0"/>
              <a:t>Example: </a:t>
            </a: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en-US" altLang="tr-TR" sz="1600" b="0" smtClean="0">
                <a:latin typeface="Lucida Console" panose="020B0609040504020204" pitchFamily="49" charset="0"/>
              </a:rPr>
              <a:t>printf( "%s\n", grade &gt;= 60 </a:t>
            </a:r>
            <a:r>
              <a:rPr lang="en-US" altLang="tr-TR" sz="1600" b="0" smtClean="0">
                <a:solidFill>
                  <a:srgbClr val="C00000"/>
                </a:solidFill>
                <a:latin typeface="Lucida Console" panose="020B0609040504020204" pitchFamily="49" charset="0"/>
              </a:rPr>
              <a:t>?</a:t>
            </a:r>
            <a:r>
              <a:rPr lang="en-US" altLang="tr-TR" sz="1600" b="0" smtClean="0">
                <a:latin typeface="Lucida Console" panose="020B0609040504020204" pitchFamily="49" charset="0"/>
              </a:rPr>
              <a:t> "Passed" </a:t>
            </a:r>
            <a:r>
              <a:rPr lang="en-US" altLang="tr-TR" sz="1600" b="0" smtClean="0">
                <a:solidFill>
                  <a:srgbClr val="C00000"/>
                </a:solidFill>
                <a:latin typeface="Lucida Console" panose="020B0609040504020204" pitchFamily="49" charset="0"/>
              </a:rPr>
              <a:t>:</a:t>
            </a:r>
            <a:r>
              <a:rPr lang="en-US" altLang="tr-TR" sz="1600" b="0" smtClean="0">
                <a:latin typeface="Lucida Console" panose="020B0609040504020204" pitchFamily="49" charset="0"/>
              </a:rPr>
              <a:t> "Failed" );</a:t>
            </a:r>
            <a:endParaRPr lang="tr-TR" altLang="tr-TR" sz="1600" b="0" smtClean="0">
              <a:latin typeface="Lucida Console" panose="020B0609040504020204" pitchFamily="49" charset="0"/>
            </a:endParaRP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endParaRPr lang="tr-TR" altLang="tr-TR" sz="1600" b="0" smtClean="0">
              <a:latin typeface="Lucida Console" panose="020B0609040504020204" pitchFamily="49" charset="0"/>
            </a:endParaRP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tr-TR" altLang="tr-TR" sz="1600" b="0" smtClean="0">
                <a:latin typeface="Lucida Console" panose="020B0609040504020204" pitchFamily="49" charset="0"/>
              </a:rPr>
              <a:t>OR</a:t>
            </a: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endParaRPr lang="tr-TR" altLang="tr-TR" sz="1600" b="0" smtClean="0">
              <a:latin typeface="Lucida Console" panose="020B0609040504020204" pitchFamily="49" charset="0"/>
            </a:endParaRP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en-US" altLang="tr-TR" sz="1600" b="0" smtClean="0">
                <a:latin typeface="Lucida Console" panose="020B0609040504020204" pitchFamily="49" charset="0"/>
              </a:rPr>
              <a:t>grade &gt;= 60 </a:t>
            </a:r>
            <a:r>
              <a:rPr lang="en-US" altLang="tr-TR" sz="1600" b="0" smtClean="0">
                <a:solidFill>
                  <a:srgbClr val="C00000"/>
                </a:solidFill>
                <a:latin typeface="Lucida Console" panose="020B0609040504020204" pitchFamily="49" charset="0"/>
              </a:rPr>
              <a:t>?</a:t>
            </a:r>
            <a:r>
              <a:rPr lang="en-US" altLang="tr-TR" sz="1600" b="0" smtClean="0">
                <a:latin typeface="Lucida Console" panose="020B0609040504020204" pitchFamily="49" charset="0"/>
              </a:rPr>
              <a:t> printf( “Passed\n” ) </a:t>
            </a:r>
            <a:r>
              <a:rPr lang="en-US" altLang="tr-TR" sz="1600" b="0" smtClean="0">
                <a:solidFill>
                  <a:srgbClr val="C00000"/>
                </a:solidFill>
                <a:latin typeface="Lucida Console" panose="020B0609040504020204" pitchFamily="49" charset="0"/>
              </a:rPr>
              <a:t>:</a:t>
            </a:r>
            <a:r>
              <a:rPr lang="en-US" altLang="tr-TR" sz="1600" b="0" smtClean="0">
                <a:latin typeface="Lucida Console" panose="020B0609040504020204" pitchFamily="49" charset="0"/>
              </a:rPr>
              <a:t> printf( “Failed\n” );</a:t>
            </a:r>
            <a:endParaRPr lang="tr-TR" altLang="tr-TR" sz="1600" b="0" smtClean="0">
              <a:latin typeface="Lucida Console" panose="020B0609040504020204" pitchFamily="49" charset="0"/>
            </a:endParaRP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endParaRPr lang="tr-TR" altLang="tr-TR" sz="1600" b="0" smtClean="0">
              <a:latin typeface="Lucida Console" panose="020B0609040504020204" pitchFamily="49" charset="0"/>
            </a:endParaRP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tr-TR" altLang="tr-TR" sz="1600" b="0" smtClean="0">
                <a:latin typeface="Lucida Console" panose="020B0609040504020204" pitchFamily="49" charset="0"/>
              </a:rPr>
              <a:t>OR</a:t>
            </a: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endParaRPr lang="tr-TR" altLang="tr-TR" sz="1600" b="0" smtClean="0">
              <a:latin typeface="Lucida Console" panose="020B0609040504020204" pitchFamily="49" charset="0"/>
            </a:endParaRP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en-US" altLang="tr-TR" sz="1600" b="0" smtClean="0">
                <a:latin typeface="Lucida Console" panose="020B0609040504020204" pitchFamily="49" charset="0"/>
              </a:rPr>
              <a:t>if ( grade &gt;= 60 )</a:t>
            </a: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en-US" altLang="tr-TR" sz="1600" b="0" smtClean="0">
                <a:latin typeface="Lucida Console" panose="020B0609040504020204" pitchFamily="49" charset="0"/>
              </a:rPr>
              <a:t>	printf( "Passed\n");</a:t>
            </a: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en-US" altLang="tr-TR" sz="1600" b="0" smtClean="0">
                <a:latin typeface="Lucida Console" panose="020B0609040504020204" pitchFamily="49" charset="0"/>
              </a:rPr>
              <a:t>else</a:t>
            </a:r>
          </a:p>
          <a:p>
            <a:pPr marL="719138" lvl="2" eaLnBrk="1" hangingPunct="1">
              <a:lnSpc>
                <a:spcPct val="90000"/>
              </a:lnSpc>
              <a:buFontTx/>
              <a:buNone/>
            </a:pPr>
            <a:r>
              <a:rPr lang="en-US" altLang="tr-TR" sz="1600" b="0" smtClean="0">
                <a:latin typeface="Lucida Console" panose="020B0609040504020204" pitchFamily="49" charset="0"/>
              </a:rPr>
              <a:t>	printf( "Failed\n");</a:t>
            </a:r>
            <a:r>
              <a:rPr lang="tr-TR" altLang="tr-TR" sz="1600" b="0" smtClean="0">
                <a:latin typeface="Lucida Console" panose="020B0609040504020204" pitchFamily="49" charset="0"/>
              </a:rPr>
              <a:t> </a:t>
            </a:r>
            <a:endParaRPr lang="en-US" altLang="tr-TR" sz="1600" b="0" smtClean="0">
              <a:latin typeface="Lucida Console" panose="020B0609040504020204" pitchFamily="49" charset="0"/>
            </a:endParaRPr>
          </a:p>
        </p:txBody>
      </p:sp>
      <p:cxnSp>
        <p:nvCxnSpPr>
          <p:cNvPr id="72708" name="Straight Arrow Connector 6"/>
          <p:cNvCxnSpPr>
            <a:cxnSpLocks noChangeShapeType="1"/>
          </p:cNvCxnSpPr>
          <p:nvPr/>
        </p:nvCxnSpPr>
        <p:spPr bwMode="auto">
          <a:xfrm flipH="1">
            <a:off x="5410200" y="1706563"/>
            <a:ext cx="304800" cy="547687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09" name="Straight Arrow Connector 10"/>
          <p:cNvCxnSpPr>
            <a:cxnSpLocks noChangeShapeType="1"/>
          </p:cNvCxnSpPr>
          <p:nvPr/>
        </p:nvCxnSpPr>
        <p:spPr bwMode="auto">
          <a:xfrm flipH="1">
            <a:off x="6934200" y="1706563"/>
            <a:ext cx="228600" cy="530225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0" name="Rounded Rectangular Callout 8"/>
          <p:cNvSpPr>
            <a:spLocks noChangeArrowheads="1"/>
          </p:cNvSpPr>
          <p:nvPr/>
        </p:nvSpPr>
        <p:spPr bwMode="auto">
          <a:xfrm>
            <a:off x="3048000" y="1706563"/>
            <a:ext cx="1143000" cy="374650"/>
          </a:xfrm>
          <a:prstGeom prst="wedgeRoundRectCallout">
            <a:avLst>
              <a:gd name="adj1" fmla="val 31630"/>
              <a:gd name="adj2" fmla="val 111324"/>
              <a:gd name="adj3" fmla="val 16667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</a:pPr>
            <a:r>
              <a:rPr lang="tr-TR" altLang="en-US" sz="1600" b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Garamond" pitchFamily="18" charset="0"/>
              </a:rPr>
              <a:t>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ChangeArrowheads="1"/>
          </p:cNvSpPr>
          <p:nvPr/>
        </p:nvSpPr>
        <p:spPr bwMode="auto">
          <a:xfrm>
            <a:off x="242888" y="349250"/>
            <a:ext cx="79390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Write a program </a:t>
            </a:r>
            <a:r>
              <a:rPr lang="tr-T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by using ternary</a:t>
            </a:r>
            <a:r>
              <a:rPr lang="tr-T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 operatör) 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that reads in </a:t>
            </a:r>
            <a:r>
              <a:rPr lang="tr-T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one 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integer from the keyboard and then prints out a message whether integer is greater </a:t>
            </a:r>
            <a:r>
              <a:rPr lang="tr-TR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than zero or not. </a:t>
            </a:r>
            <a:r>
              <a:rPr lang="en-US" altLang="en-US" sz="2000" b="1">
                <a:solidFill>
                  <a:schemeClr val="tx1"/>
                </a:solidFill>
                <a:latin typeface="Times New Roman" panose="02020603050405020304" pitchFamily="18" charset="0"/>
              </a:rPr>
              <a:t>The screen dialogue should appear as follows: </a:t>
            </a:r>
          </a:p>
          <a:p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Input </a:t>
            </a:r>
            <a:r>
              <a:rPr lang="tr-TR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one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integer:</a:t>
            </a:r>
            <a:r>
              <a:rPr lang="tr-TR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solidFill>
                  <a:schemeClr val="tx1"/>
                </a:solidFill>
                <a:latin typeface="Times New Roman" panose="02020603050405020304" pitchFamily="18" charset="0"/>
              </a:rPr>
              <a:t> 14</a:t>
            </a:r>
            <a:endParaRPr lang="tr-TR" altLang="en-US" sz="2000" i="1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endParaRPr lang="en-US" altLang="en-US" sz="20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2888" y="1828800"/>
            <a:ext cx="7986712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#include &lt;stdio.h&gt;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#include &lt;stdlib.h&gt;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int main()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int x1;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printf("Input </a:t>
            </a:r>
            <a:r>
              <a:rPr lang="tr-TR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one</a:t>
            </a:r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integer: " );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scanf("%d",&amp;x1);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   </a:t>
            </a:r>
            <a:endParaRPr lang="tr-TR" altLang="en-US" sz="14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tr-TR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x1</a:t>
            </a:r>
            <a:r>
              <a:rPr lang="en-US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 &gt; 0 ? printf(</a:t>
            </a:r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tr-TR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Greater than zero</a:t>
            </a:r>
            <a:r>
              <a:rPr lang="en-US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\n</a:t>
            </a:r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 ) : printf(</a:t>
            </a:r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tr-TR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Less than zero</a:t>
            </a:r>
            <a:r>
              <a:rPr lang="en-US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\n</a:t>
            </a:r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"</a:t>
            </a:r>
            <a:r>
              <a:rPr lang="en-US" altLang="tr-TR" sz="1400">
                <a:solidFill>
                  <a:schemeClr val="tx1"/>
                </a:solidFill>
                <a:latin typeface="Lucida Console" panose="020B0609040504020204" pitchFamily="49" charset="0"/>
              </a:rPr>
              <a:t>);</a:t>
            </a:r>
            <a:endParaRPr lang="tr-TR" altLang="tr-TR" sz="14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endParaRPr lang="tr-TR" altLang="en-US" sz="14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tr-TR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</a:t>
            </a:r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system("Pause");</a:t>
            </a:r>
          </a:p>
          <a:p>
            <a:r>
              <a:rPr lang="en-US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   return 0;   /* successful termination */</a:t>
            </a:r>
            <a:endParaRPr lang="tr-TR" altLang="en-US" sz="140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tr-TR" altLang="en-US" sz="140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  <a:endParaRPr lang="en-US" altLang="en-US" sz="140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Flowchart: Connector 5"/>
          <p:cNvSpPr/>
          <p:nvPr/>
        </p:nvSpPr>
        <p:spPr>
          <a:xfrm>
            <a:off x="8118475" y="203200"/>
            <a:ext cx="720725" cy="665163"/>
          </a:xfrm>
          <a:prstGeom prst="flowChartConnector">
            <a:avLst/>
          </a:prstGeom>
          <a:solidFill>
            <a:srgbClr val="F79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7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</a:t>
            </a:r>
            <a:endParaRPr lang="en-US" sz="247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3" descr="AAHBDO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809875"/>
            <a:ext cx="6080125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4BC0AE3-BED0-457A-8FCE-AEDF2B87FB7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3.7 The </a:t>
            </a:r>
            <a:r>
              <a:rPr lang="en-US" altLang="tr-TR" smtClean="0">
                <a:latin typeface="Lucida Console" panose="020B0609040504020204" pitchFamily="49" charset="0"/>
              </a:rPr>
              <a:t>while</a:t>
            </a:r>
            <a:r>
              <a:rPr lang="en-US" altLang="tr-TR" smtClean="0"/>
              <a:t> repetition statement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98525"/>
            <a:ext cx="8001000" cy="2773363"/>
          </a:xfrm>
        </p:spPr>
        <p:txBody>
          <a:bodyPr/>
          <a:lstStyle/>
          <a:p>
            <a:pPr lvl="1" eaLnBrk="1" hangingPunct="1"/>
            <a:r>
              <a:rPr lang="en-US" altLang="tr-TR" sz="2000" smtClean="0"/>
              <a:t>Example:  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int product = 2;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while ( product &lt;= 1000 )</a:t>
            </a:r>
            <a:br>
              <a:rPr lang="en-US" altLang="tr-TR" b="0" smtClean="0">
                <a:latin typeface="Lucida Console" panose="020B0609040504020204" pitchFamily="49" charset="0"/>
              </a:rPr>
            </a:br>
            <a:r>
              <a:rPr lang="en-US" altLang="tr-TR" b="0" smtClean="0">
                <a:latin typeface="Lucida Console" panose="020B0609040504020204" pitchFamily="49" charset="0"/>
              </a:rPr>
              <a:t>	product = 2 * product;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6143625" y="3208338"/>
            <a:ext cx="2209800" cy="817562"/>
          </a:xfrm>
          <a:prstGeom prst="wedgeRoundRectCallout">
            <a:avLst>
              <a:gd name="adj1" fmla="val -104109"/>
              <a:gd name="adj2" fmla="val 2045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+mj-lt"/>
                <a:cs typeface="+mn-cs"/>
              </a:rPr>
              <a:t>While loop is repeated until condition becomes false</a:t>
            </a:r>
          </a:p>
        </p:txBody>
      </p:sp>
      <p:sp>
        <p:nvSpPr>
          <p:cNvPr id="7" name="Double Wave 6"/>
          <p:cNvSpPr/>
          <p:nvPr/>
        </p:nvSpPr>
        <p:spPr>
          <a:xfrm>
            <a:off x="6324600" y="1550988"/>
            <a:ext cx="2209800" cy="981075"/>
          </a:xfrm>
          <a:prstGeom prst="doubleWave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00"/>
                </a:solidFill>
                <a:latin typeface="+mj-lt"/>
                <a:cs typeface="+mn-cs"/>
              </a:rPr>
              <a:t>While loop is repeated until condition becomes false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38200" y="1630363"/>
            <a:ext cx="5105400" cy="792162"/>
          </a:xfrm>
          <a:prstGeom prst="ellipse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228600" indent="-228600" eaLnBrk="1" hangingPunct="1">
              <a:spcAft>
                <a:spcPct val="25000"/>
              </a:spcAft>
              <a:buClr>
                <a:schemeClr val="tx1"/>
              </a:buClr>
              <a:defRPr/>
            </a:pPr>
            <a:endParaRPr lang="tr-TR"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25" y="4837113"/>
            <a:ext cx="8153400" cy="10937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7713" lvl="1" indent="-290513" eaLnBrk="1" hangingPunct="1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000" b="1" dirty="0">
                <a:solidFill>
                  <a:srgbClr val="000000"/>
                </a:solidFill>
                <a:latin typeface="Times New Roman"/>
                <a:cs typeface="+mn-cs"/>
              </a:rPr>
              <a:t>Pseudocode:</a:t>
            </a:r>
          </a:p>
          <a:p>
            <a:pPr marL="1143000" lvl="2" indent="-228600" eaLnBrk="1" hangingPunct="1"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000" b="1" i="1" dirty="0">
                <a:solidFill>
                  <a:srgbClr val="333399"/>
                </a:solidFill>
                <a:latin typeface="Times New Roman"/>
                <a:cs typeface="+mn-cs"/>
              </a:rPr>
              <a:t>While there are more items on my shopping list</a:t>
            </a:r>
            <a:br>
              <a:rPr lang="en-US" altLang="tr-TR" sz="2000" b="1" i="1" dirty="0">
                <a:solidFill>
                  <a:srgbClr val="333399"/>
                </a:solidFill>
                <a:latin typeface="Times New Roman"/>
                <a:cs typeface="+mn-cs"/>
              </a:rPr>
            </a:br>
            <a:r>
              <a:rPr lang="en-US" altLang="tr-TR" sz="2000" b="1" i="1" dirty="0">
                <a:solidFill>
                  <a:srgbClr val="333399"/>
                </a:solidFill>
                <a:latin typeface="Times New Roman"/>
                <a:cs typeface="+mn-cs"/>
              </a:rPr>
              <a:t> Purchase next item and cross it off my list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B1109AC-A664-4AEC-8447-01C31DCF497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3.8 Counter-Controlled Repetition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010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tr-TR" dirty="0" smtClean="0"/>
              <a:t>Counter-controlled repetition</a:t>
            </a:r>
          </a:p>
          <a:p>
            <a:pPr lvl="1" eaLnBrk="1" hangingPunct="1">
              <a:defRPr/>
            </a:pPr>
            <a:r>
              <a:rPr lang="en-US" altLang="tr-TR" i="1" dirty="0" smtClean="0"/>
              <a:t>Loop repeated until counter reaches a certain value</a:t>
            </a:r>
          </a:p>
          <a:p>
            <a:pPr lvl="1" eaLnBrk="1" hangingPunct="1">
              <a:defRPr/>
            </a:pPr>
            <a:r>
              <a:rPr lang="en-US" altLang="tr-TR" b="0" dirty="0" smtClean="0"/>
              <a:t>Definite repetition: number of repetitions is known </a:t>
            </a:r>
            <a:endParaRPr lang="tr-TR" altLang="tr-TR" b="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tr-TR" altLang="tr-TR" sz="300" b="0" dirty="0" smtClean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altLang="tr-TR" sz="2400" u="sng" dirty="0" smtClean="0"/>
              <a:t>if </a:t>
            </a:r>
            <a:r>
              <a:rPr lang="en-US" altLang="tr-TR" sz="2400" u="sng" dirty="0" smtClean="0"/>
              <a:t>number </a:t>
            </a:r>
            <a:r>
              <a:rPr lang="en-US" altLang="tr-TR" sz="2400" u="sng" dirty="0"/>
              <a:t>of repetitions is known </a:t>
            </a:r>
            <a:r>
              <a:rPr lang="tr-TR" altLang="tr-TR" sz="2400" u="sng" dirty="0" smtClean="0"/>
              <a:t>a </a:t>
            </a:r>
            <a:r>
              <a:rPr lang="tr-TR" altLang="tr-TR" sz="2400" u="sng" dirty="0" err="1" smtClean="0"/>
              <a:t>counter</a:t>
            </a:r>
            <a:r>
              <a:rPr lang="tr-TR" altLang="tr-TR" sz="2400" u="sng" dirty="0" smtClean="0"/>
              <a:t> is </a:t>
            </a:r>
            <a:r>
              <a:rPr lang="tr-TR" altLang="tr-TR" sz="2400" u="sng" dirty="0" err="1" smtClean="0"/>
              <a:t>used</a:t>
            </a:r>
            <a:r>
              <a:rPr lang="tr-TR" altLang="tr-TR" sz="2400" u="sng" dirty="0" smtClean="0"/>
              <a:t> </a:t>
            </a:r>
            <a:r>
              <a:rPr lang="tr-TR" altLang="tr-TR" sz="2400" u="sng" dirty="0" err="1" smtClean="0"/>
              <a:t>to</a:t>
            </a:r>
            <a:r>
              <a:rPr lang="tr-TR" altLang="tr-TR" sz="2400" u="sng" dirty="0" smtClean="0"/>
              <a:t> </a:t>
            </a:r>
            <a:r>
              <a:rPr lang="tr-TR" altLang="tr-TR" sz="2400" u="sng" dirty="0" err="1" smtClean="0"/>
              <a:t>control</a:t>
            </a:r>
            <a:r>
              <a:rPr lang="tr-TR" altLang="tr-TR" sz="2400" u="sng" dirty="0" smtClean="0"/>
              <a:t> </a:t>
            </a:r>
            <a:r>
              <a:rPr lang="tr-TR" altLang="tr-TR" sz="2400" u="sng" dirty="0" err="1" smtClean="0"/>
              <a:t>repetition</a:t>
            </a:r>
            <a:endParaRPr lang="en-US" altLang="tr-TR" sz="2400" u="sng" dirty="0" smtClean="0">
              <a:solidFill>
                <a:schemeClr val="tx1"/>
              </a:solidFill>
            </a:endParaRPr>
          </a:p>
        </p:txBody>
      </p:sp>
      <p:pic>
        <p:nvPicPr>
          <p:cNvPr id="76805" name="Picture 3" descr="AAHBDO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65532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8572294-518F-4B69-81AD-428D76209AE6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25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385763"/>
            <a:ext cx="8001000" cy="1366837"/>
          </a:xfrm>
        </p:spPr>
        <p:txBody>
          <a:bodyPr/>
          <a:lstStyle/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tr-TR" sz="2400" smtClean="0">
                <a:solidFill>
                  <a:schemeClr val="tx1"/>
                </a:solidFill>
              </a:rPr>
              <a:t>Example:  </a:t>
            </a:r>
            <a:r>
              <a:rPr lang="tr-TR" altLang="tr-TR" sz="2400" b="0" smtClean="0">
                <a:solidFill>
                  <a:schemeClr val="tx1"/>
                </a:solidFill>
              </a:rPr>
              <a:t>T</a:t>
            </a:r>
            <a:r>
              <a:rPr lang="en-US" altLang="tr-TR" sz="2400" b="0" smtClean="0">
                <a:solidFill>
                  <a:schemeClr val="tx1"/>
                </a:solidFill>
              </a:rPr>
              <a:t>en students took a quiz. The grades (integers in the range 0 to 100) for this quiz are available to you. Determine the class average on the quiz.</a:t>
            </a:r>
          </a:p>
        </p:txBody>
      </p:sp>
      <p:graphicFrame>
        <p:nvGraphicFramePr>
          <p:cNvPr id="76805" name="Object 2"/>
          <p:cNvGraphicFramePr>
            <a:graphicFrameLocks noChangeAspect="1"/>
          </p:cNvGraphicFramePr>
          <p:nvPr/>
        </p:nvGraphicFramePr>
        <p:xfrm>
          <a:off x="609600" y="2159000"/>
          <a:ext cx="8462963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6" name="Document" r:id="rId4" imgW="7056048" imgH="2278020" progId="Word.Document.8">
                  <p:embed/>
                </p:oleObj>
              </mc:Choice>
              <mc:Fallback>
                <p:oleObj name="Document" r:id="rId4" imgW="7056048" imgH="22780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59000"/>
                        <a:ext cx="8462963" cy="273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5392738" y="1919288"/>
            <a:ext cx="3235325" cy="430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tr-TR" sz="2200" b="1" dirty="0">
                <a:solidFill>
                  <a:schemeClr val="tx1"/>
                </a:solidFill>
                <a:latin typeface="+mn-lt"/>
              </a:rPr>
              <a:t>Pseudocode </a:t>
            </a:r>
            <a:r>
              <a:rPr lang="tr-TR" altLang="tr-TR" sz="2200" b="1" dirty="0">
                <a:solidFill>
                  <a:schemeClr val="tx1"/>
                </a:solidFill>
                <a:latin typeface="+mn-lt"/>
              </a:rPr>
              <a:t>of </a:t>
            </a:r>
            <a:r>
              <a:rPr lang="en-US" altLang="tr-TR" sz="2200" b="1" dirty="0">
                <a:solidFill>
                  <a:schemeClr val="tx1"/>
                </a:solidFill>
                <a:latin typeface="+mn-lt"/>
              </a:rPr>
              <a:t>algorithm </a:t>
            </a:r>
            <a:endParaRPr lang="en-US" sz="2200" b="1" dirty="0">
              <a:latin typeface="+mn-lt"/>
            </a:endParaRPr>
          </a:p>
        </p:txBody>
      </p:sp>
      <p:cxnSp>
        <p:nvCxnSpPr>
          <p:cNvPr id="76807" name="Straight Arrow Connector 3"/>
          <p:cNvCxnSpPr>
            <a:cxnSpLocks noChangeShapeType="1"/>
          </p:cNvCxnSpPr>
          <p:nvPr/>
        </p:nvCxnSpPr>
        <p:spPr bwMode="auto">
          <a:xfrm flipH="1">
            <a:off x="3519488" y="2257425"/>
            <a:ext cx="1873250" cy="6223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28C2B095-A7CE-48C6-AE93-1EB2C541C458}" type="slidenum">
              <a:rPr lang="en-US" altLang="tr-TR" sz="1200" smtClean="0">
                <a:solidFill>
                  <a:schemeClr val="tx1"/>
                </a:solidFill>
              </a:rPr>
              <a:pPr/>
              <a:t>26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0899" name="Object 2"/>
          <p:cNvGraphicFramePr>
            <a:graphicFrameLocks noChangeAspect="1"/>
          </p:cNvGraphicFramePr>
          <p:nvPr/>
        </p:nvGraphicFramePr>
        <p:xfrm>
          <a:off x="0" y="0"/>
          <a:ext cx="70612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3" name="Document" r:id="rId4" imgW="7056048" imgH="5014237" progId="Word.Document.8">
                  <p:embed/>
                </p:oleObj>
              </mc:Choice>
              <mc:Fallback>
                <p:oleObj name="Document" r:id="rId4" imgW="7056048" imgH="50142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612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Line 9"/>
          <p:cNvSpPr>
            <a:spLocks noChangeShapeType="1"/>
          </p:cNvSpPr>
          <p:nvPr/>
        </p:nvSpPr>
        <p:spPr bwMode="auto">
          <a:xfrm flipH="1">
            <a:off x="4191000" y="3048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045" name="Line 6"/>
          <p:cNvSpPr>
            <a:spLocks noChangeShapeType="1"/>
          </p:cNvSpPr>
          <p:nvPr/>
        </p:nvSpPr>
        <p:spPr bwMode="auto">
          <a:xfrm flipH="1" flipV="1">
            <a:off x="5105400" y="1600200"/>
            <a:ext cx="546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8599" name="Text Box 7"/>
          <p:cNvSpPr txBox="1">
            <a:spLocks noChangeArrowheads="1"/>
          </p:cNvSpPr>
          <p:nvPr/>
        </p:nvSpPr>
        <p:spPr bwMode="auto">
          <a:xfrm>
            <a:off x="5791200" y="2895600"/>
            <a:ext cx="2727325" cy="369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Initialize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counter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1</a:t>
            </a:r>
          </a:p>
        </p:txBody>
      </p:sp>
      <p:sp>
        <p:nvSpPr>
          <p:cNvPr id="87047" name="Line 12"/>
          <p:cNvSpPr>
            <a:spLocks noChangeShapeType="1"/>
          </p:cNvSpPr>
          <p:nvPr/>
        </p:nvSpPr>
        <p:spPr bwMode="auto">
          <a:xfrm flipH="1">
            <a:off x="4724400" y="3657600"/>
            <a:ext cx="817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7048" name="Line 14"/>
          <p:cNvSpPr>
            <a:spLocks noChangeShapeType="1"/>
          </p:cNvSpPr>
          <p:nvPr/>
        </p:nvSpPr>
        <p:spPr bwMode="auto">
          <a:xfrm flipH="1">
            <a:off x="5105400" y="4495800"/>
            <a:ext cx="154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5541963" y="3362325"/>
            <a:ext cx="3313112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iterates as long as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counter &lt;= 10</a:t>
            </a:r>
            <a:endParaRPr lang="en-US" altLang="tr-TR" sz="1800" b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sp>
        <p:nvSpPr>
          <p:cNvPr id="878605" name="Text Box 13"/>
          <p:cNvSpPr txBox="1">
            <a:spLocks noChangeArrowheads="1"/>
          </p:cNvSpPr>
          <p:nvPr/>
        </p:nvSpPr>
        <p:spPr bwMode="auto">
          <a:xfrm>
            <a:off x="6429375" y="4310063"/>
            <a:ext cx="2454275" cy="3714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Increment the counter</a:t>
            </a:r>
          </a:p>
        </p:txBody>
      </p:sp>
      <p:sp>
        <p:nvSpPr>
          <p:cNvPr id="878597" name="Text Box 5"/>
          <p:cNvSpPr txBox="1">
            <a:spLocks noChangeArrowheads="1"/>
          </p:cNvSpPr>
          <p:nvPr/>
        </p:nvSpPr>
        <p:spPr bwMode="auto">
          <a:xfrm>
            <a:off x="5627688" y="1703388"/>
            <a:ext cx="3363912" cy="3698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Counter to control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</a:t>
            </a:r>
          </a:p>
        </p:txBody>
      </p:sp>
      <p:graphicFrame>
        <p:nvGraphicFramePr>
          <p:cNvPr id="80908" name="Object 2"/>
          <p:cNvGraphicFramePr>
            <a:graphicFrameLocks noChangeAspect="1"/>
          </p:cNvGraphicFramePr>
          <p:nvPr/>
        </p:nvGraphicFramePr>
        <p:xfrm>
          <a:off x="9525" y="4800600"/>
          <a:ext cx="6553200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4" name="Document" r:id="rId6" imgW="7064248" imgH="3648423" progId="Word.Document.8">
                  <p:embed/>
                </p:oleObj>
              </mc:Choice>
              <mc:Fallback>
                <p:oleObj name="Document" r:id="rId6" imgW="7064248" imgH="364842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" y="4800600"/>
                        <a:ext cx="6553200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6"/>
          <p:cNvSpPr>
            <a:spLocks noChangeShapeType="1"/>
          </p:cNvSpPr>
          <p:nvPr/>
        </p:nvSpPr>
        <p:spPr bwMode="auto">
          <a:xfrm flipH="1">
            <a:off x="4191000" y="5356225"/>
            <a:ext cx="2085975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64275" y="5149850"/>
            <a:ext cx="2590800" cy="369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Calculate the average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8599" grpId="0" animBg="1"/>
      <p:bldP spid="878605" grpId="0" animBg="1"/>
      <p:bldP spid="878597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5364E0B-6562-4F4C-A567-891632C018F3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27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990600"/>
            <a:ext cx="80010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mtClean="0"/>
              <a:t>if </a:t>
            </a:r>
            <a:r>
              <a:rPr lang="en-US" altLang="tr-TR" smtClean="0"/>
              <a:t>number of repetitions is </a:t>
            </a:r>
            <a:r>
              <a:rPr lang="tr-TR" altLang="tr-TR" smtClean="0"/>
              <a:t>not </a:t>
            </a:r>
            <a:r>
              <a:rPr lang="en-US" altLang="tr-TR" smtClean="0"/>
              <a:t>known </a:t>
            </a:r>
            <a:r>
              <a:rPr lang="tr-TR" altLang="tr-TR" smtClean="0"/>
              <a:t>a sentinel (dummy) value is used to control repetition</a:t>
            </a:r>
            <a:endParaRPr lang="en-US" altLang="tr-TR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3.8 </a:t>
            </a:r>
            <a:r>
              <a:rPr lang="tr-TR" altLang="tr-TR" smtClean="0"/>
              <a:t>Sentinel </a:t>
            </a:r>
            <a:r>
              <a:rPr lang="en-US" altLang="tr-TR" smtClean="0"/>
              <a:t>Controlled Repetition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" y="2133600"/>
            <a:ext cx="7467600" cy="2365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/>
            </a:pPr>
            <a:r>
              <a:rPr lang="en-US" altLang="tr-TR" sz="2800" b="1" dirty="0">
                <a:solidFill>
                  <a:srgbClr val="000000"/>
                </a:solidFill>
                <a:latin typeface="Times New Roman"/>
                <a:cs typeface="+mn-cs"/>
              </a:rPr>
              <a:t>Use sentinel value </a:t>
            </a:r>
          </a:p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200" dirty="0">
                <a:solidFill>
                  <a:srgbClr val="000000"/>
                </a:solidFill>
                <a:latin typeface="Times New Roman"/>
                <a:cs typeface="+mn-cs"/>
              </a:rPr>
              <a:t>Also called signal value, dummy value, or flag value</a:t>
            </a:r>
          </a:p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200" dirty="0">
                <a:solidFill>
                  <a:srgbClr val="000000"/>
                </a:solidFill>
                <a:latin typeface="Times New Roman"/>
                <a:cs typeface="+mn-cs"/>
              </a:rPr>
              <a:t>Indicates “end of data entry.”</a:t>
            </a:r>
          </a:p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200" b="1" dirty="0">
                <a:solidFill>
                  <a:srgbClr val="000000"/>
                </a:solidFill>
                <a:latin typeface="Times New Roman"/>
                <a:cs typeface="+mn-cs"/>
              </a:rPr>
              <a:t>Loop ends when user inputs the sentinel value</a:t>
            </a:r>
          </a:p>
          <a:p>
            <a:pPr marL="747713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/>
            </a:pPr>
            <a:r>
              <a:rPr lang="en-US" altLang="tr-TR" sz="2200" dirty="0">
                <a:solidFill>
                  <a:srgbClr val="0070C0"/>
                </a:solidFill>
                <a:latin typeface="Times New Roman"/>
                <a:cs typeface="+mn-cs"/>
              </a:rPr>
              <a:t>Sentinel value chosen so it cannot be confused with a regular input (such as </a:t>
            </a:r>
            <a:r>
              <a:rPr lang="en-US" altLang="tr-TR" sz="2000" dirty="0">
                <a:solidFill>
                  <a:srgbClr val="0070C0"/>
                </a:solidFill>
                <a:latin typeface="Lucida Console" panose="020B0609040504020204" pitchFamily="49" charset="0"/>
                <a:cs typeface="+mn-cs"/>
              </a:rPr>
              <a:t>-1</a:t>
            </a:r>
            <a:r>
              <a:rPr lang="en-US" altLang="tr-TR" sz="2200" dirty="0">
                <a:solidFill>
                  <a:srgbClr val="0070C0"/>
                </a:solidFill>
                <a:latin typeface="Times New Roman"/>
                <a:cs typeface="+mn-cs"/>
              </a:rPr>
              <a:t> in this case)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82600" y="1854200"/>
          <a:ext cx="8340725" cy="367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9" name="Document" r:id="rId4" imgW="7056048" imgH="3120930" progId="Word.Document.8">
                  <p:embed/>
                </p:oleObj>
              </mc:Choice>
              <mc:Fallback>
                <p:oleObj name="Document" r:id="rId4" imgW="7056048" imgH="31209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854200"/>
                        <a:ext cx="8340725" cy="367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3617E97B-BBDC-459A-AA38-3E71B866BB92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28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12750"/>
            <a:ext cx="8077200" cy="1196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800" b="1" dirty="0">
                <a:solidFill>
                  <a:schemeClr val="tx1"/>
                </a:solidFill>
                <a:latin typeface="Times New Roman"/>
                <a:cs typeface="+mn-cs"/>
              </a:rPr>
              <a:t>Problem </a:t>
            </a:r>
            <a:r>
              <a:rPr lang="tr-TR" altLang="tr-TR" sz="2800" b="1" dirty="0">
                <a:solidFill>
                  <a:schemeClr val="tx1"/>
                </a:solidFill>
                <a:latin typeface="Times New Roman"/>
                <a:cs typeface="+mn-cs"/>
              </a:rPr>
              <a:t>is</a:t>
            </a:r>
            <a:r>
              <a:rPr lang="en-US" altLang="tr-TR" sz="2800" b="1" dirty="0">
                <a:solidFill>
                  <a:schemeClr val="tx1"/>
                </a:solidFill>
                <a:latin typeface="Times New Roman"/>
                <a:cs typeface="+mn-cs"/>
              </a:rPr>
              <a:t>:  </a:t>
            </a:r>
          </a:p>
          <a:p>
            <a:pPr marL="468000" lvl="1" indent="-290513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200" b="1" dirty="0">
                <a:solidFill>
                  <a:schemeClr val="tx1"/>
                </a:solidFill>
                <a:latin typeface="Times New Roman"/>
                <a:cs typeface="+mn-cs"/>
              </a:rPr>
              <a:t>	</a:t>
            </a:r>
            <a:r>
              <a:rPr lang="en-US" altLang="tr-TR" sz="2200" i="1" dirty="0">
                <a:solidFill>
                  <a:schemeClr val="tx1"/>
                </a:solidFill>
                <a:latin typeface="Times New Roman"/>
                <a:cs typeface="+mn-cs"/>
              </a:rPr>
              <a:t>Develop a class-averaging program that will process an arbitrary number of grades each time the program is run</a:t>
            </a:r>
            <a:r>
              <a:rPr lang="en-US" altLang="tr-TR" sz="2200" b="1" i="1" dirty="0">
                <a:solidFill>
                  <a:schemeClr val="tx1"/>
                </a:solidFill>
                <a:latin typeface="Times New Roman"/>
                <a:cs typeface="+mn-cs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2600" y="5459413"/>
            <a:ext cx="79756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ct val="0"/>
              </a:spcAft>
              <a:buClrTx/>
              <a:defRPr/>
            </a:pPr>
            <a:r>
              <a:rPr lang="en-US" altLang="tr-TR" sz="2000" b="0" i="0" dirty="0" smtClean="0">
                <a:solidFill>
                  <a:srgbClr val="000000"/>
                </a:solidFill>
                <a:latin typeface="+mn-lt"/>
              </a:rPr>
              <a:t>Pseudocode algorithm that uses sentinel-controlled repetition to</a:t>
            </a:r>
            <a:r>
              <a:rPr lang="tr-TR" altLang="tr-TR" sz="2000" b="0" i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tr-TR" sz="2000" b="0" i="0" dirty="0" smtClean="0">
                <a:solidFill>
                  <a:srgbClr val="000000"/>
                </a:solidFill>
                <a:latin typeface="+mn-lt"/>
              </a:rPr>
              <a:t>solve the class average problem.</a:t>
            </a:r>
            <a:r>
              <a:rPr lang="en-US" altLang="tr-TR" sz="2000" b="0" i="0" dirty="0" smtClean="0">
                <a:solidFill>
                  <a:schemeClr val="tx1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ABF22978-C1D6-4D44-B8BC-F95A1D7D33B3}" type="slidenum">
              <a:rPr lang="en-US" altLang="tr-TR" sz="1200" smtClean="0">
                <a:solidFill>
                  <a:schemeClr val="tx1"/>
                </a:solidFill>
              </a:rPr>
              <a:pPr/>
              <a:t>29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7043" name="Object 2"/>
          <p:cNvGraphicFramePr>
            <a:graphicFrameLocks noChangeAspect="1"/>
          </p:cNvGraphicFramePr>
          <p:nvPr/>
        </p:nvGraphicFramePr>
        <p:xfrm>
          <a:off x="3175" y="12700"/>
          <a:ext cx="8458200" cy="574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7" name="Document" r:id="rId4" imgW="7062810" imgH="4799375" progId="Word.Document.8">
                  <p:embed/>
                </p:oleObj>
              </mc:Choice>
              <mc:Fallback>
                <p:oleObj name="Document" r:id="rId4" imgW="7062810" imgH="479937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2700"/>
                        <a:ext cx="8458200" cy="574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5" name="Text Box 5"/>
          <p:cNvSpPr txBox="1">
            <a:spLocks noChangeArrowheads="1"/>
          </p:cNvSpPr>
          <p:nvPr/>
        </p:nvSpPr>
        <p:spPr bwMode="auto">
          <a:xfrm>
            <a:off x="5867400" y="3048000"/>
            <a:ext cx="31242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float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type indicates variable can be a non-integer</a:t>
            </a:r>
          </a:p>
        </p:txBody>
      </p:sp>
      <p:sp>
        <p:nvSpPr>
          <p:cNvPr id="87045" name="Line 6"/>
          <p:cNvSpPr>
            <a:spLocks noChangeShapeType="1"/>
          </p:cNvSpPr>
          <p:nvPr/>
        </p:nvSpPr>
        <p:spPr bwMode="auto">
          <a:xfrm flipH="1" flipV="1">
            <a:off x="3505200" y="3073400"/>
            <a:ext cx="2289175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5000"/>
              </a:lnSpc>
              <a:spcAft>
                <a:spcPct val="20000"/>
              </a:spcAft>
              <a:buClr>
                <a:srgbClr val="4E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5000"/>
              </a:lnSpc>
              <a:spcAft>
                <a:spcPct val="30000"/>
              </a:spcAft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Times" panose="02020603050405020304" pitchFamily="18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fld id="{CA184B39-CCDB-40CC-98DD-CAF0C8F36F4E}" type="slidenum">
              <a:rPr lang="en-US" altLang="tr-TR" sz="1200" b="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Aft>
                  <a:spcPct val="0"/>
                </a:spcAft>
                <a:buClrTx/>
                <a:buFontTx/>
                <a:buNone/>
              </a:pPr>
              <a:t>3</a:t>
            </a:fld>
            <a:endParaRPr lang="en-US" altLang="tr-TR" sz="1200" b="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OBJECTIVES</a:t>
            </a: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55713"/>
            <a:ext cx="7740650" cy="4775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In this chapter you will learn: 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Basic problem-solving techniques.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To develop algorithms through the process of</a:t>
            </a:r>
            <a:b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</a:br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top-down, stepwise refinement.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To use the </a:t>
            </a:r>
            <a:r>
              <a:rPr lang="en-US" altLang="tr-TR" sz="20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if</a:t>
            </a:r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 selection statement and </a:t>
            </a:r>
            <a:r>
              <a:rPr lang="en-US" altLang="tr-TR" sz="20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if...else</a:t>
            </a:r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 selection statement to select actions.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To use the </a:t>
            </a:r>
            <a:r>
              <a:rPr lang="en-US" altLang="tr-TR" sz="2000" b="0" smtClean="0">
                <a:latin typeface="Lucida Console" panose="020B0609040504020204" pitchFamily="49" charset="0"/>
                <a:ea typeface="Times New Roman" panose="02020603050405020304" pitchFamily="18" charset="0"/>
                <a:cs typeface="Goudy Sans Book" pitchFamily="34" charset="0"/>
              </a:rPr>
              <a:t>while</a:t>
            </a:r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 repetition statement to execute statements in a program repeatedly.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Counter-controlled repetition and sentinel-controlled repetition.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Structured programming.</a:t>
            </a:r>
          </a:p>
          <a:p>
            <a:pPr eaLnBrk="1" hangingPunct="1"/>
            <a:r>
              <a:rPr lang="en-US" altLang="tr-TR" sz="2400" b="0" smtClean="0">
                <a:ea typeface="Times New Roman" panose="02020603050405020304" pitchFamily="18" charset="0"/>
                <a:cs typeface="Goudy Sans Book" pitchFamily="34" charset="0"/>
              </a:rPr>
              <a:t>The increment, decrement and assignment operators.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03B04FF-CB00-422C-AFC6-77BC3C2FFFF1}" type="slidenum">
              <a:rPr lang="en-US" altLang="tr-TR" sz="1200" smtClean="0">
                <a:solidFill>
                  <a:schemeClr val="tx1"/>
                </a:solidFill>
              </a:rPr>
              <a:pPr/>
              <a:t>30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89091" name="Object 2"/>
          <p:cNvGraphicFramePr>
            <a:graphicFrameLocks noChangeAspect="1"/>
          </p:cNvGraphicFramePr>
          <p:nvPr/>
        </p:nvGraphicFramePr>
        <p:xfrm>
          <a:off x="0" y="0"/>
          <a:ext cx="8001000" cy="661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2" name="Document" r:id="rId4" imgW="7056048" imgH="5853545" progId="Word.Document.8">
                  <p:embed/>
                </p:oleObj>
              </mc:Choice>
              <mc:Fallback>
                <p:oleObj name="Document" r:id="rId4" imgW="7056048" imgH="58535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001000" cy="661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6789" name="Text Box 5"/>
          <p:cNvSpPr txBox="1">
            <a:spLocks noChangeArrowheads="1"/>
          </p:cNvSpPr>
          <p:nvPr/>
        </p:nvSpPr>
        <p:spPr bwMode="auto">
          <a:xfrm>
            <a:off x="5303838" y="590550"/>
            <a:ext cx="3306762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repeats until user enters a value of -1</a:t>
            </a:r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2895600" y="33337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7010400" y="3333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86792" name="Text Box 8"/>
          <p:cNvSpPr txBox="1">
            <a:spLocks noChangeArrowheads="1"/>
          </p:cNvSpPr>
          <p:nvPr/>
        </p:nvSpPr>
        <p:spPr bwMode="auto">
          <a:xfrm>
            <a:off x="5105400" y="2667000"/>
            <a:ext cx="3690938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Ensures the user entered at least one grade</a:t>
            </a:r>
          </a:p>
        </p:txBody>
      </p:sp>
      <p:sp>
        <p:nvSpPr>
          <p:cNvPr id="89096" name="Line 9"/>
          <p:cNvSpPr>
            <a:spLocks noChangeShapeType="1"/>
          </p:cNvSpPr>
          <p:nvPr/>
        </p:nvSpPr>
        <p:spPr bwMode="auto">
          <a:xfrm flipH="1">
            <a:off x="2751138" y="2951163"/>
            <a:ext cx="2354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86794" name="Text Box 10"/>
          <p:cNvSpPr txBox="1">
            <a:spLocks noChangeArrowheads="1"/>
          </p:cNvSpPr>
          <p:nvPr/>
        </p:nvSpPr>
        <p:spPr bwMode="auto">
          <a:xfrm>
            <a:off x="5224463" y="4375150"/>
            <a:ext cx="3922712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Prints result with 2 digits after decimal point</a:t>
            </a:r>
          </a:p>
        </p:txBody>
      </p:sp>
      <p:sp>
        <p:nvSpPr>
          <p:cNvPr id="89098" name="Line 12"/>
          <p:cNvSpPr>
            <a:spLocks noChangeShapeType="1"/>
          </p:cNvSpPr>
          <p:nvPr/>
        </p:nvSpPr>
        <p:spPr bwMode="auto">
          <a:xfrm flipH="1" flipV="1">
            <a:off x="4495800" y="4532313"/>
            <a:ext cx="685800" cy="39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86797" name="Text Box 13"/>
          <p:cNvSpPr txBox="1">
            <a:spLocks noChangeArrowheads="1"/>
          </p:cNvSpPr>
          <p:nvPr/>
        </p:nvSpPr>
        <p:spPr bwMode="auto">
          <a:xfrm>
            <a:off x="5943600" y="3657600"/>
            <a:ext cx="2922588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Converts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total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to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float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type</a:t>
            </a:r>
          </a:p>
        </p:txBody>
      </p:sp>
      <p:sp>
        <p:nvSpPr>
          <p:cNvPr id="89100" name="Line 14"/>
          <p:cNvSpPr>
            <a:spLocks noChangeShapeType="1"/>
          </p:cNvSpPr>
          <p:nvPr/>
        </p:nvSpPr>
        <p:spPr bwMode="auto">
          <a:xfrm flipH="1" flipV="1">
            <a:off x="2751138" y="3798888"/>
            <a:ext cx="31242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9" grpId="0" animBg="1"/>
      <p:bldP spid="886792" grpId="0" animBg="1"/>
      <p:bldP spid="886794" grpId="0" animBg="1"/>
      <p:bldP spid="8867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C967842-55DA-44AB-93C6-9AB554F36F74}" type="slidenum">
              <a:rPr lang="en-US" altLang="tr-TR" sz="1200" smtClean="0">
                <a:solidFill>
                  <a:schemeClr val="tx1"/>
                </a:solidFill>
              </a:rPr>
              <a:pPr/>
              <a:t>31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91139" name="Object 2"/>
          <p:cNvGraphicFramePr>
            <a:graphicFrameLocks noChangeAspect="1"/>
          </p:cNvGraphicFramePr>
          <p:nvPr/>
        </p:nvGraphicFramePr>
        <p:xfrm>
          <a:off x="228600" y="511175"/>
          <a:ext cx="867251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1" name="Document" r:id="rId4" imgW="7062810" imgH="3102281" progId="Word.Document.8">
                  <p:embed/>
                </p:oleObj>
              </mc:Choice>
              <mc:Fallback>
                <p:oleObj name="Document" r:id="rId4" imgW="7062810" imgH="310228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11175"/>
                        <a:ext cx="867251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70F6D046-FB6D-4782-A4E5-9F3F3BF59612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32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Common Programming Error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621588" cy="476250"/>
          </a:xfrm>
          <a:noFill/>
        </p:spPr>
        <p:txBody>
          <a:bodyPr anchor="t"/>
          <a:lstStyle/>
          <a:p>
            <a:pPr eaLnBrk="1" hangingPunct="1"/>
            <a:r>
              <a:rPr lang="en-US" altLang="tr-TR" smtClean="0"/>
              <a:t>An attempt to divide by zero causes a fatal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4B958FC6-5EA4-46D1-80DE-00A7204CE96D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3.10 Nested Control Structures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 smtClean="0"/>
              <a:t>Problem  </a:t>
            </a:r>
          </a:p>
          <a:p>
            <a:pPr lvl="1" eaLnBrk="1" hangingPunct="1">
              <a:defRPr/>
            </a:pPr>
            <a:r>
              <a:rPr lang="en-US" altLang="tr-TR" sz="2000" b="0" dirty="0" smtClean="0">
                <a:solidFill>
                  <a:srgbClr val="0070C0"/>
                </a:solidFill>
              </a:rPr>
              <a:t>A college has a list of test results (</a:t>
            </a:r>
            <a:r>
              <a:rPr lang="en-US" altLang="tr-TR" sz="18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1</a:t>
            </a:r>
            <a:r>
              <a:rPr lang="en-US" altLang="tr-TR" sz="2000" b="0" dirty="0" smtClean="0">
                <a:solidFill>
                  <a:srgbClr val="0070C0"/>
                </a:solidFill>
              </a:rPr>
              <a:t> = pass, </a:t>
            </a:r>
            <a:r>
              <a:rPr lang="en-US" altLang="tr-TR" sz="1800" b="0" dirty="0" smtClean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altLang="tr-TR" sz="2000" b="0" dirty="0" smtClean="0">
                <a:solidFill>
                  <a:srgbClr val="0070C0"/>
                </a:solidFill>
              </a:rPr>
              <a:t> = fail) for 10 students</a:t>
            </a:r>
          </a:p>
          <a:p>
            <a:pPr lvl="1" eaLnBrk="1" hangingPunct="1">
              <a:defRPr/>
            </a:pPr>
            <a:r>
              <a:rPr lang="en-US" altLang="tr-TR" sz="2000" b="0" dirty="0" smtClean="0">
                <a:solidFill>
                  <a:srgbClr val="0070C0"/>
                </a:solidFill>
              </a:rPr>
              <a:t>Write a program that analyzes the results  </a:t>
            </a:r>
          </a:p>
          <a:p>
            <a:pPr lvl="2" eaLnBrk="1" hangingPunct="1">
              <a:defRPr/>
            </a:pPr>
            <a:r>
              <a:rPr lang="en-US" altLang="tr-TR" sz="1800" b="0" dirty="0" smtClean="0">
                <a:solidFill>
                  <a:srgbClr val="0070C0"/>
                </a:solidFill>
              </a:rPr>
              <a:t>If more than 8 students pass, print "Raise Tuition"</a:t>
            </a:r>
          </a:p>
          <a:p>
            <a:pPr eaLnBrk="1" hangingPunct="1">
              <a:defRPr/>
            </a:pPr>
            <a:r>
              <a:rPr lang="en-US" altLang="tr-TR" sz="2400" i="1" dirty="0" smtClean="0">
                <a:solidFill>
                  <a:schemeClr val="accent2">
                    <a:lumMod val="75000"/>
                  </a:schemeClr>
                </a:solidFill>
              </a:rPr>
              <a:t>Notice that</a:t>
            </a:r>
          </a:p>
          <a:p>
            <a:pPr lvl="1" eaLnBrk="1" hangingPunct="1">
              <a:defRPr/>
            </a:pPr>
            <a:r>
              <a:rPr lang="en-US" altLang="tr-TR" sz="2000" i="1" dirty="0" smtClean="0">
                <a:solidFill>
                  <a:schemeClr val="tx1"/>
                </a:solidFill>
              </a:rPr>
              <a:t>The program must process 10 test results</a:t>
            </a:r>
          </a:p>
          <a:p>
            <a:pPr lvl="2" eaLnBrk="1" hangingPunct="1">
              <a:defRPr/>
            </a:pPr>
            <a:r>
              <a:rPr lang="en-US" altLang="tr-TR" sz="2400" i="1" dirty="0" smtClean="0"/>
              <a:t>Counter-controlled loop will be used</a:t>
            </a:r>
          </a:p>
          <a:p>
            <a:pPr lvl="1" eaLnBrk="1" hangingPunct="1">
              <a:defRPr/>
            </a:pPr>
            <a:r>
              <a:rPr lang="en-US" altLang="tr-TR" sz="2000" i="1" dirty="0" smtClean="0">
                <a:solidFill>
                  <a:schemeClr val="tx1"/>
                </a:solidFill>
              </a:rPr>
              <a:t>Two counters can be used</a:t>
            </a:r>
          </a:p>
          <a:p>
            <a:pPr lvl="2" eaLnBrk="1" hangingPunct="1">
              <a:defRPr/>
            </a:pPr>
            <a:r>
              <a:rPr lang="en-US" altLang="tr-TR" sz="1800" i="1" dirty="0" smtClean="0"/>
              <a:t>One for number of passes, one for number of fails</a:t>
            </a:r>
          </a:p>
          <a:p>
            <a:pPr lvl="1" eaLnBrk="1" hangingPunct="1">
              <a:defRPr/>
            </a:pPr>
            <a:r>
              <a:rPr lang="en-US" altLang="tr-TR" sz="2000" i="1" dirty="0" smtClean="0">
                <a:solidFill>
                  <a:schemeClr val="tx1"/>
                </a:solidFill>
              </a:rPr>
              <a:t>Each test result is a number—either a </a:t>
            </a:r>
            <a:r>
              <a:rPr lang="en-US" altLang="tr-TR" sz="1800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1</a:t>
            </a:r>
            <a:r>
              <a:rPr lang="en-US" altLang="tr-TR" sz="2000" i="1" dirty="0" smtClean="0">
                <a:solidFill>
                  <a:schemeClr val="tx1"/>
                </a:solidFill>
              </a:rPr>
              <a:t> or a </a:t>
            </a:r>
            <a:r>
              <a:rPr lang="en-US" altLang="tr-TR" sz="1800" i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2</a:t>
            </a:r>
          </a:p>
          <a:p>
            <a:pPr lvl="2" eaLnBrk="1" hangingPunct="1">
              <a:defRPr/>
            </a:pPr>
            <a:r>
              <a:rPr lang="en-US" altLang="tr-TR" sz="1800" i="1" dirty="0" smtClean="0"/>
              <a:t>If the number is not a </a:t>
            </a:r>
            <a:r>
              <a:rPr lang="en-US" altLang="tr-TR" sz="1600" i="1" dirty="0" smtClean="0">
                <a:latin typeface="Lucida Console" panose="020B0609040504020204" pitchFamily="49" charset="0"/>
              </a:rPr>
              <a:t>1</a:t>
            </a:r>
            <a:r>
              <a:rPr lang="en-US" altLang="tr-TR" sz="1800" i="1" dirty="0" smtClean="0"/>
              <a:t>, we assume that it is a </a:t>
            </a:r>
            <a:r>
              <a:rPr lang="en-US" altLang="tr-TR" sz="1600" i="1" dirty="0" smtClean="0">
                <a:latin typeface="Lucida Console" panose="020B0609040504020204" pitchFamily="49" charset="0"/>
              </a:rPr>
              <a:t>2</a:t>
            </a:r>
            <a:endParaRPr lang="en-US" altLang="tr-TR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</a:pPr>
            <a:fld id="{DA38C0C7-0A97-4381-AC44-34A1331468B4}" type="slidenum">
              <a:rPr lang="en-US" altLang="tr-TR" sz="1200" b="0" i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</a:pPr>
              <a:t>34</a:t>
            </a:fld>
            <a:endParaRPr lang="en-US" altLang="tr-TR" sz="1200" b="0" i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228600" y="527050"/>
            <a:ext cx="868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3000" b="1" i="1">
                <a:solidFill>
                  <a:srgbClr val="4E87C6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ct val="0"/>
              </a:spcAft>
              <a:buClrTx/>
              <a:defRPr/>
            </a:pPr>
            <a:r>
              <a:rPr lang="en-US" altLang="tr-TR" sz="2400" i="0" dirty="0" smtClean="0">
                <a:solidFill>
                  <a:srgbClr val="000000"/>
                </a:solidFill>
                <a:latin typeface="+mn-lt"/>
              </a:rPr>
              <a:t>Pseudocode for examination results problem. </a:t>
            </a:r>
          </a:p>
        </p:txBody>
      </p:sp>
      <p:graphicFrame>
        <p:nvGraphicFramePr>
          <p:cNvPr id="97284" name="Object 3"/>
          <p:cNvGraphicFramePr>
            <a:graphicFrameLocks noChangeAspect="1"/>
          </p:cNvGraphicFramePr>
          <p:nvPr/>
        </p:nvGraphicFramePr>
        <p:xfrm>
          <a:off x="228600" y="974725"/>
          <a:ext cx="883920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6" name="Document" r:id="rId4" imgW="7056048" imgH="3960599" progId="Word.Document.8">
                  <p:embed/>
                </p:oleObj>
              </mc:Choice>
              <mc:Fallback>
                <p:oleObj name="Document" r:id="rId4" imgW="7056048" imgH="3960599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74725"/>
                        <a:ext cx="8839200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846BAE1-7A9B-4648-9182-ACA846B3C3E5}" type="slidenum">
              <a:rPr lang="en-US" altLang="tr-TR" sz="1200" smtClean="0">
                <a:solidFill>
                  <a:schemeClr val="tx1"/>
                </a:solidFill>
              </a:rPr>
              <a:pPr/>
              <a:t>35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99331" name="Object 2"/>
          <p:cNvGraphicFramePr>
            <a:graphicFrameLocks noChangeAspect="1"/>
          </p:cNvGraphicFramePr>
          <p:nvPr/>
        </p:nvGraphicFramePr>
        <p:xfrm>
          <a:off x="63500" y="0"/>
          <a:ext cx="7327900" cy="672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8" name="Document" r:id="rId4" imgW="7084859" imgH="6479168" progId="Word.Document.8">
                  <p:embed/>
                </p:oleObj>
              </mc:Choice>
              <mc:Fallback>
                <p:oleObj name="Document" r:id="rId4" imgW="7084859" imgH="647916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" y="0"/>
                        <a:ext cx="7327900" cy="672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8" name="Text Box 6"/>
          <p:cNvSpPr txBox="1">
            <a:spLocks noChangeArrowheads="1"/>
          </p:cNvSpPr>
          <p:nvPr/>
        </p:nvSpPr>
        <p:spPr bwMode="auto">
          <a:xfrm>
            <a:off x="4838700" y="4648200"/>
            <a:ext cx="34290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if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and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else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statements are nested inside </a:t>
            </a: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</a:t>
            </a:r>
          </a:p>
        </p:txBody>
      </p:sp>
      <p:sp>
        <p:nvSpPr>
          <p:cNvPr id="99333" name="Line 7"/>
          <p:cNvSpPr>
            <a:spLocks noChangeShapeType="1"/>
          </p:cNvSpPr>
          <p:nvPr/>
        </p:nvSpPr>
        <p:spPr bwMode="auto">
          <a:xfrm flipH="1" flipV="1">
            <a:off x="2933700" y="4694238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9334" name="Line 8"/>
          <p:cNvSpPr>
            <a:spLocks noChangeShapeType="1"/>
          </p:cNvSpPr>
          <p:nvPr/>
        </p:nvSpPr>
        <p:spPr bwMode="auto">
          <a:xfrm flipH="1">
            <a:off x="2668588" y="501015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3727450" y="3184525"/>
            <a:ext cx="5257800" cy="6461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while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loop continues until 10 students have been processed</a:t>
            </a:r>
          </a:p>
        </p:txBody>
      </p:sp>
      <p:sp>
        <p:nvSpPr>
          <p:cNvPr id="99336" name="Line 10"/>
          <p:cNvSpPr>
            <a:spLocks noChangeShapeType="1"/>
          </p:cNvSpPr>
          <p:nvPr/>
        </p:nvSpPr>
        <p:spPr bwMode="auto">
          <a:xfrm flipH="1" flipV="1">
            <a:off x="3040063" y="3205163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8" grpId="0" animBg="1"/>
      <p:bldP spid="8939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F942C6B-A39C-4669-B0C3-9EC346BC1844}" type="slidenum">
              <a:rPr lang="en-US" altLang="tr-TR" sz="1200" smtClean="0">
                <a:solidFill>
                  <a:schemeClr val="tx1"/>
                </a:solidFill>
              </a:rPr>
              <a:pPr/>
              <a:t>36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1379" name="Object 2"/>
          <p:cNvGraphicFramePr>
            <a:graphicFrameLocks noChangeAspect="1"/>
          </p:cNvGraphicFramePr>
          <p:nvPr/>
        </p:nvGraphicFramePr>
        <p:xfrm>
          <a:off x="0" y="0"/>
          <a:ext cx="8153400" cy="629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Document" r:id="rId4" imgW="7056048" imgH="5432090" progId="Word.Document.8">
                  <p:embed/>
                </p:oleObj>
              </mc:Choice>
              <mc:Fallback>
                <p:oleObj name="Document" r:id="rId4" imgW="7056048" imgH="54320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153400" cy="629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4805B04-198E-4C88-A192-6BE0A6BC4DEA}" type="slidenum">
              <a:rPr lang="en-US" altLang="tr-TR" sz="1200" smtClean="0">
                <a:solidFill>
                  <a:schemeClr val="tx1"/>
                </a:solidFill>
              </a:rPr>
              <a:pPr/>
              <a:t>37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03427" name="Object 2"/>
          <p:cNvGraphicFramePr>
            <a:graphicFrameLocks noChangeAspect="1"/>
          </p:cNvGraphicFramePr>
          <p:nvPr/>
        </p:nvGraphicFramePr>
        <p:xfrm>
          <a:off x="12700" y="1066800"/>
          <a:ext cx="895032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9" name="Document" r:id="rId4" imgW="7046703" imgH="2799255" progId="Word.Document.8">
                  <p:embed/>
                </p:oleObj>
              </mc:Choice>
              <mc:Fallback>
                <p:oleObj name="Document" r:id="rId4" imgW="7046703" imgH="27992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" y="1066800"/>
                        <a:ext cx="8950325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09B82062-F640-401C-B283-D14D3C76D3A4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38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42963"/>
            <a:ext cx="7772400" cy="595312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mtClean="0"/>
              <a:t>Performance Tip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213" y="2741613"/>
            <a:ext cx="7088187" cy="860425"/>
          </a:xfrm>
          <a:noFill/>
        </p:spPr>
        <p:txBody>
          <a:bodyPr anchor="t"/>
          <a:lstStyle/>
          <a:p>
            <a:pPr eaLnBrk="1" hangingPunct="1"/>
            <a:r>
              <a:rPr lang="en-US" altLang="tr-TR" smtClean="0"/>
              <a:t>Initializing variables when they are defined can help reduce a program’s execution time.</a:t>
            </a:r>
          </a:p>
        </p:txBody>
      </p:sp>
      <p:sp>
        <p:nvSpPr>
          <p:cNvPr id="105477" name="Rectangle 3"/>
          <p:cNvSpPr>
            <a:spLocks noChangeArrowheads="1"/>
          </p:cNvSpPr>
          <p:nvPr/>
        </p:nvSpPr>
        <p:spPr bwMode="auto">
          <a:xfrm>
            <a:off x="938213" y="3810000"/>
            <a:ext cx="4572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tr-TR" sz="2000">
                <a:solidFill>
                  <a:schemeClr val="tx1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 passes = 0;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tr-TR" sz="2000">
                <a:solidFill>
                  <a:schemeClr val="tx1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 failures = 0;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altLang="tr-TR" sz="2000">
                <a:solidFill>
                  <a:schemeClr val="tx1"/>
                </a:solidFill>
                <a:latin typeface="Lucida Console" panose="020B0609040504020204" pitchFamily="49" charset="0"/>
                <a:cs typeface="Calibri" panose="020F0502020204030204" pitchFamily="34" charset="0"/>
              </a:rPr>
              <a:t>int student = 1;  </a:t>
            </a:r>
          </a:p>
        </p:txBody>
      </p:sp>
      <p:sp>
        <p:nvSpPr>
          <p:cNvPr id="6" name="Rounded Rectangular Callout 8"/>
          <p:cNvSpPr>
            <a:spLocks noChangeArrowheads="1"/>
          </p:cNvSpPr>
          <p:nvPr/>
        </p:nvSpPr>
        <p:spPr bwMode="auto">
          <a:xfrm>
            <a:off x="4252913" y="1946275"/>
            <a:ext cx="4738687" cy="41275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Assigning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value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en-US" sz="2200" i="1" u="sng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(</a:t>
            </a:r>
            <a:r>
              <a:rPr lang="en-US" altLang="tr-TR" sz="2200" i="1" u="sng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Initializing variables </a:t>
            </a:r>
            <a:r>
              <a:rPr lang="tr-TR" altLang="en-US" sz="2200" i="1" u="sng" dirty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)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>
            <a:off x="2209800" y="2209800"/>
            <a:ext cx="1828800" cy="531813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E8ED64A-E96F-4F64-9B34-42AAD993D378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39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3.11 Assignment Operators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2867025"/>
            <a:ext cx="8001000" cy="167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tr-TR" altLang="tr-TR" sz="2400" dirty="0" smtClean="0"/>
              <a:t>T</a:t>
            </a:r>
            <a:r>
              <a:rPr lang="en-US" altLang="tr-TR" sz="2400" dirty="0" smtClean="0"/>
              <a:t>he form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sz="2400" b="0" i="1" dirty="0" smtClean="0"/>
              <a:t>variable</a:t>
            </a:r>
            <a:r>
              <a:rPr lang="en-US" altLang="tr-TR" sz="2400" b="0" dirty="0" smtClean="0"/>
              <a:t> </a:t>
            </a:r>
            <a:r>
              <a:rPr lang="en-US" altLang="tr-TR" sz="2400" b="0" dirty="0" smtClean="0">
                <a:latin typeface="Lucida Console" panose="020B0609040504020204" pitchFamily="49" charset="0"/>
              </a:rPr>
              <a:t>=</a:t>
            </a:r>
            <a:r>
              <a:rPr lang="en-US" altLang="tr-TR" sz="2400" b="0" dirty="0" smtClean="0"/>
              <a:t> </a:t>
            </a:r>
            <a:r>
              <a:rPr lang="en-US" altLang="tr-TR" sz="2400" b="0" i="1" dirty="0" smtClean="0"/>
              <a:t>variable</a:t>
            </a:r>
            <a:r>
              <a:rPr lang="en-US" altLang="tr-TR" sz="2400" b="0" dirty="0" smtClean="0"/>
              <a:t> </a:t>
            </a:r>
            <a:r>
              <a:rPr lang="en-US" altLang="tr-TR" sz="2400" b="0" i="1" dirty="0" smtClean="0">
                <a:solidFill>
                  <a:srgbClr val="FF0000"/>
                </a:solidFill>
              </a:rPr>
              <a:t>operator</a:t>
            </a:r>
            <a:r>
              <a:rPr lang="en-US" altLang="tr-TR" sz="2400" b="0" dirty="0" smtClean="0">
                <a:solidFill>
                  <a:srgbClr val="FF0000"/>
                </a:solidFill>
              </a:rPr>
              <a:t> </a:t>
            </a:r>
            <a:r>
              <a:rPr lang="en-US" altLang="tr-TR" sz="2400" b="0" i="1" dirty="0" smtClean="0"/>
              <a:t>expression</a:t>
            </a:r>
            <a:r>
              <a:rPr lang="en-US" altLang="tr-TR" sz="2400" b="0" dirty="0" smtClean="0"/>
              <a:t>;</a:t>
            </a:r>
            <a:endParaRPr lang="tr-TR" altLang="tr-TR" sz="2400" b="0" dirty="0"/>
          </a:p>
          <a:p>
            <a:pPr marL="0"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sz="2400" dirty="0" smtClean="0"/>
              <a:t>can be rewritten as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sz="2400" b="0" i="1" dirty="0" smtClean="0"/>
              <a:t>variable</a:t>
            </a:r>
            <a:r>
              <a:rPr lang="en-US" altLang="tr-TR" sz="2400" b="0" dirty="0" smtClean="0"/>
              <a:t> </a:t>
            </a:r>
            <a:r>
              <a:rPr lang="en-US" altLang="tr-TR" sz="2400" b="0" i="1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operator</a:t>
            </a:r>
            <a:r>
              <a:rPr lang="en-US" altLang="tr-TR" sz="2400" b="0" dirty="0" smtClean="0">
                <a:latin typeface="Lucida Console" panose="020B0609040504020204" pitchFamily="49" charset="0"/>
              </a:rPr>
              <a:t>=</a:t>
            </a:r>
            <a:r>
              <a:rPr lang="en-US" altLang="tr-TR" sz="2400" b="0" dirty="0" smtClean="0"/>
              <a:t> </a:t>
            </a:r>
            <a:r>
              <a:rPr lang="en-US" altLang="tr-TR" sz="2400" b="0" i="1" dirty="0" smtClean="0"/>
              <a:t>expression</a:t>
            </a:r>
            <a:r>
              <a:rPr lang="en-US" altLang="tr-TR" sz="2400" b="0" dirty="0" smtClean="0"/>
              <a:t>;</a:t>
            </a:r>
          </a:p>
        </p:txBody>
      </p:sp>
      <p:sp>
        <p:nvSpPr>
          <p:cNvPr id="5" name="Rounded Rectangular Callout 8"/>
          <p:cNvSpPr>
            <a:spLocks noChangeArrowheads="1"/>
          </p:cNvSpPr>
          <p:nvPr/>
        </p:nvSpPr>
        <p:spPr bwMode="auto">
          <a:xfrm>
            <a:off x="620713" y="2257425"/>
            <a:ext cx="4738687" cy="411163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Assignment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operator</a:t>
            </a:r>
            <a:endParaRPr lang="tr-TR" altLang="en-US" sz="2200" i="1" u="sng" dirty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AGaramond" pitchFamily="18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 flipV="1">
            <a:off x="1295400" y="1531938"/>
            <a:ext cx="0" cy="617537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>
          <a:xfrm>
            <a:off x="762000" y="1098550"/>
            <a:ext cx="2228850" cy="433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indent="-228600" eaLnBrk="1" hangingPunct="1">
              <a:lnSpc>
                <a:spcPct val="90000"/>
              </a:lnSpc>
              <a:spcAft>
                <a:spcPct val="25000"/>
              </a:spcAft>
              <a:buClr>
                <a:srgbClr val="4F87C6"/>
              </a:buClr>
              <a:defRPr/>
            </a:pPr>
            <a:r>
              <a:rPr lang="en-US" altLang="tr-TR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c = c + 3; </a:t>
            </a:r>
            <a:endParaRPr lang="tr-TR" altLang="tr-TR" sz="2400" dirty="0">
              <a:solidFill>
                <a:srgbClr val="000000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0713" y="4600575"/>
            <a:ext cx="6451600" cy="14462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tr-TR" sz="2400" b="1" u="sng" dirty="0">
                <a:solidFill>
                  <a:srgbClr val="000000"/>
                </a:solidFill>
                <a:latin typeface="Times New Roman"/>
                <a:cs typeface="+mn-cs"/>
              </a:rPr>
              <a:t>can be abbreviated as </a:t>
            </a:r>
            <a:endParaRPr lang="tr-TR" altLang="tr-TR" sz="2400" b="1" u="sng" dirty="0">
              <a:solidFill>
                <a:srgbClr val="000000"/>
              </a:solidFill>
              <a:latin typeface="Times New Roman"/>
              <a:cs typeface="+mn-cs"/>
            </a:endParaRPr>
          </a:p>
          <a:p>
            <a:pPr>
              <a:defRPr/>
            </a:pPr>
            <a:endParaRPr lang="tr-TR" altLang="tr-TR" sz="800" u="sng" dirty="0">
              <a:solidFill>
                <a:srgbClr val="000000"/>
              </a:solidFill>
              <a:latin typeface="Times New Roman"/>
              <a:cs typeface="+mn-cs"/>
            </a:endParaRPr>
          </a:p>
          <a:p>
            <a:pPr>
              <a:defRPr/>
            </a:pPr>
            <a:r>
              <a:rPr lang="en-US" altLang="tr-TR" sz="2400" dirty="0">
                <a:solidFill>
                  <a:srgbClr val="000000"/>
                </a:solidFill>
                <a:latin typeface="Lucida Console" panose="020B0609040504020204" pitchFamily="49" charset="0"/>
                <a:cs typeface="+mn-cs"/>
              </a:rPr>
              <a:t>c += 3;</a:t>
            </a:r>
            <a:r>
              <a:rPr lang="en-US" altLang="tr-TR" sz="2400" u="sng" dirty="0">
                <a:solidFill>
                  <a:srgbClr val="000000"/>
                </a:solidFill>
                <a:latin typeface="Times New Roman"/>
                <a:cs typeface="+mn-cs"/>
              </a:rPr>
              <a:t> </a:t>
            </a:r>
            <a:endParaRPr lang="tr-TR" altLang="tr-TR" sz="2400" u="sng" dirty="0">
              <a:solidFill>
                <a:srgbClr val="000000"/>
              </a:solidFill>
              <a:latin typeface="Times New Roman"/>
              <a:cs typeface="+mn-cs"/>
            </a:endParaRPr>
          </a:p>
          <a:p>
            <a:pPr>
              <a:defRPr/>
            </a:pPr>
            <a:endParaRPr lang="tr-TR" altLang="tr-TR" sz="800" u="sng" dirty="0">
              <a:solidFill>
                <a:srgbClr val="000000"/>
              </a:solidFill>
              <a:latin typeface="Times New Roman"/>
              <a:cs typeface="+mn-cs"/>
            </a:endParaRPr>
          </a:p>
          <a:p>
            <a:pPr>
              <a:defRPr/>
            </a:pPr>
            <a:r>
              <a:rPr lang="en-US" altLang="tr-TR" sz="2400" b="1" u="sng" dirty="0">
                <a:solidFill>
                  <a:srgbClr val="000000"/>
                </a:solidFill>
                <a:latin typeface="Times New Roman"/>
                <a:cs typeface="+mn-cs"/>
              </a:rPr>
              <a:t>using the addition assignment </a:t>
            </a:r>
            <a:r>
              <a:rPr lang="en-US" altLang="tr-TR" sz="2400" b="1" u="sng" dirty="0" err="1">
                <a:solidFill>
                  <a:srgbClr val="000000"/>
                </a:solidFill>
                <a:latin typeface="Times New Roman"/>
                <a:cs typeface="+mn-cs"/>
              </a:rPr>
              <a:t>operato</a:t>
            </a:r>
            <a:r>
              <a:rPr lang="tr-TR" altLang="tr-TR" sz="2400" b="1" u="sng" dirty="0">
                <a:solidFill>
                  <a:srgbClr val="000000"/>
                </a:solidFill>
                <a:latin typeface="Times New Roman"/>
                <a:cs typeface="+mn-cs"/>
              </a:rPr>
              <a:t>r</a:t>
            </a:r>
            <a:endParaRPr lang="tr-TR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CC69A63-3759-456B-BC63-B58FF3198C75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 smtClean="0"/>
              <a:t>3.1 Introduction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Before writing a program:</a:t>
            </a:r>
          </a:p>
          <a:p>
            <a:pPr lvl="1" eaLnBrk="1" hangingPunct="1"/>
            <a:r>
              <a:rPr lang="en-US" altLang="tr-TR" smtClean="0"/>
              <a:t>Have a thorough understanding of the problem </a:t>
            </a:r>
          </a:p>
          <a:p>
            <a:pPr lvl="1" eaLnBrk="1" hangingPunct="1"/>
            <a:r>
              <a:rPr lang="en-US" altLang="tr-TR" smtClean="0"/>
              <a:t>Carefully plan an approach for solving it</a:t>
            </a:r>
          </a:p>
          <a:p>
            <a:pPr eaLnBrk="1" hangingPunct="1"/>
            <a:r>
              <a:rPr lang="en-US" altLang="tr-TR" smtClean="0"/>
              <a:t>While writing a program: </a:t>
            </a:r>
          </a:p>
          <a:p>
            <a:pPr lvl="1" eaLnBrk="1" hangingPunct="1"/>
            <a:r>
              <a:rPr lang="en-US" altLang="tr-TR" smtClean="0"/>
              <a:t>Know what “building blocks” are available</a:t>
            </a:r>
          </a:p>
          <a:p>
            <a:pPr lvl="1" eaLnBrk="1" hangingPunct="1"/>
            <a:r>
              <a:rPr lang="en-US" altLang="tr-TR" smtClean="0"/>
              <a:t>Use good programming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62CFFA8-5050-4DE0-A4A6-637AE9DC56AB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40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001000" cy="2362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smtClean="0"/>
              <a:t>Examples of other assignment operators:</a:t>
            </a:r>
            <a:endParaRPr lang="tr-TR" altLang="tr-TR" sz="240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tr-TR" altLang="tr-TR" sz="2400" smtClean="0"/>
          </a:p>
          <a:p>
            <a:pPr marL="503238"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d -= 4</a:t>
            </a:r>
            <a:r>
              <a:rPr lang="tr-TR" altLang="tr-TR" b="0" smtClean="0">
                <a:latin typeface="Lucida Console" panose="020B0609040504020204" pitchFamily="49" charset="0"/>
              </a:rPr>
              <a:t>;</a:t>
            </a:r>
            <a:r>
              <a:rPr lang="en-US" altLang="tr-TR" b="0" smtClean="0">
                <a:latin typeface="Lucida Console" panose="020B0609040504020204" pitchFamily="49" charset="0"/>
              </a:rPr>
              <a:t> </a:t>
            </a:r>
            <a:r>
              <a:rPr lang="tr-TR" altLang="tr-TR" b="0" smtClean="0">
                <a:latin typeface="Lucida Console" panose="020B0609040504020204" pitchFamily="49" charset="0"/>
              </a:rPr>
              <a:t>is equal to  </a:t>
            </a:r>
            <a:r>
              <a:rPr lang="en-US" altLang="tr-TR" b="0" smtClean="0">
                <a:latin typeface="Lucida Console" panose="020B0609040504020204" pitchFamily="49" charset="0"/>
              </a:rPr>
              <a:t>(d = d - 4)</a:t>
            </a:r>
          </a:p>
          <a:p>
            <a:pPr marL="503238"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e *= 5</a:t>
            </a:r>
            <a:r>
              <a:rPr lang="tr-TR" altLang="tr-TR" b="0" smtClean="0">
                <a:latin typeface="Lucida Console" panose="020B0609040504020204" pitchFamily="49" charset="0"/>
              </a:rPr>
              <a:t>;</a:t>
            </a:r>
            <a:r>
              <a:rPr lang="en-US" altLang="tr-TR" b="0" smtClean="0">
                <a:latin typeface="Lucida Console" panose="020B0609040504020204" pitchFamily="49" charset="0"/>
              </a:rPr>
              <a:t> </a:t>
            </a:r>
            <a:r>
              <a:rPr lang="tr-TR" altLang="tr-TR" b="0" smtClean="0">
                <a:latin typeface="Lucida Console" panose="020B0609040504020204" pitchFamily="49" charset="0"/>
              </a:rPr>
              <a:t>is equal to</a:t>
            </a:r>
            <a:r>
              <a:rPr lang="en-US" altLang="tr-TR" b="0" smtClean="0">
                <a:latin typeface="Lucida Console" panose="020B0609040504020204" pitchFamily="49" charset="0"/>
              </a:rPr>
              <a:t> </a:t>
            </a:r>
            <a:r>
              <a:rPr lang="tr-TR" altLang="tr-TR" b="0" smtClean="0">
                <a:latin typeface="Lucida Console" panose="020B0609040504020204" pitchFamily="49" charset="0"/>
              </a:rPr>
              <a:t> </a:t>
            </a:r>
            <a:r>
              <a:rPr lang="en-US" altLang="tr-TR" b="0" smtClean="0">
                <a:latin typeface="Lucida Console" panose="020B0609040504020204" pitchFamily="49" charset="0"/>
              </a:rPr>
              <a:t>(e = e * 5)</a:t>
            </a:r>
          </a:p>
          <a:p>
            <a:pPr marL="503238"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f /= 3</a:t>
            </a:r>
            <a:r>
              <a:rPr lang="tr-TR" altLang="tr-TR" b="0" smtClean="0">
                <a:latin typeface="Lucida Console" panose="020B0609040504020204" pitchFamily="49" charset="0"/>
              </a:rPr>
              <a:t>;</a:t>
            </a:r>
            <a:r>
              <a:rPr lang="en-US" altLang="tr-TR" b="0" smtClean="0">
                <a:latin typeface="Lucida Console" panose="020B0609040504020204" pitchFamily="49" charset="0"/>
              </a:rPr>
              <a:t> </a:t>
            </a:r>
            <a:r>
              <a:rPr lang="tr-TR" altLang="tr-TR" b="0" smtClean="0">
                <a:latin typeface="Lucida Console" panose="020B0609040504020204" pitchFamily="49" charset="0"/>
              </a:rPr>
              <a:t>is equal to</a:t>
            </a:r>
            <a:r>
              <a:rPr lang="en-US" altLang="tr-TR" b="0" smtClean="0">
                <a:latin typeface="Lucida Console" panose="020B0609040504020204" pitchFamily="49" charset="0"/>
              </a:rPr>
              <a:t>  (f = f / 3)</a:t>
            </a:r>
          </a:p>
          <a:p>
            <a:pPr marL="503238"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g %= 9</a:t>
            </a:r>
            <a:r>
              <a:rPr lang="tr-TR" altLang="tr-TR" b="0" smtClean="0">
                <a:latin typeface="Lucida Console" panose="020B0609040504020204" pitchFamily="49" charset="0"/>
              </a:rPr>
              <a:t>;</a:t>
            </a:r>
            <a:r>
              <a:rPr lang="en-US" altLang="tr-TR" b="0" smtClean="0">
                <a:latin typeface="Lucida Console" panose="020B0609040504020204" pitchFamily="49" charset="0"/>
              </a:rPr>
              <a:t> </a:t>
            </a:r>
            <a:r>
              <a:rPr lang="tr-TR" altLang="tr-TR" b="0" smtClean="0">
                <a:latin typeface="Lucida Console" panose="020B0609040504020204" pitchFamily="49" charset="0"/>
              </a:rPr>
              <a:t>is equal to</a:t>
            </a:r>
            <a:r>
              <a:rPr lang="en-US" altLang="tr-TR" b="0" smtClean="0">
                <a:latin typeface="Lucida Console" panose="020B0609040504020204" pitchFamily="49" charset="0"/>
              </a:rPr>
              <a:t>  (g = g % 9)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5E5B2BD-C8A9-4A49-8BDC-89C8F4FF31DE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3.12 Increment and Decrement Operators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Increment operator (</a:t>
            </a:r>
            <a:r>
              <a:rPr lang="en-US" altLang="tr-TR" sz="2200" smtClean="0">
                <a:latin typeface="Lucida Console" panose="020B0609040504020204" pitchFamily="49" charset="0"/>
              </a:rPr>
              <a:t>++</a:t>
            </a:r>
            <a:r>
              <a:rPr lang="en-US" altLang="tr-TR" sz="2400" smtClean="0"/>
              <a:t>)</a:t>
            </a:r>
          </a:p>
          <a:p>
            <a:pPr lvl="1" eaLnBrk="1" hangingPunct="1"/>
            <a:r>
              <a:rPr lang="en-US" altLang="tr-TR" sz="2000" b="0" smtClean="0"/>
              <a:t>Can be used instead of </a:t>
            </a:r>
            <a:r>
              <a:rPr lang="en-US" altLang="tr-TR" sz="1800" b="0" smtClean="0">
                <a:latin typeface="Lucida Console" panose="020B0609040504020204" pitchFamily="49" charset="0"/>
              </a:rPr>
              <a:t>c+=1</a:t>
            </a:r>
          </a:p>
          <a:p>
            <a:pPr eaLnBrk="1" hangingPunct="1"/>
            <a:r>
              <a:rPr lang="en-US" altLang="tr-TR" sz="2400" smtClean="0"/>
              <a:t>Decrement operator (</a:t>
            </a:r>
            <a:r>
              <a:rPr lang="en-US" altLang="tr-TR" sz="2200" smtClean="0">
                <a:latin typeface="Lucida Console" panose="020B0609040504020204" pitchFamily="49" charset="0"/>
              </a:rPr>
              <a:t>--</a:t>
            </a:r>
            <a:r>
              <a:rPr lang="en-US" altLang="tr-TR" sz="2400" smtClean="0"/>
              <a:t>)</a:t>
            </a:r>
          </a:p>
          <a:p>
            <a:pPr lvl="1" eaLnBrk="1" hangingPunct="1"/>
            <a:r>
              <a:rPr lang="en-US" altLang="tr-TR" sz="2000" b="0" smtClean="0"/>
              <a:t>Can be used instead of </a:t>
            </a:r>
            <a:r>
              <a:rPr lang="en-US" altLang="tr-TR" sz="1800" b="0" smtClean="0">
                <a:latin typeface="Lucida Console" panose="020B0609040504020204" pitchFamily="49" charset="0"/>
              </a:rPr>
              <a:t>c-=1</a:t>
            </a:r>
          </a:p>
          <a:p>
            <a:pPr eaLnBrk="1" hangingPunct="1"/>
            <a:r>
              <a:rPr lang="en-US" altLang="tr-TR" sz="2400" smtClean="0"/>
              <a:t>Preincrement</a:t>
            </a:r>
          </a:p>
          <a:p>
            <a:pPr lvl="1" eaLnBrk="1" hangingPunct="1"/>
            <a:r>
              <a:rPr lang="en-US" altLang="tr-TR" sz="2000" b="0" smtClean="0"/>
              <a:t>Operator is used before the variable (</a:t>
            </a:r>
            <a:r>
              <a:rPr lang="en-US" altLang="tr-TR" sz="1800" b="0" smtClean="0">
                <a:latin typeface="Lucida Console" panose="020B0609040504020204" pitchFamily="49" charset="0"/>
              </a:rPr>
              <a:t>++c</a:t>
            </a:r>
            <a:r>
              <a:rPr lang="en-US" altLang="tr-TR" sz="2000" b="0" smtClean="0"/>
              <a:t> or </a:t>
            </a:r>
            <a:r>
              <a:rPr lang="en-US" altLang="tr-TR" sz="1800" b="0" smtClean="0">
                <a:latin typeface="Lucida Console" panose="020B0609040504020204" pitchFamily="49" charset="0"/>
              </a:rPr>
              <a:t>--c</a:t>
            </a:r>
            <a:r>
              <a:rPr lang="en-US" altLang="tr-TR" sz="2000" b="0" smtClean="0"/>
              <a:t>) </a:t>
            </a:r>
          </a:p>
          <a:p>
            <a:pPr lvl="1" eaLnBrk="1" hangingPunct="1"/>
            <a:r>
              <a:rPr lang="en-US" altLang="tr-TR" sz="2000" b="0" smtClean="0"/>
              <a:t>Variable </a:t>
            </a:r>
            <a:r>
              <a:rPr lang="tr-TR" altLang="tr-TR" sz="2000" b="0" smtClean="0"/>
              <a:t>value </a:t>
            </a:r>
            <a:r>
              <a:rPr lang="en-US" altLang="tr-TR" sz="2000" b="0" smtClean="0"/>
              <a:t>is changed before the expression it is in is evaluated</a:t>
            </a:r>
          </a:p>
          <a:p>
            <a:pPr eaLnBrk="1" hangingPunct="1"/>
            <a:r>
              <a:rPr lang="en-US" altLang="tr-TR" sz="2400" smtClean="0"/>
              <a:t>Postincrement</a:t>
            </a:r>
          </a:p>
          <a:p>
            <a:pPr lvl="1" eaLnBrk="1" hangingPunct="1"/>
            <a:r>
              <a:rPr lang="en-US" altLang="tr-TR" sz="2000" b="0" smtClean="0"/>
              <a:t>Operator is used after the variable (</a:t>
            </a:r>
            <a:r>
              <a:rPr lang="en-US" altLang="tr-TR" sz="1800" b="0" smtClean="0">
                <a:latin typeface="Lucida Console" panose="020B0609040504020204" pitchFamily="49" charset="0"/>
              </a:rPr>
              <a:t>c++</a:t>
            </a:r>
            <a:r>
              <a:rPr lang="en-US" altLang="tr-TR" sz="2000" b="0" smtClean="0"/>
              <a:t> or </a:t>
            </a:r>
            <a:r>
              <a:rPr lang="en-US" altLang="tr-TR" sz="1800" b="0" smtClean="0">
                <a:latin typeface="Lucida Console" panose="020B0609040504020204" pitchFamily="49" charset="0"/>
              </a:rPr>
              <a:t>c--</a:t>
            </a:r>
            <a:r>
              <a:rPr lang="en-US" altLang="tr-TR" sz="2000" b="0" smtClean="0"/>
              <a:t>)</a:t>
            </a:r>
          </a:p>
          <a:p>
            <a:pPr lvl="1" eaLnBrk="1" hangingPunct="1"/>
            <a:r>
              <a:rPr lang="en-US" altLang="tr-TR" sz="2000" b="0" smtClean="0"/>
              <a:t>Expression executes before the variable </a:t>
            </a:r>
            <a:r>
              <a:rPr lang="tr-TR" altLang="tr-TR" sz="2000" b="0" smtClean="0"/>
              <a:t>value </a:t>
            </a:r>
            <a:r>
              <a:rPr lang="en-US" altLang="tr-TR" sz="2000" b="0" smtClean="0"/>
              <a:t>is 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C16CDC21-C609-4902-A982-8FA96002343A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3.12 Increment and Decrement Operators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 smtClean="0"/>
              <a:t>If </a:t>
            </a:r>
            <a:r>
              <a:rPr lang="en-US" altLang="tr-TR" sz="2200" dirty="0" smtClean="0">
                <a:latin typeface="Lucida Console" panose="020B0609040504020204" pitchFamily="49" charset="0"/>
              </a:rPr>
              <a:t>c</a:t>
            </a:r>
            <a:r>
              <a:rPr lang="en-US" altLang="tr-TR" sz="2400" dirty="0" smtClean="0"/>
              <a:t> equals </a:t>
            </a:r>
            <a:r>
              <a:rPr lang="en-US" altLang="tr-TR" sz="2200" dirty="0" smtClean="0">
                <a:latin typeface="Lucida Console" panose="020B0609040504020204" pitchFamily="49" charset="0"/>
              </a:rPr>
              <a:t>5</a:t>
            </a:r>
            <a:r>
              <a:rPr lang="en-US" altLang="tr-TR" sz="2400" dirty="0" smtClean="0"/>
              <a:t>, then </a:t>
            </a:r>
          </a:p>
          <a:p>
            <a:pPr marL="720000"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tr-TR" b="0" dirty="0" smtClean="0">
                <a:latin typeface="Lucida Console" panose="020B0609040504020204" pitchFamily="49" charset="0"/>
              </a:rPr>
              <a:t>( "%d", ++c );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 smtClean="0"/>
              <a:t>Prints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6</a:t>
            </a:r>
            <a:r>
              <a:rPr lang="en-US" altLang="tr-TR" sz="2400" dirty="0" smtClean="0">
                <a:latin typeface="Courier New" panose="02070309020205020404" pitchFamily="49" charset="0"/>
              </a:rPr>
              <a:t> </a:t>
            </a:r>
            <a:endParaRPr lang="tr-TR" altLang="tr-TR" sz="240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tr-TR" altLang="tr-TR" sz="2000" b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tr-TR" altLang="tr-TR" sz="2000" b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tr-TR" altLang="tr-TR" sz="2000" b="0" dirty="0" smtClean="0">
                <a:latin typeface="Courier New" panose="02070309020205020404" pitchFamily="49" charset="0"/>
              </a:rPr>
              <a:t>-------------------------------------------</a:t>
            </a:r>
            <a:endParaRPr lang="en-US" altLang="tr-TR" sz="2000" b="0" dirty="0" smtClean="0">
              <a:latin typeface="Courier New" panose="02070309020205020404" pitchFamily="49" charset="0"/>
            </a:endParaRPr>
          </a:p>
          <a:p>
            <a:pPr marL="720000" lvl="2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b="0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tr-TR" b="0" dirty="0" smtClean="0">
                <a:latin typeface="Lucida Console" panose="020B0609040504020204" pitchFamily="49" charset="0"/>
              </a:rPr>
              <a:t>( "%d", </a:t>
            </a:r>
            <a:r>
              <a:rPr lang="en-US" altLang="tr-TR" b="0" dirty="0" err="1" smtClean="0">
                <a:latin typeface="Lucida Console" panose="020B0609040504020204" pitchFamily="49" charset="0"/>
              </a:rPr>
              <a:t>c++</a:t>
            </a:r>
            <a:r>
              <a:rPr lang="en-US" altLang="tr-TR" b="0" dirty="0" smtClean="0">
                <a:latin typeface="Lucida Console" panose="020B0609040504020204" pitchFamily="49" charset="0"/>
              </a:rPr>
              <a:t> );</a:t>
            </a:r>
            <a:r>
              <a:rPr lang="en-US" altLang="tr-TR" b="0" dirty="0" smtClean="0">
                <a:latin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sz="2400" dirty="0" smtClean="0"/>
              <a:t>Prints </a:t>
            </a:r>
            <a:r>
              <a:rPr lang="en-US" altLang="tr-TR" sz="2400" dirty="0" smtClean="0">
                <a:latin typeface="Lucida Console" panose="020B0609040504020204" pitchFamily="49" charset="0"/>
              </a:rPr>
              <a:t>5</a:t>
            </a:r>
            <a:endParaRPr lang="tr-TR" altLang="tr-TR" sz="2400" dirty="0" smtClean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altLang="tr-TR" sz="2400" b="0" dirty="0" smtClean="0">
              <a:latin typeface="Courier New" panose="02070309020205020404" pitchFamily="49" charset="0"/>
            </a:endParaRPr>
          </a:p>
          <a:p>
            <a:pPr marL="457200" lvl="1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en-US" altLang="tr-TR" sz="2400" b="0" u="sng" dirty="0" smtClean="0"/>
              <a:t>In either case, </a:t>
            </a:r>
            <a:r>
              <a:rPr lang="en-US" altLang="tr-TR" sz="2400" b="0" u="sng" dirty="0" smtClean="0">
                <a:latin typeface="Lucida Console" panose="020B0609040504020204" pitchFamily="49" charset="0"/>
              </a:rPr>
              <a:t>c</a:t>
            </a:r>
            <a:r>
              <a:rPr lang="en-US" altLang="tr-TR" sz="2400" b="0" u="sng" dirty="0" smtClean="0"/>
              <a:t> now has the value of </a:t>
            </a:r>
            <a:r>
              <a:rPr lang="en-US" altLang="tr-TR" sz="2400" b="0" u="sng" dirty="0" smtClean="0">
                <a:latin typeface="Lucida Console" panose="020B0609040504020204" pitchFamily="49" charset="0"/>
              </a:rPr>
              <a:t>6</a:t>
            </a:r>
          </a:p>
        </p:txBody>
      </p:sp>
      <p:sp>
        <p:nvSpPr>
          <p:cNvPr id="5" name="Rounded Rectangular Callout 8"/>
          <p:cNvSpPr>
            <a:spLocks noChangeArrowheads="1"/>
          </p:cNvSpPr>
          <p:nvPr/>
        </p:nvSpPr>
        <p:spPr bwMode="auto">
          <a:xfrm>
            <a:off x="5232400" y="2146300"/>
            <a:ext cx="3200400" cy="74930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Variable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is in an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expression</a:t>
            </a:r>
            <a:endParaRPr lang="tr-TR" altLang="en-US" sz="2200" i="1" u="sng" dirty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AGaramond" pitchFamily="18" charset="0"/>
            </a:endParaRPr>
          </a:p>
        </p:txBody>
      </p:sp>
      <p:cxnSp>
        <p:nvCxnSpPr>
          <p:cNvPr id="113670" name="Straight Arrow Connector 5"/>
          <p:cNvCxnSpPr>
            <a:cxnSpLocks noChangeShapeType="1"/>
          </p:cNvCxnSpPr>
          <p:nvPr/>
        </p:nvCxnSpPr>
        <p:spPr bwMode="auto">
          <a:xfrm flipH="1" flipV="1">
            <a:off x="3886200" y="1809750"/>
            <a:ext cx="1371600" cy="62865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3A5173F-1962-4964-A0BF-71BE9D443A2D}" type="slidenum">
              <a:rPr lang="en-US" altLang="tr-TR" sz="1200" b="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tr-TR" sz="1200" b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smtClean="0"/>
              <a:t>3.12 Increment and Decrement Operators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267700" cy="2819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smtClean="0"/>
              <a:t>When variable not in 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b="0" smtClean="0"/>
              <a:t>Preincrementing and postincrementing have the same effect</a:t>
            </a:r>
            <a:endParaRPr lang="tr-TR" altLang="tr-TR" sz="2400" b="0" smtClean="0"/>
          </a:p>
          <a:p>
            <a:pPr lvl="1" eaLnBrk="1" hangingPunct="1">
              <a:lnSpc>
                <a:spcPct val="90000"/>
              </a:lnSpc>
            </a:pPr>
            <a:endParaRPr lang="en-US" altLang="tr-TR" sz="800" b="0" smtClean="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++c;</a:t>
            </a:r>
            <a:r>
              <a:rPr lang="en-US" altLang="tr-TR" b="0" smtClean="0">
                <a:latin typeface="Courier New" panose="02070309020205020404" pitchFamily="49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printf( “%d”, c 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400" b="0" smtClean="0"/>
              <a:t>Has the same effect as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c++; 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tr-TR" b="0" smtClean="0">
                <a:latin typeface="Lucida Console" panose="020B0609040504020204" pitchFamily="49" charset="0"/>
              </a:rPr>
              <a:t>printf( “%d”, c );</a:t>
            </a:r>
            <a:endParaRPr lang="en-US" altLang="tr-TR" b="0" smtClean="0"/>
          </a:p>
        </p:txBody>
      </p:sp>
      <p:sp>
        <p:nvSpPr>
          <p:cNvPr id="6" name="Rounded Rectangular Callout 8"/>
          <p:cNvSpPr>
            <a:spLocks noChangeArrowheads="1"/>
          </p:cNvSpPr>
          <p:nvPr/>
        </p:nvSpPr>
        <p:spPr bwMode="auto">
          <a:xfrm>
            <a:off x="5260975" y="2978150"/>
            <a:ext cx="3200400" cy="749300"/>
          </a:xfrm>
          <a:prstGeom prst="rect">
            <a:avLst/>
          </a:prstGeom>
          <a:noFill/>
          <a:ln w="19050">
            <a:noFill/>
            <a:prstDash val="dash"/>
            <a:miter lim="800000"/>
            <a:headEnd/>
            <a:tailEnd/>
          </a:ln>
        </p:spPr>
        <p:txBody>
          <a:bodyPr lIns="0" tIns="36000" rIns="0" bIns="36000"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indent="0" eaLnBrk="1" hangingPunct="1">
              <a:buClr>
                <a:schemeClr val="tx1"/>
              </a:buClr>
              <a:buFontTx/>
              <a:buNone/>
              <a:defRPr/>
            </a:pP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Variable</a:t>
            </a:r>
            <a:r>
              <a:rPr lang="tr-TR" altLang="en-US" sz="2200" i="1" u="sng" dirty="0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 is not in an </a:t>
            </a:r>
            <a:r>
              <a:rPr lang="tr-TR" altLang="en-US" sz="2200" i="1" u="sng" dirty="0" err="1" smtClean="0">
                <a:solidFill>
                  <a:schemeClr val="tx1"/>
                </a:solidFill>
                <a:latin typeface="+mn-lt"/>
                <a:ea typeface="Times New Roman" panose="02020603050405020304" pitchFamily="18" charset="0"/>
                <a:cs typeface="AGaramond" pitchFamily="18" charset="0"/>
              </a:rPr>
              <a:t>expression</a:t>
            </a:r>
            <a:endParaRPr lang="tr-TR" altLang="en-US" sz="2200" i="1" u="sng" dirty="0">
              <a:solidFill>
                <a:schemeClr val="tx1"/>
              </a:solidFill>
              <a:latin typeface="+mn-lt"/>
              <a:ea typeface="Times New Roman" panose="02020603050405020304" pitchFamily="18" charset="0"/>
              <a:cs typeface="AGaramond" pitchFamily="18" charset="0"/>
            </a:endParaRP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 flipH="1" flipV="1">
            <a:off x="2381250" y="3352800"/>
            <a:ext cx="2879725" cy="0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5A174490-B1A8-4853-A191-845EC8A80E86}" type="slidenum">
              <a:rPr lang="en-US" altLang="tr-TR" sz="1200" smtClean="0">
                <a:solidFill>
                  <a:schemeClr val="tx1"/>
                </a:solidFill>
              </a:rPr>
              <a:pPr/>
              <a:t>44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7763" name="Object 2"/>
          <p:cNvGraphicFramePr>
            <a:graphicFrameLocks noGrp="1" noChangeAspect="1"/>
          </p:cNvGraphicFramePr>
          <p:nvPr>
            <p:ph/>
          </p:nvPr>
        </p:nvGraphicFramePr>
        <p:xfrm>
          <a:off x="152400" y="2136775"/>
          <a:ext cx="890270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66" name="Document" r:id="rId4" imgW="6942957" imgH="2440916" progId="Word.Document.8">
                  <p:embed/>
                </p:oleObj>
              </mc:Choice>
              <mc:Fallback>
                <p:oleObj name="Document" r:id="rId4" imgW="6942957" imgH="2440916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136775"/>
                        <a:ext cx="8902700" cy="313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152400" y="5127625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3.12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Increment and decrement operators.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BBF3D46-D05B-4F15-B1F2-D4D7EB1CD496}" type="slidenum">
              <a:rPr lang="en-US" altLang="tr-TR" sz="1200" smtClean="0">
                <a:solidFill>
                  <a:schemeClr val="tx1"/>
                </a:solidFill>
              </a:rPr>
              <a:pPr/>
              <a:t>45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19811" name="Object 2"/>
          <p:cNvGraphicFramePr>
            <a:graphicFrameLocks noChangeAspect="1"/>
          </p:cNvGraphicFramePr>
          <p:nvPr/>
        </p:nvGraphicFramePr>
        <p:xfrm>
          <a:off x="0" y="0"/>
          <a:ext cx="7037388" cy="651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19" name="Document" r:id="rId4" imgW="7056048" imgH="6481766" progId="Word.Document.8">
                  <p:embed/>
                </p:oleObj>
              </mc:Choice>
              <mc:Fallback>
                <p:oleObj name="Document" r:id="rId4" imgW="7056048" imgH="648176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037388" cy="651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7086600" y="1524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000" u="sng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7162800" y="1068388"/>
            <a:ext cx="182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>
            <a:lvl1pPr>
              <a:spcAft>
                <a:spcPts val="1600"/>
              </a:spcAft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114300" indent="-1588">
              <a:spcBef>
                <a:spcPct val="20000"/>
              </a:spcBef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/>
              <a:t>fig03_13.c  </a:t>
            </a:r>
          </a:p>
        </p:txBody>
      </p:sp>
      <p:sp>
        <p:nvSpPr>
          <p:cNvPr id="119814" name="Line 7"/>
          <p:cNvSpPr>
            <a:spLocks noChangeShapeType="1"/>
          </p:cNvSpPr>
          <p:nvPr/>
        </p:nvSpPr>
        <p:spPr bwMode="auto">
          <a:xfrm flipH="1">
            <a:off x="5122863" y="25908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119815" name="Line 8"/>
          <p:cNvSpPr>
            <a:spLocks noChangeShapeType="1"/>
          </p:cNvSpPr>
          <p:nvPr/>
        </p:nvSpPr>
        <p:spPr bwMode="auto">
          <a:xfrm flipH="1">
            <a:off x="5122863" y="3886200"/>
            <a:ext cx="1155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tr-TR"/>
          </a:p>
        </p:txBody>
      </p:sp>
      <p:sp>
        <p:nvSpPr>
          <p:cNvPr id="901125" name="Text Box 5"/>
          <p:cNvSpPr txBox="1">
            <a:spLocks noChangeArrowheads="1"/>
          </p:cNvSpPr>
          <p:nvPr/>
        </p:nvSpPr>
        <p:spPr bwMode="auto">
          <a:xfrm>
            <a:off x="5791200" y="2438400"/>
            <a:ext cx="3276600" cy="369888"/>
          </a:xfrm>
          <a:prstGeom prst="rect">
            <a:avLst/>
          </a:prstGeom>
          <a:solidFill>
            <a:schemeClr val="accent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/>
            </a:pPr>
            <a:r>
              <a:rPr lang="en-US" altLang="tr-TR" sz="1800" b="1" dirty="0" smtClean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</a:t>
            </a:r>
            <a:r>
              <a:rPr lang="en-US" altLang="tr-TR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printed, then incremented</a:t>
            </a:r>
          </a:p>
        </p:txBody>
      </p:sp>
      <p:sp>
        <p:nvSpPr>
          <p:cNvPr id="901126" name="Text Box 6"/>
          <p:cNvSpPr txBox="1">
            <a:spLocks noChangeArrowheads="1"/>
          </p:cNvSpPr>
          <p:nvPr/>
        </p:nvSpPr>
        <p:spPr bwMode="auto">
          <a:xfrm>
            <a:off x="5791200" y="3733800"/>
            <a:ext cx="3276600" cy="3698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86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</a:pPr>
            <a:r>
              <a:rPr lang="en-US" altLang="tr-TR" sz="1800" b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Garamond" pitchFamily="18" charset="0"/>
              </a:rPr>
              <a:t>c</a:t>
            </a:r>
            <a:r>
              <a:rPr lang="en-US" altLang="tr-TR" sz="1800" b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Garamond" pitchFamily="18" charset="0"/>
              </a:rPr>
              <a:t> is incremented, then printed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5" grpId="0" animBg="1"/>
      <p:bldP spid="9011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2CBDEA5-8E85-4A0C-A21F-4F7EFE9C0495}" type="slidenum">
              <a:rPr lang="en-US" altLang="tr-TR" sz="1200" smtClean="0">
                <a:solidFill>
                  <a:schemeClr val="tx1"/>
                </a:solidFill>
              </a:rPr>
              <a:pPr/>
              <a:t>46</a:t>
            </a:fld>
            <a:endParaRPr lang="en-US" altLang="tr-TR" sz="1200" smtClean="0">
              <a:solidFill>
                <a:schemeClr val="tx1"/>
              </a:solidFill>
            </a:endParaRPr>
          </a:p>
        </p:txBody>
      </p:sp>
      <p:graphicFrame>
        <p:nvGraphicFramePr>
          <p:cNvPr id="121859" name="Object 2"/>
          <p:cNvGraphicFramePr>
            <a:graphicFrameLocks noGrp="1"/>
          </p:cNvGraphicFramePr>
          <p:nvPr>
            <p:ph/>
          </p:nvPr>
        </p:nvGraphicFramePr>
        <p:xfrm>
          <a:off x="381000" y="238125"/>
          <a:ext cx="8529638" cy="509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63" name="Document" r:id="rId4" imgW="6422130" imgH="3837860" progId="Word.Document.8">
                  <p:embed/>
                </p:oleObj>
              </mc:Choice>
              <mc:Fallback>
                <p:oleObj name="Document" r:id="rId4" imgW="6422130" imgH="3837860" progId="Word.Document.8">
                  <p:embed/>
                  <p:pic>
                    <p:nvPicPr>
                      <p:cNvPr id="0" name="Object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8125"/>
                        <a:ext cx="8529638" cy="509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381000" y="5197475"/>
            <a:ext cx="8683625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anchor="ctr"/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</a:pPr>
            <a:r>
              <a:rPr lang="en-US" altLang="tr-TR" b="1">
                <a:solidFill>
                  <a:srgbClr val="4D99FF"/>
                </a:solidFill>
              </a:rPr>
              <a:t>Fig. 3.14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 b="1">
                <a:solidFill>
                  <a:srgbClr val="000000"/>
                </a:solidFill>
              </a:rPr>
              <a:t>|</a:t>
            </a:r>
            <a:r>
              <a:rPr lang="en-US" altLang="tr-TR">
                <a:solidFill>
                  <a:srgbClr val="000000"/>
                </a:solidFill>
              </a:rPr>
              <a:t> </a:t>
            </a:r>
            <a:r>
              <a:rPr lang="en-US" altLang="tr-TR">
                <a:solidFill>
                  <a:schemeClr val="tx1"/>
                </a:solidFill>
              </a:rPr>
              <a:t>Precedence of the operators encountered so far in the text. </a:t>
            </a:r>
          </a:p>
        </p:txBody>
      </p:sp>
      <p:sp>
        <p:nvSpPr>
          <p:cNvPr id="121861" name="Rectangle 1"/>
          <p:cNvSpPr>
            <a:spLocks noChangeArrowheads="1"/>
          </p:cNvSpPr>
          <p:nvPr/>
        </p:nvSpPr>
        <p:spPr bwMode="auto">
          <a:xfrm>
            <a:off x="304800" y="5487988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tr-TR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Increment and decrement operators have highest precedence. </a:t>
            </a:r>
            <a:endParaRPr lang="tr-TR" altLang="tr-TR" sz="2000" u="sng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tr-TR" sz="2000" u="sng">
                <a:solidFill>
                  <a:schemeClr val="tx1"/>
                </a:solidFill>
                <a:latin typeface="Times New Roman" panose="02020603050405020304" pitchFamily="18" charset="0"/>
              </a:rPr>
              <a:t>Multiplication have higher precedence than summation and subtraction.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6"/>
          <p:cNvSpPr>
            <a:spLocks noChangeArrowheads="1"/>
          </p:cNvSpPr>
          <p:nvPr/>
        </p:nvSpPr>
        <p:spPr bwMode="auto">
          <a:xfrm>
            <a:off x="304800" y="304800"/>
            <a:ext cx="762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Write four different C statements that each </a:t>
            </a:r>
            <a:r>
              <a:rPr lang="tr-TR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adds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</a:rPr>
              <a:t> 1 from integer variable “x”.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371600"/>
            <a:ext cx="85344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#include &lt;stdio.h&gt;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#include &lt;stdlib.h&gt;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int main()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int x1, x2, x3, x4; 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x1=x2=x3=x4=1;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x1=x1+1; %1st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x2+=1;   %2nd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x3++;    %3th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++x4;    %4th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printf("The results are: %d, %d, %d, %d\n",x1,x2,x3,x4);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      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system("Pause");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   return 0;   /* successful termination */</a:t>
            </a:r>
          </a:p>
          <a:p>
            <a:r>
              <a:rPr lang="en-US" altLang="en-US" sz="1800">
                <a:solidFill>
                  <a:schemeClr val="tx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8118475" y="203200"/>
            <a:ext cx="720725" cy="665163"/>
          </a:xfrm>
          <a:prstGeom prst="flowChartConnector">
            <a:avLst/>
          </a:prstGeom>
          <a:solidFill>
            <a:srgbClr val="F79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7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</a:t>
            </a:r>
            <a:endParaRPr lang="en-US" sz="247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320675" y="381000"/>
            <a:ext cx="77978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tr-T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What is the expected output of each of the following?</a:t>
            </a:r>
            <a:endParaRPr lang="tr-TR" altLang="tr-T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tr-TR" sz="2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int i=3; </a:t>
            </a:r>
            <a:r>
              <a:rPr lang="tr-TR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/>
            <a:r>
              <a:rPr lang="en-US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printf( "%d ", (--i + 3) ); </a:t>
            </a:r>
            <a:r>
              <a:rPr lang="tr-TR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eaLnBrk="1" hangingPunct="1"/>
            <a:r>
              <a:rPr lang="en-US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printf( "%d", (i++ </a:t>
            </a:r>
            <a:r>
              <a:rPr lang="tr-TR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+</a:t>
            </a:r>
            <a:r>
              <a:rPr lang="tr-TR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altLang="tr-TR" sz="1800">
                <a:solidFill>
                  <a:srgbClr val="000000"/>
                </a:solidFill>
                <a:latin typeface="Lucida Console" panose="020B0609040504020204" pitchFamily="49" charset="0"/>
              </a:rPr>
              <a:t> 10) );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0675" y="24384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Answer:</a:t>
            </a:r>
          </a:p>
          <a:p>
            <a:pPr eaLnBrk="1" hangingPunct="1"/>
            <a:r>
              <a:rPr lang="tr-TR" altLang="tr-TR" sz="2400">
                <a:solidFill>
                  <a:srgbClr val="000000"/>
                </a:solidFill>
                <a:latin typeface="Times New Roman" panose="02020603050405020304" pitchFamily="18" charset="0"/>
              </a:rPr>
              <a:t>5 12</a:t>
            </a:r>
            <a:endParaRPr lang="en-US" altLang="tr-TR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8118475" y="203200"/>
            <a:ext cx="720725" cy="665163"/>
          </a:xfrm>
          <a:prstGeom prst="flowChartConnector">
            <a:avLst/>
          </a:prstGeom>
          <a:solidFill>
            <a:srgbClr val="F79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7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</a:t>
            </a:r>
            <a:endParaRPr lang="en-US" sz="247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5"/>
          <p:cNvSpPr txBox="1">
            <a:spLocks noChangeArrowheads="1"/>
          </p:cNvSpPr>
          <p:nvPr/>
        </p:nvSpPr>
        <p:spPr bwMode="auto">
          <a:xfrm>
            <a:off x="-1371600" y="990600"/>
            <a:ext cx="4348163" cy="347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tr-TR" altLang="tr-TR" sz="2000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int i=5, j=10, k=20;</a:t>
            </a:r>
            <a:endParaRPr kumimoji="1" lang="tr-TR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		i &gt; 5 * k % 3 </a:t>
            </a: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		      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</a:t>
            </a:r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		i &gt;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100 </a:t>
            </a:r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% 3</a:t>
            </a: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		         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		       </a:t>
            </a:r>
            <a:endParaRPr kumimoji="1" lang="en-US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i &gt;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      		        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		      </a:t>
            </a:r>
            <a:endParaRPr kumimoji="1" lang="en-US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		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5</a:t>
            </a:r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&gt; </a:t>
            </a:r>
            <a:r>
              <a:rPr kumimoji="1" lang="tr-TR" altLang="tr-TR" sz="2000" u="sng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endParaRPr kumimoji="1" lang="en-US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 		     </a:t>
            </a:r>
            <a:r>
              <a:rPr kumimoji="1" lang="tr-TR" altLang="tr-TR" sz="2000">
                <a:solidFill>
                  <a:srgbClr val="000000"/>
                </a:solidFill>
                <a:latin typeface="Times New Roman" panose="02020603050405020304" pitchFamily="18" charset="0"/>
              </a:rPr>
              <a:t>     1</a:t>
            </a:r>
            <a:endParaRPr kumimoji="1" lang="en-US" altLang="tr-TR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5" name="TextBox 5"/>
          <p:cNvSpPr txBox="1">
            <a:spLocks noChangeArrowheads="1"/>
          </p:cNvSpPr>
          <p:nvPr/>
        </p:nvSpPr>
        <p:spPr bwMode="auto">
          <a:xfrm>
            <a:off x="457200" y="334963"/>
            <a:ext cx="560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tr-TR" altLang="tr-TR" sz="2400" b="1">
                <a:solidFill>
                  <a:schemeClr val="tx1"/>
                </a:solidFill>
                <a:latin typeface="Times New Roman" panose="02020603050405020304" pitchFamily="18" charset="0"/>
              </a:rPr>
              <a:t>What is the result of this logic statement?</a:t>
            </a:r>
          </a:p>
        </p:txBody>
      </p:sp>
      <p:graphicFrame>
        <p:nvGraphicFramePr>
          <p:cNvPr id="125956" name="Object 2"/>
          <p:cNvGraphicFramePr>
            <a:graphicFrameLocks/>
          </p:cNvGraphicFramePr>
          <p:nvPr/>
        </p:nvGraphicFramePr>
        <p:xfrm>
          <a:off x="2976563" y="1600200"/>
          <a:ext cx="5830887" cy="348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Document" r:id="rId3" imgW="6422130" imgH="3834624" progId="Word.Document.8">
                  <p:embed/>
                </p:oleObj>
              </mc:Choice>
              <mc:Fallback>
                <p:oleObj name="Document" r:id="rId3" imgW="6422130" imgH="3834624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1600200"/>
                        <a:ext cx="5830887" cy="348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lowchart: Connector 5"/>
          <p:cNvSpPr/>
          <p:nvPr/>
        </p:nvSpPr>
        <p:spPr>
          <a:xfrm>
            <a:off x="8118475" y="203200"/>
            <a:ext cx="720725" cy="665163"/>
          </a:xfrm>
          <a:prstGeom prst="flowChartConnector">
            <a:avLst/>
          </a:prstGeom>
          <a:solidFill>
            <a:srgbClr val="F7964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275AFF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71" kern="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Q</a:t>
            </a:r>
            <a:endParaRPr lang="en-US" sz="2471" kern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lnSpc>
                <a:spcPct val="90000"/>
              </a:lnSpc>
              <a:spcAft>
                <a:spcPct val="25000"/>
              </a:spcAft>
              <a:buClr>
                <a:schemeClr val="tx1"/>
              </a:buClr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ClrTx/>
            </a:pPr>
            <a:fld id="{DF07E77F-7528-4A41-8048-21891D7348E4}" type="slidenum">
              <a:rPr lang="en-US" altLang="tr-TR" sz="1200" b="0" smtClean="0">
                <a:latin typeface="Arial" panose="020B0604020202020204" pitchFamily="34" charset="0"/>
              </a:rPr>
              <a:pPr>
                <a:lnSpc>
                  <a:spcPct val="100000"/>
                </a:lnSpc>
                <a:spcAft>
                  <a:spcPct val="0"/>
                </a:spcAft>
                <a:buClrTx/>
              </a:pPr>
              <a:t>5</a:t>
            </a:fld>
            <a:endParaRPr lang="en-US" altLang="tr-TR" sz="1200" b="0" smtClean="0">
              <a:latin typeface="Arial" panose="020B0604020202020204" pitchFamily="34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857250"/>
            <a:ext cx="8078787" cy="569913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tr-TR" sz="3400" smtClean="0"/>
              <a:t>Software Engineering Observation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808163"/>
            <a:ext cx="7545388" cy="2547937"/>
          </a:xfrm>
          <a:noFill/>
        </p:spPr>
        <p:txBody>
          <a:bodyPr anchor="t"/>
          <a:lstStyle/>
          <a:p>
            <a:pPr eaLnBrk="1" hangingPunct="1">
              <a:lnSpc>
                <a:spcPct val="95000"/>
              </a:lnSpc>
            </a:pPr>
            <a:r>
              <a:rPr lang="en-US" altLang="tr-TR" smtClean="0"/>
              <a:t>Experience has shown that the </a:t>
            </a:r>
            <a:r>
              <a:rPr lang="en-US" altLang="tr-TR" smtClean="0">
                <a:solidFill>
                  <a:srgbClr val="00B0F0"/>
                </a:solidFill>
              </a:rPr>
              <a:t>most difficult part</a:t>
            </a:r>
            <a:r>
              <a:rPr lang="en-US" altLang="tr-TR" smtClean="0"/>
              <a:t> of solving a problem on a computer is </a:t>
            </a:r>
            <a:r>
              <a:rPr lang="en-US" altLang="tr-TR" smtClean="0">
                <a:solidFill>
                  <a:srgbClr val="00B0F0"/>
                </a:solidFill>
              </a:rPr>
              <a:t>developing the algorithm </a:t>
            </a:r>
            <a:r>
              <a:rPr lang="en-US" altLang="tr-TR" smtClean="0"/>
              <a:t>for the solution. Once a correct algorithm has been specified, the process of producing a working C program is normally straightforward.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431800"/>
            <a:ext cx="4321175" cy="6477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Steps in Problem Solving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921625" cy="3452813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First produce a general algorithm (one can use </a:t>
            </a:r>
            <a:r>
              <a:rPr lang="en-US" altLang="tr-TR" sz="2400" i="1" smtClean="0"/>
              <a:t>pseudocode</a:t>
            </a:r>
            <a:r>
              <a:rPr lang="en-US" altLang="tr-TR" sz="2400" smtClean="0"/>
              <a:t>) </a:t>
            </a:r>
            <a:endParaRPr lang="tr-TR" altLang="tr-TR" sz="2400" smtClean="0"/>
          </a:p>
          <a:p>
            <a:pPr eaLnBrk="1" hangingPunct="1"/>
            <a:endParaRPr lang="en-US" altLang="tr-TR" sz="2400" smtClean="0"/>
          </a:p>
          <a:p>
            <a:pPr eaLnBrk="1" hangingPunct="1"/>
            <a:r>
              <a:rPr lang="en-US" altLang="tr-TR" sz="2400" smtClean="0">
                <a:solidFill>
                  <a:srgbClr val="C00000"/>
                </a:solidFill>
              </a:rPr>
              <a:t>Refine your steps </a:t>
            </a:r>
            <a:r>
              <a:rPr lang="en-US" altLang="tr-TR" sz="2400" smtClean="0"/>
              <a:t>until you get to an easy sequence. Perhaps use numbers or bullets. The point is to simplify.</a:t>
            </a:r>
            <a:endParaRPr lang="tr-TR" altLang="tr-TR" sz="2400" smtClean="0"/>
          </a:p>
          <a:p>
            <a:pPr eaLnBrk="1" hangingPunct="1"/>
            <a:endParaRPr lang="en-US" altLang="tr-TR" sz="2400" i="1" smtClean="0"/>
          </a:p>
          <a:p>
            <a:pPr eaLnBrk="1" hangingPunct="1"/>
            <a:r>
              <a:rPr lang="en-US" altLang="tr-TR" sz="2400" i="1" smtClean="0">
                <a:solidFill>
                  <a:srgbClr val="5172B3"/>
                </a:solidFill>
              </a:rPr>
              <a:t>Pseudocode</a:t>
            </a:r>
            <a:r>
              <a:rPr lang="en-US" altLang="tr-TR" sz="2400" smtClean="0">
                <a:solidFill>
                  <a:srgbClr val="5172B3"/>
                </a:solidFill>
              </a:rPr>
              <a:t> is an artificial </a:t>
            </a:r>
            <a:r>
              <a:rPr lang="en-US" altLang="tr-TR" sz="2400" smtClean="0"/>
              <a:t>and informal language that helps programmers develop algorithms. Pseudocode may be an informal english, combinations of computer languages and spoken language. Whatever works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17525"/>
            <a:ext cx="7704138" cy="1514475"/>
          </a:xfrm>
        </p:spPr>
        <p:txBody>
          <a:bodyPr/>
          <a:lstStyle/>
          <a:p>
            <a:pPr eaLnBrk="1" hangingPunct="1"/>
            <a:r>
              <a:rPr lang="en-US" altLang="tr-TR" sz="2400" smtClean="0"/>
              <a:t>Example: </a:t>
            </a:r>
            <a:endParaRPr lang="tr-TR" altLang="tr-TR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b="0" smtClean="0">
                <a:solidFill>
                  <a:schemeClr val="tx1"/>
                </a:solidFill>
              </a:rPr>
              <a:t>Write an algorithm to determine a student’s final grade</a:t>
            </a:r>
            <a:r>
              <a:rPr lang="tr-TR" altLang="tr-TR" sz="2400" b="0" smtClean="0">
                <a:solidFill>
                  <a:schemeClr val="tx1"/>
                </a:solidFill>
              </a:rPr>
              <a:t> </a:t>
            </a:r>
            <a:r>
              <a:rPr lang="en-US" altLang="tr-TR" sz="2400" b="0" smtClean="0">
                <a:solidFill>
                  <a:schemeClr val="tx1"/>
                </a:solidFill>
              </a:rPr>
              <a:t>and indicate whether it is passing</a:t>
            </a:r>
            <a:r>
              <a:rPr lang="tr-TR" altLang="tr-TR" sz="2400" b="0" smtClean="0">
                <a:solidFill>
                  <a:schemeClr val="tx1"/>
                </a:solidFill>
              </a:rPr>
              <a:t> (&gt;60)</a:t>
            </a:r>
            <a:r>
              <a:rPr lang="en-US" altLang="tr-TR" sz="2400" b="0" smtClean="0">
                <a:solidFill>
                  <a:schemeClr val="tx1"/>
                </a:solidFill>
              </a:rPr>
              <a:t> or failing. The final grade is calculated as the average of four marks.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8229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63550" indent="-63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7950" indent="-635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Wingdings" pitchFamily="2" charset="2"/>
              <a:buNone/>
              <a:defRPr/>
            </a:pPr>
            <a:r>
              <a:rPr lang="en-US" altLang="tr-T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Pseudocode:</a:t>
            </a:r>
          </a:p>
          <a:p>
            <a:pPr eaLnBrk="1" hangingPunct="1">
              <a:defRPr/>
            </a:pPr>
            <a:r>
              <a:rPr lang="en-US" altLang="tr-TR" sz="2400" b="0" dirty="0" smtClean="0"/>
              <a:t>Input a set of 4 marks</a:t>
            </a:r>
          </a:p>
          <a:p>
            <a:pPr eaLnBrk="1" hangingPunct="1">
              <a:defRPr/>
            </a:pPr>
            <a:r>
              <a:rPr lang="en-US" altLang="tr-TR" sz="2400" b="0" dirty="0" smtClean="0"/>
              <a:t>Calculate their average by summing and dividing by 4</a:t>
            </a:r>
          </a:p>
          <a:p>
            <a:pPr eaLnBrk="1" hangingPunct="1">
              <a:defRPr/>
            </a:pPr>
            <a:r>
              <a:rPr lang="en-US" altLang="tr-TR" sz="2400" b="0" dirty="0" smtClean="0"/>
              <a:t>if average is below 60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tr-TR" sz="2400" b="0" dirty="0" smtClean="0"/>
              <a:t>		Print “FAIL”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tr-TR" sz="2400" b="0" dirty="0" smtClean="0"/>
              <a:t>	else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tr-TR" sz="2400" b="0" dirty="0" smtClean="0"/>
              <a:t>		Print “PASS”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9F35E76E-7589-4B40-9328-E8A09CFE2108}" type="slidenum">
              <a:rPr lang="en-US" altLang="tr-TR" sz="1200" b="0" smtClean="0">
                <a:latin typeface="Arial" panose="020B0604020202020204" pitchFamily="34" charset="0"/>
              </a:rPr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US" altLang="tr-TR" sz="1200" b="0" smtClean="0">
              <a:latin typeface="Arial" panose="020B0604020202020204" pitchFamily="34" charset="0"/>
            </a:endParaRPr>
          </a:p>
        </p:txBody>
      </p:sp>
      <p:sp>
        <p:nvSpPr>
          <p:cNvPr id="51203" name="Rectangle 6"/>
          <p:cNvSpPr>
            <a:spLocks noChangeArrowheads="1"/>
          </p:cNvSpPr>
          <p:nvPr/>
        </p:nvSpPr>
        <p:spPr bwMode="auto">
          <a:xfrm>
            <a:off x="609600" y="685800"/>
            <a:ext cx="152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286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000000"/>
              </a:buClr>
              <a:buFontTx/>
              <a:buNone/>
            </a:pPr>
            <a:endParaRPr lang="tr-TR" altLang="en-US" sz="1600" b="0">
              <a:solidFill>
                <a:srgbClr val="275AFF"/>
              </a:solidFill>
              <a:latin typeface="Arial" panose="020B0604020202020204" pitchFamily="34" charset="0"/>
              <a:ea typeface="Times New Roman" panose="02020603050405020304" pitchFamily="18" charset="0"/>
              <a:cs typeface="AGaramond" pitchFamily="18" charset="0"/>
            </a:endParaRPr>
          </a:p>
        </p:txBody>
      </p:sp>
      <p:pic>
        <p:nvPicPr>
          <p:cNvPr id="512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725488"/>
            <a:ext cx="482917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7" name="Rectangle 1"/>
          <p:cNvSpPr>
            <a:spLocks noChangeArrowheads="1"/>
          </p:cNvSpPr>
          <p:nvPr/>
        </p:nvSpPr>
        <p:spPr bwMode="auto">
          <a:xfrm>
            <a:off x="762000" y="4716463"/>
            <a:ext cx="8305800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Basic and most common algorithm symbols are shown here.</a:t>
            </a:r>
          </a:p>
          <a:p>
            <a:pPr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Diamond is decision symbol. Rectangle is process symbol. </a:t>
            </a:r>
            <a:endParaRPr lang="tr-TR" altLang="en-US" sz="2000" b="1" dirty="0" smtClean="0">
              <a:solidFill>
                <a:schemeClr val="tx1"/>
              </a:solidFill>
              <a:latin typeface="+mn-lt"/>
            </a:endParaRPr>
          </a:p>
          <a:p>
            <a:pPr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+mn-lt"/>
              </a:rPr>
              <a:t>Parallelogram is input-output symbol. Cycle is the terminal symbol.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 descr="Sum two numb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7630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381000"/>
            <a:ext cx="77041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86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8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77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–"/>
              <a:defRPr sz="2200" b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buChar char="-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62113" indent="-290513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Arial" panose="020B0604020202020204" pitchFamily="34" charset="0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lr>
                <a:srgbClr val="4F87C6"/>
              </a:buClr>
              <a:buFont typeface="Wingdings" panose="05000000000000000000" pitchFamily="2" charset="2"/>
              <a:buChar char="§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tr-TR" sz="2400" dirty="0" smtClean="0"/>
              <a:t>Example: </a:t>
            </a:r>
            <a:endParaRPr lang="tr-TR" altLang="tr-TR" sz="2400" dirty="0" smtClean="0"/>
          </a:p>
          <a:p>
            <a:pPr marL="0" eaLnBrk="1" hangingPunct="1">
              <a:buFont typeface="Wingdings" panose="05000000000000000000" pitchFamily="2" charset="2"/>
              <a:buNone/>
              <a:defRPr/>
            </a:pPr>
            <a:r>
              <a:rPr lang="tr-TR" altLang="tr-TR" sz="2000" b="0" dirty="0" smtClean="0">
                <a:solidFill>
                  <a:schemeClr val="tx1"/>
                </a:solidFill>
              </a:rPr>
              <a:t>Draw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the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flowchart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of an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algorithm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</a:t>
            </a:r>
            <a:r>
              <a:rPr lang="tr-TR" altLang="tr-TR" sz="2000" b="0" dirty="0" err="1" smtClean="0">
                <a:solidFill>
                  <a:schemeClr val="tx1"/>
                </a:solidFill>
              </a:rPr>
              <a:t>which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 f</a:t>
            </a:r>
            <a:r>
              <a:rPr lang="en-US" altLang="tr-TR" sz="2000" b="0" dirty="0" err="1" smtClean="0">
                <a:solidFill>
                  <a:schemeClr val="tx1"/>
                </a:solidFill>
              </a:rPr>
              <a:t>ind</a:t>
            </a:r>
            <a:r>
              <a:rPr lang="tr-TR" altLang="tr-TR" sz="2000" b="0" dirty="0" smtClean="0">
                <a:solidFill>
                  <a:schemeClr val="tx1"/>
                </a:solidFill>
              </a:rPr>
              <a:t>s</a:t>
            </a:r>
            <a:r>
              <a:rPr lang="en-US" altLang="tr-TR" sz="2000" b="0" dirty="0" smtClean="0">
                <a:solidFill>
                  <a:schemeClr val="tx1"/>
                </a:solidFill>
              </a:rPr>
              <a:t> the sum of two numbers N and M</a:t>
            </a: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2911475"/>
            <a:ext cx="44196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tabLst/>
          <a:defRPr kumimoji="0" lang="en-US" altLang="tr-TR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20204" pitchFamily="34" charset="0"/>
            <a:ea typeface="Times New Roman" panose="0202060305040502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5524</TotalTime>
  <Words>2034</Words>
  <Application>Microsoft Office PowerPoint</Application>
  <PresentationFormat>On-screen Show (4:3)</PresentationFormat>
  <Paragraphs>443</Paragraphs>
  <Slides>49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77" baseType="lpstr">
      <vt:lpstr>AGaramond</vt:lpstr>
      <vt:lpstr>Arial</vt:lpstr>
      <vt:lpstr>Arial Tur</vt:lpstr>
      <vt:lpstr>Calibri</vt:lpstr>
      <vt:lpstr>Calibri Light</vt:lpstr>
      <vt:lpstr>Comic Sans MS</vt:lpstr>
      <vt:lpstr>Courier New</vt:lpstr>
      <vt:lpstr>Goudy Sans Book</vt:lpstr>
      <vt:lpstr>Goudy Sans Medium</vt:lpstr>
      <vt:lpstr>Lucida Console</vt:lpstr>
      <vt:lpstr>Symbol</vt:lpstr>
      <vt:lpstr>Tahoma</vt:lpstr>
      <vt:lpstr>Times</vt:lpstr>
      <vt:lpstr>Times New Roman</vt:lpstr>
      <vt:lpstr>Wingdings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Office Theme</vt:lpstr>
      <vt:lpstr>1_Office Theme</vt:lpstr>
      <vt:lpstr>Document</vt:lpstr>
      <vt:lpstr>3</vt:lpstr>
      <vt:lpstr>PowerPoint Presentation</vt:lpstr>
      <vt:lpstr>OBJECTIVES</vt:lpstr>
      <vt:lpstr>3.1 Introduction</vt:lpstr>
      <vt:lpstr>Software Engineering Observation</vt:lpstr>
      <vt:lpstr>Steps in Problem Solving</vt:lpstr>
      <vt:lpstr>PowerPoint Presentation</vt:lpstr>
      <vt:lpstr>PowerPoint Presentation</vt:lpstr>
      <vt:lpstr>PowerPoint Presentation</vt:lpstr>
      <vt:lpstr>PowerPoint Presentation</vt:lpstr>
      <vt:lpstr>Diamond symbol (decision symbol)</vt:lpstr>
      <vt:lpstr>3.5 The if selection statement</vt:lpstr>
      <vt:lpstr>3.5 The if selection statement</vt:lpstr>
      <vt:lpstr>3.5 The if selection statement</vt:lpstr>
      <vt:lpstr>3.6 The if…else selection statement</vt:lpstr>
      <vt:lpstr>3.6 The if…else selection statement</vt:lpstr>
      <vt:lpstr>3.6 The if…else selection statement</vt:lpstr>
      <vt:lpstr>3.6 The if…else selection statement</vt:lpstr>
      <vt:lpstr>What is the output of the following  code?  #include &lt;stdio.h&gt;  int main()  {   int x=1, y=2, z=3, k=0 , j=0;     if (x &gt; y){   if (y &lt; z)      k++;}   else  j=j+1;    printf("k=%d, j=%d\n",k,j);   return 0; } </vt:lpstr>
      <vt:lpstr>PowerPoint Presentation</vt:lpstr>
      <vt:lpstr>Ternary conditional operator (?:) </vt:lpstr>
      <vt:lpstr>PowerPoint Presentation</vt:lpstr>
      <vt:lpstr>3.7 The while repetition statement</vt:lpstr>
      <vt:lpstr>3.8 Counter-Controlled Repetition</vt:lpstr>
      <vt:lpstr>PowerPoint Presentation</vt:lpstr>
      <vt:lpstr>PowerPoint Presentation</vt:lpstr>
      <vt:lpstr>3.8 Sentinel Controlled Repetition</vt:lpstr>
      <vt:lpstr>PowerPoint Presentation</vt:lpstr>
      <vt:lpstr>PowerPoint Presentation</vt:lpstr>
      <vt:lpstr>PowerPoint Presentation</vt:lpstr>
      <vt:lpstr>PowerPoint Presentation</vt:lpstr>
      <vt:lpstr>Common Programming Error</vt:lpstr>
      <vt:lpstr>3.10 Nested Control Structures</vt:lpstr>
      <vt:lpstr>PowerPoint Presentation</vt:lpstr>
      <vt:lpstr>PowerPoint Presentation</vt:lpstr>
      <vt:lpstr>PowerPoint Presentation</vt:lpstr>
      <vt:lpstr>PowerPoint Presentation</vt:lpstr>
      <vt:lpstr>Performance Tip</vt:lpstr>
      <vt:lpstr>3.11 Assignment Operators</vt:lpstr>
      <vt:lpstr>PowerPoint Presentation</vt:lpstr>
      <vt:lpstr>3.12 Increment and Decrement Operators</vt:lpstr>
      <vt:lpstr>3.12 Increment and Decrement Operators</vt:lpstr>
      <vt:lpstr>3.12 Increment and Decrement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Pearson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lastModifiedBy>Bora Döken</cp:lastModifiedBy>
  <cp:revision>462</cp:revision>
  <dcterms:created xsi:type="dcterms:W3CDTF">2004-06-18T18:26:58Z</dcterms:created>
  <dcterms:modified xsi:type="dcterms:W3CDTF">2018-09-01T10:49:03Z</dcterms:modified>
  <cp:category>Temlpate v. 07-27-04</cp:category>
</cp:coreProperties>
</file>