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97"/>
  </p:notesMasterIdLst>
  <p:handoutMasterIdLst>
    <p:handoutMasterId r:id="rId98"/>
  </p:handoutMasterIdLst>
  <p:sldIdLst>
    <p:sldId id="257" r:id="rId11"/>
    <p:sldId id="258" r:id="rId12"/>
    <p:sldId id="341" r:id="rId13"/>
    <p:sldId id="354" r:id="rId14"/>
    <p:sldId id="285" r:id="rId15"/>
    <p:sldId id="342" r:id="rId16"/>
    <p:sldId id="356" r:id="rId17"/>
    <p:sldId id="343" r:id="rId18"/>
    <p:sldId id="357" r:id="rId19"/>
    <p:sldId id="286" r:id="rId20"/>
    <p:sldId id="288" r:id="rId21"/>
    <p:sldId id="290" r:id="rId22"/>
    <p:sldId id="266" r:id="rId23"/>
    <p:sldId id="267" r:id="rId24"/>
    <p:sldId id="268" r:id="rId25"/>
    <p:sldId id="269" r:id="rId26"/>
    <p:sldId id="292" r:id="rId27"/>
    <p:sldId id="293" r:id="rId28"/>
    <p:sldId id="294" r:id="rId29"/>
    <p:sldId id="274" r:id="rId30"/>
    <p:sldId id="295" r:id="rId31"/>
    <p:sldId id="297" r:id="rId32"/>
    <p:sldId id="298" r:id="rId33"/>
    <p:sldId id="360" r:id="rId34"/>
    <p:sldId id="361" r:id="rId35"/>
    <p:sldId id="362" r:id="rId36"/>
    <p:sldId id="363" r:id="rId37"/>
    <p:sldId id="364" r:id="rId38"/>
    <p:sldId id="365" r:id="rId39"/>
    <p:sldId id="344" r:id="rId40"/>
    <p:sldId id="366" r:id="rId41"/>
    <p:sldId id="358" r:id="rId42"/>
    <p:sldId id="299" r:id="rId43"/>
    <p:sldId id="301" r:id="rId44"/>
    <p:sldId id="302" r:id="rId45"/>
    <p:sldId id="303" r:id="rId46"/>
    <p:sldId id="304" r:id="rId47"/>
    <p:sldId id="345" r:id="rId48"/>
    <p:sldId id="346" r:id="rId49"/>
    <p:sldId id="279" r:id="rId50"/>
    <p:sldId id="305" r:id="rId51"/>
    <p:sldId id="367" r:id="rId52"/>
    <p:sldId id="368" r:id="rId53"/>
    <p:sldId id="306" r:id="rId54"/>
    <p:sldId id="307" r:id="rId55"/>
    <p:sldId id="308" r:id="rId56"/>
    <p:sldId id="309" r:id="rId57"/>
    <p:sldId id="281" r:id="rId58"/>
    <p:sldId id="347" r:id="rId59"/>
    <p:sldId id="355" r:id="rId60"/>
    <p:sldId id="282" r:id="rId61"/>
    <p:sldId id="311" r:id="rId62"/>
    <p:sldId id="312" r:id="rId63"/>
    <p:sldId id="348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49" r:id="rId73"/>
    <p:sldId id="321" r:id="rId74"/>
    <p:sldId id="322" r:id="rId75"/>
    <p:sldId id="323" r:id="rId76"/>
    <p:sldId id="350" r:id="rId77"/>
    <p:sldId id="324" r:id="rId78"/>
    <p:sldId id="325" r:id="rId79"/>
    <p:sldId id="326" r:id="rId80"/>
    <p:sldId id="327" r:id="rId81"/>
    <p:sldId id="328" r:id="rId82"/>
    <p:sldId id="329" r:id="rId83"/>
    <p:sldId id="351" r:id="rId84"/>
    <p:sldId id="359" r:id="rId85"/>
    <p:sldId id="283" r:id="rId86"/>
    <p:sldId id="330" r:id="rId87"/>
    <p:sldId id="369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24"/>
    <a:srgbClr val="5172B3"/>
    <a:srgbClr val="FDC382"/>
    <a:srgbClr val="D8A57E"/>
    <a:srgbClr val="F9F9F7"/>
    <a:srgbClr val="A0CED6"/>
    <a:srgbClr val="F0F5F7"/>
    <a:srgbClr val="4F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83383" autoAdjust="0"/>
  </p:normalViewPr>
  <p:slideViewPr>
    <p:cSldViewPr>
      <p:cViewPr>
        <p:scale>
          <a:sx n="80" d="100"/>
          <a:sy n="80" d="100"/>
        </p:scale>
        <p:origin x="984" y="226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853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5.xml"/><Relationship Id="rId1" Type="http://schemas.openxmlformats.org/officeDocument/2006/relationships/slide" Target="slides/slide24.xml"/><Relationship Id="rId6" Type="http://schemas.openxmlformats.org/officeDocument/2006/relationships/slide" Target="slides/slide29.xml"/><Relationship Id="rId5" Type="http://schemas.openxmlformats.org/officeDocument/2006/relationships/slide" Target="slides/slide28.xml"/><Relationship Id="rId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5555BC-2A76-4877-9956-53630BAAB4B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4-08-27T10:57:31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4292 10319 0,'0'0'0,"24"0"15,26 0-15,-25 0 16,0 0-16,-1 0 16,26 0-1,0 25-15,24-25 16,50 0-16,0 0 15,0 0-15,25 0 16,25 0-16,-26 0 16,26 0-16,-25 0 15,-25 0-15,0 0 16,-25 0-16,0 0 15,-24 0-15,24 0 16,-25 0-16,26 0 16,-26 0-16,25 0 15,50 0-15,-50 0 16,50 0-16,-25 0 15,0 0-15,-25 0 16,1 0-16,-1 0 16,-25 0-16,1 0 15,-26 0-15,-24 0 16,0 0-16,0 0 15,-1 0-15,26 0 16,0 0-16,24 0 16,-24 0-16,24 0 15,25 0 1,-24 0-16,-1 0 15,1 0-15,-1 0 16,0 0-16,1 0 16,-1 0-16,25 0 15,-24 0-15,-26 0 16,26 0-16,-1 0 15,-24 0-15,24 0 16,-24 0-16,24 0 16,-49 0-16,-25 0 15,50 0-15,-50 0 16,49 0-16,-24 0 15,0 0-15,25 0 16,24 0-16,-24 0 16,-1 0-16,26 0 15,-26 0-15,1 0 16,24 0-16,1 0 15,-26 0-15,-24 0 16,0 0-16,25 0 16,-26 0-16,26 0 15,0 0 1,24 0-16,-24 24 15,-26-24-15,26 0 16,24 0-16,1 0 16,-26 0-16,-24 0 15,25 0-15,24 0 16,1 0-16,-26 0 15,-24 0-15,25 0 16,-1 0-16,1 0 16,0 0-16,-26 0 15,26 0-15,0 0 16,-1 0-16,1 0 15,-1 0-15,1 0 16,-25 0-16,0 0 16,24 0-16,-24 0 15,0 0-15,0 0 16,-1 0-16,1 0 15,0 0-15,-25 0 16,50 0-16,-50 0 16,49 0-16,-24 0 15,0 0 1,0 0-16,49 0 15,-24 0-15,-26 0 16,1 0-16,50 0 16,-51 0-16,26 0 15,-25 0-15,25 0 16,-1 0-16,-24 0 15,25 0-15,-26 25 16,26-25-16,0 0 16,-26 0-16,26 0 15,-25 0-15,24 0 16,1 0-16,0 0 15,-50 0-15,49 0 16,-24 0-16,0 0 16,24 0-16,-49 0 15,25 0-15,0 0 16,0 0-16,0 0 15,-25 0-15,49 0 16,-24 0-16,-25 0 16,50 0-16,-50 0 15,49 0 1,-24 0-16,0 0 15,0 0-15,0 0 16,24 0-16,-24 0 16,25 0-16,-26 0 15,26 0-15,0 0 16,24 0-16,0 0 15,26 0-15,-26 0 16,0 0-16,1 0 16,-26 0-16,26 0 15,-26 0-15,1 0 16,0 0-16,-1 0 15,1 0-15,-25 0 16,49 0-16,-74 0 16,25 0-16,-25 0 15,25 0-15,-25 0 16,25 0-16,-1 0 15,-24 0-15,25 0 16,-25 0-16,50 0 16,-25 0-16,-1 0 15,1 0 1,-25 0-16,25 0 15,0 0-15,24 0 16,-24 0-16,0 0 16,0 0-16,-25 0 15,25 0-15,-25 0 16,49 0-16,-24 0 15,0 0-15,0 0 16,-1 0-16,1 0 16,50 0-16,-26 0 15,1 0-15,24 0 16,-24 0-16,24 0 15,1 0-15,-50 0 16,24 0-16,-24 0 16,0 0-16,-25 0 15,25 0-15,-1 0 78,-24 0-62,25 0-1,-25 0-15,25 0 16,-25 0-16,25 0 16,0 0-16,-1 0 15,-24 0 1,25 0-1,0 0 1,-25 0-16,25 0 16,-25 0-16,25 0 15,-1 0-15,1 0 16,25 0-16,-1 0 15,26 0-15,-26 0 16,26 0-16,-26 0 16,-24 0-16,0 0 15,-25 0-15,25 0 47,-25 0-47,25 0 16,0 0-16,-25 0 15,24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noProof="0" smtClean="0"/>
              <a:t>Click to edit Master text styles</a:t>
            </a:r>
          </a:p>
          <a:p>
            <a:pPr lvl="1"/>
            <a:r>
              <a:rPr lang="en-US" altLang="tr-TR" noProof="0" smtClean="0"/>
              <a:t>Second level</a:t>
            </a:r>
          </a:p>
          <a:p>
            <a:pPr lvl="2"/>
            <a:r>
              <a:rPr lang="en-US" altLang="tr-TR" noProof="0" smtClean="0"/>
              <a:t>Third level</a:t>
            </a:r>
          </a:p>
          <a:p>
            <a:pPr lvl="3"/>
            <a:r>
              <a:rPr lang="en-US" altLang="tr-TR" noProof="0" smtClean="0"/>
              <a:t>Fourth level</a:t>
            </a:r>
          </a:p>
          <a:p>
            <a:pPr lvl="4"/>
            <a:r>
              <a:rPr lang="en-US" altLang="tr-T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01FAB0-C873-4590-820C-F3A54E4F3C3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857834B-1628-4FF0-B8A9-A2DB03F735CB}" type="slidenum">
              <a:rPr lang="en-US" altLang="tr-TR" sz="1200" smtClean="0">
                <a:solidFill>
                  <a:schemeClr val="tx1"/>
                </a:solidFill>
              </a:rPr>
              <a:pPr/>
              <a:t>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3DF6C31-ACB0-44B7-AC7C-03BC8AAE9DF3}" type="slidenum">
              <a:rPr lang="en-US" altLang="tr-TR" sz="1200" smtClean="0">
                <a:solidFill>
                  <a:schemeClr val="tx1"/>
                </a:solidFill>
              </a:rPr>
              <a:pPr/>
              <a:t>10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AEDC70F-9743-4124-88B8-97B170F5D6C5}" type="slidenum">
              <a:rPr lang="en-US" altLang="tr-TR" sz="1200" smtClean="0">
                <a:solidFill>
                  <a:schemeClr val="tx1"/>
                </a:solidFill>
              </a:rPr>
              <a:pPr/>
              <a:t>11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A6835B1-1C3E-4BB9-907E-C35CA66A00E0}" type="slidenum">
              <a:rPr lang="en-US" altLang="tr-TR" sz="1200" smtClean="0">
                <a:solidFill>
                  <a:schemeClr val="tx1"/>
                </a:solidFill>
              </a:rPr>
              <a:pPr/>
              <a:t>12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217ADAB-8153-4FCD-B93A-D7EB1EAF2A53}" type="slidenum">
              <a:rPr lang="en-US" altLang="tr-TR" sz="1200" smtClean="0">
                <a:solidFill>
                  <a:schemeClr val="tx1"/>
                </a:solidFill>
              </a:rPr>
              <a:pPr/>
              <a:t>13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ACCAA8C-8029-412B-8A8A-BC9CFBA4AED9}" type="slidenum">
              <a:rPr lang="en-US" altLang="tr-TR" sz="1200" smtClean="0">
                <a:solidFill>
                  <a:schemeClr val="tx1"/>
                </a:solidFill>
              </a:rPr>
              <a:pPr/>
              <a:t>14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D3CEE84-E6D6-4DA6-A0A1-E9B2398F8CA5}" type="slidenum">
              <a:rPr lang="en-US" altLang="tr-TR" sz="1200" smtClean="0">
                <a:solidFill>
                  <a:schemeClr val="tx1"/>
                </a:solidFill>
              </a:rPr>
              <a:pPr/>
              <a:t>15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903DDD7-6AB6-4ECA-8F27-B69F05BC4F8C}" type="slidenum">
              <a:rPr lang="en-US" altLang="tr-TR" sz="1200" smtClean="0">
                <a:solidFill>
                  <a:schemeClr val="tx1"/>
                </a:solidFill>
              </a:rPr>
              <a:pPr/>
              <a:t>16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4496D15-BB26-43EE-B0F8-EFA0F8892953}" type="slidenum">
              <a:rPr lang="en-US" altLang="tr-TR" sz="1200" smtClean="0">
                <a:solidFill>
                  <a:schemeClr val="tx1"/>
                </a:solidFill>
              </a:rPr>
              <a:pPr/>
              <a:t>17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617127D-7016-4075-A275-BEF2CC57F088}" type="slidenum">
              <a:rPr lang="en-US" altLang="tr-TR" sz="1200" smtClean="0">
                <a:solidFill>
                  <a:schemeClr val="tx1"/>
                </a:solidFill>
              </a:rPr>
              <a:pPr/>
              <a:t>18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9B27C58-C76D-4D4E-8A41-BE681EDEED0B}" type="slidenum">
              <a:rPr lang="en-US" altLang="tr-TR" sz="1200" smtClean="0">
                <a:solidFill>
                  <a:schemeClr val="tx1"/>
                </a:solidFill>
              </a:rPr>
              <a:pPr/>
              <a:t>19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D871221-B514-484E-9AE2-6BA26EC273AA}" type="slidenum">
              <a:rPr lang="en-US" altLang="tr-TR" sz="1200" smtClean="0">
                <a:solidFill>
                  <a:schemeClr val="tx1"/>
                </a:solidFill>
              </a:rPr>
              <a:pPr/>
              <a:t>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E161D44-D52B-4175-BD0E-AEF85D3B155A}" type="slidenum">
              <a:rPr lang="en-US" altLang="tr-TR" sz="1200" smtClean="0">
                <a:solidFill>
                  <a:schemeClr val="tx1"/>
                </a:solidFill>
              </a:rPr>
              <a:pPr/>
              <a:t>20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B5436B4-58ED-4D30-B123-A2F8D9B2454D}" type="slidenum">
              <a:rPr lang="en-US" altLang="tr-TR" sz="1200" smtClean="0">
                <a:solidFill>
                  <a:schemeClr val="tx1"/>
                </a:solidFill>
              </a:rPr>
              <a:pPr/>
              <a:t>21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C8B4E3C-A521-4222-A634-EF3EDD27F8C1}" type="slidenum">
              <a:rPr lang="en-US" altLang="tr-TR" sz="1200" smtClean="0">
                <a:solidFill>
                  <a:schemeClr val="tx1"/>
                </a:solidFill>
              </a:rPr>
              <a:pPr/>
              <a:t>22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1D4F434-C238-4B8C-ADC4-7C4EA47F9BC3}" type="slidenum">
              <a:rPr lang="en-US" altLang="tr-TR" sz="1200" smtClean="0">
                <a:solidFill>
                  <a:schemeClr val="tx1"/>
                </a:solidFill>
              </a:rPr>
              <a:pPr/>
              <a:t>23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6974F1C-0B92-4B74-8AD5-CFFA00D6288C}" type="slidenum">
              <a:rPr lang="en-US" altLang="tr-TR" sz="1200" smtClean="0">
                <a:solidFill>
                  <a:schemeClr val="tx1"/>
                </a:solidFill>
              </a:rPr>
              <a:pPr/>
              <a:t>30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6974F1C-0B92-4B74-8AD5-CFFA00D6288C}" type="slidenum">
              <a:rPr lang="en-US" altLang="tr-TR" sz="1200" smtClean="0">
                <a:solidFill>
                  <a:schemeClr val="tx1"/>
                </a:solidFill>
              </a:rPr>
              <a:pPr/>
              <a:t>32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06992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A8F86AE-BE6F-4C86-8FEB-D46B136C9CAD}" type="slidenum">
              <a:rPr lang="en-US" altLang="tr-TR" sz="1200" smtClean="0">
                <a:solidFill>
                  <a:schemeClr val="tx1"/>
                </a:solidFill>
              </a:rPr>
              <a:pPr/>
              <a:t>33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370EF63-7053-4EEF-87AC-4F24733DDDC4}" type="slidenum">
              <a:rPr lang="en-US" altLang="tr-TR" sz="1200" smtClean="0">
                <a:solidFill>
                  <a:schemeClr val="tx1"/>
                </a:solidFill>
              </a:rPr>
              <a:pPr/>
              <a:t>34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15F5347-F474-4EB2-87F1-297353856193}" type="slidenum">
              <a:rPr lang="en-US" altLang="tr-TR" sz="1200" smtClean="0">
                <a:solidFill>
                  <a:schemeClr val="tx1"/>
                </a:solidFill>
              </a:rPr>
              <a:pPr/>
              <a:t>35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1F2632E-ACE3-45C5-B512-3E860BCE5C8A}" type="slidenum">
              <a:rPr lang="en-US" altLang="tr-TR" sz="1200" smtClean="0">
                <a:solidFill>
                  <a:schemeClr val="tx1"/>
                </a:solidFill>
              </a:rPr>
              <a:pPr/>
              <a:t>36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2B9A695-6B96-42F1-9B58-FC1DDA3C65F4}" type="slidenum">
              <a:rPr lang="en-US" altLang="tr-TR" sz="1200" smtClean="0">
                <a:solidFill>
                  <a:schemeClr val="tx1"/>
                </a:solidFill>
              </a:rPr>
              <a:pPr/>
              <a:t>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8DECE53-0DF4-46C6-9E3F-A30731704EFD}" type="slidenum">
              <a:rPr lang="en-US" altLang="tr-TR" sz="1200" smtClean="0">
                <a:solidFill>
                  <a:schemeClr val="tx1"/>
                </a:solidFill>
              </a:rPr>
              <a:pPr/>
              <a:t>37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292431-28EF-4468-8895-0CF715D2B739}" type="slidenum">
              <a:rPr lang="en-US" altLang="tr-TR" sz="1200" smtClean="0">
                <a:solidFill>
                  <a:schemeClr val="tx1"/>
                </a:solidFill>
              </a:rPr>
              <a:pPr/>
              <a:t>38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07D8F7B-153F-4075-A0E8-53D3FE0AB6C6}" type="slidenum">
              <a:rPr lang="en-US" altLang="tr-TR" sz="1200" smtClean="0">
                <a:solidFill>
                  <a:schemeClr val="tx1"/>
                </a:solidFill>
              </a:rPr>
              <a:pPr/>
              <a:t>39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9CAFB98-9F97-49C4-AFFC-C0032B70B660}" type="slidenum">
              <a:rPr lang="en-US" altLang="tr-TR" sz="1200" smtClean="0">
                <a:solidFill>
                  <a:schemeClr val="tx1"/>
                </a:solidFill>
              </a:rPr>
              <a:pPr/>
              <a:t>40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364E449-ADB0-44A6-8998-F17795C72D56}" type="slidenum">
              <a:rPr lang="en-US" altLang="tr-TR" sz="1200" smtClean="0">
                <a:solidFill>
                  <a:schemeClr val="tx1"/>
                </a:solidFill>
              </a:rPr>
              <a:pPr/>
              <a:t>41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DAFFDAA-8271-4B1C-A790-EC7B6326DA51}" type="slidenum">
              <a:rPr lang="en-US" altLang="tr-TR" sz="1200" smtClean="0">
                <a:solidFill>
                  <a:schemeClr val="tx1"/>
                </a:solidFill>
              </a:rPr>
              <a:pPr/>
              <a:t>44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CD19E98-2783-4EA8-9174-C184AA18E814}" type="slidenum">
              <a:rPr lang="en-US" altLang="tr-TR" sz="1200" smtClean="0">
                <a:solidFill>
                  <a:schemeClr val="tx1"/>
                </a:solidFill>
              </a:rPr>
              <a:pPr/>
              <a:t>45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8465136-084D-4479-8D2B-91276FF3E84A}" type="slidenum">
              <a:rPr lang="en-US" altLang="tr-TR" sz="1200" smtClean="0">
                <a:solidFill>
                  <a:schemeClr val="tx1"/>
                </a:solidFill>
              </a:rPr>
              <a:pPr/>
              <a:t>46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05839F0-6E42-476A-A852-26964B3C21F5}" type="slidenum">
              <a:rPr lang="en-US" altLang="tr-TR" sz="1200" smtClean="0">
                <a:solidFill>
                  <a:schemeClr val="tx1"/>
                </a:solidFill>
              </a:rPr>
              <a:pPr/>
              <a:t>47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BE40506-49B3-43A1-9334-D114A373C5D7}" type="slidenum">
              <a:rPr lang="en-US" altLang="tr-TR" sz="1200" smtClean="0">
                <a:solidFill>
                  <a:schemeClr val="tx1"/>
                </a:solidFill>
              </a:rPr>
              <a:pPr/>
              <a:t>48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7FDA430-BD62-42A9-A9A9-55C8B25864D9}" type="slidenum">
              <a:rPr lang="en-US" altLang="tr-TR" sz="1200" smtClean="0">
                <a:solidFill>
                  <a:schemeClr val="tx1"/>
                </a:solidFill>
              </a:rPr>
              <a:pPr/>
              <a:t>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B4A5E14-7041-4C87-9440-ECA76F3AF484}" type="slidenum">
              <a:rPr lang="en-US" altLang="tr-TR" sz="1200" smtClean="0">
                <a:solidFill>
                  <a:schemeClr val="tx1"/>
                </a:solidFill>
              </a:rPr>
              <a:pPr/>
              <a:t>49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2AEBE7B-BBF7-4DD3-AC60-65D2D6FCEDCA}" type="slidenum">
              <a:rPr lang="en-US" altLang="tr-TR" sz="1200" smtClean="0">
                <a:solidFill>
                  <a:schemeClr val="tx1"/>
                </a:solidFill>
              </a:rPr>
              <a:pPr/>
              <a:t>51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BDA96ED-6916-4121-9EFE-EAF1C289D80C}" type="slidenum">
              <a:rPr lang="en-US" altLang="tr-TR" sz="1200" smtClean="0">
                <a:solidFill>
                  <a:schemeClr val="tx1"/>
                </a:solidFill>
              </a:rPr>
              <a:pPr/>
              <a:t>52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B95A4A6-DCE4-4839-BEC5-D979AD24902A}" type="slidenum">
              <a:rPr lang="en-US" altLang="tr-TR" sz="1200" smtClean="0">
                <a:solidFill>
                  <a:schemeClr val="tx1"/>
                </a:solidFill>
              </a:rPr>
              <a:pPr/>
              <a:t>53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DE46CF-4041-4284-8289-F645F2F8F4B6}" type="slidenum">
              <a:rPr lang="en-US" altLang="tr-TR" sz="1200" smtClean="0">
                <a:solidFill>
                  <a:schemeClr val="tx1"/>
                </a:solidFill>
              </a:rPr>
              <a:pPr/>
              <a:t>54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474BF3B-D0A0-43F7-A107-998F9A290E48}" type="slidenum">
              <a:rPr lang="en-US" altLang="tr-TR" sz="1200" smtClean="0">
                <a:solidFill>
                  <a:schemeClr val="tx1"/>
                </a:solidFill>
              </a:rPr>
              <a:pPr/>
              <a:t>55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DE916E4-A51E-43C0-B568-A7DA08BB28AD}" type="slidenum">
              <a:rPr lang="en-US" altLang="tr-TR" sz="1200" smtClean="0">
                <a:solidFill>
                  <a:schemeClr val="tx1"/>
                </a:solidFill>
              </a:rPr>
              <a:pPr/>
              <a:t>56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117A970-BAC4-4C55-ADF6-63C96BC6AAAC}" type="slidenum">
              <a:rPr lang="en-US" altLang="tr-TR" sz="1200" smtClean="0">
                <a:solidFill>
                  <a:schemeClr val="tx1"/>
                </a:solidFill>
              </a:rPr>
              <a:pPr/>
              <a:t>57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659E49A-B725-4D1F-A585-78676311266D}" type="slidenum">
              <a:rPr lang="en-US" altLang="tr-TR" sz="1200" smtClean="0">
                <a:solidFill>
                  <a:schemeClr val="tx1"/>
                </a:solidFill>
              </a:rPr>
              <a:pPr/>
              <a:t>58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234C835-B068-44E1-8C4E-3D6672E85081}" type="slidenum">
              <a:rPr lang="en-US" altLang="tr-TR" sz="1200" smtClean="0">
                <a:solidFill>
                  <a:schemeClr val="tx1"/>
                </a:solidFill>
              </a:rPr>
              <a:pPr/>
              <a:t>59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1E25C3A-3E17-4411-A1CD-766AF954C8CC}" type="slidenum">
              <a:rPr lang="en-US" altLang="tr-TR" sz="1200" smtClean="0">
                <a:solidFill>
                  <a:schemeClr val="tx1"/>
                </a:solidFill>
              </a:rPr>
              <a:pPr/>
              <a:t>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3089E6D-0E0A-420E-89E0-8FA8B83694E3}" type="slidenum">
              <a:rPr lang="en-US" altLang="tr-TR" sz="1200" smtClean="0">
                <a:solidFill>
                  <a:schemeClr val="tx1"/>
                </a:solidFill>
              </a:rPr>
              <a:pPr/>
              <a:t>60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301281A-2D16-4B35-A2F8-3AE16910551B}" type="slidenum">
              <a:rPr lang="en-US" altLang="tr-TR" sz="1200" smtClean="0">
                <a:solidFill>
                  <a:schemeClr val="tx1"/>
                </a:solidFill>
              </a:rPr>
              <a:pPr/>
              <a:t>61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233857A-546E-4B1C-B621-09DBB0F736F2}" type="slidenum">
              <a:rPr lang="en-US" altLang="tr-TR" sz="1200" smtClean="0">
                <a:solidFill>
                  <a:schemeClr val="tx1"/>
                </a:solidFill>
              </a:rPr>
              <a:pPr/>
              <a:t>62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53EF94-1CA4-4DA1-8E05-0FE76C364015}" type="slidenum">
              <a:rPr lang="en-US" altLang="tr-TR" sz="1200" smtClean="0">
                <a:solidFill>
                  <a:schemeClr val="tx1"/>
                </a:solidFill>
              </a:rPr>
              <a:pPr/>
              <a:t>63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7A0C6F-9D22-480E-A2D7-CABF56D6E35C}" type="slidenum">
              <a:rPr lang="en-US" altLang="tr-TR" sz="1200" smtClean="0">
                <a:solidFill>
                  <a:schemeClr val="tx1"/>
                </a:solidFill>
              </a:rPr>
              <a:pPr/>
              <a:t>64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0A5E040-C32B-4496-8D57-3856674ED480}" type="slidenum">
              <a:rPr lang="en-US" altLang="tr-TR" sz="1200" smtClean="0">
                <a:solidFill>
                  <a:schemeClr val="tx1"/>
                </a:solidFill>
              </a:rPr>
              <a:pPr/>
              <a:t>65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07D6C02-247B-4B64-9745-69BFCEECD60C}" type="slidenum">
              <a:rPr lang="en-US" altLang="tr-TR" sz="1200" smtClean="0">
                <a:solidFill>
                  <a:schemeClr val="tx1"/>
                </a:solidFill>
              </a:rPr>
              <a:pPr/>
              <a:t>66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71CCE90-F5A2-42F6-9179-15E0F65357C4}" type="slidenum">
              <a:rPr lang="en-US" altLang="tr-TR" sz="1200" smtClean="0">
                <a:solidFill>
                  <a:schemeClr val="tx1"/>
                </a:solidFill>
              </a:rPr>
              <a:pPr/>
              <a:t>67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E363217-889B-41BA-B4A0-6F3E28B65C27}" type="slidenum">
              <a:rPr lang="en-US" altLang="tr-TR" sz="1200" smtClean="0">
                <a:solidFill>
                  <a:schemeClr val="tx1"/>
                </a:solidFill>
              </a:rPr>
              <a:pPr/>
              <a:t>68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79BDAF0-1C87-4529-9358-02F793F89617}" type="slidenum">
              <a:rPr lang="en-US" altLang="tr-TR" sz="1200" smtClean="0">
                <a:solidFill>
                  <a:schemeClr val="tx1"/>
                </a:solidFill>
              </a:rPr>
              <a:pPr/>
              <a:t>69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C34BE15-E2C0-4AE9-8FC6-D54DFE1A2499}" type="slidenum">
              <a:rPr lang="en-US" altLang="tr-TR" sz="1200" smtClean="0">
                <a:solidFill>
                  <a:schemeClr val="tx1"/>
                </a:solidFill>
              </a:rPr>
              <a:pPr/>
              <a:t>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9DF3F90-9BCF-46BB-9988-FEF24000C974}" type="slidenum">
              <a:rPr lang="en-US" altLang="tr-TR" sz="1200" smtClean="0">
                <a:solidFill>
                  <a:schemeClr val="tx1"/>
                </a:solidFill>
              </a:rPr>
              <a:pPr/>
              <a:t>70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1DBAABA-986F-4935-A3A5-422CDB416CEE}" type="slidenum">
              <a:rPr lang="en-US" altLang="tr-TR" sz="1200" smtClean="0">
                <a:solidFill>
                  <a:schemeClr val="tx1"/>
                </a:solidFill>
              </a:rPr>
              <a:pPr/>
              <a:t>71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18E2134-1D55-4DAD-BAEE-8BEDF83C1E09}" type="slidenum">
              <a:rPr lang="en-US" altLang="tr-TR" sz="1200" smtClean="0">
                <a:solidFill>
                  <a:schemeClr val="tx1"/>
                </a:solidFill>
              </a:rPr>
              <a:pPr/>
              <a:t>72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E76E615-7607-44E7-ABEA-64425B3E95D4}" type="slidenum">
              <a:rPr lang="en-US" altLang="tr-TR" sz="1200" smtClean="0">
                <a:solidFill>
                  <a:schemeClr val="tx1"/>
                </a:solidFill>
              </a:rPr>
              <a:pPr/>
              <a:t>73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6FABCE-3690-41BE-81C7-BBB0446C45FD}" type="slidenum">
              <a:rPr lang="en-US" altLang="tr-TR" sz="1200" smtClean="0">
                <a:solidFill>
                  <a:schemeClr val="tx1"/>
                </a:solidFill>
              </a:rPr>
              <a:pPr/>
              <a:t>74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6FABCE-3690-41BE-81C7-BBB0446C45FD}" type="slidenum">
              <a:rPr lang="en-US" altLang="tr-TR" sz="1200" smtClean="0">
                <a:solidFill>
                  <a:schemeClr val="tx1"/>
                </a:solidFill>
              </a:rPr>
              <a:pPr/>
              <a:t>75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8085840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6BB403F-B3AF-4B55-ADF6-0CE9A657CD65}" type="slidenum">
              <a:rPr lang="en-US" altLang="tr-TR" sz="1200" smtClean="0">
                <a:solidFill>
                  <a:schemeClr val="tx1"/>
                </a:solidFill>
              </a:rPr>
              <a:pPr/>
              <a:t>76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76F7E15-3E3E-4A9F-82C3-DC5D364B7DBF}" type="slidenum">
              <a:rPr lang="en-US" altLang="tr-TR" sz="1200" smtClean="0">
                <a:solidFill>
                  <a:schemeClr val="tx1"/>
                </a:solidFill>
              </a:rPr>
              <a:pPr/>
              <a:t>77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76F7E15-3E3E-4A9F-82C3-DC5D364B7DBF}" type="slidenum">
              <a:rPr lang="en-US" altLang="tr-TR" sz="1200" smtClean="0">
                <a:solidFill>
                  <a:schemeClr val="tx1"/>
                </a:solidFill>
              </a:rPr>
              <a:pPr/>
              <a:t>78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8455919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32D22E2-1400-47D6-AEBD-893FBADE369E}" type="slidenum">
              <a:rPr lang="en-US" altLang="tr-TR" sz="1200" smtClean="0">
                <a:solidFill>
                  <a:schemeClr val="tx1"/>
                </a:solidFill>
              </a:rPr>
              <a:pPr/>
              <a:t>79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C34BE15-E2C0-4AE9-8FC6-D54DFE1A2499}" type="slidenum">
              <a:rPr lang="en-US" altLang="tr-TR" sz="1200" smtClean="0">
                <a:solidFill>
                  <a:schemeClr val="tx1"/>
                </a:solidFill>
              </a:rPr>
              <a:pPr/>
              <a:t>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0367085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AFF20BC-210B-4835-92EC-A2CF64E9BD60}" type="slidenum">
              <a:rPr lang="en-US" altLang="tr-TR" sz="1200" smtClean="0">
                <a:solidFill>
                  <a:schemeClr val="tx1"/>
                </a:solidFill>
              </a:rPr>
              <a:pPr/>
              <a:t>80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F9D3E4D-1064-4556-93CE-98F3D0A4A34D}" type="slidenum">
              <a:rPr lang="en-US" altLang="tr-TR" sz="1200" smtClean="0">
                <a:solidFill>
                  <a:schemeClr val="tx1"/>
                </a:solidFill>
              </a:rPr>
              <a:pPr/>
              <a:t>81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C2A4865-1774-499A-9BB9-C24D573DB231}" type="slidenum">
              <a:rPr lang="en-US" altLang="tr-TR" sz="1200" smtClean="0">
                <a:solidFill>
                  <a:schemeClr val="tx1"/>
                </a:solidFill>
              </a:rPr>
              <a:pPr/>
              <a:t>82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9081A6B-E4F0-4248-8445-5C6B925439CF}" type="slidenum">
              <a:rPr lang="en-US" altLang="tr-TR" sz="1200" smtClean="0">
                <a:solidFill>
                  <a:schemeClr val="tx1"/>
                </a:solidFill>
              </a:rPr>
              <a:pPr/>
              <a:t>83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7B7046A-9826-48B1-AE58-D7728D0CCFE7}" type="slidenum">
              <a:rPr lang="en-US" altLang="tr-TR" sz="1200" smtClean="0">
                <a:solidFill>
                  <a:schemeClr val="tx1"/>
                </a:solidFill>
              </a:rPr>
              <a:pPr/>
              <a:t>84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E0C379C-BFEE-4956-893C-C2A67D90AF44}" type="slidenum">
              <a:rPr lang="en-US" altLang="tr-TR" sz="1200" smtClean="0">
                <a:solidFill>
                  <a:schemeClr val="tx1"/>
                </a:solidFill>
              </a:rPr>
              <a:pPr/>
              <a:t>85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E836A00-1269-45D0-AF1E-4810DBF57C46}" type="slidenum">
              <a:rPr lang="en-US" altLang="tr-TR" sz="1200" smtClean="0">
                <a:solidFill>
                  <a:schemeClr val="tx1"/>
                </a:solidFill>
              </a:rPr>
              <a:pPr/>
              <a:t>86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EEEF683-E423-4E7C-8422-97CAC8E24763}" type="slidenum">
              <a:rPr lang="en-US" altLang="tr-TR" sz="1200" smtClean="0">
                <a:solidFill>
                  <a:schemeClr val="tx1"/>
                </a:solidFill>
              </a:rPr>
              <a:pPr/>
              <a:t>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EEEF683-E423-4E7C-8422-97CAC8E24763}" type="slidenum">
              <a:rPr lang="en-US" altLang="tr-TR" sz="1200" smtClean="0">
                <a:solidFill>
                  <a:schemeClr val="tx1"/>
                </a:solidFill>
              </a:rPr>
              <a:pPr/>
              <a:t>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9427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5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4226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0B8E9-5C64-4849-95F6-9DA20E41EDA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778131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12AB9-2431-4C30-A731-1E6766146F0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73564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75835-AA4D-48CC-93D6-3DF3613F34E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8828832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F5156-B140-4F8D-A9E2-9014F9B0080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726104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144CB-DCDA-42DD-95EA-17581F97BCD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861471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D599F-4D45-4DA7-8A3E-B9F33F61009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1758639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45096-9E1A-4F17-8802-5CCBE982E1D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953362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E00D-1896-4487-99C0-F7D0EB6C0FD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8886057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A6145-414C-4E9A-A26B-2056C67A48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350056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DC86-63D0-4344-A38C-9B3B4475DA6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849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9329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30B02-2364-4D16-B2DA-812F82263A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320371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D3F4-B245-4338-91C7-BDC76ED4D07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0570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6E60-5ABF-4182-B197-B9F5E19B955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1538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2A315-CE51-48CB-A200-F348A4E962C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8099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64D77-E46F-4335-B5D9-48B9B97DE3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1633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B086D-1F3B-4CE2-A440-591FD98DBF3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95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0B18-A55E-4EFC-9D72-387B53EF4EF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7998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132EE-32E7-437F-8506-D591CB8AEAE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7090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98748-E749-42E1-9B11-C8E9F5FAA8D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90510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D9745-DABA-4464-8AFC-CD6F3C5EE71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910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610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02D27-FA1F-4E32-AEE3-BDC163317A6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13437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69F7-5B40-41ED-929B-089E46E0DF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66657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24E3F-A727-4C24-A78B-F185BD67D2A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0585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DAC78-9EEA-4DB4-82E4-D2ADF2CCCC8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7699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265B5-7898-4352-B5BA-9E2DB250B8A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9622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35DFE-731C-49DE-A869-F2B33B9B499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36682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CF337-3E86-4105-AB9D-60BD7C00F89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00109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1BFF7-D0EE-405B-A71E-1C26D430AC4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25873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CF0F-5FAE-42C8-8135-C49558BED10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188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D4534-7FA0-4739-8E16-773BF288E01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8177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36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61974-1349-45BD-BD53-E0F10267BB7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45656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F4179-42EF-45D8-9F5D-C57F951E7B1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03754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CEB7B-0300-440A-B35A-4949D7C76DE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406194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F32A3-D559-424B-924E-1CF484DA0D1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601007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20035-3E41-42D5-9B17-3E11B7ED7AE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051900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E1357-C387-4E48-AACC-C05A95FF1A9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26618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3AAC6-DA10-4ACA-9CF3-5E03619DCC6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040355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8D8CF-986C-4D60-A36B-584BFFF1720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31923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1C1A-78B4-4D2D-AAD3-8DEF13D83A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57890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5B31-FEB7-45EF-B4C8-237749C7A88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2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55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1136-56C6-4DF5-BFF5-E2A7A619E99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867079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37C6A-0F3C-4EA7-AE6D-CCB17AD8014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88785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DBCD-D7CE-4ED5-8A7E-9254079D577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05614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30C57-41CB-4FB6-8400-E18ABD66241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16009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257C1-2617-4ED8-8F2F-66FD760C72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389514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0BC0F-4BED-425C-872D-A56449C2C08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875704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9C691-3D97-40B6-88EA-2D7167D37D9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33232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CA76-4DFE-44A3-BB76-6D9C5DFDFF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88938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4AFD-FCEE-4783-BFEA-E68F5042194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67281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C731D-2F67-4791-898E-4B577DCCE1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944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776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2AE0-743C-4DA0-8677-495FBDE7692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257260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215F-4C53-4185-BF8B-9A6AF59AE76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688465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2CA8F-50E8-447A-B396-34B46206D91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33596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4E01-7D11-4A21-863F-8037F59F882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551469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C2349-47C5-4E21-9302-6B9D2753C5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634889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7D6B1-8AF2-4B59-A22C-48EFFD44922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803098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E1E4-0B24-42C0-AD06-7AF4D88F793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40551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4EA8-773B-4FE3-8B19-27E300A163B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38661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1668-8AEC-4E58-8F0D-CE32F5E91D8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266594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19A0-504C-421F-8726-DDFD7EC9C5E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3815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0145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93DD-C358-4AA2-8F77-6970880DB46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378536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DC659-85A4-4E5E-B21C-6940865FFCF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301711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014FE-B288-4A10-B0E5-95D8FFBB252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29636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A23E-C1EB-4E6C-8949-02960FCAB52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340312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3BBD-080D-428F-A3A8-904E23296F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58814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4A1D7-59ED-47BB-AD8C-DC75FFFC7E7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605507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E0CB-1606-4992-8681-D3FD3D0850A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022883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7C1E7-4AC7-4E7C-A3C4-69A45A4B2FE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7427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F6F73-8667-4457-9A47-C3830DCD30A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272631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2BE5-B704-44E3-ABCC-B594C6E97AD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242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546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C70CD-D665-45E7-90BC-6D7B690AEB2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09904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4E95-7592-420F-A41B-68397125490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967949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B6B1C-F638-4989-A8D4-B129CBAA065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66083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D3597-1689-4261-9B23-7CBBA66225D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867279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DC812-9ECB-4365-870C-4B56343EA23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549003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1F4D-745F-44E3-A425-2980820E5F6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475547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D160F-EED1-422F-8157-6A6E983D976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285052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F93C0-3190-4685-A33E-8CC514A6FDE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017260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FF20A-455B-4324-910B-B1482E587C4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184650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8DC90-4B9D-4B48-862A-BE415299231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99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2314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DDCB-F3CA-4F0E-B242-465E65BD798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482495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F1CC-4BA7-4CBA-88D6-7334442AD1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692761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43C12-BAFD-413F-8057-2C28E5A99D4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081255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BE52-3044-4A90-8718-29666F3C8C9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555516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67B74-CF3B-4364-84BA-FAAE82BF5B0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569191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6517C-EFE5-4D63-9F99-1E986A07ACF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635576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CB9FC-B924-4CFE-A37A-9C8FBDF599F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837856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8993-8745-40B9-9CBA-D02297B0C29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711329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20AD-8AB2-4930-881D-259B024B389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051365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7998-C5D2-4AC9-AA94-80E6BF33432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748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506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5CDC1-1EE3-4F30-B972-B2AAEE13A4B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77326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35E79-E8A1-484D-9DCD-56BAF56AD13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327508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A5EA-AE2C-4377-B9A6-A54C70CF2AE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177486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3244C-1F57-4A1F-8CB8-D52B3A26CC4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504825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8190C-567E-4FDF-A84E-2F46998B54A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92155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F18BB-F992-4A25-BD4C-0AECDB1A9D9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65800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99C2D-9886-4B2D-AF66-2BBF50D6528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060386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5043-B5E7-493D-AD63-AEE6EB43FFD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61094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6C6-9AD8-4F1B-861D-108B965D729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640178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542D2-7766-49A1-A9B4-BDD85592158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696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BF71D3-8264-4D8E-AE80-91B48E152FB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FDCDC61-D17D-4F41-8FBF-036853509C0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C68387-FF18-48DD-9972-5659613AD95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C2934A-E4A7-46A5-B0AB-FC12523599F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E5FB30C-5E54-4939-886D-F19E90AB031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7B20D8-805A-4B8A-8F51-9FC233C7C71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18386EE-E4BD-424D-84D6-2518419CD29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A7BC7A-519B-464B-A807-997DA8459FC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tr-TR" sz="1200" smtClean="0">
                <a:sym typeface="Symbol" panose="05050102010706020507" pitchFamily="18" charset="2"/>
              </a:rPr>
              <a:t></a:t>
            </a:r>
            <a:r>
              <a:rPr lang="en-US" altLang="tr-TR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732376-7F54-4663-8009-C5619469EC2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24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0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9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5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7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49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1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52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9115B0E9-652D-40DA-A604-A68114368F10}" type="slidenum">
              <a:rPr lang="en-US" altLang="tr-TR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tr-TR" sz="12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tr-TR" smtClean="0"/>
              <a:t>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679700"/>
            <a:ext cx="7315200" cy="960438"/>
          </a:xfrm>
        </p:spPr>
        <p:txBody>
          <a:bodyPr/>
          <a:lstStyle/>
          <a:p>
            <a:pPr eaLnBrk="1" hangingPunct="1"/>
            <a:r>
              <a:rPr lang="en-US" altLang="tr-TR" smtClean="0"/>
              <a:t>C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0B6B70B-1499-48BA-ADE3-4AC6A56BA3A3}" type="slidenum">
              <a:rPr lang="en-US" altLang="tr-TR" sz="1200" smtClean="0">
                <a:solidFill>
                  <a:schemeClr val="tx1"/>
                </a:solidFill>
              </a:rPr>
              <a:pPr/>
              <a:t>10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0" y="0"/>
          <a:ext cx="70612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Document" r:id="rId4" imgW="7062810" imgH="5428541" progId="Word.Document.8">
                  <p:embed/>
                </p:oleObj>
              </mc:Choice>
              <mc:Fallback>
                <p:oleObj name="Document" r:id="rId4" imgW="7062810" imgH="54285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fig06_03.c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35814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initializes each array element separately 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H="1">
            <a:off x="2971800" y="2362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50951" name="Text Box 7"/>
          <p:cNvSpPr txBox="1">
            <a:spLocks noChangeArrowheads="1"/>
          </p:cNvSpPr>
          <p:nvPr/>
        </p:nvSpPr>
        <p:spPr bwMode="auto">
          <a:xfrm>
            <a:off x="5486400" y="3733800"/>
            <a:ext cx="3668713" cy="369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outputs all array elements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>
            <a:off x="2971800" y="3886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724040"/>
              </p:ext>
            </p:extLst>
          </p:nvPr>
        </p:nvGraphicFramePr>
        <p:xfrm>
          <a:off x="5328444" y="4852988"/>
          <a:ext cx="658800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Document" r:id="rId6" imgW="7254474" imgH="2726253" progId="Word.Document.8">
                  <p:embed/>
                </p:oleObj>
              </mc:Choice>
              <mc:Fallback>
                <p:oleObj name="Document" r:id="rId6" imgW="7254474" imgH="2726253" progId="Word.Document.8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444" y="4852988"/>
                        <a:ext cx="6588000" cy="21002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3429000" y="4992688"/>
            <a:ext cx="1793875" cy="5857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animBg="1"/>
      <p:bldP spid="8509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724486C-9881-4031-B9AD-66947611DB61}" type="slidenum">
              <a:rPr lang="en-US" altLang="tr-TR" sz="1200" smtClean="0">
                <a:solidFill>
                  <a:schemeClr val="tx1"/>
                </a:solidFill>
              </a:rPr>
              <a:pPr/>
              <a:t>11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0" y="0"/>
          <a:ext cx="706120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Document" r:id="rId4" imgW="7056048" imgH="4591701" progId="Word.Document.8">
                  <p:embed/>
                </p:oleObj>
              </mc:Choice>
              <mc:Fallback>
                <p:oleObj name="Document" r:id="rId4" imgW="7056048" imgH="45917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37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fig06_04.c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5486400" y="2209800"/>
            <a:ext cx="35052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initializer list initializes all array elements simultaneously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 flipV="1">
            <a:off x="4572000" y="1828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172200" y="3236913"/>
          <a:ext cx="7048500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Document" r:id="rId6" imgW="7046703" imgH="2727932" progId="Word.Document.8">
                  <p:embed/>
                </p:oleObj>
              </mc:Choice>
              <mc:Fallback>
                <p:oleObj name="Document" r:id="rId6" imgW="7046703" imgH="27279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36913"/>
                        <a:ext cx="7048500" cy="25701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prstDash val="lg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810000" y="3897313"/>
            <a:ext cx="2251075" cy="407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F479F50-72DF-4796-80E2-C2461C1D032F}" type="slidenum">
              <a:rPr lang="en-US" altLang="tr-TR" sz="1200" smtClean="0">
                <a:solidFill>
                  <a:schemeClr val="tx1"/>
                </a:solidFill>
              </a:rPr>
              <a:pPr/>
              <a:t>12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0" y="0"/>
          <a:ext cx="7061200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Document" r:id="rId4" imgW="7084859" imgH="5638190" progId="Word.Document.8">
                  <p:embed/>
                </p:oleObj>
              </mc:Choice>
              <mc:Fallback>
                <p:oleObj name="Document" r:id="rId4" imgW="7084859" imgH="56381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64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fig06_05.c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32773" name="Line 10"/>
          <p:cNvSpPr>
            <a:spLocks noChangeShapeType="1"/>
          </p:cNvSpPr>
          <p:nvPr/>
        </p:nvSpPr>
        <p:spPr bwMode="auto">
          <a:xfrm flipH="1">
            <a:off x="2438400" y="2819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6784975" y="152400"/>
            <a:ext cx="23590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18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3906838" y="685800"/>
            <a:ext cx="436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4373563" y="457200"/>
            <a:ext cx="4618037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#define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directive tells compiler to replace all instances of the word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SIZE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>
            <a:off x="4373563" y="1981200"/>
            <a:ext cx="96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57097" name="Text Box 9"/>
          <p:cNvSpPr txBox="1">
            <a:spLocks noChangeArrowheads="1"/>
          </p:cNvSpPr>
          <p:nvPr/>
        </p:nvSpPr>
        <p:spPr bwMode="auto">
          <a:xfrm>
            <a:off x="4876800" y="2667000"/>
            <a:ext cx="35814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initializes each array element separately </a:t>
            </a: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4810125" y="1676400"/>
            <a:ext cx="4105275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SIZE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replaced with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 the compiler, so array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10 elements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6667500" y="4278313"/>
          <a:ext cx="70516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Document" r:id="rId6" imgW="7053456" imgH="2725788" progId="Word.Document.8">
                  <p:embed/>
                </p:oleObj>
              </mc:Choice>
              <mc:Fallback>
                <p:oleObj name="Document" r:id="rId6" imgW="7053456" imgH="27257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278313"/>
                        <a:ext cx="7051675" cy="27241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prstDash val="lg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4373563" y="4278313"/>
            <a:ext cx="2027237" cy="5222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3" grpId="0" animBg="1"/>
      <p:bldP spid="857097" grpId="0" animBg="1"/>
      <p:bldP spid="8570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3106455E-0B6F-40F3-82EA-E2573B9B403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838200"/>
            <a:ext cx="7772400" cy="595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Common Programming Error 6.4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76400"/>
            <a:ext cx="7888287" cy="1144588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smtClean="0"/>
              <a:t>Ending a </a:t>
            </a:r>
            <a:r>
              <a:rPr lang="en-US" altLang="tr-TR" sz="2400" smtClean="0">
                <a:latin typeface="Lucida Console" panose="020B0609040504020204" pitchFamily="49" charset="0"/>
              </a:rPr>
              <a:t>#define</a:t>
            </a:r>
            <a:r>
              <a:rPr lang="en-US" altLang="tr-TR" sz="2400" smtClean="0"/>
              <a:t> or </a:t>
            </a:r>
            <a:r>
              <a:rPr lang="en-US" altLang="tr-TR" sz="2400" smtClean="0">
                <a:latin typeface="Lucida Console" panose="020B0609040504020204" pitchFamily="49" charset="0"/>
              </a:rPr>
              <a:t>#include</a:t>
            </a:r>
            <a:r>
              <a:rPr lang="en-US" altLang="tr-TR" sz="2400" smtClean="0"/>
              <a:t> preprocessor directive with a semicolon. Remember that preprocessor directives are not C statements.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DFECC0B9-297D-47F8-BC7E-8B2B8164EC7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Common Programming Error 6.5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34338" cy="1495425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smtClean="0"/>
              <a:t>Assigning a value to a symbolic constant in an executable statement is a syntax error. A symbolic constant is not a variable. No space is reserved for it by the compiler as with variables that hold values at execution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39935" y="3411242"/>
            <a:ext cx="238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#define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99FF"/>
                </a:solidFill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SIZE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99FF"/>
                </a:solidFill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10</a:t>
            </a:r>
            <a:r>
              <a:rPr lang="en-US" dirty="0">
                <a:solidFill>
                  <a:srgbClr val="0099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/*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8700" y="3989388"/>
          <a:ext cx="7048500" cy="1147876"/>
        </p:xfrm>
        <a:graphic>
          <a:graphicData uri="http://schemas.openxmlformats.org/drawingml/2006/table">
            <a:tbl>
              <a:tblPr/>
              <a:tblGrid>
                <a:gridCol w="70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981">
                <a:tc>
                  <a:txBody>
                    <a:bodyPr/>
                    <a:lstStyle/>
                    <a:p>
                      <a:pPr marL="50800">
                        <a:lnSpc>
                          <a:spcPts val="1000"/>
                        </a:lnSpc>
                        <a:spcBef>
                          <a:spcPts val="80"/>
                        </a:spcBef>
                        <a:spcAft>
                          <a:spcPts val="8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66653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7	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 main(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 )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14">
                <a:tc>
                  <a:txBody>
                    <a:bodyPr/>
                    <a:lstStyle/>
                    <a:p>
                      <a:pPr marL="50800">
                        <a:lnSpc>
                          <a:spcPts val="1000"/>
                        </a:lnSpc>
                        <a:spcBef>
                          <a:spcPts val="80"/>
                        </a:spcBef>
                        <a:spcAft>
                          <a:spcPts val="8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66653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8	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{   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981">
                <a:tc>
                  <a:txBody>
                    <a:bodyPr/>
                    <a:lstStyle/>
                    <a:p>
                      <a:pPr marL="50800">
                        <a:lnSpc>
                          <a:spcPts val="1000"/>
                        </a:lnSpc>
                        <a:spcBef>
                          <a:spcPts val="80"/>
                        </a:spcBef>
                        <a:spcAft>
                          <a:spcPts val="8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66653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9	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/* symbolic </a:t>
                      </a:r>
                      <a:r>
                        <a:rPr lang="en-US" sz="1100" b="1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constant </a:t>
                      </a:r>
                      <a:r>
                        <a:rPr lang="tr-TR" sz="1100" b="1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is</a:t>
                      </a:r>
                      <a:r>
                        <a:rPr lang="tr-TR" sz="1100" b="1" baseline="0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 not</a:t>
                      </a:r>
                      <a:r>
                        <a:rPr lang="tr-TR" sz="1100" b="1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 </a:t>
                      </a:r>
                      <a:r>
                        <a:rPr lang="tr-TR" sz="1100" b="1" dirty="0" err="1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variable</a:t>
                      </a:r>
                      <a:r>
                        <a:rPr lang="tr-TR" sz="1100" b="1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.</a:t>
                      </a:r>
                      <a:r>
                        <a:rPr lang="tr-TR" sz="1100" b="1" baseline="0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Lucida Console" panose="020B0609040504020204" pitchFamily="49" charset="0"/>
                        </a:rPr>
                        <a:t>*/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85">
                <a:tc>
                  <a:txBody>
                    <a:bodyPr/>
                    <a:lstStyle/>
                    <a:p>
                      <a:pPr marL="50800">
                        <a:lnSpc>
                          <a:spcPts val="1000"/>
                        </a:lnSpc>
                        <a:spcBef>
                          <a:spcPts val="80"/>
                        </a:spcBef>
                        <a:spcAft>
                          <a:spcPts val="8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tr-TR" sz="1100" b="1" dirty="0" smtClean="0">
                          <a:solidFill>
                            <a:srgbClr val="66653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tr-TR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SIZE=45; </a:t>
                      </a:r>
                      <a:r>
                        <a:rPr lang="tr-TR" sz="1200" b="1" dirty="0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tr-TR" sz="1200" b="1" dirty="0" err="1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couses</a:t>
                      </a:r>
                      <a:r>
                        <a:rPr lang="tr-TR" sz="1200" b="1" dirty="0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tr-TR" sz="1200" b="1" dirty="0" err="1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syntax</a:t>
                      </a:r>
                      <a:r>
                        <a:rPr lang="tr-TR" sz="1200" b="1" dirty="0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200" b="1" dirty="0" err="1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error</a:t>
                      </a:r>
                      <a:r>
                        <a:rPr lang="tr-TR" sz="1200" b="1" dirty="0" smtClean="0">
                          <a:solidFill>
                            <a:srgbClr val="00502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*/</a:t>
                      </a:r>
                    </a:p>
                    <a:p>
                      <a:pPr marL="50800">
                        <a:lnSpc>
                          <a:spcPts val="1000"/>
                        </a:lnSpc>
                        <a:spcBef>
                          <a:spcPts val="80"/>
                        </a:spcBef>
                        <a:spcAft>
                          <a:spcPts val="8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tr-TR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….</a:t>
                      </a:r>
                    </a:p>
                    <a:p>
                      <a:pPr marL="50800">
                        <a:lnSpc>
                          <a:spcPts val="1000"/>
                        </a:lnSpc>
                        <a:spcBef>
                          <a:spcPts val="80"/>
                        </a:spcBef>
                        <a:spcAft>
                          <a:spcPts val="8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tr-TR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….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F19EB24F-A774-464D-9F00-27359348911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15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60425"/>
            <a:ext cx="8002587" cy="56356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z="3400" smtClean="0"/>
              <a:t>Software Engineering Observation 6.1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08163"/>
            <a:ext cx="7088187" cy="793750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smtClean="0"/>
              <a:t>Defining the size of each array as a symbolic constant makes programs more scalable.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EF682F49-7F45-446B-B208-14A855FFAA09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Good Programming Practice 6.1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04988"/>
            <a:ext cx="7011988" cy="1089529"/>
          </a:xfrm>
          <a:noFill/>
        </p:spPr>
        <p:txBody>
          <a:bodyPr anchor="t"/>
          <a:lstStyle/>
          <a:p>
            <a:pPr eaLnBrk="1" hangingPunct="1"/>
            <a:r>
              <a:rPr lang="en-US" altLang="tr-TR" sz="2400" dirty="0" smtClean="0"/>
              <a:t>Use only uppercase letters for symbolic constant names. This reminds you that these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are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symbolic constants</a:t>
            </a:r>
            <a:r>
              <a:rPr lang="tr-TR" altLang="tr-TR" sz="2400" dirty="0" smtClean="0"/>
              <a:t>. </a:t>
            </a:r>
            <a:r>
              <a:rPr lang="tr-TR" altLang="tr-TR" sz="2400" dirty="0" err="1" smtClean="0"/>
              <a:t>They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are not variables.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2813" y="3261230"/>
            <a:ext cx="32143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#define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99FF"/>
                </a:solidFill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SIZE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99FF"/>
                </a:solidFill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10</a:t>
            </a:r>
            <a:r>
              <a:rPr lang="en-US" sz="2200" dirty="0">
                <a:solidFill>
                  <a:srgbClr val="0099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/*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36BBFD-81D3-45B0-983D-30D3D3E7DDFB}" type="slidenum">
              <a:rPr lang="en-US" altLang="tr-TR" sz="1200" smtClean="0">
                <a:solidFill>
                  <a:schemeClr val="tx1"/>
                </a:solidFill>
              </a:rPr>
              <a:pPr/>
              <a:t>17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0" y="0"/>
          <a:ext cx="7061200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Document" r:id="rId4" imgW="7062810" imgH="5527523" progId="Word.Document.8">
                  <p:embed/>
                </p:oleObj>
              </mc:Choice>
              <mc:Fallback>
                <p:oleObj name="Document" r:id="rId4" imgW="7062810" imgH="55275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fig06_06.c</a:t>
            </a:r>
          </a:p>
        </p:txBody>
      </p:sp>
      <p:sp>
        <p:nvSpPr>
          <p:cNvPr id="43014" name="Line 8"/>
          <p:cNvSpPr>
            <a:spLocks noChangeShapeType="1"/>
          </p:cNvSpPr>
          <p:nvPr/>
        </p:nvSpPr>
        <p:spPr bwMode="auto">
          <a:xfrm flipH="1">
            <a:off x="22098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2213" name="Text Box 5"/>
          <p:cNvSpPr txBox="1">
            <a:spLocks noChangeArrowheads="1"/>
          </p:cNvSpPr>
          <p:nvPr/>
        </p:nvSpPr>
        <p:spPr bwMode="auto">
          <a:xfrm>
            <a:off x="5791200" y="2057400"/>
            <a:ext cx="31242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initializer list initializes all array elements simultaneously</a:t>
            </a:r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 flipH="1" flipV="1">
            <a:off x="4800600" y="2133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2215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1242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adds each element of the array to variable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3" grpId="0" animBg="1"/>
      <p:bldP spid="8622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9449021-25C3-4E8C-8913-DBCAEA181A38}" type="slidenum">
              <a:rPr lang="en-US" altLang="tr-TR" sz="1200" smtClean="0">
                <a:solidFill>
                  <a:schemeClr val="tx1"/>
                </a:solidFill>
              </a:rPr>
              <a:pPr/>
              <a:t>18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0" y="0"/>
          <a:ext cx="7061200" cy="584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Document" r:id="rId4" imgW="7062810" imgH="5851825" progId="Word.Document.8">
                  <p:embed/>
                </p:oleObj>
              </mc:Choice>
              <mc:Fallback>
                <p:oleObj name="Document" r:id="rId4" imgW="7062810" imgH="58518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84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150100" y="1263650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fig06_07.c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4495800" y="685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>
            <a:off x="2514600" y="914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 flipH="1">
            <a:off x="3962400" y="2819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5065" name="Line 14"/>
          <p:cNvSpPr>
            <a:spLocks noChangeShapeType="1"/>
          </p:cNvSpPr>
          <p:nvPr/>
        </p:nvSpPr>
        <p:spPr bwMode="auto">
          <a:xfrm flipH="1">
            <a:off x="38862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3237" name="Text Box 5"/>
          <p:cNvSpPr txBox="1">
            <a:spLocks noChangeArrowheads="1"/>
          </p:cNvSpPr>
          <p:nvPr/>
        </p:nvSpPr>
        <p:spPr bwMode="auto">
          <a:xfrm>
            <a:off x="6172200" y="496888"/>
            <a:ext cx="2743200" cy="646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#define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directives create symbolic constants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6172200" y="2514600"/>
            <a:ext cx="25908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frequency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array is defined with 11 elements </a:t>
            </a:r>
          </a:p>
        </p:txBody>
      </p:sp>
      <p:sp>
        <p:nvSpPr>
          <p:cNvPr id="863242" name="Text Box 10"/>
          <p:cNvSpPr txBox="1">
            <a:spLocks noChangeArrowheads="1"/>
          </p:cNvSpPr>
          <p:nvPr/>
        </p:nvSpPr>
        <p:spPr bwMode="auto">
          <a:xfrm>
            <a:off x="6324600" y="3276600"/>
            <a:ext cx="2743200" cy="12001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responses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array is defined with 40 elements and its elements are initialized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H="1">
            <a:off x="6019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3245" name="Text Box 13"/>
          <p:cNvSpPr txBox="1">
            <a:spLocks noChangeArrowheads="1"/>
          </p:cNvSpPr>
          <p:nvPr/>
        </p:nvSpPr>
        <p:spPr bwMode="auto">
          <a:xfrm>
            <a:off x="5334000" y="4876800"/>
            <a:ext cx="35814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subscript of </a:t>
            </a:r>
            <a:r>
              <a:rPr lang="en-US" altLang="tr-TR" sz="1800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frequency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array is given by value in </a:t>
            </a:r>
            <a:r>
              <a:rPr lang="en-US" altLang="tr-TR" sz="1800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responses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array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81000" y="5820648"/>
            <a:ext cx="6391276" cy="715089"/>
          </a:xfrm>
          <a:prstGeom prst="flowChartAlternateProcess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‘1’s 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counted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frequency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[1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r>
              <a:rPr lang="tr-TR" altLang="tr-TR" sz="1800" b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‘2’s is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counted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frequency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on..</a:t>
            </a:r>
            <a:endParaRPr lang="tr-TR" altLang="tr-TR" sz="18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7" grpId="0" animBg="1"/>
      <p:bldP spid="863240" grpId="0" animBg="1"/>
      <p:bldP spid="863242" grpId="0" animBg="1"/>
      <p:bldP spid="86324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7E733C7-4C1E-4716-A1D3-3312C756B9E0}" type="slidenum">
              <a:rPr lang="en-US" altLang="tr-TR" sz="1200" smtClean="0">
                <a:solidFill>
                  <a:schemeClr val="tx1"/>
                </a:solidFill>
              </a:rPr>
              <a:pPr/>
              <a:t>19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0" y="0"/>
          <a:ext cx="7053263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Document" r:id="rId4" imgW="7056048" imgH="5034409" progId="Word.Document.8">
                  <p:embed/>
                </p:oleObj>
              </mc:Choice>
              <mc:Fallback>
                <p:oleObj name="Document" r:id="rId4" imgW="7056048" imgH="50344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fig06_07.c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4A7C2E3D-4F27-4152-8A51-E156FD1CC359}" type="slidenum">
              <a:rPr lang="en-US" altLang="tr-TR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tr-TR" sz="1200" b="0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OBJECTIVES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72795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To use the array data structure to represent lists and tables of values.</a:t>
            </a:r>
          </a:p>
          <a:p>
            <a:pPr eaLnBrk="1" hangingPunct="1"/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To define an array, initialize an array and refer to individual elements of an array.</a:t>
            </a:r>
          </a:p>
          <a:p>
            <a:pPr eaLnBrk="1" hangingPunct="1"/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To define symbolic constants.</a:t>
            </a:r>
          </a:p>
          <a:p>
            <a:pPr eaLnBrk="1" hangingPunct="1"/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To pass arrays to functions. </a:t>
            </a:r>
          </a:p>
          <a:p>
            <a:pPr eaLnBrk="1" hangingPunct="1"/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To use arrays to store, sort and search lists and tables of</a:t>
            </a:r>
            <a:r>
              <a:rPr lang="en-US" altLang="tr-TR" sz="2600" smtClean="0">
                <a:ea typeface="Times New Roman" panose="02020603050405020304" pitchFamily="18" charset="0"/>
                <a:cs typeface="Goudy Sans Book" pitchFamily="34" charset="0"/>
              </a:rPr>
              <a:t> </a:t>
            </a:r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values.</a:t>
            </a:r>
          </a:p>
          <a:p>
            <a:pPr eaLnBrk="1" hangingPunct="1"/>
            <a:r>
              <a:rPr lang="en-US" altLang="tr-TR" sz="2600" b="0" smtClean="0">
                <a:ea typeface="Times New Roman" panose="02020603050405020304" pitchFamily="18" charset="0"/>
                <a:cs typeface="Goudy Sans Book" pitchFamily="34" charset="0"/>
              </a:rPr>
              <a:t>To define and manipulate multiple-subscripted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A01512C5-7F15-4127-9F20-F84056E27146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20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Error-Prevention Tip 6.1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804988"/>
            <a:ext cx="8047037" cy="1144929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tr-TR" altLang="tr-TR" sz="2400" dirty="0" smtClean="0"/>
              <a:t>T</a:t>
            </a:r>
            <a:r>
              <a:rPr lang="en-US" altLang="tr-TR" sz="2400" dirty="0" smtClean="0"/>
              <a:t>he array subscript should never go below 0 and should always be less than the total number of elements in the array (size – 1).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3200400"/>
            <a:ext cx="4572000" cy="792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" lvl="3" indent="-290513" eaLnBrk="1" hangingPunct="1">
              <a:spcBef>
                <a:spcPts val="600"/>
              </a:spcBef>
              <a:spcAft>
                <a:spcPct val="25000"/>
              </a:spcAft>
              <a:buClr>
                <a:srgbClr val="4F87C6"/>
              </a:buClr>
            </a:pPr>
            <a:r>
              <a:rPr lang="en-US" altLang="tr-TR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int n[ 5 ] = { 0 </a:t>
            </a:r>
            <a:r>
              <a:rPr lang="en-US" altLang="tr-TR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}</a:t>
            </a:r>
            <a:r>
              <a:rPr lang="tr-TR" altLang="tr-TR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;</a:t>
            </a:r>
            <a:r>
              <a:rPr lang="en-US" altLang="tr-TR" sz="1800" dirty="0" smtClean="0">
                <a:solidFill>
                  <a:srgbClr val="000000"/>
                </a:solidFill>
                <a:latin typeface="Times New Roman"/>
                <a:cs typeface="+mn-cs"/>
              </a:rPr>
              <a:t>   </a:t>
            </a:r>
            <a:endParaRPr lang="en-US" altLang="tr-TR" sz="1800" dirty="0">
              <a:solidFill>
                <a:srgbClr val="000000"/>
              </a:solidFill>
              <a:latin typeface="Times New Roman"/>
              <a:cs typeface="+mn-cs"/>
            </a:endParaRPr>
          </a:p>
          <a:p>
            <a:pPr marL="36000" lvl="3" indent="-290513" eaLnBrk="1" hangingPunct="1">
              <a:spcBef>
                <a:spcPts val="600"/>
              </a:spcBef>
              <a:spcAft>
                <a:spcPct val="25000"/>
              </a:spcAft>
              <a:buClr>
                <a:srgbClr val="4F87C6"/>
              </a:buClr>
            </a:pPr>
            <a:r>
              <a:rPr lang="en-US" altLang="tr-TR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int </a:t>
            </a:r>
            <a:r>
              <a:rPr lang="en-US" altLang="tr-TR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n[ </a:t>
            </a:r>
            <a:r>
              <a:rPr lang="tr-TR" altLang="tr-TR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6</a:t>
            </a:r>
            <a:r>
              <a:rPr lang="en-US" altLang="tr-TR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tr-TR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] = </a:t>
            </a:r>
            <a:r>
              <a:rPr lang="tr-TR" altLang="tr-TR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7;</a:t>
            </a:r>
            <a:r>
              <a:rPr lang="en-US" altLang="tr-TR" sz="1800" dirty="0" smtClean="0">
                <a:solidFill>
                  <a:srgbClr val="000000"/>
                </a:solidFill>
                <a:latin typeface="Times New Roman"/>
                <a:cs typeface="+mn-cs"/>
              </a:rPr>
              <a:t>   </a:t>
            </a:r>
            <a:endParaRPr lang="en-US" altLang="tr-TR" sz="18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3429000"/>
            <a:ext cx="34901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A </a:t>
            </a:r>
            <a:r>
              <a:rPr kumimoji="0" lang="tr-TR" altLang="tr-TR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logic</a:t>
            </a:r>
            <a:r>
              <a:rPr kumimoji="0" lang="tr-TR" alt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</a:t>
            </a:r>
            <a:r>
              <a:rPr kumimoji="0" lang="tr-TR" altLang="tr-TR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error</a:t>
            </a:r>
            <a:r>
              <a:rPr kumimoji="0" lang="tr-TR" alt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</a:t>
            </a:r>
            <a:r>
              <a:rPr kumimoji="0" lang="tr-TR" altLang="tr-TR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occurs</a:t>
            </a:r>
            <a:r>
              <a:rPr kumimoji="0" lang="tr-TR" alt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No </a:t>
            </a:r>
            <a:r>
              <a:rPr kumimoji="0" lang="en-US" alt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syntax error</a:t>
            </a:r>
            <a:endParaRPr kumimoji="0" lang="tr-TR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4038600" y="3810000"/>
            <a:ext cx="900000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A30B8BC-0CA9-44E0-AF33-BAAA1DA9F530}" type="slidenum">
              <a:rPr lang="en-US" altLang="tr-TR" sz="1200" smtClean="0">
                <a:solidFill>
                  <a:schemeClr val="tx1"/>
                </a:solidFill>
              </a:rPr>
              <a:pPr/>
              <a:t>21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0" y="0"/>
          <a:ext cx="7061200" cy="62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Document" r:id="rId4" imgW="7062810" imgH="6270789" progId="Word.Document.8">
                  <p:embed/>
                </p:oleObj>
              </mc:Choice>
              <mc:Fallback>
                <p:oleObj name="Document" r:id="rId4" imgW="7062810" imgH="62707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26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fig06_08.c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02676"/>
              </p:ext>
            </p:extLst>
          </p:nvPr>
        </p:nvGraphicFramePr>
        <p:xfrm>
          <a:off x="4783138" y="4209256"/>
          <a:ext cx="70516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Document" r:id="rId6" imgW="7054892" imgH="2730549" progId="Word.Document.8">
                  <p:embed/>
                </p:oleObj>
              </mc:Choice>
              <mc:Fallback>
                <p:oleObj name="Document" r:id="rId6" imgW="7054892" imgH="27305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209256"/>
                        <a:ext cx="7051675" cy="27241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prstDash val="lgDash"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755900" y="5846763"/>
            <a:ext cx="2027238" cy="206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9FB8919-756E-4DA9-8ED6-EE4FB403307E}" type="slidenum">
              <a:rPr lang="en-US" altLang="tr-TR" sz="1200" smtClean="0">
                <a:solidFill>
                  <a:schemeClr val="tx1"/>
                </a:solidFill>
              </a:rPr>
              <a:pPr/>
              <a:t>22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0" y="0"/>
          <a:ext cx="70612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Document" r:id="rId4" imgW="7062810" imgH="4589892" progId="Word.Document.8">
                  <p:embed/>
                </p:oleObj>
              </mc:Choice>
              <mc:Fallback>
                <p:oleObj name="Document" r:id="rId4" imgW="7062810" imgH="45898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" y="4724400"/>
            <a:ext cx="6391276" cy="715089"/>
          </a:xfrm>
          <a:prstGeom prst="flowChartAlternateProcess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1’s 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counted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frequency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[1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‘2’s is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counted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frequency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on..</a:t>
            </a:r>
            <a:endParaRPr lang="tr-TR" altLang="tr-TR" sz="18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0673CB-BFCE-457C-8451-F408D2D1716A}" type="slidenum">
              <a:rPr lang="en-US" altLang="tr-TR" sz="1200" smtClean="0">
                <a:solidFill>
                  <a:schemeClr val="tx1"/>
                </a:solidFill>
              </a:rPr>
              <a:pPr/>
              <a:t>23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0" y="0"/>
          <a:ext cx="70612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Document" r:id="rId4" imgW="7062810" imgH="4224918" progId="Word.Document.8">
                  <p:embed/>
                </p:oleObj>
              </mc:Choice>
              <mc:Fallback>
                <p:oleObj name="Document" r:id="rId4" imgW="7062810" imgH="42249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fig06_09.c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96200" cy="523220"/>
          </a:xfrm>
        </p:spPr>
        <p:txBody>
          <a:bodyPr/>
          <a:lstStyle/>
          <a:p>
            <a:r>
              <a:rPr lang="en-US" altLang="zh-TW" sz="2800" b="1" dirty="0">
                <a:ea typeface="新細明體" pitchFamily="18" charset="-120"/>
                <a:cs typeface="Times New Roman" panose="02020603050405020304" pitchFamily="18" charset="0"/>
              </a:rPr>
              <a:t>Character Strings</a:t>
            </a:r>
          </a:p>
        </p:txBody>
      </p:sp>
      <p:sp>
        <p:nvSpPr>
          <p:cNvPr id="41678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58775" y="990600"/>
            <a:ext cx="7848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sequence of characters is often referred to as a character “string”. 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string is  stored in an array of type </a:t>
            </a:r>
            <a:r>
              <a:rPr lang="en-US" altLang="zh-TW" sz="2400" b="1" dirty="0">
                <a:solidFill>
                  <a:srgbClr val="A2C1FE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char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ending with the null character '\0 '.</a:t>
            </a:r>
          </a:p>
          <a:p>
            <a:pPr>
              <a:lnSpc>
                <a:spcPct val="90000"/>
              </a:lnSpc>
            </a:pPr>
            <a:endParaRPr lang="en-US" alt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678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53380"/>
            <a:ext cx="3235325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2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79120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304800" y="98551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2200" b="0" dirty="0">
                <a:ea typeface="新細明體" pitchFamily="18" charset="-120"/>
              </a:rPr>
              <a:t>A string containing a single character takes up 2 bytes of storage.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304800"/>
            <a:ext cx="7696200" cy="5232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800" b="1" smtClean="0">
                <a:ea typeface="新細明體" pitchFamily="18" charset="-120"/>
                <a:cs typeface="Times New Roman" panose="02020603050405020304" pitchFamily="18" charset="0"/>
              </a:rPr>
              <a:t>Character Strings</a:t>
            </a:r>
            <a:endParaRPr lang="en-US" altLang="zh-TW" sz="2800" b="1" dirty="0"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97113"/>
            <a:ext cx="8001000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304800"/>
            <a:ext cx="7696200" cy="5232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800" b="1" smtClean="0">
                <a:ea typeface="新細明體" pitchFamily="18" charset="-120"/>
                <a:cs typeface="Times New Roman" panose="02020603050405020304" pitchFamily="18" charset="0"/>
              </a:rPr>
              <a:t>Character Strings</a:t>
            </a:r>
            <a:endParaRPr lang="en-US" altLang="zh-TW" sz="2800" b="1" dirty="0"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958975"/>
            <a:ext cx="7289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304800"/>
            <a:ext cx="7696200" cy="5232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800" b="1" smtClean="0">
                <a:ea typeface="新細明體" pitchFamily="18" charset="-120"/>
                <a:cs typeface="Times New Roman" panose="02020603050405020304" pitchFamily="18" charset="0"/>
              </a:rPr>
              <a:t>Character Strings</a:t>
            </a:r>
            <a:endParaRPr lang="en-US" altLang="zh-TW" sz="2800" b="1" dirty="0"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8361"/>
            <a:ext cx="7696200" cy="523220"/>
          </a:xfrm>
        </p:spPr>
        <p:txBody>
          <a:bodyPr/>
          <a:lstStyle/>
          <a:p>
            <a:r>
              <a:rPr lang="en-US" altLang="zh-TW" sz="2800" b="1" dirty="0">
                <a:ea typeface="新細明體" pitchFamily="18" charset="-120"/>
              </a:rPr>
              <a:t>Character vs. String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3116751"/>
          </a:xfrm>
        </p:spPr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string constant is a sequence of characters enclosed in double quotes.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For example, the character string: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>
                <a:solidFill>
                  <a:srgbClr val="A2C1FE"/>
                </a:solidFill>
                <a:latin typeface="Courier New" panose="02070309020205020404" pitchFamily="49" charset="0"/>
                <a:ea typeface="新細明體" pitchFamily="18" charset="-12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 s1[2]=</a:t>
            </a:r>
            <a:r>
              <a:rPr lang="en-US" altLang="zh-TW" dirty="0">
                <a:ea typeface="新細明體" pitchFamily="18" charset="-12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"; 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 //Takes two bytes of storage.</a:t>
            </a:r>
            <a:r>
              <a:rPr lang="en-US" altLang="zh-TW" dirty="0">
                <a:ea typeface="新細明體" pitchFamily="18" charset="-120"/>
              </a:rPr>
              <a:t>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s1:</a:t>
            </a:r>
          </a:p>
          <a:p>
            <a:pPr lvl="1">
              <a:buFont typeface="Monotype Sorts" pitchFamily="2" charset="2"/>
              <a:buNone/>
            </a:pPr>
            <a:endParaRPr lang="tr-TR" altLang="zh-TW" dirty="0" smtClean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sz="2000" dirty="0">
                <a:ea typeface="新細明體" pitchFamily="18" charset="-120"/>
              </a:rPr>
              <a:t>On the other hand, the character, in single quotes: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>
                <a:solidFill>
                  <a:srgbClr val="A2C1FE"/>
                </a:solidFill>
                <a:latin typeface="Courier New" panose="02070309020205020404" pitchFamily="49" charset="0"/>
                <a:ea typeface="新細明體" pitchFamily="18" charset="-12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 s2= </a:t>
            </a:r>
            <a:r>
              <a:rPr lang="en-US" altLang="zh-TW" dirty="0">
                <a:ea typeface="新細明體" pitchFamily="18" charset="-120"/>
              </a:rPr>
              <a:t>`a`; 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//Takes only one byte of storage.</a:t>
            </a:r>
            <a:r>
              <a:rPr lang="en-US" altLang="zh-TW" dirty="0">
                <a:solidFill>
                  <a:srgbClr val="66FF33"/>
                </a:solidFill>
                <a:ea typeface="新細明體" pitchFamily="18" charset="-120"/>
              </a:rPr>
              <a:t>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s2: </a:t>
            </a:r>
            <a:endParaRPr lang="en-US" altLang="zh-TW" sz="2000" dirty="0">
              <a:ea typeface="新細明體" pitchFamily="18" charset="-120"/>
            </a:endParaRPr>
          </a:p>
        </p:txBody>
      </p:sp>
      <p:graphicFrame>
        <p:nvGraphicFramePr>
          <p:cNvPr id="4290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94438"/>
              </p:ext>
            </p:extLst>
          </p:nvPr>
        </p:nvGraphicFramePr>
        <p:xfrm>
          <a:off x="838200" y="2743200"/>
          <a:ext cx="1062790" cy="457200"/>
        </p:xfrm>
        <a:graphic>
          <a:graphicData uri="http://schemas.openxmlformats.org/drawingml/2006/table">
            <a:tbl>
              <a:tblPr/>
              <a:tblGrid>
                <a:gridCol w="531395">
                  <a:extLst>
                    <a:ext uri="{9D8B030D-6E8A-4147-A177-3AD203B41FA5}">
                      <a16:colId xmlns:a16="http://schemas.microsoft.com/office/drawing/2014/main" val="1277139588"/>
                    </a:ext>
                  </a:extLst>
                </a:gridCol>
                <a:gridCol w="531395">
                  <a:extLst>
                    <a:ext uri="{9D8B030D-6E8A-4147-A177-3AD203B41FA5}">
                      <a16:colId xmlns:a16="http://schemas.microsoft.com/office/drawing/2014/main" val="4244041828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474279"/>
                  </a:ext>
                </a:extLst>
              </a:tr>
            </a:tbl>
          </a:graphicData>
        </a:graphic>
      </p:graphicFrame>
      <p:graphicFrame>
        <p:nvGraphicFramePr>
          <p:cNvPr id="42906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25376"/>
              </p:ext>
            </p:extLst>
          </p:nvPr>
        </p:nvGraphicFramePr>
        <p:xfrm>
          <a:off x="952500" y="4127439"/>
          <a:ext cx="425116" cy="517525"/>
        </p:xfrm>
        <a:graphic>
          <a:graphicData uri="http://schemas.openxmlformats.org/drawingml/2006/table">
            <a:tbl>
              <a:tblPr/>
              <a:tblGrid>
                <a:gridCol w="425116">
                  <a:extLst>
                    <a:ext uri="{9D8B030D-6E8A-4147-A177-3AD203B41FA5}">
                      <a16:colId xmlns:a16="http://schemas.microsoft.com/office/drawing/2014/main" val="381715001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3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481263"/>
            <a:ext cx="8053387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3396" name="Rectangle 1028"/>
          <p:cNvSpPr>
            <a:spLocks noChangeArrowheads="1"/>
          </p:cNvSpPr>
          <p:nvPr/>
        </p:nvSpPr>
        <p:spPr bwMode="auto">
          <a:xfrm>
            <a:off x="609600" y="6096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TW" sz="4000" b="0">
                <a:solidFill>
                  <a:schemeClr val="tx2"/>
                </a:solidFill>
                <a:ea typeface="新細明體" pitchFamily="18" charset="-120"/>
              </a:rPr>
              <a:t>Character vs. String</a:t>
            </a:r>
          </a:p>
        </p:txBody>
      </p:sp>
    </p:spTree>
    <p:extLst>
      <p:ext uri="{BB962C8B-B14F-4D97-AF65-F5344CB8AC3E}">
        <p14:creationId xmlns:p14="http://schemas.microsoft.com/office/powerpoint/2010/main" val="10342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6652190-1435-46FB-BC9A-1D42665886C0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69850"/>
            <a:ext cx="8229600" cy="742950"/>
          </a:xfrm>
        </p:spPr>
        <p:txBody>
          <a:bodyPr/>
          <a:lstStyle/>
          <a:p>
            <a:pPr eaLnBrk="1" hangingPunct="1"/>
            <a:r>
              <a:rPr lang="en-US" altLang="tr-TR" smtClean="0"/>
              <a:t>6.</a:t>
            </a:r>
            <a:r>
              <a:rPr lang="tr-TR" altLang="tr-TR" smtClean="0"/>
              <a:t>1</a:t>
            </a:r>
            <a:r>
              <a:rPr lang="en-US" altLang="tr-TR" smtClean="0"/>
              <a:t> Arrays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" y="3646488"/>
            <a:ext cx="5029200" cy="1219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tr-TR" sz="2000" smtClean="0"/>
              <a:t>Array elements are like normal variables</a:t>
            </a:r>
            <a:endParaRPr lang="tr-TR" altLang="tr-TR" sz="20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tr-TR" sz="2000" smtClean="0">
                <a:latin typeface="Lucida Console" panose="020B0609040504020204" pitchFamily="49" charset="0"/>
              </a:rPr>
              <a:t>c[ 0 ] = </a:t>
            </a:r>
            <a:r>
              <a:rPr lang="tr-TR" altLang="tr-TR" sz="2000" smtClean="0">
                <a:latin typeface="Lucida Console" panose="020B0609040504020204" pitchFamily="49" charset="0"/>
              </a:rPr>
              <a:t>-45</a:t>
            </a:r>
            <a:r>
              <a:rPr lang="en-US" altLang="tr-TR" sz="2000" smtClean="0">
                <a:latin typeface="Lucida Console" panose="020B0609040504020204" pitchFamily="49" charset="0"/>
              </a:rPr>
              <a:t>;</a:t>
            </a:r>
            <a:endParaRPr lang="tr-TR" altLang="tr-TR" sz="2000" smtClean="0">
              <a:latin typeface="Lucida Console" panose="020B06090405040202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tr-TR" sz="2000" smtClean="0">
                <a:latin typeface="Lucida Console" panose="020B0609040504020204" pitchFamily="49" charset="0"/>
              </a:rPr>
              <a:t>printf( "%d", c[ 0 ]);</a:t>
            </a:r>
            <a:endParaRPr lang="tr-TR" altLang="tr-TR" sz="2000" smtClean="0">
              <a:latin typeface="Lucida Console" panose="020B0609040504020204" pitchFamily="49" charset="0"/>
            </a:endParaRPr>
          </a:p>
        </p:txBody>
      </p:sp>
      <p:sp>
        <p:nvSpPr>
          <p:cNvPr id="18437" name="object 2"/>
          <p:cNvSpPr>
            <a:spLocks noChangeArrowheads="1"/>
          </p:cNvSpPr>
          <p:nvPr/>
        </p:nvSpPr>
        <p:spPr bwMode="auto">
          <a:xfrm>
            <a:off x="106363" y="696913"/>
            <a:ext cx="8732837" cy="2670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843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81375"/>
            <a:ext cx="2357438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4A089A-A1CF-45FC-8DFA-583BAEEC9BC7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6.4 Array Examples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 smtClean="0"/>
              <a:t>Character arrays</a:t>
            </a:r>
          </a:p>
          <a:p>
            <a:pPr marL="720000" lvl="3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char string1[] = "first";</a:t>
            </a:r>
            <a:endParaRPr lang="tr-TR" altLang="tr-TR" sz="1600" b="0" dirty="0" smtClean="0">
              <a:latin typeface="Lucida Console" panose="020B0609040504020204" pitchFamily="49" charset="0"/>
            </a:endParaRPr>
          </a:p>
          <a:p>
            <a:pPr lvl="3" eaLnBrk="1" hangingPunct="1">
              <a:lnSpc>
                <a:spcPct val="90000"/>
              </a:lnSpc>
              <a:defRPr/>
            </a:pPr>
            <a:endParaRPr lang="tr-TR" altLang="tr-TR" sz="1600" b="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000" b="0" dirty="0"/>
              <a:t>String </a:t>
            </a:r>
            <a:r>
              <a:rPr lang="en-US" altLang="tr-TR" sz="1800" b="0" dirty="0">
                <a:latin typeface="Lucida Console" panose="020B0609040504020204" pitchFamily="49" charset="0"/>
              </a:rPr>
              <a:t>“first”</a:t>
            </a:r>
            <a:r>
              <a:rPr lang="en-US" altLang="tr-TR" sz="2000" b="0" dirty="0"/>
              <a:t> is really a static array of characters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000" b="0" dirty="0"/>
              <a:t>Character arrays can be initialized using string </a:t>
            </a:r>
            <a:r>
              <a:rPr lang="en-US" altLang="tr-TR" sz="2000" b="0" dirty="0" smtClean="0"/>
              <a:t>literals</a:t>
            </a:r>
            <a:endParaRPr lang="tr-TR" altLang="tr-TR" sz="2000" b="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1800" b="0" dirty="0" smtClean="0"/>
              <a:t>Null character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'\0'</a:t>
            </a:r>
            <a:r>
              <a:rPr lang="en-US" altLang="tr-TR" sz="1800" b="0" dirty="0" smtClean="0"/>
              <a:t> terminates strings</a:t>
            </a:r>
            <a:endParaRPr lang="tr-TR" altLang="tr-TR" sz="1800" b="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string1</a:t>
            </a:r>
            <a:r>
              <a:rPr lang="en-US" altLang="tr-TR" sz="1800" b="0" dirty="0" smtClean="0"/>
              <a:t> actually has 6 elements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tr-TR" altLang="tr-TR" sz="1800" b="0" dirty="0" smtClean="0"/>
          </a:p>
          <a:p>
            <a:pPr marL="720000" lvl="3" eaLnBrk="1" hangingPunct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tr-TR" sz="2200" u="sng" dirty="0" smtClean="0"/>
              <a:t>It is equivalent to</a:t>
            </a:r>
            <a:endParaRPr lang="tr-TR" altLang="tr-TR" sz="2200" u="sng" dirty="0" smtClean="0"/>
          </a:p>
          <a:p>
            <a:pPr marL="720000" lvl="1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char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string1[]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=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'f',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</a:t>
            </a:r>
            <a:r>
              <a:rPr lang="en-US" altLang="tr-TR" sz="16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',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'r',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's',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't',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'\0'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};</a:t>
            </a:r>
            <a:endParaRPr lang="tr-TR" altLang="tr-TR" sz="1600" b="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tr-TR" altLang="tr-TR" sz="1600" b="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tr-TR" sz="1600" b="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000" dirty="0" smtClean="0"/>
              <a:t>Can access individual characters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string1[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3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] is character ‘s’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75835-AA4D-48CC-93D6-3DF3613F34E7}" type="slidenum">
              <a:rPr lang="en-US" altLang="tr-TR" smtClean="0"/>
              <a:pPr>
                <a:defRPr/>
              </a:pPr>
              <a:t>31</a:t>
            </a:fld>
            <a:endParaRPr lang="en-US" altLang="tr-TR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524000"/>
            <a:ext cx="5410200" cy="29507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char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c[] = 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abcd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       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char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c[50] = 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abcd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       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char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c[] = {'a', 'b', 'c', 'd', '\0'};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       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char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Lucida Bright" panose="02040602050505020304" pitchFamily="18" charset="0"/>
              </a:rPr>
              <a:t> c[5] = {'a', 'b', 'c', 'd', '\0'};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 </a:t>
            </a:r>
          </a:p>
        </p:txBody>
      </p:sp>
      <p:pic>
        <p:nvPicPr>
          <p:cNvPr id="167940" name="Picture 4" descr="Initialization of strings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876800"/>
            <a:ext cx="2966294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5775" y="553517"/>
            <a:ext cx="7934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b="1" u="sng" dirty="0" smtClean="0">
                <a:solidFill>
                  <a:srgbClr val="252830"/>
                </a:solidFill>
                <a:latin typeface="+mj-lt"/>
              </a:rPr>
              <a:t>I</a:t>
            </a:r>
            <a:r>
              <a:rPr lang="en-US" sz="2200" b="1" u="sng" dirty="0" smtClean="0">
                <a:solidFill>
                  <a:srgbClr val="252830"/>
                </a:solidFill>
                <a:latin typeface="+mj-lt"/>
              </a:rPr>
              <a:t>n </a:t>
            </a:r>
            <a:r>
              <a:rPr lang="en-US" sz="2200" b="1" u="sng" dirty="0">
                <a:solidFill>
                  <a:srgbClr val="252830"/>
                </a:solidFill>
                <a:latin typeface="+mj-lt"/>
              </a:rPr>
              <a:t>C, string can be initialized in a number of different ways.</a:t>
            </a:r>
            <a:endParaRPr lang="tr-TR" sz="2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7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4A089A-A1CF-45FC-8DFA-583BAEEC9BC7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6.4 Array Examples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1924050"/>
          </a:xfrm>
        </p:spPr>
        <p:txBody>
          <a:bodyPr/>
          <a:lstStyle/>
          <a:p>
            <a:pPr marL="33487" lvl="1" indent="0" eaLnBrk="1" hangingPunct="1">
              <a:lnSpc>
                <a:spcPct val="90000"/>
              </a:lnSpc>
              <a:buNone/>
              <a:defRPr/>
            </a:pPr>
            <a:r>
              <a:rPr lang="en-US" altLang="tr-TR" u="sng" dirty="0" smtClean="0"/>
              <a:t>Array name is address of array, so </a:t>
            </a:r>
            <a:r>
              <a:rPr lang="tr-TR" altLang="tr-TR" u="sng" dirty="0" smtClean="0"/>
              <a:t>‘</a:t>
            </a:r>
            <a:r>
              <a:rPr lang="en-US" altLang="tr-TR" u="sng" dirty="0" smtClean="0"/>
              <a:t>&amp;</a:t>
            </a:r>
            <a:r>
              <a:rPr lang="tr-TR" altLang="tr-TR" u="sng" dirty="0" smtClean="0"/>
              <a:t>’</a:t>
            </a:r>
            <a:r>
              <a:rPr lang="en-US" altLang="tr-TR" u="sng" dirty="0" smtClean="0"/>
              <a:t> </a:t>
            </a:r>
            <a:r>
              <a:rPr lang="tr-TR" altLang="tr-TR" u="sng" dirty="0" smtClean="0"/>
              <a:t>is </a:t>
            </a:r>
            <a:r>
              <a:rPr lang="en-US" altLang="tr-TR" u="sng" dirty="0" smtClean="0"/>
              <a:t>not </a:t>
            </a:r>
            <a:r>
              <a:rPr lang="en-US" altLang="tr-TR" u="sng" dirty="0" smtClean="0"/>
              <a:t>needed for </a:t>
            </a:r>
            <a:r>
              <a:rPr lang="en-US" altLang="tr-TR" u="sng" dirty="0" err="1" smtClean="0"/>
              <a:t>scanf</a:t>
            </a:r>
            <a:r>
              <a:rPr lang="en-US" altLang="tr-TR" u="sng" dirty="0" smtClean="0"/>
              <a:t> </a:t>
            </a:r>
            <a:endParaRPr lang="tr-TR" altLang="tr-TR" u="sng" dirty="0" smtClean="0"/>
          </a:p>
          <a:p>
            <a:pPr marL="33487" lvl="1" indent="0" eaLnBrk="1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altLang="tr-TR" sz="700" dirty="0" smtClean="0"/>
          </a:p>
          <a:p>
            <a:pPr marL="648000" lvl="3" eaLnBrk="1" hangingPunct="1">
              <a:lnSpc>
                <a:spcPct val="90000"/>
              </a:lnSpc>
              <a:defRPr/>
            </a:pPr>
            <a:r>
              <a:rPr lang="tr-TR" altLang="tr-TR" sz="1600" b="0" dirty="0" err="1" smtClean="0">
                <a:latin typeface="Lucida Console" panose="020B0609040504020204" pitchFamily="49" charset="0"/>
              </a:rPr>
              <a:t>char</a:t>
            </a:r>
            <a:r>
              <a:rPr lang="tr-TR" altLang="tr-TR" sz="16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string</a:t>
            </a:r>
            <a:r>
              <a:rPr lang="tr-TR" altLang="tr-TR" sz="1600" b="0" dirty="0" smtClean="0">
                <a:latin typeface="Lucida Console" panose="020B0609040504020204" pitchFamily="49" charset="0"/>
              </a:rPr>
              <a:t>1[20]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;</a:t>
            </a:r>
            <a:endParaRPr lang="tr-TR" altLang="tr-TR" sz="1600" b="0" dirty="0" smtClean="0">
              <a:latin typeface="Lucida Console" panose="020B0609040504020204" pitchFamily="49" charset="0"/>
            </a:endParaRPr>
          </a:p>
          <a:p>
            <a:pPr marL="648000" lvl="3" eaLnBrk="1" hangingPunct="1">
              <a:lnSpc>
                <a:spcPct val="90000"/>
              </a:lnSpc>
              <a:defRPr/>
            </a:pPr>
            <a:r>
              <a:rPr lang="en-US" altLang="tr-TR" sz="1600" b="0" dirty="0" err="1">
                <a:latin typeface="Lucida Console" panose="020B0609040504020204" pitchFamily="49" charset="0"/>
              </a:rPr>
              <a:t>scanf</a:t>
            </a:r>
            <a:r>
              <a:rPr lang="en-US" altLang="tr-TR" sz="1600" b="0" dirty="0">
                <a:latin typeface="Lucida Console" panose="020B0609040504020204" pitchFamily="49" charset="0"/>
              </a:rPr>
              <a:t>(</a:t>
            </a:r>
            <a:r>
              <a:rPr lang="en-US" altLang="tr-TR" sz="1600" b="0" dirty="0"/>
              <a:t> </a:t>
            </a:r>
            <a:r>
              <a:rPr lang="en-US" altLang="tr-TR" sz="1600" b="0" dirty="0">
                <a:latin typeface="Lucida Console" panose="020B0609040504020204" pitchFamily="49" charset="0"/>
              </a:rPr>
              <a:t>"%s",</a:t>
            </a:r>
            <a:r>
              <a:rPr lang="en-US" altLang="tr-TR" sz="1600" b="0" dirty="0"/>
              <a:t> </a:t>
            </a:r>
            <a:r>
              <a:rPr lang="en-US" altLang="tr-TR" sz="1600" b="0" dirty="0">
                <a:latin typeface="Lucida Console" panose="020B0609040504020204" pitchFamily="49" charset="0"/>
              </a:rPr>
              <a:t>string</a:t>
            </a:r>
            <a:r>
              <a:rPr lang="tr-TR" altLang="tr-TR" sz="1600" b="0" dirty="0">
                <a:latin typeface="Lucida Console" panose="020B0609040504020204" pitchFamily="49" charset="0"/>
              </a:rPr>
              <a:t>1</a:t>
            </a:r>
            <a:r>
              <a:rPr lang="en-US" altLang="tr-TR" sz="1600" b="0" dirty="0"/>
              <a:t> </a:t>
            </a:r>
            <a:r>
              <a:rPr lang="en-US" altLang="tr-TR" sz="1600" b="0" dirty="0">
                <a:latin typeface="Lucida Console" panose="020B0609040504020204" pitchFamily="49" charset="0"/>
              </a:rPr>
              <a:t>);</a:t>
            </a:r>
            <a:endParaRPr lang="tr-TR" altLang="tr-TR" sz="1600" b="0" dirty="0">
              <a:latin typeface="Lucida Console" panose="020B0609040504020204" pitchFamily="49" charset="0"/>
            </a:endParaRPr>
          </a:p>
          <a:p>
            <a:pPr marL="648000" lvl="3" eaLnBrk="1" hangingPunct="1">
              <a:lnSpc>
                <a:spcPct val="90000"/>
              </a:lnSpc>
              <a:defRPr/>
            </a:pPr>
            <a:endParaRPr lang="en-US" altLang="tr-TR" sz="800" b="0" dirty="0" smtClean="0">
              <a:latin typeface="Lucida Console" panose="020B0609040504020204" pitchFamily="49" charset="0"/>
            </a:endParaRPr>
          </a:p>
          <a:p>
            <a:pPr marL="504000" lvl="2" eaLnBrk="1" hangingPunct="1">
              <a:lnSpc>
                <a:spcPct val="90000"/>
              </a:lnSpc>
              <a:defRPr/>
            </a:pPr>
            <a:r>
              <a:rPr lang="en-US" altLang="tr-TR" b="0" dirty="0" smtClean="0"/>
              <a:t>Reads characters until </a:t>
            </a:r>
            <a:r>
              <a:rPr lang="en-US" altLang="tr-TR" u="sng" dirty="0" smtClean="0">
                <a:solidFill>
                  <a:schemeClr val="accent6">
                    <a:lumMod val="75000"/>
                  </a:schemeClr>
                </a:solidFill>
              </a:rPr>
              <a:t>whitespace</a:t>
            </a:r>
            <a:r>
              <a:rPr lang="en-US" altLang="tr-TR" u="sng" dirty="0" smtClean="0">
                <a:solidFill>
                  <a:srgbClr val="0070C0"/>
                </a:solidFill>
              </a:rPr>
              <a:t> </a:t>
            </a:r>
            <a:r>
              <a:rPr lang="en-US" altLang="tr-TR" b="0" dirty="0" smtClean="0"/>
              <a:t>encountered</a:t>
            </a:r>
          </a:p>
          <a:p>
            <a:pPr marL="504000" lvl="2" eaLnBrk="1" hangingPunct="1">
              <a:lnSpc>
                <a:spcPct val="90000"/>
              </a:lnSpc>
              <a:defRPr/>
            </a:pPr>
            <a:r>
              <a:rPr lang="en-US" altLang="tr-TR" b="0" dirty="0" smtClean="0"/>
              <a:t>Be careful not to write past end of array, as it is possible to do so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3733800"/>
            <a:ext cx="4343400" cy="1444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-12696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name[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name is %s"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5298684"/>
            <a:ext cx="2520242" cy="10220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400" b="1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400" b="1" dirty="0" err="1" smtClean="0">
                <a:solidFill>
                  <a:srgbClr val="252830"/>
                </a:solidFill>
                <a:latin typeface="+mn-lt"/>
              </a:rPr>
              <a:t>Output</a:t>
            </a:r>
            <a:r>
              <a:rPr lang="tr-TR" altLang="tr-TR" sz="1400" b="1" dirty="0" smtClean="0">
                <a:solidFill>
                  <a:srgbClr val="252830"/>
                </a:solidFill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name: Ali Zengin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name is Ali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3155721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21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487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tr-TR" altLang="tr-TR" u="sng" dirty="0" err="1" smtClean="0"/>
              <a:t>Sample</a:t>
            </a:r>
            <a:r>
              <a:rPr lang="tr-TR" altLang="tr-TR" u="sng" dirty="0" smtClean="0"/>
              <a:t> </a:t>
            </a:r>
            <a:r>
              <a:rPr lang="tr-TR" altLang="tr-TR" u="sng" dirty="0" err="1" smtClean="0"/>
              <a:t>Code</a:t>
            </a:r>
            <a:r>
              <a:rPr lang="tr-TR" altLang="tr-TR" u="sng" dirty="0" smtClean="0"/>
              <a:t>:</a:t>
            </a:r>
            <a:endParaRPr lang="en-US" altLang="tr-TR" b="0" dirty="0" smtClean="0"/>
          </a:p>
        </p:txBody>
      </p:sp>
    </p:spTree>
    <p:extLst>
      <p:ext uri="{BB962C8B-B14F-4D97-AF65-F5344CB8AC3E}">
        <p14:creationId xmlns:p14="http://schemas.microsoft.com/office/powerpoint/2010/main" val="6313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B7A68F2-EDE8-4628-9285-C7C34FF37D28}" type="slidenum">
              <a:rPr lang="en-US" altLang="tr-TR" sz="1200" smtClean="0">
                <a:solidFill>
                  <a:schemeClr val="tx1"/>
                </a:solidFill>
              </a:rPr>
              <a:pPr/>
              <a:t>33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0" y="0"/>
          <a:ext cx="7061200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Document" r:id="rId4" imgW="7062810" imgH="6483511" progId="Word.Document.8">
                  <p:embed/>
                </p:oleObj>
              </mc:Choice>
              <mc:Fallback>
                <p:oleObj name="Document" r:id="rId4" imgW="7062810" imgH="64835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7162800" y="790575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fig06_10.c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2667000" y="1905000"/>
            <a:ext cx="32004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tr-TR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07850"/>
              </p:ext>
            </p:extLst>
          </p:nvPr>
        </p:nvGraphicFramePr>
        <p:xfrm>
          <a:off x="4733925" y="5705475"/>
          <a:ext cx="44100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9" name="Document" r:id="rId6" imgW="7054892" imgH="1807267" progId="Word.Document.8">
                  <p:embed/>
                </p:oleObj>
              </mc:Choice>
              <mc:Fallback>
                <p:oleObj name="Document" r:id="rId6" imgW="7054892" imgH="18072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5705475"/>
                        <a:ext cx="4410075" cy="11239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884488" y="5970589"/>
            <a:ext cx="1687512" cy="8422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9622" name="Text Box 6"/>
          <p:cNvSpPr txBox="1">
            <a:spLocks noChangeArrowheads="1"/>
          </p:cNvSpPr>
          <p:nvPr/>
        </p:nvSpPr>
        <p:spPr bwMode="auto">
          <a:xfrm>
            <a:off x="5867400" y="1769973"/>
            <a:ext cx="3222625" cy="9233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string2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array is defined </a:t>
            </a:r>
            <a:r>
              <a:rPr lang="tr-TR" altLang="tr-TR" sz="1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with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15 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elements including null character </a:t>
            </a:r>
            <a:r>
              <a:rPr lang="en-US" altLang="tr-TR" sz="1800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/0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BE0F37-6798-4666-9F75-ACFA5AF95F1D}" type="slidenum">
              <a:rPr lang="en-US" altLang="tr-TR" sz="1200" smtClean="0">
                <a:solidFill>
                  <a:schemeClr val="tx1"/>
                </a:solidFill>
              </a:rPr>
              <a:pPr/>
              <a:t>34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0" y="0"/>
          <a:ext cx="7061200" cy="479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Document" r:id="rId4" imgW="7062810" imgH="4800814" progId="Word.Document.8">
                  <p:embed/>
                </p:oleObj>
              </mc:Choice>
              <mc:Fallback>
                <p:oleObj name="Document" r:id="rId4" imgW="7062810" imgH="48008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79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4 )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C2B310F-038D-4AF7-950D-ECC1F8DCEE09}" type="slidenum">
              <a:rPr lang="en-US" altLang="tr-TR" sz="1200" smtClean="0">
                <a:solidFill>
                  <a:schemeClr val="tx1"/>
                </a:solidFill>
              </a:rPr>
              <a:pPr/>
              <a:t>35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0" y="0"/>
          <a:ext cx="7061200" cy="479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Document" r:id="rId4" imgW="7062810" imgH="4800814" progId="Word.Document.8">
                  <p:embed/>
                </p:oleObj>
              </mc:Choice>
              <mc:Fallback>
                <p:oleObj name="Document" r:id="rId4" imgW="7062810" imgH="48008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79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4 )</a:t>
            </a:r>
          </a:p>
        </p:txBody>
      </p:sp>
      <p:sp>
        <p:nvSpPr>
          <p:cNvPr id="882693" name="Text Box 5"/>
          <p:cNvSpPr txBox="1">
            <a:spLocks noChangeArrowheads="1"/>
          </p:cNvSpPr>
          <p:nvPr/>
        </p:nvSpPr>
        <p:spPr bwMode="auto">
          <a:xfrm>
            <a:off x="3276600" y="838200"/>
            <a:ext cx="3733800" cy="584775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static</a:t>
            </a:r>
            <a:r>
              <a:rPr lang="en-US" altLang="tr-TR" sz="16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array is created only once, when </a:t>
            </a:r>
            <a:r>
              <a:rPr lang="en-US" altLang="tr-TR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staticArrayInit</a:t>
            </a:r>
            <a:r>
              <a:rPr lang="en-US" altLang="tr-TR" sz="16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first called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H="1">
            <a:off x="2514600" y="91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" name="Flowchart: Alternate Process 1"/>
          <p:cNvSpPr/>
          <p:nvPr/>
        </p:nvSpPr>
        <p:spPr>
          <a:xfrm>
            <a:off x="304800" y="5107930"/>
            <a:ext cx="5410200" cy="919401"/>
          </a:xfrm>
          <a:prstGeom prst="flowChartAlternateProcess">
            <a:avLst/>
          </a:prstGeom>
          <a:ln w="19050">
            <a:solidFill>
              <a:schemeClr val="tx1"/>
            </a:solidFill>
            <a:prstDash val="lg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The </a:t>
            </a:r>
            <a:r>
              <a:rPr lang="en-US" b="1" dirty="0">
                <a:solidFill>
                  <a:srgbClr val="000000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tr-TR" dirty="0" err="1" smtClean="0">
                <a:solidFill>
                  <a:srgbClr val="000000"/>
                </a:solidFill>
              </a:rPr>
              <a:t>qualifier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instructs the compiler to keep a local variable in existence during the life-time of the program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 err="1" smtClean="0">
                <a:solidFill>
                  <a:srgbClr val="000000"/>
                </a:solidFill>
              </a:rPr>
              <a:t>Their</a:t>
            </a: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 err="1" smtClean="0">
                <a:solidFill>
                  <a:srgbClr val="000000"/>
                </a:solidFill>
              </a:rPr>
              <a:t>default</a:t>
            </a: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 err="1" smtClean="0">
                <a:solidFill>
                  <a:srgbClr val="000000"/>
                </a:solidFill>
              </a:rPr>
              <a:t>value</a:t>
            </a:r>
            <a:r>
              <a:rPr lang="tr-TR" dirty="0" smtClean="0">
                <a:solidFill>
                  <a:srgbClr val="000000"/>
                </a:solidFill>
              </a:rPr>
              <a:t> is </a:t>
            </a:r>
            <a:r>
              <a:rPr lang="tr-TR" dirty="0" err="1" smtClean="0">
                <a:solidFill>
                  <a:srgbClr val="000000"/>
                </a:solidFill>
              </a:rPr>
              <a:t>zero</a:t>
            </a:r>
            <a:r>
              <a:rPr lang="tr-TR" dirty="0" smtClean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tr-T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F4DCA32-E833-4916-83B7-3FDB63B00B07}" type="slidenum">
              <a:rPr lang="en-US" altLang="tr-TR" sz="1200" smtClean="0">
                <a:solidFill>
                  <a:schemeClr val="tx1"/>
                </a:solidFill>
              </a:rPr>
              <a:pPr/>
              <a:t>36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0" y="0"/>
          <a:ext cx="706120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Document" r:id="rId4" imgW="7062810" imgH="5010297" progId="Word.Document.8">
                  <p:embed/>
                </p:oleObj>
              </mc:Choice>
              <mc:Fallback>
                <p:oleObj name="Document" r:id="rId4" imgW="7062810" imgH="50102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7159625" y="202723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fig06_11.c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(3 of 4 )</a:t>
            </a:r>
          </a:p>
        </p:txBody>
      </p:sp>
      <p:sp>
        <p:nvSpPr>
          <p:cNvPr id="883717" name="Text Box 5"/>
          <p:cNvSpPr txBox="1">
            <a:spLocks noChangeArrowheads="1"/>
          </p:cNvSpPr>
          <p:nvPr/>
        </p:nvSpPr>
        <p:spPr bwMode="auto">
          <a:xfrm>
            <a:off x="3505200" y="1066800"/>
            <a:ext cx="39624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automatic array is recreated every time </a:t>
            </a:r>
            <a:r>
              <a:rPr lang="en-US" altLang="tr-TR" sz="180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automaticArrayInit</a:t>
            </a:r>
            <a:r>
              <a:rPr lang="en-US" altLang="tr-TR" sz="1800" b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called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 flipH="1">
            <a:off x="3124200" y="114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6354DB0-3888-46BC-A145-80501CDA5FDF}" type="slidenum">
              <a:rPr lang="en-US" altLang="tr-TR" sz="1200" smtClean="0">
                <a:solidFill>
                  <a:schemeClr val="tx1"/>
                </a:solidFill>
              </a:rPr>
              <a:pPr/>
              <a:t>37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0" y="0"/>
          <a:ext cx="7051675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Document" r:id="rId4" imgW="7053456" imgH="5163629" progId="Word.Document.8">
                  <p:embed/>
                </p:oleObj>
              </mc:Choice>
              <mc:Fallback>
                <p:oleObj name="Document" r:id="rId4" imgW="7053456" imgH="51636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1675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(4 of 4 )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020E5B8-4E6D-4673-AA81-7B2F9734B52D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6.5 Passing Arrays to Functions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dirty="0" smtClean="0"/>
              <a:t>Passing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/>
              <a:t>To pass an array argument to a function, specify the name of the array without any brackets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int </a:t>
            </a:r>
            <a:r>
              <a:rPr lang="en-US" altLang="tr-TR" sz="1600" b="0" dirty="0" err="1" smtClean="0">
                <a:latin typeface="Lucida Console" panose="020B0609040504020204" pitchFamily="49" charset="0"/>
              </a:rPr>
              <a:t>myArray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[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24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];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600" b="0" dirty="0" err="1" smtClean="0">
                <a:latin typeface="Lucida Console" panose="020B0609040504020204" pitchFamily="49" charset="0"/>
              </a:rPr>
              <a:t>myFunction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(</a:t>
            </a:r>
            <a:r>
              <a:rPr lang="en-US" altLang="tr-TR" sz="1600" b="0" dirty="0" smtClean="0"/>
              <a:t> </a:t>
            </a:r>
            <a:r>
              <a:rPr lang="en-US" altLang="tr-TR" sz="1600" b="0" dirty="0" err="1" smtClean="0">
                <a:latin typeface="Lucida Console" panose="020B0609040504020204" pitchFamily="49" charset="0"/>
              </a:rPr>
              <a:t>myArray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,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24</a:t>
            </a:r>
            <a:r>
              <a:rPr lang="en-US" altLang="tr-TR" sz="1600" b="0" dirty="0" smtClean="0"/>
              <a:t> 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 b="0" dirty="0" smtClean="0"/>
              <a:t>Array size usually passed to function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/>
              <a:t>Arrays passed call-by-reference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/>
              <a:t>Name of array is address of first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/>
              <a:t>Function knows where the array is stored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 b="0" dirty="0" smtClean="0"/>
              <a:t>Modifies original memory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 smtClean="0"/>
              <a:t>Passing array elements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/>
              <a:t>Passed by call-by-value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/>
              <a:t>Pass subscripted name (i.e.,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myArray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[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3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]</a:t>
            </a:r>
            <a:r>
              <a:rPr lang="en-US" altLang="tr-TR" sz="1800" b="0" dirty="0" smtClean="0"/>
              <a:t>)</a:t>
            </a:r>
            <a:r>
              <a:rPr lang="en-US" altLang="tr-TR" sz="2000" b="0" dirty="0" smtClean="0"/>
              <a:t> to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45120" y="3714840"/>
              <a:ext cx="4491720" cy="2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9280" y="3651480"/>
                <a:ext cx="4523400" cy="15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E85B7F2-FAA9-45CE-89E6-54462C457AE4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6.5 Passing Arrays to Functions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Function prototype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void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modifyArray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( int b[], int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arraySize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);</a:t>
            </a:r>
            <a:endParaRPr lang="tr-TR" altLang="tr-TR" sz="1800" b="0" dirty="0" smtClean="0">
              <a:latin typeface="Lucida Console" panose="020B0609040504020204" pitchFamily="49" charset="0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tr-TR" sz="1800" b="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tr-TR" dirty="0" smtClean="0"/>
              <a:t>Parameter names optional in prototype</a:t>
            </a:r>
          </a:p>
          <a:p>
            <a:pPr lvl="2" eaLnBrk="1" hangingPunct="1"/>
            <a:r>
              <a:rPr lang="en-US" altLang="tr-TR" sz="1800" b="0" dirty="0" smtClean="0">
                <a:latin typeface="Lucida Console" panose="020B0609040504020204" pitchFamily="49" charset="0"/>
              </a:rPr>
              <a:t>int b[]</a:t>
            </a:r>
            <a:r>
              <a:rPr lang="en-US" altLang="tr-TR" b="0" dirty="0" smtClean="0"/>
              <a:t> could be written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int []</a:t>
            </a:r>
          </a:p>
          <a:p>
            <a:pPr lvl="2" eaLnBrk="1" hangingPunct="1"/>
            <a:r>
              <a:rPr lang="en-US" altLang="tr-TR" sz="1800" b="0" dirty="0" smtClean="0">
                <a:latin typeface="Lucida Console" panose="020B0609040504020204" pitchFamily="49" charset="0"/>
              </a:rPr>
              <a:t>int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arraySize</a:t>
            </a:r>
            <a:r>
              <a:rPr lang="en-US" altLang="tr-TR" b="0" dirty="0" smtClean="0"/>
              <a:t> could be simply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int</a:t>
            </a:r>
            <a:endParaRPr lang="en-US" altLang="tr-T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14400"/>
            <a:ext cx="36576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438400"/>
            <a:ext cx="4419600" cy="877888"/>
          </a:xfrm>
          <a:prstGeom prst="wedgeRoundRectCallout">
            <a:avLst>
              <a:gd name="adj1" fmla="val 61142"/>
              <a:gd name="adj2" fmla="val 109644"/>
              <a:gd name="adj3" fmla="val 16667"/>
            </a:avLst>
          </a:prstGeom>
          <a:solidFill>
            <a:srgbClr val="FDC382"/>
          </a:solidFill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b="0" dirty="0" smtClean="0">
                <a:latin typeface="Calibri" panose="020F0502020204030204" pitchFamily="34" charset="0"/>
              </a:rPr>
              <a:t>Seventh element of the array is </a:t>
            </a:r>
            <a:r>
              <a:rPr lang="tr-TR" altLang="tr-TR" sz="2400" b="0" dirty="0" smtClean="0">
                <a:latin typeface="Calibri" panose="020F0502020204030204" pitchFamily="34" charset="0"/>
              </a:rPr>
              <a:t>c</a:t>
            </a:r>
            <a:r>
              <a:rPr lang="en-US" altLang="tr-TR" sz="2400" b="0" dirty="0" smtClean="0">
                <a:latin typeface="Calibri" panose="020F0502020204030204" pitchFamily="34" charset="0"/>
              </a:rPr>
              <a:t>[6]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304800"/>
            <a:ext cx="5246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u="sng" dirty="0">
                <a:solidFill>
                  <a:schemeClr val="tx1"/>
                </a:solidFill>
                <a:latin typeface="+mn-lt"/>
              </a:rPr>
              <a:t>Array indexes </a:t>
            </a:r>
            <a:r>
              <a:rPr lang="en-US" altLang="tr-TR" sz="2400" b="1" i="1" u="sng" dirty="0">
                <a:solidFill>
                  <a:schemeClr val="tx1"/>
                </a:solidFill>
                <a:latin typeface="+mn-lt"/>
              </a:rPr>
              <a:t>always</a:t>
            </a:r>
            <a:r>
              <a:rPr lang="en-US" altLang="tr-TR" sz="2400" b="1" u="sng" dirty="0">
                <a:solidFill>
                  <a:schemeClr val="tx1"/>
                </a:solidFill>
                <a:latin typeface="+mn-lt"/>
              </a:rPr>
              <a:t> start at zero in </a:t>
            </a:r>
            <a:r>
              <a:rPr lang="en-US" altLang="tr-TR" sz="2400" b="1" i="1" u="sng" dirty="0">
                <a:solidFill>
                  <a:schemeClr val="tx1"/>
                </a:solidFill>
                <a:latin typeface="+mn-lt"/>
              </a:rPr>
              <a:t>C</a:t>
            </a:r>
            <a:endParaRPr lang="en-US" altLang="tr-TR" sz="2400" b="1" u="sng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F55F0F97-5502-4742-A230-C9F724C1041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40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Performance Tip 6.3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804988"/>
            <a:ext cx="6935787" cy="2354491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dirty="0" smtClean="0"/>
              <a:t>Passing arrays by </a:t>
            </a:r>
            <a:r>
              <a:rPr lang="en-US" altLang="tr-TR" dirty="0" smtClean="0"/>
              <a:t>reference</a:t>
            </a:r>
            <a:r>
              <a:rPr lang="tr-TR" altLang="tr-TR" dirty="0" smtClean="0"/>
              <a:t> (</a:t>
            </a:r>
            <a:r>
              <a:rPr lang="en-GB" altLang="tr-TR" dirty="0" smtClean="0"/>
              <a:t>address</a:t>
            </a:r>
            <a:r>
              <a:rPr lang="tr-TR" altLang="tr-TR" dirty="0" smtClean="0"/>
              <a:t>)</a:t>
            </a:r>
            <a:r>
              <a:rPr lang="en-US" altLang="tr-TR" dirty="0" smtClean="0"/>
              <a:t> </a:t>
            </a:r>
            <a:r>
              <a:rPr lang="tr-TR" altLang="tr-TR" dirty="0" smtClean="0"/>
              <a:t>is </a:t>
            </a:r>
            <a:r>
              <a:rPr lang="en-US" altLang="tr-TR" dirty="0" smtClean="0"/>
              <a:t>for </a:t>
            </a:r>
            <a:r>
              <a:rPr lang="en-US" altLang="tr-TR" dirty="0" smtClean="0"/>
              <a:t>performance reasons. </a:t>
            </a:r>
            <a:endParaRPr lang="tr-TR" altLang="tr-TR" dirty="0" smtClean="0"/>
          </a:p>
          <a:p>
            <a:pPr eaLnBrk="1" hangingPunct="1">
              <a:lnSpc>
                <a:spcPct val="95000"/>
              </a:lnSpc>
            </a:pPr>
            <a:endParaRPr lang="tr-TR" altLang="tr-TR" dirty="0"/>
          </a:p>
          <a:p>
            <a:pPr eaLnBrk="1" hangingPunct="1">
              <a:lnSpc>
                <a:spcPct val="95000"/>
              </a:lnSpc>
            </a:pPr>
            <a:r>
              <a:rPr lang="en-US" altLang="tr-TR" dirty="0" smtClean="0"/>
              <a:t>If </a:t>
            </a:r>
            <a:r>
              <a:rPr lang="en-US" altLang="tr-TR" dirty="0" smtClean="0"/>
              <a:t>arrays were passed by value, a copy of each element would be passed.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C6FBE67-7AFE-4178-A1D3-65966EDCEFE8}" type="slidenum">
              <a:rPr lang="en-US" altLang="tr-TR" sz="1200" smtClean="0">
                <a:solidFill>
                  <a:schemeClr val="tx1"/>
                </a:solidFill>
              </a:rPr>
              <a:pPr/>
              <a:t>41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0" y="0"/>
          <a:ext cx="70612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Document" r:id="rId4" imgW="7062810" imgH="4252633" progId="Word.Document.8">
                  <p:embed/>
                </p:oleObj>
              </mc:Choice>
              <mc:Fallback>
                <p:oleObj name="Document" r:id="rId4" imgW="7062810" imgH="42526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25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fig06_12.c</a:t>
            </a:r>
            <a:endParaRPr lang="en-US" altLang="tr-TR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96517C-EFE5-4D63-9F99-1E986A07ACFF}" type="slidenum">
              <a:rPr lang="en-US" altLang="tr-TR" smtClean="0"/>
              <a:pPr>
                <a:defRPr/>
              </a:pPr>
              <a:t>42</a:t>
            </a:fld>
            <a:endParaRPr lang="en-US" altLang="tr-TR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Single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element of an array can be passed in similar manner as passing variable to a function.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u="sng" dirty="0">
                <a:solidFill>
                  <a:schemeClr val="tx1"/>
                </a:solidFill>
              </a:rPr>
              <a:t>C program to pass a single element of an array to </a:t>
            </a:r>
            <a:r>
              <a:rPr lang="en-US" sz="1800" u="sng" dirty="0" smtClean="0">
                <a:solidFill>
                  <a:schemeClr val="tx1"/>
                </a:solidFill>
              </a:rPr>
              <a:t>function</a:t>
            </a:r>
            <a:r>
              <a:rPr lang="tr-TR" sz="1800" u="sng" dirty="0" smtClean="0">
                <a:solidFill>
                  <a:schemeClr val="tx1"/>
                </a:solidFill>
              </a:rPr>
              <a:t>:</a:t>
            </a:r>
            <a:endParaRPr lang="en-US" sz="1800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stdio.h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&gt;</a:t>
            </a:r>
            <a:endParaRPr lang="tr-TR" dirty="0" smtClean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void display(int age)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("%d", age);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int main()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   int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ageArray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[] = { 2, 3, 4 };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   display(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ageArray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[2]); //Passing array element </a:t>
            </a:r>
            <a:r>
              <a:rPr lang="tr-TR" dirty="0" err="1" smtClean="0">
                <a:solidFill>
                  <a:schemeClr val="tx1"/>
                </a:solidFill>
                <a:latin typeface="+mn-lt"/>
              </a:rPr>
              <a:t>by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+mn-lt"/>
              </a:rPr>
              <a:t>value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+mn-lt"/>
              </a:rPr>
              <a:t>only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   return 0;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}</a:t>
            </a:r>
            <a:endParaRPr lang="tr-TR" dirty="0" smtClean="0">
              <a:solidFill>
                <a:schemeClr val="tx1"/>
              </a:solidFill>
              <a:latin typeface="+mn-lt"/>
            </a:endParaRP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Output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96517C-EFE5-4D63-9F99-1E986A07ACFF}" type="slidenum">
              <a:rPr lang="en-US" altLang="tr-TR" smtClean="0"/>
              <a:pPr>
                <a:defRPr/>
              </a:pPr>
              <a:t>43</a:t>
            </a:fld>
            <a:endParaRPr lang="en-US" altLang="tr-TR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86106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+mj-lt"/>
              </a:rPr>
              <a:t>Passing an entire one-dimensional array to a function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800" u="sng" dirty="0">
                <a:solidFill>
                  <a:schemeClr val="tx1"/>
                </a:solidFill>
              </a:rPr>
              <a:t>While passing arrays as arguments to the function, only the name of the array is passed (,</a:t>
            </a:r>
            <a:r>
              <a:rPr lang="en-US" sz="1800" u="sng" dirty="0" err="1">
                <a:solidFill>
                  <a:schemeClr val="tx1"/>
                </a:solidFill>
              </a:rPr>
              <a:t>i.e</a:t>
            </a:r>
            <a:r>
              <a:rPr lang="en-US" sz="1800" u="sng" dirty="0">
                <a:solidFill>
                  <a:schemeClr val="tx1"/>
                </a:solidFill>
              </a:rPr>
              <a:t>, starting address of memory area is passed as argument</a:t>
            </a:r>
            <a:r>
              <a:rPr lang="en-US" sz="1800" u="sng" dirty="0" smtClean="0">
                <a:solidFill>
                  <a:schemeClr val="tx1"/>
                </a:solidFill>
              </a:rPr>
              <a:t>)</a:t>
            </a:r>
            <a:endParaRPr lang="tr-TR" sz="1800" u="sng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stdio.h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float average(float age[]);</a:t>
            </a: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int main()​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float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avg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age[] = { 23.4, 55, 22.6, 3, 40.5, 18 };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+mn-lt"/>
              </a:rPr>
              <a:t>avg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 = average(age);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/* Only name of array is passed as argument. */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("Average age=%.2f",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avg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float average(float age[])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int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float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avg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sum = 0.0;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for (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= 0;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&lt; 6; ++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    sum += age[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];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avg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= (sum / 6);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   return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avg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}</a:t>
            </a:r>
            <a:endParaRPr lang="tr-T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7D40729-0A47-415C-A263-CA509743AD67}" type="slidenum">
              <a:rPr lang="en-US" altLang="tr-TR" sz="1200" smtClean="0">
                <a:solidFill>
                  <a:schemeClr val="tx1"/>
                </a:solidFill>
              </a:rPr>
              <a:pPr/>
              <a:t>44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/>
        </p:nvGraphicFramePr>
        <p:xfrm>
          <a:off x="0" y="0"/>
          <a:ext cx="7061200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Document" r:id="rId4" imgW="7062810" imgH="6483511" progId="Word.Document.8">
                  <p:embed/>
                </p:oleObj>
              </mc:Choice>
              <mc:Fallback>
                <p:oleObj name="Document" r:id="rId4" imgW="7062810" imgH="64835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7162800" y="1834356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fig06_13.c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90885" name="Text Box 5"/>
          <p:cNvSpPr txBox="1">
            <a:spLocks noChangeArrowheads="1"/>
          </p:cNvSpPr>
          <p:nvPr/>
        </p:nvSpPr>
        <p:spPr bwMode="auto">
          <a:xfrm>
            <a:off x="4495800" y="1143000"/>
            <a:ext cx="295275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 prototype indicates function will take an array</a:t>
            </a:r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 flipH="1">
            <a:off x="358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90887" name="Text Box 7"/>
          <p:cNvSpPr txBox="1">
            <a:spLocks noChangeArrowheads="1"/>
          </p:cNvSpPr>
          <p:nvPr/>
        </p:nvSpPr>
        <p:spPr bwMode="auto">
          <a:xfrm>
            <a:off x="5181600" y="5257800"/>
            <a:ext cx="37338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Array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passed to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modifyArray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 passing only its name</a:t>
            </a:r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 flipH="1">
            <a:off x="2514600" y="556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5" grpId="0" animBg="1"/>
      <p:bldP spid="8908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58F7D20-77CE-4376-82AF-23AF6B7F9E36}" type="slidenum">
              <a:rPr lang="en-US" altLang="tr-TR" sz="1200" smtClean="0">
                <a:solidFill>
                  <a:schemeClr val="tx1"/>
                </a:solidFill>
              </a:rPr>
              <a:pPr/>
              <a:t>45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6019" name="Object 2"/>
          <p:cNvGraphicFramePr>
            <a:graphicFrameLocks noChangeAspect="1"/>
          </p:cNvGraphicFramePr>
          <p:nvPr/>
        </p:nvGraphicFramePr>
        <p:xfrm>
          <a:off x="0" y="0"/>
          <a:ext cx="7061200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Document" r:id="rId4" imgW="7062810" imgH="6483511" progId="Word.Document.8">
                  <p:embed/>
                </p:oleObj>
              </mc:Choice>
              <mc:Fallback>
                <p:oleObj name="Document" r:id="rId4" imgW="7062810" imgH="64835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fig06_13.c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40386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Array element is passed to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modifyElement</a:t>
            </a: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 passing </a:t>
            </a:r>
            <a:r>
              <a:rPr lang="en-US" altLang="tr-TR" sz="180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a[ 3 ]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 flipH="1" flipV="1">
            <a:off x="213360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E2DAD19-9649-456D-9E6B-7C7537E0246C}" type="slidenum">
              <a:rPr lang="en-US" altLang="tr-TR" sz="1200" smtClean="0">
                <a:solidFill>
                  <a:schemeClr val="tx1"/>
                </a:solidFill>
              </a:rPr>
              <a:pPr/>
              <a:t>46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0" y="0"/>
          <a:ext cx="7061200" cy="48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Document" r:id="rId4" imgW="7062810" imgH="4813412" progId="Word.Document.8">
                  <p:embed/>
                </p:oleObj>
              </mc:Choice>
              <mc:Fallback>
                <p:oleObj name="Document" r:id="rId4" imgW="7062810" imgH="48134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81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fig06_13.c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EB70AE-D90B-4580-BD5A-CE18635DBA6D}" type="slidenum">
              <a:rPr lang="en-US" altLang="tr-TR" sz="1200" smtClean="0">
                <a:solidFill>
                  <a:schemeClr val="tx1"/>
                </a:solidFill>
              </a:rPr>
              <a:pPr/>
              <a:t>47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0" y="0"/>
          <a:ext cx="7061200" cy="584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Document" r:id="rId4" imgW="7062810" imgH="5848945" progId="Word.Document.8">
                  <p:embed/>
                </p:oleObj>
              </mc:Choice>
              <mc:Fallback>
                <p:oleObj name="Document" r:id="rId4" imgW="7062810" imgH="58489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84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fig06_14.c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H="1" flipV="1">
            <a:off x="3581400" y="10668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0119" name="Line 8"/>
          <p:cNvSpPr>
            <a:spLocks noChangeShapeType="1"/>
          </p:cNvSpPr>
          <p:nvPr/>
        </p:nvSpPr>
        <p:spPr bwMode="auto">
          <a:xfrm flipH="1">
            <a:off x="2895600" y="4876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0120" name="Line 9"/>
          <p:cNvSpPr>
            <a:spLocks noChangeShapeType="1"/>
          </p:cNvSpPr>
          <p:nvPr/>
        </p:nvSpPr>
        <p:spPr bwMode="auto">
          <a:xfrm flipH="1">
            <a:off x="2895600" y="510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0121" name="Line 10"/>
          <p:cNvSpPr>
            <a:spLocks noChangeShapeType="1"/>
          </p:cNvSpPr>
          <p:nvPr/>
        </p:nvSpPr>
        <p:spPr bwMode="auto">
          <a:xfrm flipH="1">
            <a:off x="2895600" y="5334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9395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3810000" cy="138499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const</a:t>
            </a:r>
            <a:r>
              <a:rPr lang="en-US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qualifier tells compiler that array cannot be </a:t>
            </a:r>
            <a:r>
              <a:rPr lang="en-US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changed</a:t>
            </a:r>
            <a:r>
              <a:rPr lang="tr-TR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b="0" dirty="0" err="1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</a:t>
            </a:r>
            <a:r>
              <a:rPr lang="tr-TR" altLang="tr-TR" sz="1800" b="0" dirty="0" err="1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used</a:t>
            </a:r>
            <a:r>
              <a:rPr lang="tr-TR" altLang="tr-TR" sz="1800" b="0" dirty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tr-TR" sz="1600" dirty="0">
                <a:ea typeface="Times New Roman" panose="02020603050405020304" pitchFamily="18" charset="0"/>
                <a:cs typeface="AGaramond" pitchFamily="18" charset="0"/>
              </a:rPr>
              <a:t>prevent the original array from being modified in the function body</a:t>
            </a:r>
            <a:endParaRPr lang="en-US" altLang="tr-TR" sz="1600" b="0" dirty="0"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893959" name="Text Box 7"/>
          <p:cNvSpPr txBox="1">
            <a:spLocks noChangeArrowheads="1"/>
          </p:cNvSpPr>
          <p:nvPr/>
        </p:nvSpPr>
        <p:spPr bwMode="auto">
          <a:xfrm>
            <a:off x="4876800" y="4800600"/>
            <a:ext cx="32766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Any attempts to modify the array will result in errors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5661"/>
              </p:ext>
            </p:extLst>
          </p:nvPr>
        </p:nvGraphicFramePr>
        <p:xfrm>
          <a:off x="0" y="5664200"/>
          <a:ext cx="70516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Document" r:id="rId6" imgW="7053456" imgH="1506688" progId="Word.Document.8">
                  <p:embed/>
                </p:oleObj>
              </mc:Choice>
              <mc:Fallback>
                <p:oleObj name="Document" r:id="rId6" imgW="7053456" imgH="1506688" progId="Word.Document.8">
                  <p:embed/>
                  <p:pic>
                    <p:nvPicPr>
                      <p:cNvPr id="921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4200"/>
                        <a:ext cx="7051675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7" grpId="0" animBg="1"/>
      <p:bldP spid="8939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B304B1C2-F1A7-41A6-A54E-7D1041DD68D2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60425"/>
            <a:ext cx="8002587" cy="56356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z="3400" smtClean="0"/>
              <a:t>Software Engineering Observation 6.3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752600"/>
            <a:ext cx="7316787" cy="2289858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The 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2400" b="0" dirty="0" smtClean="0"/>
              <a:t> </a:t>
            </a:r>
            <a:r>
              <a:rPr lang="en-US" altLang="tr-TR" sz="2400" dirty="0" smtClean="0"/>
              <a:t>type qualifier can be applied to an array parameter in a function definition to prevent the original array from being modified in the function body. </a:t>
            </a:r>
            <a:endParaRPr lang="tr-TR" altLang="tr-TR" sz="2400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Functions </a:t>
            </a:r>
            <a:r>
              <a:rPr lang="en-US" altLang="tr-TR" sz="2400" dirty="0" smtClean="0"/>
              <a:t>should not be given the capability to modify an array unless it is absolutely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C141B5F-703A-469D-BD17-45206E73E490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6.6 Sorting Arrays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825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dirty="0" smtClean="0"/>
              <a:t>Sorting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Important computing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Virtually every organization must sort some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dirty="0" smtClean="0"/>
              <a:t>Bubble sort (sinking sort)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Several passes through the array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Successive pairs of elements are compared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600" b="0" dirty="0" smtClean="0"/>
              <a:t>If increasing order (or identical ), no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600" b="0" dirty="0" smtClean="0"/>
              <a:t>If decreasing order, elements exchanged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Repeat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dirty="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original:   3  4  2  6 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pass 1:      3  2  4  6 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pass 2:      2  3  4  6  7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0" dirty="0" smtClean="0"/>
              <a:t>Small elements "bubble" to the 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14600"/>
            <a:ext cx="3696216" cy="2772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7D22A1C-476A-4B9C-85D6-FCC81FDA9525}" type="slidenum">
              <a:rPr lang="en-US" altLang="tr-TR" sz="1200" smtClean="0">
                <a:solidFill>
                  <a:schemeClr val="tx1"/>
                </a:solidFill>
              </a:rPr>
              <a:pPr/>
              <a:t>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22531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403717283"/>
              </p:ext>
            </p:extLst>
          </p:nvPr>
        </p:nvGraphicFramePr>
        <p:xfrm>
          <a:off x="1524000" y="211137"/>
          <a:ext cx="627538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Document" r:id="rId4" imgW="5420264" imgH="4937150" progId="Word.Document.8">
                  <p:embed/>
                </p:oleObj>
              </mc:Choice>
              <mc:Fallback>
                <p:oleObj name="Document" r:id="rId4" imgW="5420264" imgH="493715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1137"/>
                        <a:ext cx="627538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27013" y="5818187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sz="1400" b="1">
                <a:solidFill>
                  <a:srgbClr val="4D99FF"/>
                </a:solidFill>
              </a:rPr>
              <a:t>Fig. 6.2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Operator  precedence.</a:t>
            </a: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492250" y="762000"/>
            <a:ext cx="609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Aft>
                <a:spcPct val="25000"/>
              </a:spcAft>
              <a:buClr>
                <a:schemeClr val="tx1"/>
              </a:buClr>
            </a:pPr>
            <a:endParaRPr lang="en-US" altLang="en-US">
              <a:ea typeface="Times New Roman" panose="02020603050405020304" pitchFamily="18" charset="0"/>
              <a:cs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381000" y="476250"/>
            <a:ext cx="8229600" cy="1143000"/>
          </a:xfrm>
        </p:spPr>
        <p:txBody>
          <a:bodyPr/>
          <a:lstStyle/>
          <a:p>
            <a:r>
              <a:rPr lang="en-US" altLang="tr-TR" smtClean="0"/>
              <a:t>Bubble sort</a:t>
            </a:r>
            <a:endParaRPr lang="tr-TR" altLang="tr-TR" smtClean="0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9551273-02BA-4468-966B-648B2BD26F01}" type="slidenum">
              <a:rPr lang="en-US" altLang="tr-TR" sz="1200" smtClean="0">
                <a:solidFill>
                  <a:schemeClr val="tx1"/>
                </a:solidFill>
              </a:rPr>
              <a:pPr/>
              <a:t>50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pic>
        <p:nvPicPr>
          <p:cNvPr id="983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3594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11275" y="3505200"/>
            <a:ext cx="5267325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passes through the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5DAE9390-C654-42AD-B54C-4D88C7DD09D3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51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Performance Tip 6.4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752600"/>
            <a:ext cx="7697787" cy="1495425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Often, the simplest algorithms perform poorly. Their virtue is that they are easy to write, test and debug. However, more complex algorithms are often needed to realize maximum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ED65A53-BFCD-4B1D-B9AE-EE65CD6EDC95}" type="slidenum">
              <a:rPr lang="en-US" altLang="tr-TR" sz="1200" smtClean="0">
                <a:solidFill>
                  <a:schemeClr val="tx1"/>
                </a:solidFill>
              </a:rPr>
              <a:pPr/>
              <a:t>52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0" y="0"/>
          <a:ext cx="7053263" cy="606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0" name="Document" r:id="rId4" imgW="7056048" imgH="6063913" progId="Word.Document.8">
                  <p:embed/>
                </p:oleObj>
              </mc:Choice>
              <mc:Fallback>
                <p:oleObj name="Document" r:id="rId4" imgW="7056048" imgH="60639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06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fig06_15.c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B82DCD4-E36A-4266-A701-BC21EBFD51DC}" type="slidenum">
              <a:rPr lang="en-US" altLang="tr-TR" sz="1200" smtClean="0">
                <a:solidFill>
                  <a:schemeClr val="tx1"/>
                </a:solidFill>
              </a:rPr>
              <a:pPr/>
              <a:t>53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0" y="0"/>
          <a:ext cx="7053263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0" name="Document" r:id="rId4" imgW="7056048" imgH="6079042" progId="Word.Document.8">
                  <p:embed/>
                </p:oleObj>
              </mc:Choice>
              <mc:Fallback>
                <p:oleObj name="Document" r:id="rId4" imgW="7056048" imgH="60790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fig06_15.c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3581400" y="609600"/>
            <a:ext cx="32766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If any two array elements are out of order, the function swaps them</a:t>
            </a:r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H="1">
            <a:off x="3048000" y="83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31872F5-53E8-464D-9E72-99056ABC6DF0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6.7 Case Study: Computing Mean, Median and Mode Using Arrays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Mean </a:t>
            </a:r>
            <a:r>
              <a:rPr lang="en-US" altLang="tr-TR" smtClean="0">
                <a:cs typeface="Times New Roman" panose="02020603050405020304" pitchFamily="18" charset="0"/>
              </a:rPr>
              <a:t>–</a:t>
            </a:r>
            <a:r>
              <a:rPr lang="en-US" altLang="tr-TR" smtClean="0"/>
              <a:t> average</a:t>
            </a:r>
          </a:p>
          <a:p>
            <a:pPr eaLnBrk="1" hangingPunct="1"/>
            <a:r>
              <a:rPr lang="en-US" altLang="tr-TR" smtClean="0"/>
              <a:t>Median </a:t>
            </a:r>
            <a:r>
              <a:rPr lang="en-US" altLang="tr-TR" smtClean="0">
                <a:cs typeface="Times New Roman" panose="02020603050405020304" pitchFamily="18" charset="0"/>
              </a:rPr>
              <a:t>–</a:t>
            </a:r>
            <a:r>
              <a:rPr lang="en-US" altLang="tr-TR" smtClean="0"/>
              <a:t> number in middle of sorted list</a:t>
            </a:r>
          </a:p>
          <a:p>
            <a:pPr lvl="1" eaLnBrk="1" hangingPunct="1"/>
            <a:r>
              <a:rPr lang="en-US" altLang="tr-TR" smtClean="0"/>
              <a:t>1, 2, 3, 4, 5  </a:t>
            </a:r>
          </a:p>
          <a:p>
            <a:pPr lvl="1" eaLnBrk="1" hangingPunct="1"/>
            <a:r>
              <a:rPr lang="en-US" altLang="tr-TR" smtClean="0"/>
              <a:t>3 is the median</a:t>
            </a:r>
          </a:p>
          <a:p>
            <a:pPr eaLnBrk="1" hangingPunct="1"/>
            <a:r>
              <a:rPr lang="en-US" altLang="tr-TR" smtClean="0"/>
              <a:t>Mode </a:t>
            </a:r>
            <a:r>
              <a:rPr lang="en-US" altLang="tr-TR" smtClean="0">
                <a:cs typeface="Times New Roman" panose="02020603050405020304" pitchFamily="18" charset="0"/>
              </a:rPr>
              <a:t>–</a:t>
            </a:r>
            <a:r>
              <a:rPr lang="en-US" altLang="tr-TR" smtClean="0"/>
              <a:t> number that occurs most often</a:t>
            </a:r>
          </a:p>
          <a:p>
            <a:pPr lvl="1" eaLnBrk="1" hangingPunct="1"/>
            <a:r>
              <a:rPr lang="en-US" altLang="tr-TR" smtClean="0"/>
              <a:t>1, 1, 1, 2, 3, 3, 4, 5 </a:t>
            </a:r>
          </a:p>
          <a:p>
            <a:pPr lvl="1" eaLnBrk="1" hangingPunct="1"/>
            <a:r>
              <a:rPr lang="en-US" altLang="tr-TR" smtClean="0"/>
              <a:t>1 is the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195D559-268C-497A-85D3-3349038A6011}" type="slidenum">
              <a:rPr lang="en-US" altLang="tr-TR" sz="1200" smtClean="0">
                <a:solidFill>
                  <a:schemeClr val="tx1"/>
                </a:solidFill>
              </a:rPr>
              <a:pPr/>
              <a:t>55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7523" name="Object 2"/>
          <p:cNvGraphicFramePr>
            <a:graphicFrameLocks noChangeAspect="1"/>
          </p:cNvGraphicFramePr>
          <p:nvPr/>
        </p:nvGraphicFramePr>
        <p:xfrm>
          <a:off x="0" y="0"/>
          <a:ext cx="7053263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4" name="Document" r:id="rId4" imgW="7056048" imgH="6484287" progId="Word.Document.8">
                  <p:embed/>
                </p:oleObj>
              </mc:Choice>
              <mc:Fallback>
                <p:oleObj name="Document" r:id="rId4" imgW="7056048" imgH="64842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69BA5E5-913F-4CAF-BB81-3B661B3A1B98}" type="slidenum">
              <a:rPr lang="en-US" altLang="tr-TR" sz="1200" smtClean="0">
                <a:solidFill>
                  <a:schemeClr val="tx1"/>
                </a:solidFill>
              </a:rPr>
              <a:pPr/>
              <a:t>56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9571" name="Object 2"/>
          <p:cNvGraphicFramePr>
            <a:graphicFrameLocks noChangeAspect="1"/>
          </p:cNvGraphicFramePr>
          <p:nvPr/>
        </p:nvGraphicFramePr>
        <p:xfrm>
          <a:off x="0" y="0"/>
          <a:ext cx="7053263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Document" r:id="rId4" imgW="7056048" imgH="6484287" progId="Word.Document.8">
                  <p:embed/>
                </p:oleObj>
              </mc:Choice>
              <mc:Fallback>
                <p:oleObj name="Document" r:id="rId4" imgW="7056048" imgH="64842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0D32E8B-82E1-4B85-919F-51F7BA5BE8B0}" type="slidenum">
              <a:rPr lang="en-US" altLang="tr-TR" sz="1200" smtClean="0">
                <a:solidFill>
                  <a:schemeClr val="tx1"/>
                </a:solidFill>
              </a:rPr>
              <a:pPr/>
              <a:t>57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1619" name="Object 2"/>
          <p:cNvGraphicFramePr>
            <a:graphicFrameLocks noChangeAspect="1"/>
          </p:cNvGraphicFramePr>
          <p:nvPr/>
        </p:nvGraphicFramePr>
        <p:xfrm>
          <a:off x="0" y="0"/>
          <a:ext cx="7061200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4" name="Document" r:id="rId4" imgW="7062810" imgH="6483511" progId="Word.Document.8">
                  <p:embed/>
                </p:oleObj>
              </mc:Choice>
              <mc:Fallback>
                <p:oleObj name="Document" r:id="rId4" imgW="7062810" imgH="64835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6 )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38100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72390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4343400" y="4114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19557" name="Text Box 5"/>
          <p:cNvSpPr txBox="1">
            <a:spLocks noChangeArrowheads="1"/>
          </p:cNvSpPr>
          <p:nvPr/>
        </p:nvSpPr>
        <p:spPr bwMode="auto">
          <a:xfrm>
            <a:off x="4724400" y="2057400"/>
            <a:ext cx="39624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Once the array is sorted, the median will be the value of the middle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0078A87-18BB-4EA7-9DE1-37833B9C15FB}" type="slidenum">
              <a:rPr lang="en-US" altLang="tr-TR" sz="1200" smtClean="0">
                <a:solidFill>
                  <a:schemeClr val="tx1"/>
                </a:solidFill>
              </a:rPr>
              <a:pPr/>
              <a:t>58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3667" name="Object 2"/>
          <p:cNvGraphicFramePr>
            <a:graphicFrameLocks noChangeAspect="1"/>
          </p:cNvGraphicFramePr>
          <p:nvPr/>
        </p:nvGraphicFramePr>
        <p:xfrm>
          <a:off x="0" y="0"/>
          <a:ext cx="7061200" cy="60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8" name="Document" r:id="rId4" imgW="7062810" imgH="6062747" progId="Word.Document.8">
                  <p:embed/>
                </p:oleObj>
              </mc:Choice>
              <mc:Fallback>
                <p:oleObj name="Document" r:id="rId4" imgW="7062810" imgH="60627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06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(4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739913A-0AD5-4E24-8813-2C6997068377}" type="slidenum">
              <a:rPr lang="en-US" altLang="tr-TR" sz="1200" smtClean="0">
                <a:solidFill>
                  <a:schemeClr val="tx1"/>
                </a:solidFill>
              </a:rPr>
              <a:pPr/>
              <a:t>59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5715" name="Object 2"/>
          <p:cNvGraphicFramePr>
            <a:graphicFrameLocks noChangeAspect="1"/>
          </p:cNvGraphicFramePr>
          <p:nvPr/>
        </p:nvGraphicFramePr>
        <p:xfrm>
          <a:off x="0" y="0"/>
          <a:ext cx="7053263" cy="627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6" name="Document" r:id="rId4" imgW="7056048" imgH="6280404" progId="Word.Document.8">
                  <p:embed/>
                </p:oleObj>
              </mc:Choice>
              <mc:Fallback>
                <p:oleObj name="Document" r:id="rId4" imgW="7056048" imgH="62804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(5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6D5390-F154-4AAC-BE40-F367544026F4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6.3 Defining Arrays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911" y="1174045"/>
            <a:ext cx="8001000" cy="3321756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When defining arrays, specify</a:t>
            </a:r>
          </a:p>
          <a:p>
            <a:pPr lvl="1" eaLnBrk="1" hangingPunct="1"/>
            <a:r>
              <a:rPr lang="en-US" altLang="tr-TR" sz="2000" b="0" dirty="0" smtClean="0"/>
              <a:t>Name</a:t>
            </a:r>
          </a:p>
          <a:p>
            <a:pPr lvl="1" eaLnBrk="1" hangingPunct="1"/>
            <a:r>
              <a:rPr lang="en-US" altLang="tr-TR" sz="2000" b="0" dirty="0" smtClean="0"/>
              <a:t>Type of array</a:t>
            </a:r>
          </a:p>
          <a:p>
            <a:pPr lvl="1" eaLnBrk="1" hangingPunct="1"/>
            <a:r>
              <a:rPr lang="en-US" altLang="tr-TR" sz="2000" b="0" dirty="0" smtClean="0"/>
              <a:t>Number of elements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600" b="0" dirty="0" err="1" smtClean="0">
                <a:latin typeface="Lucida Console" panose="020B0609040504020204" pitchFamily="49" charset="0"/>
              </a:rPr>
              <a:t>arrayType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600" b="0" dirty="0" err="1" smtClean="0">
                <a:latin typeface="Lucida Console" panose="020B0609040504020204" pitchFamily="49" charset="0"/>
              </a:rPr>
              <a:t>arrayName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[ </a:t>
            </a:r>
            <a:r>
              <a:rPr lang="en-US" altLang="tr-TR" sz="1600" b="0" dirty="0" err="1" smtClean="0">
                <a:latin typeface="Lucida Console" panose="020B0609040504020204" pitchFamily="49" charset="0"/>
              </a:rPr>
              <a:t>numberOfElements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 ];</a:t>
            </a:r>
            <a:endParaRPr lang="tr-TR" altLang="tr-TR" sz="1600" b="0" dirty="0" smtClean="0">
              <a:latin typeface="Lucida Console" panose="020B0609040504020204" pitchFamily="49" charset="0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tr-TR" sz="1600" b="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tr-TR" sz="2000" dirty="0" smtClean="0"/>
              <a:t>Examples:	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int c[ 10 ];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float </a:t>
            </a:r>
            <a:r>
              <a:rPr lang="en-US" altLang="tr-TR" sz="1600" b="0" dirty="0" err="1" smtClean="0">
                <a:latin typeface="Lucida Console" panose="020B0609040504020204" pitchFamily="49" charset="0"/>
              </a:rPr>
              <a:t>myArray</a:t>
            </a:r>
            <a:r>
              <a:rPr lang="en-US" altLang="tr-TR" sz="1600" b="0" dirty="0" smtClean="0">
                <a:latin typeface="Lucida Console" panose="020B0609040504020204" pitchFamily="49" charset="0"/>
              </a:rPr>
              <a:t>[ 3284 ];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1" y="5355230"/>
            <a:ext cx="838200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name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2971800" y="4495802"/>
            <a:ext cx="0" cy="83819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3505200" y="5355230"/>
            <a:ext cx="2286000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err="1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umber</a:t>
            </a: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 of </a:t>
            </a: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elements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962400" y="4495802"/>
            <a:ext cx="0" cy="83819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1905000" y="4495801"/>
            <a:ext cx="0" cy="83819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>
          <a:xfrm>
            <a:off x="1676402" y="5333999"/>
            <a:ext cx="838200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type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B8ACB9-BAEB-466A-92AA-1061FF2A38A3}" type="slidenum">
              <a:rPr lang="en-US" altLang="tr-TR" sz="1200" smtClean="0">
                <a:solidFill>
                  <a:schemeClr val="tx1"/>
                </a:solidFill>
              </a:rPr>
              <a:pPr/>
              <a:t>60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7763" name="Object 2"/>
          <p:cNvGraphicFramePr>
            <a:graphicFrameLocks noChangeAspect="1"/>
          </p:cNvGraphicFramePr>
          <p:nvPr/>
        </p:nvGraphicFramePr>
        <p:xfrm>
          <a:off x="0" y="0"/>
          <a:ext cx="7053263" cy="627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4" name="Document" r:id="rId4" imgW="7056048" imgH="6277162" progId="Word.Document.8">
                  <p:embed/>
                </p:oleObj>
              </mc:Choice>
              <mc:Fallback>
                <p:oleObj name="Document" r:id="rId4" imgW="7056048" imgH="62771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(6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4BD6276-B7E0-45A4-AC2A-2A8A15A6A1AA}" type="slidenum">
              <a:rPr lang="en-US" altLang="tr-TR" sz="1200" smtClean="0">
                <a:solidFill>
                  <a:schemeClr val="tx1"/>
                </a:solidFill>
              </a:rPr>
              <a:pPr/>
              <a:t>61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9811" name="Object 2"/>
          <p:cNvGraphicFramePr>
            <a:graphicFrameLocks noChangeAspect="1"/>
          </p:cNvGraphicFramePr>
          <p:nvPr/>
        </p:nvGraphicFramePr>
        <p:xfrm>
          <a:off x="0" y="0"/>
          <a:ext cx="7043738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Document" r:id="rId4" imgW="7046703" imgH="4639610" progId="Word.Document.8">
                  <p:embed/>
                </p:oleObj>
              </mc:Choice>
              <mc:Fallback>
                <p:oleObj name="Document" r:id="rId4" imgW="7046703" imgH="46396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tr-TR"/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78036CD-4928-4AC5-9833-7CB6B5AB53DF}" type="slidenum">
              <a:rPr lang="en-US" altLang="tr-TR" sz="1200" smtClean="0">
                <a:solidFill>
                  <a:schemeClr val="tx1"/>
                </a:solidFill>
              </a:rPr>
              <a:pPr/>
              <a:t>62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0" y="0"/>
          <a:ext cx="7043738" cy="420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Document" r:id="rId4" imgW="7046703" imgH="4205907" progId="Word.Document.8">
                  <p:embed/>
                </p:oleObj>
              </mc:Choice>
              <mc:Fallback>
                <p:oleObj name="Document" r:id="rId4" imgW="7046703" imgH="42059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20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tr-TR"/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1A0B7A5-93C4-486E-B7F3-AE4DC94F3D6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6.8 Searching Arrays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Search an array for a </a:t>
            </a:r>
            <a:r>
              <a:rPr lang="en-US" altLang="tr-TR" i="1" dirty="0" smtClean="0"/>
              <a:t>key value</a:t>
            </a:r>
          </a:p>
          <a:p>
            <a:pPr eaLnBrk="1" hangingPunct="1"/>
            <a:r>
              <a:rPr lang="en-US" altLang="tr-TR" dirty="0" smtClean="0"/>
              <a:t>Linear search</a:t>
            </a:r>
          </a:p>
          <a:p>
            <a:pPr lvl="1" eaLnBrk="1" hangingPunct="1"/>
            <a:r>
              <a:rPr lang="en-US" altLang="tr-TR" b="0" dirty="0" smtClean="0"/>
              <a:t>Simple </a:t>
            </a:r>
          </a:p>
          <a:p>
            <a:pPr lvl="1" eaLnBrk="1" hangingPunct="1"/>
            <a:r>
              <a:rPr lang="en-US" altLang="tr-TR" b="0" dirty="0" smtClean="0"/>
              <a:t>Compare each element of array with key value</a:t>
            </a:r>
          </a:p>
          <a:p>
            <a:pPr lvl="1" eaLnBrk="1" hangingPunct="1"/>
            <a:r>
              <a:rPr lang="en-US" altLang="tr-TR" b="0" dirty="0" smtClean="0"/>
              <a:t>Useful for small and unsorted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567B8E3-917B-4444-99E9-DA7E6BD4E210}" type="slidenum">
              <a:rPr lang="en-US" altLang="tr-TR" sz="1200" smtClean="0">
                <a:solidFill>
                  <a:schemeClr val="tx1"/>
                </a:solidFill>
              </a:rPr>
              <a:pPr/>
              <a:t>64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5955" name="Object 2"/>
          <p:cNvGraphicFramePr>
            <a:graphicFrameLocks noChangeAspect="1"/>
          </p:cNvGraphicFramePr>
          <p:nvPr/>
        </p:nvGraphicFramePr>
        <p:xfrm>
          <a:off x="0" y="0"/>
          <a:ext cx="70612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6" name="Document" r:id="rId4" imgW="7062810" imgH="4589892" progId="Word.Document.8">
                  <p:embed/>
                </p:oleObj>
              </mc:Choice>
              <mc:Fallback>
                <p:oleObj name="Document" r:id="rId4" imgW="7062810" imgH="45898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fig06_18.c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AD96012-3D91-4295-8C72-B4AB00064657}" type="slidenum">
              <a:rPr lang="en-US" altLang="tr-TR" sz="1200" smtClean="0">
                <a:solidFill>
                  <a:schemeClr val="tx1"/>
                </a:solidFill>
              </a:rPr>
              <a:pPr/>
              <a:t>65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8003" name="Object 2"/>
          <p:cNvGraphicFramePr>
            <a:graphicFrameLocks noChangeAspect="1"/>
          </p:cNvGraphicFramePr>
          <p:nvPr/>
        </p:nvGraphicFramePr>
        <p:xfrm>
          <a:off x="0" y="0"/>
          <a:ext cx="7053263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4" name="Document" r:id="rId4" imgW="7056048" imgH="5432811" progId="Word.Document.8">
                  <p:embed/>
                </p:oleObj>
              </mc:Choice>
              <mc:Fallback>
                <p:oleObj name="Document" r:id="rId4" imgW="7056048" imgH="54328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fig06_18.c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587E2C-CA0F-472E-86F3-DE51FBD1185F}" type="slidenum">
              <a:rPr lang="en-US" altLang="tr-TR" sz="1200" smtClean="0">
                <a:solidFill>
                  <a:schemeClr val="tx1"/>
                </a:solidFill>
              </a:rPr>
              <a:pPr/>
              <a:t>66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0051" name="Object 2"/>
          <p:cNvGraphicFramePr>
            <a:graphicFrameLocks noChangeAspect="1"/>
          </p:cNvGraphicFramePr>
          <p:nvPr/>
        </p:nvGraphicFramePr>
        <p:xfrm>
          <a:off x="0" y="0"/>
          <a:ext cx="7053263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5" name="Document" r:id="rId4" imgW="7056048" imgH="4852499" progId="Word.Document.8">
                  <p:embed/>
                </p:oleObj>
              </mc:Choice>
              <mc:Fallback>
                <p:oleObj name="Document" r:id="rId4" imgW="7056048" imgH="48524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85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fig06_18.c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3 )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5791200" y="30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3124200" y="304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27749" name="Text Box 5"/>
          <p:cNvSpPr txBox="1">
            <a:spLocks noChangeArrowheads="1"/>
          </p:cNvSpPr>
          <p:nvPr/>
        </p:nvSpPr>
        <p:spPr bwMode="auto">
          <a:xfrm>
            <a:off x="3733800" y="1047750"/>
            <a:ext cx="3429000" cy="923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Linear search algorithm searches through every element in the array until a match is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51A4E79-4EBC-456B-81BF-67CAFC6A9793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6.8 Searching Arrays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Binary search </a:t>
            </a:r>
          </a:p>
          <a:p>
            <a:pPr lvl="1" eaLnBrk="1" hangingPunct="1"/>
            <a:r>
              <a:rPr lang="en-US" altLang="tr-TR" b="0" dirty="0" smtClean="0"/>
              <a:t>For sorted arrays only</a:t>
            </a:r>
          </a:p>
          <a:p>
            <a:pPr lvl="1" eaLnBrk="1" hangingPunct="1"/>
            <a:r>
              <a:rPr lang="en-US" altLang="tr-TR" b="0" dirty="0" smtClean="0"/>
              <a:t>Compares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middle</a:t>
            </a:r>
            <a:r>
              <a:rPr lang="en-US" altLang="tr-TR" b="0" dirty="0" smtClean="0"/>
              <a:t> element with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key</a:t>
            </a:r>
          </a:p>
          <a:p>
            <a:pPr lvl="2" eaLnBrk="1" hangingPunct="1"/>
            <a:r>
              <a:rPr lang="en-US" altLang="tr-TR" b="0" dirty="0" smtClean="0"/>
              <a:t>If equal, match found</a:t>
            </a:r>
          </a:p>
          <a:p>
            <a:pPr lvl="2" eaLnBrk="1" hangingPunct="1"/>
            <a:r>
              <a:rPr lang="en-US" altLang="tr-TR" b="0" dirty="0" smtClean="0"/>
              <a:t>If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key &lt; middle</a:t>
            </a:r>
            <a:r>
              <a:rPr lang="en-US" altLang="tr-TR" b="0" dirty="0" smtClean="0"/>
              <a:t>, looks in first half of array</a:t>
            </a:r>
          </a:p>
          <a:p>
            <a:pPr lvl="2" eaLnBrk="1" hangingPunct="1"/>
            <a:r>
              <a:rPr lang="en-US" altLang="tr-TR" b="0" dirty="0" smtClean="0"/>
              <a:t>If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key &gt; middle</a:t>
            </a:r>
            <a:r>
              <a:rPr lang="en-US" altLang="tr-TR" b="0" dirty="0" smtClean="0"/>
              <a:t>, looks in last half</a:t>
            </a:r>
          </a:p>
          <a:p>
            <a:pPr lvl="2" eaLnBrk="1" hangingPunct="1"/>
            <a:r>
              <a:rPr lang="en-US" altLang="tr-TR" b="0" dirty="0" smtClean="0"/>
              <a:t>Repeat</a:t>
            </a:r>
          </a:p>
          <a:p>
            <a:pPr lvl="1" eaLnBrk="1" hangingPunct="1"/>
            <a:r>
              <a:rPr lang="en-US" altLang="tr-TR" dirty="0" smtClean="0"/>
              <a:t>Very fast; at most n steps, where 2</a:t>
            </a:r>
            <a:r>
              <a:rPr lang="en-US" altLang="tr-TR" baseline="30000" dirty="0" smtClean="0"/>
              <a:t>n</a:t>
            </a:r>
            <a:r>
              <a:rPr lang="en-US" altLang="tr-TR" dirty="0" smtClean="0"/>
              <a:t> &gt; number of elements</a:t>
            </a:r>
          </a:p>
          <a:p>
            <a:pPr lvl="2" eaLnBrk="1" hangingPunct="1"/>
            <a:r>
              <a:rPr lang="en-US" altLang="tr-TR" b="0" dirty="0" smtClean="0"/>
              <a:t>30 element array takes at most 5 steps</a:t>
            </a:r>
          </a:p>
          <a:p>
            <a:pPr lvl="3" eaLnBrk="1" hangingPunct="1"/>
            <a:r>
              <a:rPr lang="en-US" altLang="tr-TR" b="0" dirty="0" smtClean="0"/>
              <a:t>2</a:t>
            </a:r>
            <a:r>
              <a:rPr lang="en-US" altLang="tr-TR" b="0" baseline="30000" dirty="0" smtClean="0"/>
              <a:t>5</a:t>
            </a:r>
            <a:r>
              <a:rPr lang="en-US" altLang="tr-TR" b="0" dirty="0" smtClean="0"/>
              <a:t> &gt; 30 so at most 5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07DBC1F-5D14-4E2A-92BC-3216529B5B22}" type="slidenum">
              <a:rPr lang="en-US" altLang="tr-TR" sz="1200" smtClean="0">
                <a:solidFill>
                  <a:schemeClr val="tx1"/>
                </a:solidFill>
              </a:rPr>
              <a:pPr/>
              <a:t>68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4147" name="Object 2"/>
          <p:cNvGraphicFramePr>
            <a:graphicFrameLocks noChangeAspect="1"/>
          </p:cNvGraphicFramePr>
          <p:nvPr/>
        </p:nvGraphicFramePr>
        <p:xfrm>
          <a:off x="0" y="0"/>
          <a:ext cx="7053263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8" name="Document" r:id="rId4" imgW="7056048" imgH="6484287" progId="Word.Document.8">
                  <p:embed/>
                </p:oleObj>
              </mc:Choice>
              <mc:Fallback>
                <p:oleObj name="Document" r:id="rId4" imgW="7056048" imgH="64842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374554A-EF8E-4909-A785-8A5A8CC87C7A}" type="slidenum">
              <a:rPr lang="en-US" altLang="tr-TR" sz="1200" smtClean="0">
                <a:solidFill>
                  <a:schemeClr val="tx1"/>
                </a:solidFill>
              </a:rPr>
              <a:pPr/>
              <a:t>69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6195" name="Object 2"/>
          <p:cNvGraphicFramePr>
            <a:graphicFrameLocks noChangeAspect="1"/>
          </p:cNvGraphicFramePr>
          <p:nvPr/>
        </p:nvGraphicFramePr>
        <p:xfrm>
          <a:off x="0" y="0"/>
          <a:ext cx="7061200" cy="584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6" name="Document" r:id="rId4" imgW="7062810" imgH="5851825" progId="Word.Document.8">
                  <p:embed/>
                </p:oleObj>
              </mc:Choice>
              <mc:Fallback>
                <p:oleObj name="Document" r:id="rId4" imgW="7062810" imgH="58518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84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6D5390-F154-4AAC-BE40-F367544026F4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6.3 Defining Arrays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911" y="1174045"/>
            <a:ext cx="8001000" cy="2026356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Defining multiple arrays of same type</a:t>
            </a:r>
          </a:p>
          <a:p>
            <a:pPr lvl="1" eaLnBrk="1" hangingPunct="1"/>
            <a:r>
              <a:rPr lang="en-US" altLang="tr-TR" sz="2000" b="0" dirty="0" smtClean="0"/>
              <a:t>Format similar to regular variables</a:t>
            </a:r>
          </a:p>
          <a:p>
            <a:pPr lvl="1" eaLnBrk="1" hangingPunct="1"/>
            <a:r>
              <a:rPr lang="en-US" altLang="tr-TR" sz="2000" b="0" dirty="0" smtClean="0"/>
              <a:t>Example:</a:t>
            </a:r>
            <a:endParaRPr lang="tr-TR" altLang="tr-TR" sz="2000" b="0" dirty="0" smtClean="0"/>
          </a:p>
          <a:p>
            <a:pPr lvl="1" eaLnBrk="1" hangingPunct="1"/>
            <a:endParaRPr lang="en-US" altLang="tr-TR" sz="2000" b="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600" b="0" dirty="0" smtClean="0">
                <a:latin typeface="Lucida Console" panose="020B0609040504020204" pitchFamily="49" charset="0"/>
              </a:rPr>
              <a:t>int b[ 100 ], x[ 27 ];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endParaRPr lang="en-US" altLang="tr-T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5332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81FDABF-D53A-4A3C-96DA-EB243ACE15A6}" type="slidenum">
              <a:rPr lang="en-US" altLang="tr-TR" sz="1200" smtClean="0">
                <a:solidFill>
                  <a:schemeClr val="tx1"/>
                </a:solidFill>
              </a:rPr>
              <a:pPr/>
              <a:t>70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8243" name="Object 2"/>
          <p:cNvGraphicFramePr>
            <a:graphicFrameLocks noChangeAspect="1"/>
          </p:cNvGraphicFramePr>
          <p:nvPr/>
        </p:nvGraphicFramePr>
        <p:xfrm>
          <a:off x="0" y="0"/>
          <a:ext cx="7061200" cy="60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0" name="Document" r:id="rId4" imgW="7062810" imgH="6062747" progId="Word.Document.8">
                  <p:embed/>
                </p:oleObj>
              </mc:Choice>
              <mc:Fallback>
                <p:oleObj name="Document" r:id="rId4" imgW="7062810" imgH="60627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06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6 )</a:t>
            </a:r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H="1">
            <a:off x="2286000" y="53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38247" name="Line 8"/>
          <p:cNvSpPr>
            <a:spLocks noChangeShapeType="1"/>
          </p:cNvSpPr>
          <p:nvPr/>
        </p:nvSpPr>
        <p:spPr bwMode="auto">
          <a:xfrm flipH="1" flipV="1">
            <a:off x="2514600" y="1676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38248" name="Line 10"/>
          <p:cNvSpPr>
            <a:spLocks noChangeShapeType="1"/>
          </p:cNvSpPr>
          <p:nvPr/>
        </p:nvSpPr>
        <p:spPr bwMode="auto">
          <a:xfrm flipH="1" flipV="1">
            <a:off x="2209800" y="2743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3810000" y="381000"/>
            <a:ext cx="29718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If value is found, return its index</a:t>
            </a:r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2971800" y="1752600"/>
            <a:ext cx="41148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If value is too high, search the left half of array</a:t>
            </a: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2895600" y="2819400"/>
            <a:ext cx="41148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If value is too low, search the right half of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1" grpId="0" animBg="1"/>
      <p:bldP spid="930823" grpId="0" animBg="1"/>
      <p:bldP spid="9308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6D40388-5413-438A-A263-03E52DC49C07}" type="slidenum">
              <a:rPr lang="en-US" altLang="tr-TR" sz="1200" smtClean="0">
                <a:solidFill>
                  <a:schemeClr val="tx1"/>
                </a:solidFill>
              </a:rPr>
              <a:pPr/>
              <a:t>71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40291" name="Object 2"/>
          <p:cNvGraphicFramePr>
            <a:graphicFrameLocks noChangeAspect="1"/>
          </p:cNvGraphicFramePr>
          <p:nvPr/>
        </p:nvGraphicFramePr>
        <p:xfrm>
          <a:off x="0" y="0"/>
          <a:ext cx="7053263" cy="459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2" name="Document" r:id="rId4" imgW="7056048" imgH="4593502" progId="Word.Document.8">
                  <p:embed/>
                </p:oleObj>
              </mc:Choice>
              <mc:Fallback>
                <p:oleObj name="Document" r:id="rId4" imgW="7056048" imgH="45935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59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(4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055747F-024F-4E85-87B5-478F9239ABBE}" type="slidenum">
              <a:rPr lang="en-US" altLang="tr-TR" sz="1200" smtClean="0">
                <a:solidFill>
                  <a:schemeClr val="tx1"/>
                </a:solidFill>
              </a:rPr>
              <a:pPr/>
              <a:t>72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42339" name="Object 2"/>
          <p:cNvGraphicFramePr>
            <a:graphicFrameLocks noChangeAspect="1"/>
          </p:cNvGraphicFramePr>
          <p:nvPr/>
        </p:nvGraphicFramePr>
        <p:xfrm>
          <a:off x="0" y="0"/>
          <a:ext cx="7053263" cy="65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0" name="Document" r:id="rId4" imgW="7056048" imgH="6571100" progId="Word.Document.8">
                  <p:embed/>
                </p:oleObj>
              </mc:Choice>
              <mc:Fallback>
                <p:oleObj name="Document" r:id="rId4" imgW="7056048" imgH="65711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56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423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(5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4F02A6C-F097-4119-942B-D80980547646}" type="slidenum">
              <a:rPr lang="en-US" altLang="tr-TR" sz="1200" smtClean="0">
                <a:solidFill>
                  <a:schemeClr val="tx1"/>
                </a:solidFill>
              </a:rPr>
              <a:pPr/>
              <a:t>73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44387" name="Object 2"/>
          <p:cNvGraphicFramePr>
            <a:graphicFrameLocks noChangeAspect="1"/>
          </p:cNvGraphicFramePr>
          <p:nvPr/>
        </p:nvGraphicFramePr>
        <p:xfrm>
          <a:off x="0" y="0"/>
          <a:ext cx="7053263" cy="511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8" name="Document" r:id="rId4" imgW="7056048" imgH="5111136" progId="Word.Document.8">
                  <p:embed/>
                </p:oleObj>
              </mc:Choice>
              <mc:Fallback>
                <p:oleObj name="Document" r:id="rId4" imgW="7056048" imgH="51111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11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fig06_19.c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(6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0AF0DB7-CDBD-4149-8F41-11C017A4CC9F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6.9 Multiple-Subscripted Arrays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20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Multiple subscripted arrays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Tables with rows and columns (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m</a:t>
            </a:r>
            <a:r>
              <a:rPr lang="en-US" altLang="tr-TR" b="0" dirty="0" smtClean="0"/>
              <a:t> by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n</a:t>
            </a:r>
            <a:r>
              <a:rPr lang="en-US" altLang="tr-TR" b="0" dirty="0" smtClean="0"/>
              <a:t> 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Like matrices: specify row, then column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tr-TR" dirty="0" smtClean="0"/>
              <a:t>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dirty="0" smtClean="0">
                <a:latin typeface="Lucida Console" panose="020B0609040504020204" pitchFamily="49" charset="0"/>
              </a:rPr>
              <a:t>int b[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2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][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2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]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=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1,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2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},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3,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4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}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};</a:t>
            </a:r>
            <a:r>
              <a:rPr lang="en-US" altLang="tr-TR" b="0" dirty="0" smtClean="0">
                <a:latin typeface="Lucida Console" panose="020B0609040504020204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Initializers grouped by row in braces </a:t>
            </a:r>
            <a:endParaRPr lang="tr-TR" altLang="tr-TR" b="0" dirty="0" smtClean="0"/>
          </a:p>
          <a:p>
            <a:pPr lvl="1" eaLnBrk="1" hangingPunct="1">
              <a:lnSpc>
                <a:spcPct val="90000"/>
              </a:lnSpc>
            </a:pPr>
            <a:endParaRPr lang="en-US" altLang="tr-TR" b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If not enough, unspecified elements set to zero</a:t>
            </a:r>
          </a:p>
          <a:p>
            <a:pPr lvl="2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int b[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2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][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2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]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=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1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},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{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3,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4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}</a:t>
            </a:r>
            <a:r>
              <a:rPr lang="en-US" altLang="tr-TR" sz="1800" b="0" dirty="0" smtClean="0"/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};</a:t>
            </a:r>
            <a:endParaRPr lang="tr-TR" altLang="tr-TR" sz="1800" b="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H="1">
            <a:off x="5943600" y="2977113"/>
            <a:ext cx="914400" cy="22594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6934198" y="2596633"/>
            <a:ext cx="990598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tr-TR" altLang="en-US" sz="2000" b="1" u="sng" baseline="30000" dirty="0" smtClean="0">
                <a:solidFill>
                  <a:srgbClr val="000000"/>
                </a:solidFill>
                <a:latin typeface="Times New Roman"/>
                <a:cs typeface="+mn-cs"/>
              </a:rPr>
              <a:t>nd</a:t>
            </a: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row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4376059" y="2977113"/>
            <a:ext cx="805545" cy="247714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5257802" y="2596633"/>
            <a:ext cx="990598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tr-TR" altLang="en-US" sz="2000" b="1" u="sng" baseline="30000" dirty="0" smtClean="0">
                <a:solidFill>
                  <a:srgbClr val="000000"/>
                </a:solidFill>
                <a:latin typeface="Times New Roman"/>
                <a:cs typeface="+mn-cs"/>
              </a:rPr>
              <a:t>st</a:t>
            </a: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row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57200" y="5653738"/>
            <a:ext cx="5486400" cy="420956"/>
          </a:xfrm>
          <a:prstGeom prst="wedgeRoundRectCallout">
            <a:avLst>
              <a:gd name="adj1" fmla="val 18680"/>
              <a:gd name="adj2" fmla="val -150194"/>
              <a:gd name="adj3" fmla="val 16667"/>
            </a:avLst>
          </a:prstGeom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36000" tIns="36000" rIns="36000" bIns="36000">
            <a:spAutoFit/>
          </a:bodyPr>
          <a:lstStyle/>
          <a:p>
            <a:pPr marL="0" lvl="2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First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row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and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second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column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of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array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is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equal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Times New Roman"/>
                <a:cs typeface="+mn-cs"/>
              </a:rPr>
              <a:t>to</a:t>
            </a:r>
            <a:r>
              <a:rPr lang="tr-TR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 0</a:t>
            </a:r>
            <a:endParaRPr lang="en-US" altLang="tr-TR" sz="20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0AF0DB7-CDBD-4149-8F41-11C017A4CC9F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75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6.9 Multiple-Subscripted Arrays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13478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Referencing elements</a:t>
            </a:r>
            <a:endParaRPr lang="tr-TR" altLang="tr-TR" dirty="0" smtClean="0"/>
          </a:p>
          <a:p>
            <a:pPr eaLnBrk="1" hangingPunct="1">
              <a:lnSpc>
                <a:spcPct val="90000"/>
              </a:lnSpc>
            </a:pPr>
            <a:endParaRPr lang="tr-TR" altLang="tr-TR" sz="500" dirty="0"/>
          </a:p>
          <a:p>
            <a:pPr marL="504000" lvl="1" indent="0" eaLnBrk="1" hangingPunct="1">
              <a:lnSpc>
                <a:spcPct val="90000"/>
              </a:lnSpc>
              <a:buNone/>
            </a:pPr>
            <a:r>
              <a:rPr lang="en-US" altLang="tr-TR" sz="2000" b="0" dirty="0">
                <a:latin typeface="Lucida Console" panose="020B0609040504020204" pitchFamily="49" charset="0"/>
              </a:rPr>
              <a:t>int b[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2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][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2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]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=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{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{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1,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2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},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{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3,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4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}</a:t>
            </a:r>
            <a:r>
              <a:rPr lang="en-US" altLang="tr-TR" sz="2000" b="0" dirty="0"/>
              <a:t> </a:t>
            </a:r>
            <a:r>
              <a:rPr lang="en-US" altLang="tr-TR" sz="2000" b="0" dirty="0">
                <a:latin typeface="Lucida Console" panose="020B0609040504020204" pitchFamily="49" charset="0"/>
              </a:rPr>
              <a:t>};</a:t>
            </a:r>
            <a:r>
              <a:rPr lang="en-US" altLang="tr-TR" b="0" dirty="0">
                <a:latin typeface="Lucida Console" panose="020B0609040504020204" pitchFamily="49" charset="0"/>
              </a:rPr>
              <a:t> </a:t>
            </a:r>
          </a:p>
          <a:p>
            <a:pPr marL="504000" lvl="2" indent="0" eaLnBrk="1" hangingPunct="1">
              <a:lnSpc>
                <a:spcPct val="90000"/>
              </a:lnSpc>
              <a:buNone/>
            </a:pPr>
            <a:r>
              <a:rPr lang="en-US" altLang="tr-TR" sz="1800" b="0" dirty="0" err="1">
                <a:latin typeface="Lucida Console" panose="020B0609040504020204" pitchFamily="49" charset="0"/>
              </a:rPr>
              <a:t>printf</a:t>
            </a:r>
            <a:r>
              <a:rPr lang="en-US" altLang="tr-TR" sz="1800" b="0" dirty="0">
                <a:latin typeface="Lucida Console" panose="020B0609040504020204" pitchFamily="49" charset="0"/>
              </a:rPr>
              <a:t>(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"%d",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b[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0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][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1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]</a:t>
            </a:r>
            <a:r>
              <a:rPr lang="en-US" altLang="tr-TR" sz="1800" b="0" dirty="0"/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endParaRPr lang="en-US" altLang="tr-TR" dirty="0" smtClean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429000" y="2677626"/>
            <a:ext cx="0" cy="83819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2971800" y="3547495"/>
            <a:ext cx="990598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tr-TR" altLang="en-US" sz="2000" b="1" u="sng" baseline="30000" dirty="0" smtClean="0">
                <a:solidFill>
                  <a:srgbClr val="000000"/>
                </a:solidFill>
                <a:latin typeface="Times New Roman"/>
                <a:cs typeface="+mn-cs"/>
              </a:rPr>
              <a:t>st</a:t>
            </a: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row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4038600" y="2677626"/>
            <a:ext cx="0" cy="83819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3886202" y="3547495"/>
            <a:ext cx="1295398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tr-TR" altLang="en-US" sz="2000" b="1" u="sng" baseline="30000" dirty="0" smtClean="0">
                <a:solidFill>
                  <a:srgbClr val="000000"/>
                </a:solidFill>
                <a:latin typeface="Times New Roman"/>
                <a:cs typeface="+mn-cs"/>
              </a:rPr>
              <a:t>nd</a:t>
            </a:r>
            <a:r>
              <a:rPr lang="tr-TR" altLang="en-US" sz="2000" b="1" u="sng" dirty="0" smtClean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en-US" sz="20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column</a:t>
            </a:r>
            <a:endParaRPr lang="en-US" altLang="en-US" sz="20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343400"/>
            <a:ext cx="1752600" cy="41125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</a:pPr>
            <a:r>
              <a:rPr lang="tr-TR" altLang="en-US" sz="2200" b="1" u="sng" dirty="0" err="1" smtClean="0">
                <a:solidFill>
                  <a:srgbClr val="000000"/>
                </a:solidFill>
                <a:latin typeface="Times New Roman"/>
                <a:cs typeface="+mn-cs"/>
              </a:rPr>
              <a:t>Result</a:t>
            </a:r>
            <a:r>
              <a:rPr lang="tr-TR" altLang="en-US" sz="2200" u="sng" dirty="0" smtClean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tr-TR" altLang="en-US" sz="2200" u="sng" dirty="0" smtClean="0">
                <a:solidFill>
                  <a:srgbClr val="000000"/>
                </a:solidFill>
                <a:latin typeface="Times New Roman"/>
                <a:cs typeface="+mn-cs"/>
              </a:rPr>
              <a:t>= 2</a:t>
            </a:r>
            <a:endParaRPr lang="en-US" altLang="en-US" sz="2200" u="sng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8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5A03DE3F-A8E6-4CB5-9ECA-96EA0F6025D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76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dirty="0" smtClean="0"/>
              <a:t>Common Programming Error 6.9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1752600"/>
            <a:ext cx="7834312" cy="2825389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 </a:t>
            </a:r>
            <a:r>
              <a:rPr lang="en-US" altLang="tr-TR" sz="2400" dirty="0" smtClean="0"/>
              <a:t>C interprets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a[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x,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y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]</a:t>
            </a:r>
            <a:r>
              <a:rPr lang="en-US" altLang="tr-TR" sz="2400" dirty="0" smtClean="0"/>
              <a:t> as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a[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y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]</a:t>
            </a:r>
            <a:r>
              <a:rPr lang="en-US" altLang="tr-TR" sz="2400" dirty="0" smtClean="0"/>
              <a:t>, and as such it does not cause a syntax error</a:t>
            </a:r>
            <a:r>
              <a:rPr lang="en-US" altLang="tr-TR" sz="2400" dirty="0" smtClean="0"/>
              <a:t>.</a:t>
            </a:r>
            <a:endParaRPr lang="tr-TR" altLang="tr-TR" sz="2400" dirty="0" smtClean="0"/>
          </a:p>
          <a:p>
            <a:pPr eaLnBrk="1" hangingPunct="1">
              <a:lnSpc>
                <a:spcPct val="95000"/>
              </a:lnSpc>
            </a:pPr>
            <a:endParaRPr lang="tr-TR" altLang="tr-TR" sz="2400" dirty="0"/>
          </a:p>
          <a:p>
            <a:pPr eaLnBrk="1" hangingPunct="1">
              <a:lnSpc>
                <a:spcPct val="95000"/>
              </a:lnSpc>
            </a:pPr>
            <a:r>
              <a:rPr lang="en-GB" altLang="tr-TR" sz="2400" dirty="0" smtClean="0"/>
              <a:t>Common programming error </a:t>
            </a:r>
            <a:r>
              <a:rPr lang="tr-TR" altLang="tr-TR" sz="2400" dirty="0" smtClean="0"/>
              <a:t>is r</a:t>
            </a:r>
            <a:r>
              <a:rPr lang="en-US" altLang="tr-TR" sz="2400" dirty="0" smtClean="0"/>
              <a:t>referencing </a:t>
            </a:r>
            <a:r>
              <a:rPr lang="en-US" altLang="tr-TR" sz="2400" dirty="0"/>
              <a:t>a double-subscripted array element as</a:t>
            </a:r>
            <a:br>
              <a:rPr lang="en-US" altLang="tr-TR" sz="2400" dirty="0"/>
            </a:b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a[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x,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y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]</a:t>
            </a:r>
            <a:r>
              <a:rPr lang="en-US" altLang="tr-TR" sz="2400" dirty="0"/>
              <a:t> instead of </a:t>
            </a:r>
            <a:r>
              <a:rPr lang="en-US" altLang="tr-TR" sz="2400" dirty="0">
                <a:latin typeface="Lucida Console" panose="020B0609040504020204" pitchFamily="49" charset="0"/>
              </a:rPr>
              <a:t>a[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x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][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y</a:t>
            </a:r>
            <a:r>
              <a:rPr lang="en-US" altLang="tr-TR" sz="2400" dirty="0"/>
              <a:t> </a:t>
            </a:r>
            <a:r>
              <a:rPr lang="en-US" altLang="tr-TR" sz="2400" dirty="0">
                <a:latin typeface="Lucida Console" panose="020B0609040504020204" pitchFamily="49" charset="0"/>
              </a:rPr>
              <a:t>]</a:t>
            </a:r>
            <a:r>
              <a:rPr lang="en-US" altLang="tr-TR" sz="2400" dirty="0"/>
              <a:t>.</a:t>
            </a:r>
            <a:endParaRPr lang="tr-TR" altLang="tr-TR" sz="2400" dirty="0"/>
          </a:p>
          <a:p>
            <a:pPr eaLnBrk="1" hangingPunct="1">
              <a:lnSpc>
                <a:spcPct val="95000"/>
              </a:lnSpc>
            </a:pPr>
            <a:endParaRPr lang="en-US" alt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9B321DE-8BC9-42C9-8E63-807FF30CD90C}" type="slidenum">
              <a:rPr lang="en-US" altLang="tr-TR" sz="1200" smtClean="0">
                <a:solidFill>
                  <a:schemeClr val="tx1"/>
                </a:solidFill>
              </a:rPr>
              <a:pPr/>
              <a:t>77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4724400"/>
            <a:ext cx="8683625" cy="277813"/>
          </a:xfrm>
          <a:noFill/>
        </p:spPr>
        <p:txBody>
          <a:bodyPr/>
          <a:lstStyle/>
          <a:p>
            <a:pPr eaLnBrk="1" hangingPunct="1"/>
            <a:r>
              <a:rPr lang="en-US" altLang="tr-TR" sz="1400" b="1" dirty="0" smtClean="0">
                <a:solidFill>
                  <a:srgbClr val="4D99FF"/>
                </a:solidFill>
              </a:rPr>
              <a:t>Fig. 6.20</a:t>
            </a:r>
            <a:r>
              <a:rPr lang="en-US" altLang="tr-TR" dirty="0" smtClean="0">
                <a:solidFill>
                  <a:srgbClr val="000000"/>
                </a:solidFill>
              </a:rPr>
              <a:t> </a:t>
            </a:r>
            <a:r>
              <a:rPr lang="en-US" altLang="tr-TR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|</a:t>
            </a:r>
            <a:r>
              <a:rPr lang="en-US" altLang="tr-TR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Double-subscripted array with three rows and four columns.</a:t>
            </a:r>
            <a:endParaRPr lang="en-US" altLang="tr-T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50532" name="Picture 3" descr="AAHBDOV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94738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9B321DE-8BC9-42C9-8E63-807FF30CD90C}" type="slidenum">
              <a:rPr lang="en-US" altLang="tr-TR" sz="1200" smtClean="0">
                <a:solidFill>
                  <a:schemeClr val="tx1"/>
                </a:solidFill>
              </a:rPr>
              <a:pPr/>
              <a:t>78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4343400" cy="349788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397032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tr-TR" altLang="tr-TR" sz="2400" b="1" dirty="0" err="1" smtClean="0"/>
              <a:t>Array</a:t>
            </a:r>
            <a:r>
              <a:rPr lang="tr-TR" altLang="tr-TR" sz="2400" b="1" dirty="0" smtClean="0"/>
              <a:t> in a </a:t>
            </a:r>
            <a:r>
              <a:rPr lang="tr-TR" altLang="tr-TR" sz="2400" b="1" dirty="0" err="1" smtClean="0"/>
              <a:t>computer</a:t>
            </a:r>
            <a:r>
              <a:rPr lang="tr-TR" altLang="tr-TR" sz="2400" b="1" dirty="0" smtClean="0"/>
              <a:t> </a:t>
            </a:r>
            <a:r>
              <a:rPr lang="tr-TR" altLang="tr-TR" sz="2400" b="1" dirty="0" err="1" smtClean="0"/>
              <a:t>memory</a:t>
            </a:r>
            <a:endParaRPr lang="en-US" altLang="tr-TR" sz="2400" b="1" dirty="0" smtClean="0"/>
          </a:p>
        </p:txBody>
      </p:sp>
      <p:sp>
        <p:nvSpPr>
          <p:cNvPr id="3" name="Left Brace 2"/>
          <p:cNvSpPr/>
          <p:nvPr/>
        </p:nvSpPr>
        <p:spPr bwMode="auto">
          <a:xfrm flipH="1">
            <a:off x="5181600" y="3962400"/>
            <a:ext cx="762000" cy="6096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4075" y="4067145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1</a:t>
            </a:r>
            <a:r>
              <a:rPr lang="tr-TR" sz="2000" baseline="30000" dirty="0" smtClean="0"/>
              <a:t>st</a:t>
            </a:r>
            <a:r>
              <a:rPr lang="tr-TR" sz="2000" dirty="0" smtClean="0"/>
              <a:t> </a:t>
            </a:r>
            <a:r>
              <a:rPr lang="tr-TR" sz="2000" dirty="0" err="1" smtClean="0"/>
              <a:t>row</a:t>
            </a:r>
            <a:endParaRPr lang="tr-T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034398"/>
            <a:ext cx="636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err="1" smtClean="0">
                <a:solidFill>
                  <a:schemeClr val="tx1"/>
                </a:solidFill>
              </a:rPr>
              <a:t>Therefore</a:t>
            </a:r>
            <a:r>
              <a:rPr lang="tr-TR" sz="2000" u="sng" dirty="0" smtClean="0">
                <a:solidFill>
                  <a:schemeClr val="tx1"/>
                </a:solidFill>
              </a:rPr>
              <a:t>, </a:t>
            </a:r>
            <a:r>
              <a:rPr lang="tr-TR" sz="2000" u="sng" dirty="0" err="1" smtClean="0">
                <a:solidFill>
                  <a:schemeClr val="tx1"/>
                </a:solidFill>
              </a:rPr>
              <a:t>number</a:t>
            </a:r>
            <a:r>
              <a:rPr lang="tr-TR" sz="2000" u="sng" dirty="0" smtClean="0">
                <a:solidFill>
                  <a:schemeClr val="tx1"/>
                </a:solidFill>
              </a:rPr>
              <a:t> of </a:t>
            </a:r>
            <a:r>
              <a:rPr lang="tr-TR" sz="2000" u="sng" dirty="0" err="1" smtClean="0">
                <a:solidFill>
                  <a:schemeClr val="tx1"/>
                </a:solidFill>
              </a:rPr>
              <a:t>columns</a:t>
            </a:r>
            <a:r>
              <a:rPr lang="tr-TR" sz="2000" u="sng" dirty="0" smtClean="0">
                <a:solidFill>
                  <a:schemeClr val="tx1"/>
                </a:solidFill>
              </a:rPr>
              <a:t> in an </a:t>
            </a:r>
            <a:r>
              <a:rPr lang="tr-TR" sz="2000" u="sng" dirty="0" err="1" smtClean="0">
                <a:solidFill>
                  <a:schemeClr val="tx1"/>
                </a:solidFill>
              </a:rPr>
              <a:t>array</a:t>
            </a:r>
            <a:r>
              <a:rPr lang="tr-TR" sz="2000" u="sng" dirty="0" smtClean="0">
                <a:solidFill>
                  <a:schemeClr val="tx1"/>
                </a:solidFill>
              </a:rPr>
              <a:t> is </a:t>
            </a:r>
            <a:r>
              <a:rPr lang="tr-TR" sz="2000" u="sng" dirty="0" err="1" smtClean="0">
                <a:solidFill>
                  <a:schemeClr val="tx1"/>
                </a:solidFill>
              </a:rPr>
              <a:t>important</a:t>
            </a:r>
            <a:r>
              <a:rPr lang="tr-TR" sz="2000" u="sng" dirty="0" smtClean="0">
                <a:solidFill>
                  <a:schemeClr val="tx1"/>
                </a:solidFill>
              </a:rPr>
              <a:t>!</a:t>
            </a:r>
            <a:endParaRPr lang="tr-TR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CF3754-7A65-400C-B4B7-035DF78A0481}" type="slidenum">
              <a:rPr lang="en-US" altLang="tr-TR" sz="1200" smtClean="0">
                <a:solidFill>
                  <a:schemeClr val="tx1"/>
                </a:solidFill>
              </a:rPr>
              <a:pPr/>
              <a:t>79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2579" name="Object 2"/>
          <p:cNvGraphicFramePr>
            <a:graphicFrameLocks noChangeAspect="1"/>
          </p:cNvGraphicFramePr>
          <p:nvPr/>
        </p:nvGraphicFramePr>
        <p:xfrm>
          <a:off x="0" y="19050"/>
          <a:ext cx="7061200" cy="584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5" name="Document" r:id="rId4" imgW="7062810" imgH="5850025" progId="Word.Document.8">
                  <p:embed/>
                </p:oleObj>
              </mc:Choice>
              <mc:Fallback>
                <p:oleObj name="Document" r:id="rId4" imgW="7062810" imgH="58500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7061200" cy="584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945158" name="Text Box 6"/>
          <p:cNvSpPr txBox="1">
            <a:spLocks noChangeArrowheads="1"/>
          </p:cNvSpPr>
          <p:nvPr/>
        </p:nvSpPr>
        <p:spPr bwMode="auto">
          <a:xfrm>
            <a:off x="4572000" y="2286000"/>
            <a:ext cx="44196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array2</a:t>
            </a:r>
            <a:r>
              <a:rPr lang="en-US" altLang="tr-TR" sz="1800" b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array3</a:t>
            </a:r>
            <a:r>
              <a:rPr lang="en-US" altLang="tr-TR" sz="1800" b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are initialized only partially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>
            <a:off x="4038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H="1">
            <a:off x="41910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H="1">
            <a:off x="49530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45157" name="Text Box 5"/>
          <p:cNvSpPr txBox="1">
            <a:spLocks noChangeArrowheads="1"/>
          </p:cNvSpPr>
          <p:nvPr/>
        </p:nvSpPr>
        <p:spPr bwMode="auto">
          <a:xfrm>
            <a:off x="5181600" y="1563688"/>
            <a:ext cx="3810000" cy="646112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array1</a:t>
            </a:r>
            <a:r>
              <a:rPr lang="en-US" altLang="tr-TR" sz="1800" b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initialized with both rows full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83754"/>
            <a:ext cx="1722414" cy="340519"/>
          </a:xfrm>
          <a:prstGeom prst="wedgeRoundRectCallout">
            <a:avLst>
              <a:gd name="adj1" fmla="val -92171"/>
              <a:gd name="adj2" fmla="val 143618"/>
              <a:gd name="adj3" fmla="val 16667"/>
            </a:avLst>
          </a:prstGeom>
          <a:noFill/>
          <a:ln w="28575">
            <a:solidFill>
              <a:schemeClr val="tx1"/>
            </a:solidFill>
            <a:prstDash val="soli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tr-TR" sz="1400" dirty="0" err="1" smtClean="0">
                <a:solidFill>
                  <a:schemeClr val="tx1"/>
                </a:solidFill>
              </a:rPr>
              <a:t>number</a:t>
            </a:r>
            <a:r>
              <a:rPr lang="tr-TR" sz="1400" dirty="0" smtClean="0">
                <a:solidFill>
                  <a:schemeClr val="tx1"/>
                </a:solidFill>
              </a:rPr>
              <a:t> of </a:t>
            </a:r>
            <a:r>
              <a:rPr lang="tr-TR" sz="1400" dirty="0" err="1" smtClean="0">
                <a:solidFill>
                  <a:schemeClr val="tx1"/>
                </a:solidFill>
              </a:rPr>
              <a:t>columns</a:t>
            </a:r>
            <a:endParaRPr lang="tr-T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8" grpId="0" animBg="1"/>
      <p:bldP spid="94515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6D00B74-68EF-4F90-8040-AD5E2DFA2D3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6.4 Array Examples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5486400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Initializers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int n[ 5 ] = { 1, 2, 3, 4, 5 };</a:t>
            </a:r>
            <a:endParaRPr lang="tr-TR" altLang="tr-TR" b="0" dirty="0">
              <a:latin typeface="Lucida Console" panose="020B0609040504020204" pitchFamily="49" charset="0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tr-TR" sz="500" b="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tr-TR" dirty="0" smtClean="0"/>
              <a:t>If not enough initializers, rightmost elements become </a:t>
            </a:r>
            <a:r>
              <a:rPr lang="en-US" altLang="tr-TR" sz="1800" dirty="0" smtClean="0">
                <a:latin typeface="Lucida Console" panose="020B0609040504020204" pitchFamily="49" charset="0"/>
              </a:rPr>
              <a:t>0</a:t>
            </a:r>
          </a:p>
          <a:p>
            <a:pPr lvl="3" eaLnBrk="1" hangingPunct="1">
              <a:spcBef>
                <a:spcPts val="600"/>
              </a:spcBef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int n[ 5 ] = { 0 }</a:t>
            </a:r>
            <a:r>
              <a:rPr lang="en-US" altLang="tr-TR" sz="1800" b="0" dirty="0" smtClean="0"/>
              <a:t>   </a:t>
            </a:r>
          </a:p>
          <a:p>
            <a:pPr marL="1368000" lvl="2" indent="0" eaLnBrk="1" hangingPunct="1">
              <a:buNone/>
            </a:pPr>
            <a:r>
              <a:rPr lang="en-US" altLang="tr-TR" sz="2200" b="0" u="sng" dirty="0" smtClean="0"/>
              <a:t>All elements </a:t>
            </a:r>
            <a:r>
              <a:rPr lang="tr-TR" altLang="tr-TR" sz="2200" b="0" u="sng" dirty="0" err="1" smtClean="0"/>
              <a:t>are</a:t>
            </a:r>
            <a:r>
              <a:rPr lang="tr-TR" altLang="tr-TR" sz="2200" b="0" u="sng" dirty="0" smtClean="0"/>
              <a:t> </a:t>
            </a:r>
            <a:r>
              <a:rPr lang="en-US" altLang="tr-TR" sz="2200" b="0" u="sng" dirty="0" smtClean="0"/>
              <a:t>0</a:t>
            </a:r>
            <a:endParaRPr lang="tr-TR" altLang="tr-TR" sz="2200" b="0" u="sng" dirty="0" smtClean="0"/>
          </a:p>
          <a:p>
            <a:pPr lvl="2" eaLnBrk="1" hangingPunct="1">
              <a:spcAft>
                <a:spcPts val="0"/>
              </a:spcAft>
            </a:pPr>
            <a:endParaRPr lang="tr-TR" altLang="tr-TR" sz="800" b="0" dirty="0" smtClean="0"/>
          </a:p>
          <a:p>
            <a:pPr lvl="3" eaLnBrk="1" hangingPunct="1">
              <a:spcBef>
                <a:spcPts val="600"/>
              </a:spcBef>
            </a:pPr>
            <a:r>
              <a:rPr lang="en-US" altLang="tr-TR" sz="1800" b="0" dirty="0">
                <a:latin typeface="Lucida Console" panose="020B0609040504020204" pitchFamily="49" charset="0"/>
              </a:rPr>
              <a:t>int n[ 5 ] = { </a:t>
            </a:r>
            <a:r>
              <a:rPr lang="tr-TR" altLang="tr-TR" sz="1800" b="0" dirty="0" smtClean="0">
                <a:latin typeface="Lucida Console" panose="020B0609040504020204" pitchFamily="49" charset="0"/>
              </a:rPr>
              <a:t>5, 2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}</a:t>
            </a:r>
            <a:r>
              <a:rPr lang="en-US" altLang="tr-TR" sz="1800" b="0" dirty="0"/>
              <a:t>   </a:t>
            </a:r>
          </a:p>
          <a:p>
            <a:pPr marL="1368000" lvl="2" indent="0" eaLnBrk="1" hangingPunct="1">
              <a:buNone/>
            </a:pPr>
            <a:r>
              <a:rPr lang="en-US" altLang="tr-TR" sz="2200" b="0" u="sng" dirty="0" smtClean="0"/>
              <a:t>Remaining</a:t>
            </a:r>
            <a:r>
              <a:rPr lang="tr-TR" altLang="tr-TR" sz="2200" b="0" u="sng" dirty="0" smtClean="0"/>
              <a:t> </a:t>
            </a:r>
            <a:r>
              <a:rPr lang="en-US" altLang="tr-TR" sz="2200" b="0" u="sng" dirty="0" smtClean="0"/>
              <a:t>three</a:t>
            </a:r>
            <a:r>
              <a:rPr lang="tr-TR" altLang="tr-TR" sz="2200" b="0" u="sng" dirty="0" smtClean="0"/>
              <a:t> element </a:t>
            </a:r>
            <a:r>
              <a:rPr lang="tr-TR" altLang="tr-TR" sz="2200" b="0" u="sng" dirty="0" err="1" smtClean="0"/>
              <a:t>are</a:t>
            </a:r>
            <a:r>
              <a:rPr lang="en-US" altLang="tr-TR" sz="2200" b="0" u="sng" dirty="0" smtClean="0"/>
              <a:t> 0</a:t>
            </a:r>
            <a:endParaRPr lang="tr-TR" altLang="tr-TR" sz="2200" b="0" u="sng" dirty="0"/>
          </a:p>
          <a:p>
            <a:pPr lvl="2" eaLnBrk="1" hangingPunct="1"/>
            <a:endParaRPr lang="tr-TR" altLang="tr-TR" b="0" dirty="0" smtClean="0"/>
          </a:p>
          <a:p>
            <a:pPr lvl="3" eaLnBrk="1" hangingPunct="1">
              <a:spcBef>
                <a:spcPts val="600"/>
              </a:spcBef>
            </a:pPr>
            <a:r>
              <a:rPr lang="en-US" altLang="tr-TR" sz="1800" b="0" dirty="0">
                <a:latin typeface="Lucida Console" panose="020B0609040504020204" pitchFamily="49" charset="0"/>
              </a:rPr>
              <a:t>int n[ 5 ] = { </a:t>
            </a:r>
            <a:r>
              <a:rPr lang="tr-TR" altLang="tr-TR" sz="1800" b="0" dirty="0">
                <a:latin typeface="Lucida Console" panose="020B0609040504020204" pitchFamily="49" charset="0"/>
              </a:rPr>
              <a:t>5, </a:t>
            </a:r>
            <a:r>
              <a:rPr lang="tr-TR" altLang="tr-TR" sz="1800" b="0" dirty="0" smtClean="0">
                <a:latin typeface="Lucida Console" panose="020B0609040504020204" pitchFamily="49" charset="0"/>
              </a:rPr>
              <a:t>2, 7, 9, 2, 1, 4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}</a:t>
            </a:r>
            <a:r>
              <a:rPr lang="en-US" altLang="tr-TR" sz="1800" b="0" dirty="0" smtClean="0"/>
              <a:t>   </a:t>
            </a:r>
            <a:endParaRPr lang="en-US" altLang="tr-TR" sz="1800" b="0" dirty="0"/>
          </a:p>
          <a:p>
            <a:pPr marL="1368000" lvl="2" indent="0" eaLnBrk="1" hangingPunct="1">
              <a:buNone/>
            </a:pPr>
            <a:r>
              <a:rPr lang="en-US" altLang="tr-TR" sz="2200" b="0" u="sng" dirty="0"/>
              <a:t>If too many initializers, a syntax error </a:t>
            </a:r>
            <a:r>
              <a:rPr lang="en-US" altLang="tr-TR" sz="2200" b="0" u="sng" dirty="0" smtClean="0"/>
              <a:t>occurs</a:t>
            </a:r>
            <a:endParaRPr lang="tr-TR" altLang="tr-TR" sz="2200" b="0" u="sng" dirty="0" smtClean="0"/>
          </a:p>
          <a:p>
            <a:pPr marL="1368000" lvl="2" indent="0" eaLnBrk="1" hangingPunct="1">
              <a:buNone/>
            </a:pPr>
            <a:endParaRPr lang="en-US" altLang="tr-TR" b="0" dirty="0" smtClean="0"/>
          </a:p>
          <a:p>
            <a:pPr lvl="1" eaLnBrk="1" hangingPunct="1"/>
            <a:r>
              <a:rPr lang="en-US" altLang="tr-TR" b="0" dirty="0" smtClean="0"/>
              <a:t>C arrays have no bounds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608C8D4-03BC-4AB5-AF4A-B86DB8FFC9C2}" type="slidenum">
              <a:rPr lang="en-US" altLang="tr-TR" sz="1200" smtClean="0">
                <a:solidFill>
                  <a:schemeClr val="tx1"/>
                </a:solidFill>
              </a:rPr>
              <a:pPr/>
              <a:t>80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4627" name="Object 2"/>
          <p:cNvGraphicFramePr>
            <a:graphicFrameLocks noChangeAspect="1"/>
          </p:cNvGraphicFramePr>
          <p:nvPr/>
        </p:nvGraphicFramePr>
        <p:xfrm>
          <a:off x="0" y="0"/>
          <a:ext cx="7061200" cy="610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8" name="Document" r:id="rId4" imgW="7062810" imgH="6101980" progId="Word.Document.8">
                  <p:embed/>
                </p:oleObj>
              </mc:Choice>
              <mc:Fallback>
                <p:oleObj name="Document" r:id="rId4" imgW="7062810" imgH="61019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10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546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A006E2E-4BF2-4604-B58F-5E83342B9ACA}" type="slidenum">
              <a:rPr lang="en-US" altLang="tr-TR" sz="1200" smtClean="0">
                <a:solidFill>
                  <a:schemeClr val="tx1"/>
                </a:solidFill>
              </a:rPr>
              <a:pPr/>
              <a:t>81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6675" name="Object 2"/>
          <p:cNvGraphicFramePr>
            <a:graphicFrameLocks noChangeAspect="1"/>
          </p:cNvGraphicFramePr>
          <p:nvPr/>
        </p:nvGraphicFramePr>
        <p:xfrm>
          <a:off x="0" y="0"/>
          <a:ext cx="7053263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8" name="Document" r:id="rId4" imgW="7056048" imgH="5853545" progId="Word.Document.8">
                  <p:embed/>
                </p:oleObj>
              </mc:Choice>
              <mc:Fallback>
                <p:oleObj name="Document" r:id="rId4" imgW="7056048" imgH="58535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85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566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fig06_22.c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6 )</a:t>
            </a:r>
          </a:p>
        </p:txBody>
      </p:sp>
      <p:sp>
        <p:nvSpPr>
          <p:cNvPr id="947205" name="Text Box 5"/>
          <p:cNvSpPr txBox="1">
            <a:spLocks noChangeArrowheads="1"/>
          </p:cNvSpPr>
          <p:nvPr/>
        </p:nvSpPr>
        <p:spPr bwMode="auto">
          <a:xfrm>
            <a:off x="4419600" y="4038600"/>
            <a:ext cx="35052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Each row in the array corresponds to a single student’s set of grades</a:t>
            </a:r>
            <a:endParaRPr lang="en-US" altLang="tr-TR" sz="1800" b="0" smtClean="0"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56679" name="Line 6"/>
          <p:cNvSpPr>
            <a:spLocks noChangeShapeType="1"/>
          </p:cNvSpPr>
          <p:nvPr/>
        </p:nvSpPr>
        <p:spPr bwMode="auto">
          <a:xfrm flipH="1">
            <a:off x="25908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8CE86BD-9EB9-4A5B-BFA1-84949992552B}" type="slidenum">
              <a:rPr lang="en-US" altLang="tr-TR" sz="1200" smtClean="0">
                <a:solidFill>
                  <a:schemeClr val="tx1"/>
                </a:solidFill>
              </a:rPr>
              <a:pPr/>
              <a:t>82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8723" name="Object 2"/>
          <p:cNvGraphicFramePr>
            <a:graphicFrameLocks noChangeAspect="1"/>
          </p:cNvGraphicFramePr>
          <p:nvPr/>
        </p:nvGraphicFramePr>
        <p:xfrm>
          <a:off x="0" y="0"/>
          <a:ext cx="706120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6" name="Document" r:id="rId4" imgW="7062810" imgH="4066187" progId="Word.Document.8">
                  <p:embed/>
                </p:oleObj>
              </mc:Choice>
              <mc:Fallback>
                <p:oleObj name="Document" r:id="rId4" imgW="7062810" imgH="40661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587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fig06_22.c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6 )</a:t>
            </a:r>
          </a:p>
        </p:txBody>
      </p:sp>
      <p:sp>
        <p:nvSpPr>
          <p:cNvPr id="158727" name="Line 6"/>
          <p:cNvSpPr>
            <a:spLocks noChangeShapeType="1"/>
          </p:cNvSpPr>
          <p:nvPr/>
        </p:nvSpPr>
        <p:spPr bwMode="auto">
          <a:xfrm flipH="1" flipV="1">
            <a:off x="3657600" y="18669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tr-TR"/>
          </a:p>
        </p:txBody>
      </p:sp>
      <p:sp>
        <p:nvSpPr>
          <p:cNvPr id="948229" name="Text Box 5"/>
          <p:cNvSpPr txBox="1">
            <a:spLocks noChangeArrowheads="1"/>
          </p:cNvSpPr>
          <p:nvPr/>
        </p:nvSpPr>
        <p:spPr bwMode="auto">
          <a:xfrm>
            <a:off x="4114800" y="1981200"/>
            <a:ext cx="4876800" cy="2769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28600" indent="-228600"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The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address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of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each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row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is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given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to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the</a:t>
            </a:r>
            <a:r>
              <a:rPr lang="tr-TR" altLang="tr-TR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function</a:t>
            </a:r>
            <a:endParaRPr lang="en-US" altLang="tr-TR" sz="1200" b="0" dirty="0"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FCB44A2-9E74-4723-95C1-35E2875260A8}" type="slidenum">
              <a:rPr lang="en-US" altLang="tr-TR" sz="1200" smtClean="0">
                <a:solidFill>
                  <a:schemeClr val="tx1"/>
                </a:solidFill>
              </a:rPr>
              <a:pPr/>
              <a:t>83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0771" name="Object 2"/>
          <p:cNvGraphicFramePr>
            <a:graphicFrameLocks noChangeAspect="1"/>
          </p:cNvGraphicFramePr>
          <p:nvPr/>
        </p:nvGraphicFramePr>
        <p:xfrm>
          <a:off x="0" y="0"/>
          <a:ext cx="7053263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2" name="Document" r:id="rId4" imgW="7056048" imgH="5432811" progId="Word.Document.8">
                  <p:embed/>
                </p:oleObj>
              </mc:Choice>
              <mc:Fallback>
                <p:oleObj name="Document" r:id="rId4" imgW="7056048" imgH="54328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607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fig06_22.c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89A45EA-A4F1-40DD-AC10-D9A02020F81D}" type="slidenum">
              <a:rPr lang="en-US" altLang="tr-TR" sz="1200" smtClean="0">
                <a:solidFill>
                  <a:schemeClr val="tx1"/>
                </a:solidFill>
              </a:rPr>
              <a:pPr/>
              <a:t>84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2819" name="Object 2"/>
          <p:cNvGraphicFramePr>
            <a:graphicFrameLocks noChangeAspect="1"/>
          </p:cNvGraphicFramePr>
          <p:nvPr/>
        </p:nvGraphicFramePr>
        <p:xfrm>
          <a:off x="0" y="0"/>
          <a:ext cx="7053263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0" name="Document" r:id="rId4" imgW="7056048" imgH="5432811" progId="Word.Document.8">
                  <p:embed/>
                </p:oleObj>
              </mc:Choice>
              <mc:Fallback>
                <p:oleObj name="Document" r:id="rId4" imgW="7056048" imgH="54328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628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fig06_22.c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(4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BCCBDB5-5F90-41CF-A94B-BD26F4828BDB}" type="slidenum">
              <a:rPr lang="en-US" altLang="tr-TR" sz="1200" smtClean="0">
                <a:solidFill>
                  <a:schemeClr val="tx1"/>
                </a:solidFill>
              </a:rPr>
              <a:pPr/>
              <a:t>85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4867" name="Object 2"/>
          <p:cNvGraphicFramePr>
            <a:graphicFrameLocks noChangeAspect="1"/>
          </p:cNvGraphicFramePr>
          <p:nvPr/>
        </p:nvGraphicFramePr>
        <p:xfrm>
          <a:off x="0" y="0"/>
          <a:ext cx="7053263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8" name="Document" r:id="rId4" imgW="7056048" imgH="5224244" progId="Word.Document.8">
                  <p:embed/>
                </p:oleObj>
              </mc:Choice>
              <mc:Fallback>
                <p:oleObj name="Document" r:id="rId4" imgW="7056048" imgH="52242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22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648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fig06_22.c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(5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992189E-4BF4-4D91-95E4-A9B07B7389D5}" type="slidenum">
              <a:rPr lang="en-US" altLang="tr-TR" sz="1200" smtClean="0">
                <a:solidFill>
                  <a:schemeClr val="tx1"/>
                </a:solidFill>
              </a:rPr>
              <a:pPr/>
              <a:t>86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6915" name="Object 2"/>
          <p:cNvGraphicFramePr>
            <a:graphicFrameLocks noChangeAspect="1"/>
          </p:cNvGraphicFramePr>
          <p:nvPr/>
        </p:nvGraphicFramePr>
        <p:xfrm>
          <a:off x="0" y="0"/>
          <a:ext cx="7061200" cy="566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6" name="Document" r:id="rId4" imgW="7062810" imgH="5667898" progId="Word.Document.8">
                  <p:embed/>
                </p:oleObj>
              </mc:Choice>
              <mc:Fallback>
                <p:oleObj name="Document" r:id="rId4" imgW="7062810" imgH="56678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66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tr-TR" sz="2000" b="0" u="sng">
                <a:solidFill>
                  <a:schemeClr val="tx2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669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fig06_22.c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(6 of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6D00B74-68EF-4F90-8040-AD5E2DFA2D3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6.4 Array Examples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If size omitted, initializers determine it</a:t>
            </a:r>
            <a:endParaRPr lang="tr-TR" altLang="tr-TR" dirty="0" smtClean="0"/>
          </a:p>
          <a:p>
            <a:pPr eaLnBrk="1" hangingPunct="1"/>
            <a:endParaRPr lang="tr-TR" altLang="tr-TR" sz="500" dirty="0" smtClean="0"/>
          </a:p>
          <a:p>
            <a:pPr eaLnBrk="1" hangingPunct="1"/>
            <a:endParaRPr lang="tr-TR" altLang="tr-TR" sz="500" dirty="0"/>
          </a:p>
          <a:p>
            <a:pPr eaLnBrk="1" hangingPunct="1"/>
            <a:endParaRPr lang="tr-TR" altLang="tr-TR" sz="500" dirty="0" smtClean="0"/>
          </a:p>
          <a:p>
            <a:pPr eaLnBrk="1" hangingPunct="1"/>
            <a:endParaRPr lang="en-US" altLang="tr-TR" sz="500" dirty="0" smtClean="0"/>
          </a:p>
          <a:p>
            <a:pPr lvl="2"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int n[ ] = { 1, 2, 3, 4, 5 };</a:t>
            </a:r>
            <a:r>
              <a:rPr lang="en-US" altLang="tr-TR" b="0" dirty="0" smtClean="0">
                <a:latin typeface="Lucida Console" panose="020B0609040504020204" pitchFamily="49" charset="0"/>
              </a:rPr>
              <a:t> </a:t>
            </a:r>
          </a:p>
          <a:p>
            <a:pPr lvl="1" eaLnBrk="1" hangingPunct="1"/>
            <a:endParaRPr lang="tr-TR" altLang="tr-TR" b="0" dirty="0" smtClean="0"/>
          </a:p>
          <a:p>
            <a:pPr marL="457200" lvl="1" indent="0" eaLnBrk="1" hangingPunct="1">
              <a:buNone/>
            </a:pPr>
            <a:r>
              <a:rPr lang="en-US" altLang="tr-TR" sz="2000" u="sng" dirty="0" smtClean="0"/>
              <a:t>Number of elements </a:t>
            </a:r>
            <a:r>
              <a:rPr lang="tr-TR" altLang="tr-TR" sz="2000" u="sng" dirty="0" smtClean="0"/>
              <a:t>is </a:t>
            </a:r>
            <a:r>
              <a:rPr lang="en-US" altLang="tr-TR" sz="2000" u="sng" dirty="0" smtClean="0"/>
              <a:t>automatically calculated</a:t>
            </a:r>
            <a:r>
              <a:rPr lang="tr-TR" altLang="tr-TR" sz="2000" u="sng" dirty="0" smtClean="0"/>
              <a:t>. </a:t>
            </a:r>
          </a:p>
          <a:p>
            <a:pPr marL="457200" lvl="1" indent="0" eaLnBrk="1" hangingPunct="1">
              <a:buNone/>
            </a:pPr>
            <a:r>
              <a:rPr lang="en-US" altLang="tr-TR" sz="2000" u="sng" dirty="0" smtClean="0"/>
              <a:t>5 initializers, therefore 5 element array</a:t>
            </a:r>
            <a:r>
              <a:rPr lang="tr-TR" altLang="tr-TR" sz="2000" u="sng" dirty="0" smtClean="0"/>
              <a:t>.</a:t>
            </a:r>
            <a:endParaRPr lang="en-US" altLang="tr-TR" sz="2000" u="sng" dirty="0" smtClean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438400" y="1589400"/>
            <a:ext cx="0" cy="46800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64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3140</TotalTime>
  <Words>2661</Words>
  <Application>Microsoft Office PowerPoint</Application>
  <PresentationFormat>On-screen Show (4:3)</PresentationFormat>
  <Paragraphs>618</Paragraphs>
  <Slides>86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113" baseType="lpstr">
      <vt:lpstr>新細明體</vt:lpstr>
      <vt:lpstr>AGaramond</vt:lpstr>
      <vt:lpstr>Arial</vt:lpstr>
      <vt:lpstr>Calibri</vt:lpstr>
      <vt:lpstr>Consolas</vt:lpstr>
      <vt:lpstr>Courier New</vt:lpstr>
      <vt:lpstr>Goudy Sans Book</vt:lpstr>
      <vt:lpstr>Goudy Sans Medium</vt:lpstr>
      <vt:lpstr>Lucida Bright</vt:lpstr>
      <vt:lpstr>Lucida Console</vt:lpstr>
      <vt:lpstr>Monotype Sorts</vt:lpstr>
      <vt:lpstr>Symbol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Document</vt:lpstr>
      <vt:lpstr>Microsoft Word 97 - 2003 Document</vt:lpstr>
      <vt:lpstr>6</vt:lpstr>
      <vt:lpstr>OBJECTIVES</vt:lpstr>
      <vt:lpstr>6.1 Arrays</vt:lpstr>
      <vt:lpstr>PowerPoint Presentation</vt:lpstr>
      <vt:lpstr>PowerPoint Presentation</vt:lpstr>
      <vt:lpstr>6.3 Defining Arrays</vt:lpstr>
      <vt:lpstr>6.3 Defining Arrays</vt:lpstr>
      <vt:lpstr>6.4 Array Examples</vt:lpstr>
      <vt:lpstr>6.4 Array Examples</vt:lpstr>
      <vt:lpstr>PowerPoint Presentation</vt:lpstr>
      <vt:lpstr>PowerPoint Presentation</vt:lpstr>
      <vt:lpstr>PowerPoint Presentation</vt:lpstr>
      <vt:lpstr>Common Programming Error 6.4</vt:lpstr>
      <vt:lpstr>Common Programming Error 6.5</vt:lpstr>
      <vt:lpstr>Software Engineering Observation 6.1</vt:lpstr>
      <vt:lpstr>Good Programming Practice 6.1</vt:lpstr>
      <vt:lpstr>PowerPoint Presentation</vt:lpstr>
      <vt:lpstr>PowerPoint Presentation</vt:lpstr>
      <vt:lpstr>PowerPoint Presentation</vt:lpstr>
      <vt:lpstr>Error-Prevention Tip 6.1</vt:lpstr>
      <vt:lpstr>PowerPoint Presentation</vt:lpstr>
      <vt:lpstr>PowerPoint Presentation</vt:lpstr>
      <vt:lpstr>PowerPoint Presentation</vt:lpstr>
      <vt:lpstr>Character Strings</vt:lpstr>
      <vt:lpstr>PowerPoint Presentation</vt:lpstr>
      <vt:lpstr>PowerPoint Presentation</vt:lpstr>
      <vt:lpstr>PowerPoint Presentation</vt:lpstr>
      <vt:lpstr>Character vs. String</vt:lpstr>
      <vt:lpstr>PowerPoint Presentation</vt:lpstr>
      <vt:lpstr>6.4 Array Examples</vt:lpstr>
      <vt:lpstr>PowerPoint Presentation</vt:lpstr>
      <vt:lpstr>6.4 Array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6.5 Passing Arrays to Functions</vt:lpstr>
      <vt:lpstr>6.5 Passing Arrays to Functions</vt:lpstr>
      <vt:lpstr>Performance Tip 6.3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Engineering Observation 6.3</vt:lpstr>
      <vt:lpstr>6.6 Sorting Arrays</vt:lpstr>
      <vt:lpstr>Bubble sort</vt:lpstr>
      <vt:lpstr>Performance Tip 6.4</vt:lpstr>
      <vt:lpstr>PowerPoint Presentation</vt:lpstr>
      <vt:lpstr>PowerPoint Presentation</vt:lpstr>
      <vt:lpstr>6.7 Case Study: Computing Mean, Median and Mode Using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6.8 Searching Arrays</vt:lpstr>
      <vt:lpstr>PowerPoint Presentation</vt:lpstr>
      <vt:lpstr>PowerPoint Presentation</vt:lpstr>
      <vt:lpstr>PowerPoint Presentation</vt:lpstr>
      <vt:lpstr>6.8 Searching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6.9 Multiple-Subscripted Arrays</vt:lpstr>
      <vt:lpstr>6.9 Multiple-Subscripted Arrays</vt:lpstr>
      <vt:lpstr>Common Programming Error 6.9</vt:lpstr>
      <vt:lpstr>Fig. 6.20 | Double-subscripted array with three rows and four columns.</vt:lpstr>
      <vt:lpstr>Array in a computer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394</cp:revision>
  <dcterms:created xsi:type="dcterms:W3CDTF">2004-06-18T18:26:58Z</dcterms:created>
  <dcterms:modified xsi:type="dcterms:W3CDTF">2018-09-02T11:17:52Z</dcterms:modified>
  <cp:category>Temlpate v. 07-27-04</cp:category>
</cp:coreProperties>
</file>