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76"/>
  </p:notesMasterIdLst>
  <p:handoutMasterIdLst>
    <p:handoutMasterId r:id="rId77"/>
  </p:handoutMasterIdLst>
  <p:sldIdLst>
    <p:sldId id="257" r:id="rId11"/>
    <p:sldId id="262" r:id="rId12"/>
    <p:sldId id="258" r:id="rId13"/>
    <p:sldId id="334" r:id="rId14"/>
    <p:sldId id="298" r:id="rId15"/>
    <p:sldId id="336" r:id="rId16"/>
    <p:sldId id="356" r:id="rId17"/>
    <p:sldId id="308" r:id="rId18"/>
    <p:sldId id="309" r:id="rId19"/>
    <p:sldId id="310" r:id="rId20"/>
    <p:sldId id="337" r:id="rId21"/>
    <p:sldId id="338" r:id="rId22"/>
    <p:sldId id="311" r:id="rId23"/>
    <p:sldId id="263" r:id="rId24"/>
    <p:sldId id="301" r:id="rId25"/>
    <p:sldId id="339" r:id="rId26"/>
    <p:sldId id="265" r:id="rId27"/>
    <p:sldId id="266" r:id="rId28"/>
    <p:sldId id="302" r:id="rId29"/>
    <p:sldId id="303" r:id="rId30"/>
    <p:sldId id="357" r:id="rId31"/>
    <p:sldId id="358" r:id="rId32"/>
    <p:sldId id="340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341" r:id="rId41"/>
    <p:sldId id="274" r:id="rId42"/>
    <p:sldId id="275" r:id="rId43"/>
    <p:sldId id="276" r:id="rId44"/>
    <p:sldId id="322" r:id="rId45"/>
    <p:sldId id="342" r:id="rId46"/>
    <p:sldId id="324" r:id="rId47"/>
    <p:sldId id="325" r:id="rId48"/>
    <p:sldId id="278" r:id="rId49"/>
    <p:sldId id="279" r:id="rId50"/>
    <p:sldId id="343" r:id="rId51"/>
    <p:sldId id="344" r:id="rId52"/>
    <p:sldId id="304" r:id="rId53"/>
    <p:sldId id="326" r:id="rId54"/>
    <p:sldId id="345" r:id="rId55"/>
    <p:sldId id="346" r:id="rId56"/>
    <p:sldId id="347" r:id="rId57"/>
    <p:sldId id="348" r:id="rId58"/>
    <p:sldId id="280" r:id="rId59"/>
    <p:sldId id="281" r:id="rId60"/>
    <p:sldId id="282" r:id="rId61"/>
    <p:sldId id="283" r:id="rId62"/>
    <p:sldId id="284" r:id="rId63"/>
    <p:sldId id="349" r:id="rId64"/>
    <p:sldId id="359" r:id="rId65"/>
    <p:sldId id="354" r:id="rId66"/>
    <p:sldId id="355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2B3"/>
    <a:srgbClr val="F9F9F7"/>
    <a:srgbClr val="FDC382"/>
    <a:srgbClr val="D8A57E"/>
    <a:srgbClr val="A0CED6"/>
    <a:srgbClr val="F0F5F7"/>
    <a:srgbClr val="B4B465"/>
    <a:srgbClr val="B3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5627" autoAdjust="0"/>
  </p:normalViewPr>
  <p:slideViewPr>
    <p:cSldViewPr>
      <p:cViewPr varScale="1">
        <p:scale>
          <a:sx n="83" d="100"/>
          <a:sy n="83" d="100"/>
        </p:scale>
        <p:origin x="1478" y="82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893"/>
    </p:cViewPr>
  </p:sorterViewPr>
  <p:notesViewPr>
    <p:cSldViewPr>
      <p:cViewPr varScale="1">
        <p:scale>
          <a:sx n="56" d="100"/>
          <a:sy n="56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081765-5942-434A-B43A-164EFEF955F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noProof="0" smtClean="0"/>
              <a:t>Click to edit Master text styles</a:t>
            </a:r>
          </a:p>
          <a:p>
            <a:pPr lvl="1"/>
            <a:r>
              <a:rPr lang="en-US" altLang="tr-TR" noProof="0" smtClean="0"/>
              <a:t>Second level</a:t>
            </a:r>
          </a:p>
          <a:p>
            <a:pPr lvl="2"/>
            <a:r>
              <a:rPr lang="en-US" altLang="tr-TR" noProof="0" smtClean="0"/>
              <a:t>Third level</a:t>
            </a:r>
          </a:p>
          <a:p>
            <a:pPr lvl="3"/>
            <a:r>
              <a:rPr lang="en-US" altLang="tr-TR" noProof="0" smtClean="0"/>
              <a:t>Fourth level</a:t>
            </a:r>
          </a:p>
          <a:p>
            <a:pPr lvl="4"/>
            <a:r>
              <a:rPr lang="en-US" altLang="tr-T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29097C-6416-4C59-A9FD-64E23E908D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713C9FF-379B-410E-8426-5E3792B7AE6E}" type="slidenum">
              <a:rPr lang="en-US" altLang="tr-TR" sz="1200" smtClean="0">
                <a:solidFill>
                  <a:schemeClr val="tx1"/>
                </a:solidFill>
              </a:rPr>
              <a:pPr/>
              <a:t>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6AB915B-648B-4682-9498-DE2B33B0FA3D}" type="slidenum">
              <a:rPr lang="en-US" altLang="tr-TR" sz="1200" smtClean="0">
                <a:solidFill>
                  <a:schemeClr val="tx1"/>
                </a:solidFill>
              </a:rPr>
              <a:pPr/>
              <a:t>10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7950177-FF98-4561-8907-CA2101C27291}" type="slidenum">
              <a:rPr lang="en-US" altLang="tr-TR" sz="1200" smtClean="0">
                <a:solidFill>
                  <a:schemeClr val="tx1"/>
                </a:solidFill>
              </a:rPr>
              <a:pPr/>
              <a:t>11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AA6BF33-053D-4B55-A294-6EA9BA463F9C}" type="slidenum">
              <a:rPr lang="en-US" altLang="tr-TR" sz="1200" smtClean="0">
                <a:solidFill>
                  <a:schemeClr val="tx1"/>
                </a:solidFill>
              </a:rPr>
              <a:pPr/>
              <a:t>12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22C5F2D-4A59-4AC0-8769-611C980ED851}" type="slidenum">
              <a:rPr lang="en-US" altLang="tr-TR" sz="1200" smtClean="0">
                <a:solidFill>
                  <a:schemeClr val="tx1"/>
                </a:solidFill>
              </a:rPr>
              <a:pPr/>
              <a:t>13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54113B7-0042-4A94-BEFA-2E2957B383BA}" type="slidenum">
              <a:rPr lang="en-US" altLang="tr-TR" sz="1200" smtClean="0">
                <a:solidFill>
                  <a:schemeClr val="tx1"/>
                </a:solidFill>
              </a:rPr>
              <a:pPr/>
              <a:t>14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AB72E58-0160-47F0-A071-FEDF1BA78E44}" type="slidenum">
              <a:rPr lang="en-US" altLang="tr-TR" sz="1200" smtClean="0">
                <a:solidFill>
                  <a:schemeClr val="tx1"/>
                </a:solidFill>
              </a:rPr>
              <a:pPr/>
              <a:t>15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A2C112D-7847-4583-AF61-61ECC5128C1A}" type="slidenum">
              <a:rPr lang="en-US" altLang="tr-TR" sz="1200" smtClean="0">
                <a:solidFill>
                  <a:schemeClr val="tx1"/>
                </a:solidFill>
              </a:rPr>
              <a:pPr/>
              <a:t>16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F499B05-B8C1-4D61-ABCF-2199E30C4049}" type="slidenum">
              <a:rPr lang="en-US" altLang="tr-TR" sz="1200" smtClean="0">
                <a:solidFill>
                  <a:schemeClr val="tx1"/>
                </a:solidFill>
              </a:rPr>
              <a:pPr/>
              <a:t>17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6F363D6-6F8D-4D44-A3E5-B1A947680CAB}" type="slidenum">
              <a:rPr lang="en-US" altLang="tr-TR" sz="1200" smtClean="0">
                <a:solidFill>
                  <a:schemeClr val="tx1"/>
                </a:solidFill>
              </a:rPr>
              <a:pPr/>
              <a:t>18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4453A78-DAF8-40CC-BCEB-0E4AA45C9CFB}" type="slidenum">
              <a:rPr lang="en-US" altLang="tr-TR" sz="1200" smtClean="0">
                <a:solidFill>
                  <a:schemeClr val="tx1"/>
                </a:solidFill>
              </a:rPr>
              <a:pPr/>
              <a:t>19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396BF58-642D-4516-90ED-6D32611CD6DA}" type="slidenum">
              <a:rPr lang="en-US" altLang="tr-TR" sz="1200" smtClean="0">
                <a:solidFill>
                  <a:schemeClr val="tx1"/>
                </a:solidFill>
              </a:rPr>
              <a:pPr/>
              <a:t>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E00E077-70EB-4720-B3ED-F337C8160C7F}" type="slidenum">
              <a:rPr lang="en-US" altLang="tr-TR" sz="1200" smtClean="0">
                <a:solidFill>
                  <a:schemeClr val="tx1"/>
                </a:solidFill>
              </a:rPr>
              <a:pPr/>
              <a:t>20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AE289C-5276-4A70-97F5-D971DAA4C1FC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What happens when you try to dereference p+1?  That is, int *p = &amp;x; followed by *(p+1) ???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It depends on what is stored next in memory.  The location (p+1) is not 1 byte + the location of p, but instead  byte p + n where n is the size of the datum that p points to (4 bytes for an int or a float, 8 bytes for a double or long, 1 byte for char, 2 bytes for a short).  Lets consider the following code: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int x=1, y=10, z=100;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int *p = &amp;x;	// p now points at x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printf(“%d %d %d\n”, *p, *(p+1), *(p+2));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This will probably about 1 10 100.  Why?  The compiler will usually place local variables in contiguous blocks of memory.  So *p points at x but *(p+1) will probably point at y (but not definitely) and *(p+2) will point at z.  So notice that *(p+2) is perfectly legal syntactically and may execute without error.  If you are wrong with this assumption, or careless, then you will get a run-time error because you have tried to dereference an area of memory that is either not your own, or not a variable (it is possible that you are dereferencing code, which is not legal).</a:t>
            </a:r>
          </a:p>
        </p:txBody>
      </p:sp>
    </p:spTree>
    <p:extLst>
      <p:ext uri="{BB962C8B-B14F-4D97-AF65-F5344CB8AC3E}">
        <p14:creationId xmlns:p14="http://schemas.microsoft.com/office/powerpoint/2010/main" val="1154624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BD5FBD-FA22-4A46-B62E-6E8CA7C924B5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69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ED36A98-F9CF-4298-9C6B-20DEBA2FD780}" type="slidenum">
              <a:rPr lang="en-US" altLang="tr-TR" sz="1200" smtClean="0">
                <a:solidFill>
                  <a:schemeClr val="tx1"/>
                </a:solidFill>
              </a:rPr>
              <a:pPr/>
              <a:t>23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51CD154-7CEB-41C3-8B03-5D7A5F1707C7}" type="slidenum">
              <a:rPr lang="en-US" altLang="tr-TR" sz="1200" smtClean="0">
                <a:solidFill>
                  <a:schemeClr val="tx1"/>
                </a:solidFill>
              </a:rPr>
              <a:pPr/>
              <a:t>24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9C02488-FDE3-4907-A1CE-63748619A9F9}" type="slidenum">
              <a:rPr lang="en-US" altLang="tr-TR" sz="1200" smtClean="0">
                <a:solidFill>
                  <a:schemeClr val="tx1"/>
                </a:solidFill>
              </a:rPr>
              <a:pPr/>
              <a:t>25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C08BF96-1CC8-439C-AC6D-14C0E8A8A8A8}" type="slidenum">
              <a:rPr lang="en-US" altLang="tr-TR" sz="1200" smtClean="0">
                <a:solidFill>
                  <a:schemeClr val="tx1"/>
                </a:solidFill>
              </a:rPr>
              <a:pPr/>
              <a:t>26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F795035-2078-4072-9BDC-4914CE3F59A1}" type="slidenum">
              <a:rPr lang="en-US" altLang="tr-TR" sz="1200" smtClean="0">
                <a:solidFill>
                  <a:schemeClr val="tx1"/>
                </a:solidFill>
              </a:rPr>
              <a:pPr/>
              <a:t>27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151D287-CA44-48ED-8BA0-22CC7D3DAEBC}" type="slidenum">
              <a:rPr lang="en-US" altLang="tr-TR" sz="1200" smtClean="0">
                <a:solidFill>
                  <a:schemeClr val="tx1"/>
                </a:solidFill>
              </a:rPr>
              <a:pPr/>
              <a:t>28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92FC90C-47C2-48A4-9BEE-FA446E882120}" type="slidenum">
              <a:rPr lang="en-US" altLang="tr-TR" sz="1200" smtClean="0">
                <a:solidFill>
                  <a:schemeClr val="tx1"/>
                </a:solidFill>
              </a:rPr>
              <a:pPr/>
              <a:t>29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BA50ACD-C1D9-4DD6-B248-F8C5D0895D4E}" type="slidenum">
              <a:rPr lang="en-US" altLang="tr-TR" sz="1200" smtClean="0">
                <a:solidFill>
                  <a:schemeClr val="tx1"/>
                </a:solidFill>
              </a:rPr>
              <a:pPr/>
              <a:t>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20F9B00-1EF1-4A5A-80DC-6F4051E6E682}" type="slidenum">
              <a:rPr lang="en-US" altLang="tr-TR" sz="1200" smtClean="0">
                <a:solidFill>
                  <a:schemeClr val="tx1"/>
                </a:solidFill>
              </a:rPr>
              <a:pPr/>
              <a:t>30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6CDD809-3703-4B0D-8F16-DD82B2131EC7}" type="slidenum">
              <a:rPr lang="en-US" altLang="tr-TR" sz="1200" smtClean="0">
                <a:solidFill>
                  <a:schemeClr val="tx1"/>
                </a:solidFill>
              </a:rPr>
              <a:pPr/>
              <a:t>31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ECDD144-18E2-4E01-8B14-DAFFA791B309}" type="slidenum">
              <a:rPr lang="en-US" altLang="tr-TR" sz="1200" smtClean="0">
                <a:solidFill>
                  <a:schemeClr val="tx1"/>
                </a:solidFill>
              </a:rPr>
              <a:pPr/>
              <a:t>32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9534FF2-260C-43EC-97DC-E3CA89FE3DA4}" type="slidenum">
              <a:rPr lang="en-US" altLang="tr-TR" sz="1200" smtClean="0">
                <a:solidFill>
                  <a:schemeClr val="tx1"/>
                </a:solidFill>
              </a:rPr>
              <a:pPr/>
              <a:t>33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F3C2EBB-E3B0-4EF0-8FC9-8B6B572E698D}" type="slidenum">
              <a:rPr lang="en-US" altLang="tr-TR" sz="1200" smtClean="0">
                <a:solidFill>
                  <a:schemeClr val="tx1"/>
                </a:solidFill>
              </a:rPr>
              <a:pPr/>
              <a:t>34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FCE5B9-9BD3-4E64-B938-FA38454344AA}" type="slidenum">
              <a:rPr lang="en-US" altLang="tr-TR" sz="1200" smtClean="0">
                <a:solidFill>
                  <a:schemeClr val="tx1"/>
                </a:solidFill>
              </a:rPr>
              <a:pPr/>
              <a:t>35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4076457-CC18-410B-8FC3-0223835BA966}" type="slidenum">
              <a:rPr lang="en-US" altLang="tr-TR" sz="1200" smtClean="0">
                <a:solidFill>
                  <a:schemeClr val="tx1"/>
                </a:solidFill>
              </a:rPr>
              <a:pPr/>
              <a:t>36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060A67D-1B68-4F03-810A-A54B6012787D}" type="slidenum">
              <a:rPr lang="en-US" altLang="tr-TR" sz="1200" smtClean="0">
                <a:solidFill>
                  <a:schemeClr val="tx1"/>
                </a:solidFill>
              </a:rPr>
              <a:pPr/>
              <a:t>37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6E535C-0F63-4E1C-B609-8275467E5181}" type="slidenum">
              <a:rPr lang="en-US" altLang="tr-TR" sz="1200" smtClean="0">
                <a:solidFill>
                  <a:schemeClr val="tx1"/>
                </a:solidFill>
              </a:rPr>
              <a:pPr/>
              <a:t>38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163E1D7-58CE-4D98-A968-28DF39905AB3}" type="slidenum">
              <a:rPr lang="en-US" altLang="tr-TR" sz="1200" smtClean="0">
                <a:solidFill>
                  <a:schemeClr val="tx1"/>
                </a:solidFill>
              </a:rPr>
              <a:pPr/>
              <a:t>39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2231BF3-6399-47F1-8236-8C2092C43B12}" type="slidenum">
              <a:rPr lang="en-US" altLang="tr-TR" sz="1200" smtClean="0">
                <a:solidFill>
                  <a:schemeClr val="tx1"/>
                </a:solidFill>
              </a:rPr>
              <a:pPr/>
              <a:t>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3521F4E-63FC-465F-AD80-E6C6B91607DA}" type="slidenum">
              <a:rPr lang="en-US" altLang="tr-TR" sz="1200" smtClean="0">
                <a:solidFill>
                  <a:schemeClr val="tx1"/>
                </a:solidFill>
              </a:rPr>
              <a:pPr/>
              <a:t>40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B8DF31D-F6EE-4006-8C9D-C32B623232FB}" type="slidenum">
              <a:rPr lang="en-US" altLang="tr-TR" sz="1200" smtClean="0">
                <a:solidFill>
                  <a:schemeClr val="tx1"/>
                </a:solidFill>
              </a:rPr>
              <a:pPr/>
              <a:t>41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30390FD-5A97-4E12-AA0B-7A179B5AA15F}" type="slidenum">
              <a:rPr lang="en-US" altLang="tr-TR" sz="1200" smtClean="0">
                <a:solidFill>
                  <a:schemeClr val="tx1"/>
                </a:solidFill>
              </a:rPr>
              <a:pPr/>
              <a:t>42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DE06994-4D2B-4B75-9BEF-51A80ACF35BB}" type="slidenum">
              <a:rPr lang="en-US" altLang="tr-TR" sz="1200" smtClean="0">
                <a:solidFill>
                  <a:schemeClr val="tx1"/>
                </a:solidFill>
              </a:rPr>
              <a:pPr/>
              <a:t>43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25FBC81-C3E0-4A4D-B571-F5FC84DEADC1}" type="slidenum">
              <a:rPr lang="en-US" altLang="tr-TR" sz="1200" smtClean="0">
                <a:solidFill>
                  <a:schemeClr val="tx1"/>
                </a:solidFill>
              </a:rPr>
              <a:pPr/>
              <a:t>44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8C1B75E-3E70-4922-97C9-F0920ABD6C45}" type="slidenum">
              <a:rPr lang="en-US" altLang="tr-TR" sz="1200" smtClean="0">
                <a:solidFill>
                  <a:schemeClr val="tx1"/>
                </a:solidFill>
              </a:rPr>
              <a:pPr/>
              <a:t>45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8D7A899-ACE6-44F0-B697-0CE30B63D03D}" type="slidenum">
              <a:rPr lang="en-US" altLang="tr-TR" sz="1200" smtClean="0">
                <a:solidFill>
                  <a:schemeClr val="tx1"/>
                </a:solidFill>
              </a:rPr>
              <a:pPr/>
              <a:t>46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663B59C-ACCC-45CB-BABE-C3E027567D08}" type="slidenum">
              <a:rPr lang="en-US" altLang="tr-TR" sz="1200" smtClean="0">
                <a:solidFill>
                  <a:schemeClr val="tx1"/>
                </a:solidFill>
              </a:rPr>
              <a:pPr/>
              <a:t>47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2B7C2EF-2BCB-4C9E-9CAA-19D9E561A9DF}" type="slidenum">
              <a:rPr lang="en-US" altLang="tr-TR" sz="1200" smtClean="0">
                <a:solidFill>
                  <a:schemeClr val="tx1"/>
                </a:solidFill>
              </a:rPr>
              <a:pPr/>
              <a:t>48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DCD8F6-BA2C-433F-8A27-B116BC7445C5}" type="slidenum">
              <a:rPr lang="en-US" altLang="tr-TR" sz="1200" smtClean="0">
                <a:solidFill>
                  <a:schemeClr val="tx1"/>
                </a:solidFill>
              </a:rPr>
              <a:pPr/>
              <a:t>49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FA8A962-8665-4E4D-B495-F8286C0FA4A4}" type="slidenum">
              <a:rPr lang="en-US" altLang="tr-TR" sz="1200" smtClean="0">
                <a:solidFill>
                  <a:schemeClr val="tx1"/>
                </a:solidFill>
              </a:rPr>
              <a:pPr/>
              <a:t>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BC9C11B-54D8-4C87-807A-6B6B579602A1}" type="slidenum">
              <a:rPr lang="en-US" altLang="tr-TR" sz="1200" smtClean="0">
                <a:solidFill>
                  <a:schemeClr val="tx1"/>
                </a:solidFill>
              </a:rPr>
              <a:pPr/>
              <a:t>50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9950598-4604-428F-9E28-14E87B4688AC}" type="slidenum">
              <a:rPr lang="en-US" altLang="tr-TR" sz="1200" smtClean="0">
                <a:solidFill>
                  <a:schemeClr val="tx1"/>
                </a:solidFill>
              </a:rPr>
              <a:pPr/>
              <a:t>51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79BCA8F-39AA-4179-98E3-85B31C4A25D1}" type="slidenum">
              <a:rPr lang="en-US" altLang="tr-TR" sz="1200" smtClean="0">
                <a:solidFill>
                  <a:schemeClr val="tx1"/>
                </a:solidFill>
              </a:rPr>
              <a:pPr/>
              <a:t>52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6B40178-98FD-4981-9C4F-B011D334D414}" type="slidenum">
              <a:rPr lang="en-US" altLang="tr-TR" sz="1200" smtClean="0">
                <a:solidFill>
                  <a:schemeClr val="tx1"/>
                </a:solidFill>
              </a:rPr>
              <a:pPr/>
              <a:t>53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D906202-208A-4D0F-8A38-25E366252049}" type="slidenum">
              <a:rPr lang="en-US" altLang="tr-TR" sz="1200" smtClean="0">
                <a:solidFill>
                  <a:schemeClr val="tx1"/>
                </a:solidFill>
              </a:rPr>
              <a:pPr/>
              <a:t>54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457C12A-DE6E-45C8-B513-BF8F0FB2DE84}" type="slidenum">
              <a:rPr lang="en-US" altLang="tr-TR" sz="1200" smtClean="0">
                <a:solidFill>
                  <a:schemeClr val="tx1"/>
                </a:solidFill>
              </a:rPr>
              <a:pPr/>
              <a:t>56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9B8EC06-3614-4C86-8764-FB5DF2B8ADF3}" type="slidenum">
              <a:rPr lang="en-US" altLang="tr-TR" sz="1200" smtClean="0">
                <a:solidFill>
                  <a:schemeClr val="tx1"/>
                </a:solidFill>
              </a:rPr>
              <a:pPr/>
              <a:t>57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9BD5108-2A1B-4CD4-B8FB-A05A32F5F813}" type="slidenum">
              <a:rPr lang="en-US" altLang="tr-TR" sz="1200" smtClean="0">
                <a:solidFill>
                  <a:schemeClr val="tx1"/>
                </a:solidFill>
              </a:rPr>
              <a:pPr/>
              <a:t>58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0F74530-1FEE-4FBC-917B-575AA5426593}" type="slidenum">
              <a:rPr lang="en-US" altLang="tr-TR" sz="1200" smtClean="0">
                <a:solidFill>
                  <a:schemeClr val="tx1"/>
                </a:solidFill>
              </a:rPr>
              <a:pPr/>
              <a:t>59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3DDBB2E-3C16-4441-B3CC-E4E03F415E79}" type="slidenum">
              <a:rPr lang="en-US" altLang="tr-TR" sz="1200" smtClean="0">
                <a:solidFill>
                  <a:schemeClr val="tx1"/>
                </a:solidFill>
              </a:rPr>
              <a:pPr/>
              <a:t>60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AA6C1E4-6A94-4EBF-B4C3-CD31ED5735A0}" type="slidenum">
              <a:rPr lang="en-US" altLang="tr-TR" sz="1200" smtClean="0">
                <a:solidFill>
                  <a:schemeClr val="tx1"/>
                </a:solidFill>
              </a:rPr>
              <a:pPr/>
              <a:t>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064A53E-8156-4613-B044-F769F9520C32}" type="slidenum">
              <a:rPr lang="en-US" altLang="tr-TR" sz="1200" smtClean="0">
                <a:solidFill>
                  <a:schemeClr val="tx1"/>
                </a:solidFill>
              </a:rPr>
              <a:pPr/>
              <a:t>61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86A8547-E6EC-4C8D-8E74-5F2FCB595E48}" type="slidenum">
              <a:rPr lang="en-US" altLang="tr-TR" sz="1200" smtClean="0">
                <a:solidFill>
                  <a:schemeClr val="tx1"/>
                </a:solidFill>
              </a:rPr>
              <a:pPr/>
              <a:t>62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B32D6C7-FDCD-4ECA-96FC-BD920D294127}" type="slidenum">
              <a:rPr lang="en-US" altLang="tr-TR" sz="1200" smtClean="0">
                <a:solidFill>
                  <a:schemeClr val="tx1"/>
                </a:solidFill>
              </a:rPr>
              <a:pPr/>
              <a:t>63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88DAF0-1F70-46FB-B1DF-8C09DD2CFD2E}" type="slidenum">
              <a:rPr lang="en-US" altLang="tr-TR" sz="1200" smtClean="0">
                <a:solidFill>
                  <a:schemeClr val="tx1"/>
                </a:solidFill>
              </a:rPr>
              <a:pPr/>
              <a:t>64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2FBDF88-D526-4B1B-B9B4-C74D4B6218C1}" type="slidenum">
              <a:rPr lang="en-US" altLang="tr-TR" sz="1200" smtClean="0">
                <a:solidFill>
                  <a:schemeClr val="tx1"/>
                </a:solidFill>
              </a:rPr>
              <a:pPr/>
              <a:t>65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AA6C1E4-6A94-4EBF-B4C3-CD31ED5735A0}" type="slidenum">
              <a:rPr lang="en-US" altLang="tr-TR" sz="1200" smtClean="0">
                <a:solidFill>
                  <a:schemeClr val="tx1"/>
                </a:solidFill>
              </a:rPr>
              <a:pPr/>
              <a:t>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50907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0420E8F-0C07-45F2-A46B-A88E2F350391}" type="slidenum">
              <a:rPr lang="en-US" altLang="tr-TR" sz="1200" smtClean="0">
                <a:solidFill>
                  <a:schemeClr val="tx1"/>
                </a:solidFill>
              </a:rPr>
              <a:pPr/>
              <a:t>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1C3AD9D-9587-40D5-9692-1A1564075831}" type="slidenum">
              <a:rPr lang="en-US" altLang="tr-TR" sz="1200" smtClean="0">
                <a:solidFill>
                  <a:schemeClr val="tx1"/>
                </a:solidFill>
              </a:rPr>
              <a:pPr/>
              <a:t>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13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721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AA6D9-67AF-4B30-ABFD-B503B7F2FB2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836145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92A72-A978-45F1-A7A6-88080ECBA85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752535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F39B-7D73-40C5-BDD0-F81DC612666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37167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8E580-5355-45AC-929E-154971BE72D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025597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4AE55-8003-4AE8-9C19-27B5B7BDB5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123316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44BE-6B6B-4A14-BCD4-8A37C92532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4313238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FEA1B-ACFE-4B50-88CF-C4330B3686A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832343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D86C9-1E9A-4554-8FEC-EDD85C543D2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346030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340BF-C13C-418A-B8EA-6DEC97E1435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588538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11686-6752-4F12-8CD7-A671A349C2E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805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035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12A9-DF59-400F-8A3F-A4E869E949C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53524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5CD1-75BB-44C7-8C30-EB01281A5BA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6530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4D3B-FA2F-4F25-839A-C6111D1C39C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1750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F8589-607D-4BE1-B905-BC4D6E31D4D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49696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EB25A-593D-4BA1-BEF0-B0C3163D922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6134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CE2A3-78FF-473E-A97C-0D9FE9E5097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389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C7EC-5897-4232-8694-1452B1B2463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154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B5C7B-1B4A-4ABA-8F2D-EE77D2D3E70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9642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61969-BAF9-4E0C-BD6D-1A1C4C64CE0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111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A33E-E799-4568-89A3-C162DC4A09F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407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677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24165-958D-4759-8F9A-59A2BCB010A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5304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ABC00-80C4-4DB3-AF7F-2AA23D60F04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15247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061B-1A68-4945-A2A6-9A380702CD0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99575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48B3F-C8C2-458B-94E4-42A39539605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14933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153C9-B54B-4AFE-9FBB-5436D740010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76752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BE7E-80E4-48FF-833A-3FAE737C27D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06846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67383-F9D8-43B4-A79A-BA1EAB54B82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99633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2A011-60C3-4E81-AA99-1E5089B6564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56560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35ED-357C-43CE-825C-6F7F231A9BA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93682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6F358-9756-4A36-BA8D-3AC62DE6AE9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284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385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B60B5-8961-4275-B2D0-FCAEEF8E3F2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94167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F52A-6B2F-4BD9-80F0-CB588BD5110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49240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2528-C77F-43D3-8578-7D6C7C7709D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89732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EDFB-8274-4B1E-8B23-FABAA80656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66315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64A4A-D550-4283-BEC1-D6932CAF7BD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78303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3123-4CA1-4AC9-AF98-7DB172397DD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09714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3E63-1D53-4C70-ACC1-4049BB2F409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1998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B4FE1-33B8-4C27-931A-EEC774AF141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4369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63EAD-7946-44FE-9915-95DDF66751D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043839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FFC05-5F1A-4C50-8D6A-C745A8A4D04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795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138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A116E-05AC-4314-BB23-8AA7DD50649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84351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72734-A6FE-498D-AD01-E99D6363584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93509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8596-AD84-45CC-9C01-63E44599778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3270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15521-1F86-4C85-9CA5-814BE4C2F86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307107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BD200-0D55-4205-B957-D964BAD315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35586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50A87-910E-4535-A9EF-665ABAE0C3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481497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1317-AAC5-4BE5-8B01-986347DA4FE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72290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46D0-9995-4A7D-A629-713A2F0B5CA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58050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A4A9C-734F-415E-9D8A-2F3D6A5DAFA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882467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7482-A7B3-45E3-9772-94E65B69F43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2874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150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BBC7-21A6-4C6A-91DB-B3B12FD2650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37265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FE93-BF2A-4D31-8ABE-1C7EF5FAA20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306451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27EE-A21E-48A8-92F3-E6AD0B84F02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734607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987F9-E02E-4E89-B849-269226378FE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96363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AD70-0CD6-4BA1-BAC0-1344FD1B7D0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740195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CDFBE-3905-4A9E-8051-FDDEA3136B1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797775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EE999-E69B-44D6-8FE9-2AC1328CF67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55443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E7147-1E2E-426C-AE8F-38E9CE8CC7A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74712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DA84B-A953-4104-B06A-8E9194A3D5A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315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98B9-942C-4E91-BB90-6D1853435E5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28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56393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F941-DF60-4E4C-8B63-79A1437D2D0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677757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6FD7A-0344-47D1-9A35-A9C358AAAC4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25657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75BDC-9537-4D9B-814E-A626E7C0D7C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333780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93B17-9D4E-4DE3-B8A8-C66DFD8BB47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080514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38103-63BF-4051-8312-ACEEEFB70A0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17271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A86C-DD76-4E0F-BD98-2F51D7CBB17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059195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4576-AA06-4093-B8A8-967B74491B7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827591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08829-5181-4709-8461-5E4F612FAA1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373935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0EBED-C07A-4331-B571-37CBDDF5A4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910003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40698-6D97-4378-B412-B0CA740F7F2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335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569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5D9B-80D3-49B0-848E-AEA17E6FCD8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156895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7E2E-AC8F-4722-BCC0-8E3E26DEAC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98211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96B4A-88B1-41F4-B890-34300868601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505594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D5392-DA40-496B-B35F-9930A4909E8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442313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2128A-A329-40E5-A1B6-44F60BE21C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155781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CE6A3-7832-40C3-96D1-88690658A8D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43897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3757-1CAC-425B-9D62-F08037574A5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670282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E970-4111-481F-96F2-D412FF9082B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896953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8F05-679D-430C-9A07-19374D06705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08052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187F2-CF5D-4BDC-8D4C-447CF7A8508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670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9093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7ECE1-3B16-4CF6-A875-590507DF82E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618120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46E4-16C4-4BDA-97D9-C69867C04B7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574043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E3E5-74E4-42D2-BC9B-C5D24A1A274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036693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AEE9D-5D3F-45FF-BFEE-0DFEE5FFC14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192294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0F0D-02D8-4132-B9B7-9951FF891B0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26526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68B3A-4110-4DE3-B64F-E42186C533C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812680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8AAD-CA81-4590-9F48-A45D0047ADD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957628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963EC-F31A-4284-BB46-BF4EDA56A7F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075372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C3D7-16E1-4E57-91A7-15F025EB2C2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140597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C0D0F-4E84-4CE7-9B26-9F5D9E5E57A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425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4396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10EEA-5CF1-463A-AAB5-A7FAAC46D5E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865276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3480-8E59-4276-9F46-5F2A90619EF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972399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FB0A3-A1BC-4843-8256-279117671F3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686978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28B5F-8F7D-4A2A-99F6-FF24BED40C3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56846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A4E99-996D-492F-802E-C9C9E93194E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798381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D75E-CA82-46A3-A178-20EEACCF1C9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313356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26CB2-435F-457E-BB46-5865AD31238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630590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E662B-E9D4-4C39-91F9-29AE98A916F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5964672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FDB6-7D99-4D65-AF27-0935AD75338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341720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86F71-BE54-46A5-B8ED-9EF899EE12A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8582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01DF65-425D-4A92-86B5-D54CFD51CC1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D9906-1058-4573-82AE-B63B04682E5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05183C-8902-4999-97A1-9EBE0FD9925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FC4530-4122-4DB3-A558-C51949D08F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69ACC9-353C-4ECD-86E0-C42C56B3179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60CD4D-70A4-48C1-B683-7A4DA764943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92B844-394E-45E7-99E9-6C41F5C0656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04897F-198B-4DCC-A34F-D5DFA6EB786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tr-TR" sz="1200" smtClean="0">
                <a:sym typeface="Symbol" panose="05050102010706020507" pitchFamily="18" charset="2"/>
              </a:rPr>
              <a:t></a:t>
            </a:r>
            <a:r>
              <a:rPr lang="en-US" altLang="tr-TR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BA9FE9C-4897-471E-B162-42BA8E54D8F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9682EBA7-BFE2-4AF0-BBD0-C977D991A4D3}" type="slidenum">
              <a:rPr lang="en-US" altLang="tr-TR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tr-TR" sz="12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tr-TR" smtClean="0"/>
              <a:t>7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671763"/>
            <a:ext cx="7315200" cy="960437"/>
          </a:xfrm>
        </p:spPr>
        <p:txBody>
          <a:bodyPr/>
          <a:lstStyle/>
          <a:p>
            <a:pPr eaLnBrk="1" hangingPunct="1"/>
            <a:r>
              <a:rPr lang="en-US" altLang="tr-TR" smtClean="0"/>
              <a:t>C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BAA74562-1648-4FCD-8CE8-D79570D98AF3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10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dirty="0" smtClean="0"/>
              <a:t>Error-Prevention Tip 7.1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4421188" cy="801688"/>
          </a:xfrm>
          <a:prstGeom prst="wedgeRoundRectCallout">
            <a:avLst>
              <a:gd name="adj1" fmla="val -26435"/>
              <a:gd name="adj2" fmla="val -211944"/>
              <a:gd name="adj3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tr-TR" sz="2200" dirty="0" smtClean="0"/>
              <a:t>Initialize pointers to prevent unexpected results.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912813" y="1981200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463550" indent="-63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34925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7950" indent="-63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Aft>
                <a:spcPct val="0"/>
              </a:spcAft>
              <a:buClrTx/>
            </a:pPr>
            <a:r>
              <a:rPr lang="en-US" altLang="tr-TR" b="0" dirty="0" err="1">
                <a:latin typeface="Lucida Console" panose="020B0609040504020204" pitchFamily="49" charset="0"/>
              </a:rPr>
              <a:t>int</a:t>
            </a:r>
            <a:r>
              <a:rPr lang="en-US" altLang="tr-TR" b="0" dirty="0">
                <a:latin typeface="Lucida Console" panose="020B0609040504020204" pitchFamily="49" charset="0"/>
              </a:rPr>
              <a:t> y = 5;</a:t>
            </a:r>
          </a:p>
          <a:p>
            <a:pPr lvl="2" eaLnBrk="1" hangingPunct="1">
              <a:spcAft>
                <a:spcPct val="0"/>
              </a:spcAft>
              <a:buClrTx/>
            </a:pPr>
            <a:r>
              <a:rPr lang="en-US" altLang="tr-TR" b="0" dirty="0" err="1">
                <a:latin typeface="Lucida Console" panose="020B0609040504020204" pitchFamily="49" charset="0"/>
              </a:rPr>
              <a:t>int</a:t>
            </a:r>
            <a:r>
              <a:rPr lang="en-US" altLang="tr-TR" b="0" dirty="0">
                <a:latin typeface="Lucida Console" panose="020B0609040504020204" pitchFamily="49" charset="0"/>
              </a:rPr>
              <a:t> *</a:t>
            </a:r>
            <a:r>
              <a:rPr lang="en-US" altLang="tr-TR" b="0" dirty="0" err="1">
                <a:latin typeface="Lucida Console" panose="020B0609040504020204" pitchFamily="49" charset="0"/>
              </a:rPr>
              <a:t>yPtr</a:t>
            </a:r>
            <a:r>
              <a:rPr lang="tr-TR" altLang="tr-TR" b="0" dirty="0">
                <a:latin typeface="Lucida Console" panose="020B0609040504020204" pitchFamily="49" charset="0"/>
              </a:rPr>
              <a:t>=&amp;y</a:t>
            </a:r>
            <a:r>
              <a:rPr lang="en-US" altLang="tr-TR" b="0" dirty="0">
                <a:latin typeface="Lucida Console" panose="020B0609040504020204" pitchFamily="49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3" descr="AAEMZIR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65500"/>
            <a:ext cx="8763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C757BD5-FA55-4E74-8CDB-D823BEFE70CC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7.3 Pointer Operators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2743200"/>
          </a:xfrm>
        </p:spPr>
        <p:txBody>
          <a:bodyPr/>
          <a:lstStyle/>
          <a:p>
            <a:pPr eaLnBrk="1" hangingPunct="1"/>
            <a:r>
              <a:rPr lang="en-US" altLang="tr-TR" sz="3000" dirty="0" smtClean="0">
                <a:latin typeface="Lucida Console" panose="020B0609040504020204" pitchFamily="49" charset="0"/>
              </a:rPr>
              <a:t>&amp;</a:t>
            </a:r>
            <a:r>
              <a:rPr lang="en-US" altLang="tr-TR" dirty="0" smtClean="0"/>
              <a:t> (address operator)</a:t>
            </a:r>
            <a:r>
              <a:rPr lang="tr-TR" altLang="tr-TR" dirty="0" smtClean="0"/>
              <a:t> r</a:t>
            </a:r>
            <a:r>
              <a:rPr lang="en-US" altLang="tr-TR" sz="2600" dirty="0" err="1" smtClean="0"/>
              <a:t>eturns</a:t>
            </a:r>
            <a:r>
              <a:rPr lang="en-US" altLang="tr-TR" sz="2600" dirty="0" smtClean="0"/>
              <a:t> address of operand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b="0" dirty="0" smtClean="0">
                <a:latin typeface="Lucida Console" panose="020B0609040504020204" pitchFamily="49" charset="0"/>
              </a:rPr>
              <a:t> y = 5;</a:t>
            </a:r>
          </a:p>
          <a:p>
            <a:pPr lvl="2" eaLnBrk="1" hangingPunct="1">
              <a:buNone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b="0" dirty="0" smtClean="0">
                <a:latin typeface="Lucida Console" panose="020B0609040504020204" pitchFamily="49" charset="0"/>
              </a:rPr>
              <a:t> *</a:t>
            </a:r>
            <a:r>
              <a:rPr lang="en-US" altLang="tr-TR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>
                <a:latin typeface="Lucida Console" panose="020B0609040504020204" pitchFamily="49" charset="0"/>
              </a:rPr>
              <a:t>; </a:t>
            </a:r>
            <a:r>
              <a:rPr lang="tr-TR" altLang="tr-TR" b="0" dirty="0" smtClean="0">
                <a:latin typeface="Lucida Console" panose="020B0609040504020204" pitchFamily="49" charset="0"/>
              </a:rPr>
              <a:t>    // </a:t>
            </a:r>
            <a:r>
              <a:rPr lang="en-US" altLang="tr-TR" b="0" dirty="0">
                <a:latin typeface="Lucida Console" panose="020B0609040504020204" pitchFamily="49" charset="0"/>
              </a:rPr>
              <a:t>Declare a pointer to an </a:t>
            </a:r>
            <a:r>
              <a:rPr lang="en-US" altLang="tr-TR" b="0" dirty="0" err="1">
                <a:latin typeface="Lucida Console" panose="020B0609040504020204" pitchFamily="49" charset="0"/>
              </a:rPr>
              <a:t>int</a:t>
            </a:r>
            <a:r>
              <a:rPr lang="en-US" altLang="tr-TR" b="0" dirty="0">
                <a:latin typeface="Lucida Console" panose="020B0609040504020204" pitchFamily="49" charset="0"/>
              </a:rPr>
              <a:t> </a:t>
            </a:r>
            <a:endParaRPr lang="en-US" altLang="tr-TR" b="0" dirty="0" smtClean="0">
              <a:latin typeface="Lucida Console" panose="020B0609040504020204" pitchFamily="49" charset="0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>
                <a:latin typeface="Lucida Console" panose="020B0609040504020204" pitchFamily="49" charset="0"/>
              </a:rPr>
              <a:t> = &amp;y;     /* </a:t>
            </a:r>
            <a:r>
              <a:rPr lang="en-US" altLang="tr-TR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>
                <a:latin typeface="Lucida Console" panose="020B0609040504020204" pitchFamily="49" charset="0"/>
              </a:rPr>
              <a:t> gets address of y */</a:t>
            </a:r>
          </a:p>
          <a:p>
            <a:pPr marL="504000" lvl="2" eaLnBrk="1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tr-TR" u="sng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u="sng" dirty="0" smtClean="0">
                <a:latin typeface="Lucida Console" panose="020B0609040504020204" pitchFamily="49" charset="0"/>
              </a:rPr>
              <a:t> “points to” y</a:t>
            </a:r>
            <a:endParaRPr lang="en-US" altLang="tr-TR" u="sng" dirty="0" smtClean="0"/>
          </a:p>
        </p:txBody>
      </p:sp>
      <p:pic>
        <p:nvPicPr>
          <p:cNvPr id="34822" name="Picture 3" descr="AAEMZI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24412"/>
            <a:ext cx="89154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228600" y="4443412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tr-TR" b="1" dirty="0">
                <a:solidFill>
                  <a:srgbClr val="4D99FF"/>
                </a:solidFill>
              </a:rPr>
              <a:t>Fig. 7.2</a:t>
            </a:r>
            <a:r>
              <a:rPr lang="en-US" altLang="tr-TR" dirty="0">
                <a:solidFill>
                  <a:srgbClr val="000000"/>
                </a:solidFill>
              </a:rPr>
              <a:t> </a:t>
            </a:r>
            <a:r>
              <a:rPr lang="en-US" altLang="tr-TR" b="1" dirty="0">
                <a:solidFill>
                  <a:srgbClr val="000000"/>
                </a:solidFill>
              </a:rPr>
              <a:t>|</a:t>
            </a:r>
            <a:r>
              <a:rPr lang="en-US" altLang="tr-TR" dirty="0">
                <a:solidFill>
                  <a:srgbClr val="000000"/>
                </a:solidFill>
              </a:rPr>
              <a:t> Graphical representation of a pointer pointing to an integer variable in memory. </a:t>
            </a:r>
          </a:p>
        </p:txBody>
      </p:sp>
      <p:sp>
        <p:nvSpPr>
          <p:cNvPr id="34824" name="Rectangle 2"/>
          <p:cNvSpPr>
            <a:spLocks noChangeArrowheads="1"/>
          </p:cNvSpPr>
          <p:nvPr/>
        </p:nvSpPr>
        <p:spPr bwMode="auto">
          <a:xfrm>
            <a:off x="228600" y="5918200"/>
            <a:ext cx="86836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7.3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Representation of </a:t>
            </a:r>
            <a:r>
              <a:rPr lang="en-US" altLang="tr-TR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y</a:t>
            </a:r>
            <a:r>
              <a:rPr lang="en-US" altLang="tr-TR">
                <a:solidFill>
                  <a:srgbClr val="000000"/>
                </a:solidFill>
              </a:rPr>
              <a:t> and </a:t>
            </a:r>
            <a:r>
              <a:rPr lang="en-US" altLang="tr-TR" b="1">
                <a:solidFill>
                  <a:srgbClr val="000000"/>
                </a:solidFill>
                <a:latin typeface="Lucida Console" panose="020B0609040504020204" pitchFamily="49" charset="0"/>
              </a:rPr>
              <a:t>yPtr</a:t>
            </a:r>
            <a:r>
              <a:rPr lang="en-US" altLang="tr-TR">
                <a:solidFill>
                  <a:srgbClr val="000000"/>
                </a:solidFill>
              </a:rPr>
              <a:t> in memory.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7482051-6896-42AA-9D9F-55B10D8074E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7.3 Pointer Operators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1"/>
            <a:ext cx="80010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600" dirty="0" smtClean="0">
                <a:latin typeface="Lucida Console" panose="020B0609040504020204" pitchFamily="49" charset="0"/>
              </a:rPr>
              <a:t>*</a:t>
            </a:r>
            <a:r>
              <a:rPr lang="en-US" altLang="tr-TR" dirty="0" smtClean="0"/>
              <a:t> (indirection/dereferencing operator)</a:t>
            </a:r>
          </a:p>
          <a:p>
            <a:pPr lvl="1" eaLnBrk="1" hangingPunct="1">
              <a:defRPr/>
            </a:pPr>
            <a:r>
              <a:rPr lang="en-US" altLang="tr-TR" b="0" dirty="0" smtClean="0"/>
              <a:t>Returns a synonym/alias of what its operand points to</a:t>
            </a:r>
          </a:p>
          <a:p>
            <a:pPr lvl="1" eaLnBrk="1" hangingPunct="1">
              <a:defRPr/>
            </a:pPr>
            <a:r>
              <a:rPr lang="en-US" altLang="tr-TR" sz="2000" b="0" dirty="0" smtClean="0">
                <a:latin typeface="Lucida Console" panose="020B0609040504020204" pitchFamily="49" charset="0"/>
              </a:rPr>
              <a:t>*</a:t>
            </a:r>
            <a:r>
              <a:rPr lang="en-US" altLang="tr-TR" sz="2000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/>
              <a:t> returns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y</a:t>
            </a:r>
            <a:r>
              <a:rPr lang="en-US" altLang="tr-TR" b="0" dirty="0" smtClean="0"/>
              <a:t> (because </a:t>
            </a:r>
            <a:r>
              <a:rPr lang="en-US" altLang="tr-TR" sz="2000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/>
              <a:t> points to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y</a:t>
            </a:r>
            <a:r>
              <a:rPr lang="en-US" altLang="tr-TR" b="0" dirty="0" smtClean="0"/>
              <a:t>)</a:t>
            </a:r>
          </a:p>
          <a:p>
            <a:pPr lvl="1" eaLnBrk="1" hangingPunct="1">
              <a:defRPr/>
            </a:pPr>
            <a:r>
              <a:rPr lang="en-US" altLang="tr-TR" sz="2000" b="0" dirty="0" smtClean="0">
                <a:latin typeface="Lucida Console" panose="020B0609040504020204" pitchFamily="49" charset="0"/>
              </a:rPr>
              <a:t>*</a:t>
            </a:r>
            <a:r>
              <a:rPr lang="en-US" altLang="tr-TR" b="0" dirty="0" smtClean="0"/>
              <a:t> can be used for assignment </a:t>
            </a:r>
          </a:p>
          <a:p>
            <a:pPr lvl="2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b="0" dirty="0" smtClean="0">
                <a:latin typeface="Lucida Console" panose="020B0609040504020204" pitchFamily="49" charset="0"/>
              </a:rPr>
              <a:t> y = 5;</a:t>
            </a:r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en-US" altLang="tr-TR" b="0" dirty="0" smtClean="0">
                <a:latin typeface="Lucida Console" panose="020B0609040504020204" pitchFamily="49" charset="0"/>
              </a:rPr>
              <a:t>int *</a:t>
            </a:r>
            <a:r>
              <a:rPr lang="en-US" altLang="tr-TR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>
                <a:latin typeface="Lucida Console" panose="020B0609040504020204" pitchFamily="49" charset="0"/>
              </a:rPr>
              <a:t>; </a:t>
            </a:r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b="0" dirty="0" smtClean="0">
                <a:latin typeface="Lucida Console" panose="020B0609040504020204" pitchFamily="49" charset="0"/>
              </a:rPr>
              <a:t> = &amp;y;</a:t>
            </a:r>
            <a:endParaRPr lang="tr-TR" altLang="tr-TR" b="0" dirty="0"/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en-US" altLang="tr-TR" sz="1800" b="0" u="dashLongHeavy" dirty="0" smtClean="0">
                <a:latin typeface="Lucida Console" panose="020B0609040504020204" pitchFamily="49" charset="0"/>
              </a:rPr>
              <a:t>*</a:t>
            </a:r>
            <a:r>
              <a:rPr lang="en-US" altLang="tr-TR" sz="1800" b="0" u="dashLongHeavy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sz="1800" b="0" u="dashLongHeavy" dirty="0" smtClean="0">
                <a:latin typeface="Lucida Console" panose="020B0609040504020204" pitchFamily="49" charset="0"/>
              </a:rPr>
              <a:t> = 7;  /* changes y to 7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485" y="2479921"/>
            <a:ext cx="7926388" cy="735586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tr-TR" altLang="tr-TR" sz="2200" dirty="0" err="1" smtClean="0"/>
              <a:t>yPtr</a:t>
            </a:r>
            <a:r>
              <a:rPr lang="tr-TR" altLang="tr-TR" sz="2200" b="0" dirty="0" smtClean="0"/>
              <a:t> </a:t>
            </a:r>
            <a:r>
              <a:rPr lang="en-US" altLang="tr-TR" sz="2200" b="0" dirty="0" smtClean="0"/>
              <a:t>has not been properly initialized or that has not been assigned to point to a specific location in memory is an error.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453" y="1447800"/>
            <a:ext cx="7639050" cy="78483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marL="0" lvl="2" eaLnBrk="1" hangingPunct="1"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int *yPtr; </a:t>
            </a:r>
          </a:p>
          <a:p>
            <a:pPr marL="0" lvl="2" eaLnBrk="1" hangingPunct="1"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*yPtr = 5</a:t>
            </a:r>
            <a:r>
              <a:rPr lang="en-US" altLang="tr-TR" sz="2000" b="1" dirty="0" smtClean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;</a:t>
            </a:r>
            <a:endParaRPr lang="en-US" altLang="tr-TR" sz="2000" b="1" dirty="0">
              <a:solidFill>
                <a:srgbClr val="000000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506" y="4162923"/>
            <a:ext cx="7926388" cy="105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95000"/>
              </a:lnSpc>
              <a:spcAft>
                <a:spcPct val="25000"/>
              </a:spcAft>
              <a:buClr>
                <a:srgbClr val="000000"/>
              </a:buClr>
            </a:pPr>
            <a:r>
              <a:rPr lang="en-US" altLang="tr-TR" sz="2200" dirty="0">
                <a:solidFill>
                  <a:srgbClr val="000000"/>
                </a:solidFill>
                <a:latin typeface="Times New Roman"/>
                <a:cs typeface="+mn-cs"/>
              </a:rPr>
              <a:t>This could cause a fatal execution-time error, or it could accidentally modify important data and allow the program to run to completion with incorrect results.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3453" y="3452005"/>
            <a:ext cx="7926388" cy="41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3550" indent="-63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63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tr-TR" altLang="tr-TR" sz="2200" u="sng" dirty="0" err="1" smtClean="0"/>
              <a:t>Therefore</a:t>
            </a:r>
            <a:r>
              <a:rPr lang="tr-TR" altLang="tr-TR" sz="2200" u="sng" dirty="0" smtClean="0"/>
              <a:t>, 5 is </a:t>
            </a:r>
            <a:r>
              <a:rPr lang="tr-TR" altLang="tr-TR" sz="2200" u="sng" dirty="0" err="1" smtClean="0"/>
              <a:t>stored</a:t>
            </a:r>
            <a:r>
              <a:rPr lang="tr-TR" altLang="tr-TR" sz="2200" u="sng" dirty="0" smtClean="0"/>
              <a:t> </a:t>
            </a:r>
            <a:r>
              <a:rPr lang="tr-TR" altLang="tr-TR" sz="2200" u="sng" dirty="0" err="1" smtClean="0"/>
              <a:t>to</a:t>
            </a:r>
            <a:r>
              <a:rPr lang="tr-TR" altLang="tr-TR" sz="2200" u="sng" dirty="0" smtClean="0"/>
              <a:t> an </a:t>
            </a:r>
            <a:r>
              <a:rPr lang="tr-TR" altLang="tr-TR" sz="2200" u="sng" dirty="0" err="1" smtClean="0"/>
              <a:t>unknown</a:t>
            </a:r>
            <a:r>
              <a:rPr lang="tr-TR" altLang="tr-TR" sz="2200" u="sng" dirty="0" smtClean="0"/>
              <a:t> </a:t>
            </a:r>
            <a:r>
              <a:rPr lang="tr-TR" altLang="tr-TR" sz="2200" u="sng" dirty="0" err="1" smtClean="0"/>
              <a:t>memory</a:t>
            </a:r>
            <a:r>
              <a:rPr lang="tr-TR" altLang="tr-TR" sz="2200" u="sng" dirty="0" smtClean="0"/>
              <a:t> </a:t>
            </a:r>
            <a:r>
              <a:rPr lang="tr-TR" altLang="tr-TR" sz="2200" u="sng" dirty="0" err="1" smtClean="0"/>
              <a:t>location</a:t>
            </a:r>
            <a:r>
              <a:rPr lang="tr-TR" altLang="tr-TR" sz="2200" u="sng" dirty="0" smtClean="0"/>
              <a:t>.</a:t>
            </a:r>
            <a:endParaRPr lang="en-US" altLang="tr-TR" sz="2200" u="sng" dirty="0" smtClean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53453" y="243091"/>
            <a:ext cx="7772400" cy="815608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z="2800" u="sng" dirty="0" smtClean="0">
                <a:solidFill>
                  <a:schemeClr val="tx1"/>
                </a:solidFill>
                <a:latin typeface="+mn-lt"/>
              </a:rPr>
              <a:t>Error-Prevention Tip</a:t>
            </a:r>
            <a:r>
              <a:rPr lang="tr-TR" altLang="tr-TR" sz="2800" u="sng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tr-TR" altLang="tr-TR" sz="2800" u="sng" dirty="0" smtClean="0">
                <a:solidFill>
                  <a:schemeClr val="tx1"/>
                </a:solidFill>
                <a:latin typeface="+mn-lt"/>
              </a:rPr>
            </a:br>
            <a:r>
              <a:rPr lang="tr-TR" altLang="tr-TR" sz="2200" u="sng" dirty="0" smtClean="0">
                <a:solidFill>
                  <a:schemeClr val="accent2"/>
                </a:solidFill>
                <a:latin typeface="+mn-lt"/>
              </a:rPr>
              <a:t>Do not </a:t>
            </a:r>
            <a:r>
              <a:rPr lang="tr-TR" altLang="tr-TR" sz="2200" u="sng" dirty="0" err="1" smtClean="0">
                <a:solidFill>
                  <a:schemeClr val="accent2"/>
                </a:solidFill>
                <a:latin typeface="+mn-lt"/>
              </a:rPr>
              <a:t>forget</a:t>
            </a:r>
            <a:r>
              <a:rPr lang="tr-TR" altLang="tr-TR" sz="2200" u="sng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tr-TR" altLang="tr-TR" sz="2200" u="sng" dirty="0" err="1" smtClean="0">
                <a:solidFill>
                  <a:schemeClr val="accent2"/>
                </a:solidFill>
                <a:latin typeface="+mn-lt"/>
              </a:rPr>
              <a:t>to</a:t>
            </a:r>
            <a:r>
              <a:rPr lang="tr-TR" altLang="tr-TR" sz="2200" u="sng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tr-TR" altLang="tr-TR" sz="2200" u="sng" dirty="0" err="1" smtClean="0">
                <a:solidFill>
                  <a:schemeClr val="accent2"/>
                </a:solidFill>
                <a:latin typeface="+mn-lt"/>
              </a:rPr>
              <a:t>initialize</a:t>
            </a:r>
            <a:r>
              <a:rPr lang="tr-TR" altLang="tr-TR" sz="2200" u="sng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tr-TR" altLang="tr-TR" sz="2200" u="sng" dirty="0" err="1" smtClean="0">
                <a:solidFill>
                  <a:schemeClr val="accent2"/>
                </a:solidFill>
                <a:latin typeface="+mn-lt"/>
              </a:rPr>
              <a:t>pointers</a:t>
            </a:r>
            <a:endParaRPr lang="en-US" altLang="tr-TR" sz="2200" u="sng" dirty="0" smtClean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2C0A81E-45FF-499C-B0A9-7248B69F7E9D}" type="slidenum">
              <a:rPr lang="en-US" altLang="tr-TR" sz="1200" smtClean="0">
                <a:solidFill>
                  <a:schemeClr val="tx1"/>
                </a:solidFill>
              </a:rPr>
              <a:pPr/>
              <a:t>14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0" y="0"/>
          <a:ext cx="70612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" name="Document" r:id="rId4" imgW="7062810" imgH="5428541" progId="Word.Document.8">
                  <p:embed/>
                </p:oleObj>
              </mc:Choice>
              <mc:Fallback>
                <p:oleObj name="Document" r:id="rId4" imgW="7062810" imgH="54285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fig07_04.c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464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0967" name="Line 11"/>
          <p:cNvSpPr>
            <a:spLocks noChangeShapeType="1"/>
          </p:cNvSpPr>
          <p:nvPr/>
        </p:nvSpPr>
        <p:spPr bwMode="auto">
          <a:xfrm flipH="1">
            <a:off x="42672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auto">
          <a:xfrm>
            <a:off x="5067300" y="2514600"/>
            <a:ext cx="37719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If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points to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then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&amp;a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have the same value.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4591050" y="342900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auto">
          <a:xfrm>
            <a:off x="4552950" y="4114800"/>
            <a:ext cx="428625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&amp;*aPtr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*&amp;aPtr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have the same value</a:t>
            </a:r>
          </a:p>
        </p:txBody>
      </p:sp>
      <p:sp>
        <p:nvSpPr>
          <p:cNvPr id="837640" name="Text Box 8"/>
          <p:cNvSpPr txBox="1">
            <a:spLocks noChangeArrowheads="1"/>
          </p:cNvSpPr>
          <p:nvPr/>
        </p:nvSpPr>
        <p:spPr bwMode="auto">
          <a:xfrm>
            <a:off x="5410200" y="3276600"/>
            <a:ext cx="34290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*aPtr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have the same value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092325" y="4806950"/>
          <a:ext cx="7051675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name="Document" r:id="rId6" imgW="7053456" imgH="2431362" progId="Word.Document.8">
                  <p:embed/>
                </p:oleObj>
              </mc:Choice>
              <mc:Fallback>
                <p:oleObj name="Document" r:id="rId6" imgW="7053456" imgH="24313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806950"/>
                        <a:ext cx="7051675" cy="24304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prstDash val="lg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8" grpId="0" animBg="1"/>
      <p:bldP spid="837642" grpId="0" animBg="1"/>
      <p:bldP spid="8376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B9C3DD-C2E4-484B-BF39-0A6B887C4233}" type="slidenum">
              <a:rPr lang="en-US" altLang="tr-TR" sz="1200" smtClean="0">
                <a:solidFill>
                  <a:schemeClr val="tx1"/>
                </a:solidFill>
              </a:rPr>
              <a:pPr/>
              <a:t>15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3011" name="Object 2"/>
          <p:cNvGraphicFramePr>
            <a:graphicFrameLocks noGrp="1"/>
          </p:cNvGraphicFramePr>
          <p:nvPr>
            <p:ph/>
          </p:nvPr>
        </p:nvGraphicFramePr>
        <p:xfrm>
          <a:off x="1371600" y="538163"/>
          <a:ext cx="6578600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Document" r:id="rId4" imgW="6049992" imgH="4744073" progId="Word.Document.8">
                  <p:embed/>
                </p:oleObj>
              </mc:Choice>
              <mc:Fallback>
                <p:oleObj name="Document" r:id="rId4" imgW="6049992" imgH="4744073" progId="Word.Document.8">
                  <p:embed/>
                  <p:pic>
                    <p:nvPicPr>
                      <p:cNvPr id="0" name="Object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8163"/>
                        <a:ext cx="6578600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7.5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>
                <a:solidFill>
                  <a:schemeClr val="tx1"/>
                </a:solidFill>
              </a:rPr>
              <a:t>Operator precedence. </a:t>
            </a: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3581400" y="1447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tx1"/>
              </a:buClr>
            </a:pPr>
            <a:endParaRPr lang="en-US" altLang="en-US">
              <a:ea typeface="Times New Roman" panose="02020603050405020304" pitchFamily="18" charset="0"/>
              <a:cs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CE56909-40C6-4F6B-BC2C-D6C77238D469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7.4 Calling Functions by Reference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4525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Call by reference with pointer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Pass address of argument using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&amp;</a:t>
            </a:r>
            <a:r>
              <a:rPr lang="en-US" altLang="tr-TR" b="0" dirty="0" smtClean="0"/>
              <a:t>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Allows you to change actual location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Arrays are not passed with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&amp;</a:t>
            </a:r>
            <a:r>
              <a:rPr lang="en-US" altLang="tr-TR" b="0" dirty="0" smtClean="0"/>
              <a:t> because the array name is already a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 smtClean="0">
                <a:latin typeface="Lucida Console" panose="020B0609040504020204" pitchFamily="49" charset="0"/>
              </a:rPr>
              <a:t>*</a:t>
            </a:r>
            <a:r>
              <a:rPr lang="en-US" altLang="tr-TR" dirty="0" smtClean="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Used as alias/nickname for variable inside of function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void double(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*number 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 {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	*number = 2 * ( *number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	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*number</a:t>
            </a:r>
            <a:r>
              <a:rPr lang="en-US" altLang="tr-TR" b="0" dirty="0" smtClean="0"/>
              <a:t> used as nickname for the variable passed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C1AB6BA-C4C5-487F-8AA0-C231E3C2D45F}" type="slidenum">
              <a:rPr lang="en-US" altLang="tr-TR" sz="1200" smtClean="0">
                <a:solidFill>
                  <a:schemeClr val="tx1"/>
                </a:solidFill>
              </a:rPr>
              <a:pPr/>
              <a:t>17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0" y="0"/>
          <a:ext cx="7061200" cy="65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Document" r:id="rId4" imgW="7062810" imgH="6571335" progId="Word.Document.8">
                  <p:embed/>
                </p:oleObj>
              </mc:Choice>
              <mc:Fallback>
                <p:oleObj name="Document" r:id="rId4" imgW="7062810" imgH="65713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56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fig07_06.c</a:t>
            </a:r>
            <a:endParaRPr lang="en-US" altLang="tr-TR" sz="1600" b="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43400" y="2514600"/>
            <a:ext cx="45720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Call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by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value</a:t>
            </a:r>
            <a:endParaRPr lang="en-US" altLang="tr-TR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>
            <a:off x="3251200" y="2743200"/>
            <a:ext cx="1092200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784AEB3-8C10-4E6D-B660-9FD4A17A68D8}" type="slidenum">
              <a:rPr lang="en-US" altLang="tr-TR" sz="1200" smtClean="0">
                <a:solidFill>
                  <a:schemeClr val="tx1"/>
                </a:solidFill>
              </a:rPr>
              <a:pPr/>
              <a:t>18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0" y="0"/>
          <a:ext cx="7061200" cy="65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Document" r:id="rId4" imgW="7062810" imgH="6571335" progId="Word.Document.8">
                  <p:embed/>
                </p:oleObj>
              </mc:Choice>
              <mc:Fallback>
                <p:oleObj name="Document" r:id="rId4" imgW="7062810" imgH="65713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56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fig07_07.c</a:t>
            </a:r>
            <a:endParaRPr lang="en-US" altLang="tr-TR" sz="1600" b="0">
              <a:latin typeface="Times New Roman" panose="02020603050405020304" pitchFamily="18" charset="0"/>
            </a:endParaRP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2590800" y="533400"/>
            <a:ext cx="5867400" cy="369332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 prototype takes a 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(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address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)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as an 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argument</a:t>
            </a:r>
            <a:endParaRPr lang="en-US" altLang="tr-TR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H="1">
            <a:off x="1981200" y="83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5334000" y="2514600"/>
            <a:ext cx="3429000" cy="92333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 address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passed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to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which can be the value of a pointer variable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H="1">
            <a:off x="2895600" y="3048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1066800" y="5193269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tr-TR"/>
          </a:p>
        </p:txBody>
      </p:sp>
      <p:sp>
        <p:nvSpPr>
          <p:cNvPr id="840713" name="Text Box 9"/>
          <p:cNvSpPr txBox="1">
            <a:spLocks noChangeArrowheads="1"/>
          </p:cNvSpPr>
          <p:nvPr/>
        </p:nvSpPr>
        <p:spPr bwMode="auto">
          <a:xfrm>
            <a:off x="4991100" y="4870103"/>
            <a:ext cx="3543300" cy="646331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This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</a:t>
            </a:r>
            <a:r>
              <a:rPr lang="tr-TR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modifies 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the value of </a:t>
            </a:r>
            <a:r>
              <a:rPr lang="en-US" altLang="tr-TR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number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9" grpId="0" animBg="1"/>
      <p:bldP spid="840711" grpId="0" animBg="1"/>
      <p:bldP spid="8407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FF2928A-0BB8-4385-BC50-AD73F3BA3D85}" type="slidenum">
              <a:rPr lang="en-US" altLang="tr-TR" sz="1200" smtClean="0">
                <a:solidFill>
                  <a:schemeClr val="tx1"/>
                </a:solidFill>
              </a:rPr>
              <a:pPr/>
              <a:t>19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04800" y="60960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7.8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Analysis of a typical call-by-value. </a:t>
            </a:r>
          </a:p>
        </p:txBody>
      </p:sp>
      <p:pic>
        <p:nvPicPr>
          <p:cNvPr id="51204" name="Picture 3" descr="AAEMZIT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913"/>
            <a:ext cx="4173538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FCE0282-CFC7-4F5F-BC32-C30FE66D4C3B}" type="slidenum">
              <a:rPr lang="en-US" altLang="tr-TR" sz="1200" smtClean="0">
                <a:solidFill>
                  <a:schemeClr val="tx1"/>
                </a:solidFill>
              </a:rPr>
              <a:pPr/>
              <a:t>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251700" cy="55689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tr-TR" smtClean="0"/>
              <a:t>Addresses are given to us to</a:t>
            </a:r>
            <a:br>
              <a:rPr lang="en-US" altLang="tr-TR" smtClean="0"/>
            </a:br>
            <a:r>
              <a:rPr lang="en-US" altLang="tr-TR" smtClean="0"/>
              <a:t>conceal our whereabouts.</a:t>
            </a:r>
          </a:p>
          <a:p>
            <a:pPr marL="723900" lvl="1" indent="-266700" eaLnBrk="1" hangingPunct="1">
              <a:lnSpc>
                <a:spcPct val="85000"/>
              </a:lnSpc>
            </a:pPr>
            <a:r>
              <a:rPr lang="en-US" altLang="tr-TR" smtClean="0"/>
              <a:t>Saki (H. H. Munro)</a:t>
            </a:r>
          </a:p>
          <a:p>
            <a:pPr marL="723900" lvl="1" indent="-266700" eaLnBrk="1" hangingPunct="1">
              <a:lnSpc>
                <a:spcPct val="85000"/>
              </a:lnSpc>
            </a:pPr>
            <a:endParaRPr lang="en-US" altLang="tr-TR" smtClean="0"/>
          </a:p>
          <a:p>
            <a:pPr eaLnBrk="1" hangingPunct="1">
              <a:lnSpc>
                <a:spcPct val="85000"/>
              </a:lnSpc>
            </a:pPr>
            <a:r>
              <a:rPr lang="en-US" altLang="tr-TR" smtClean="0"/>
              <a:t>By indirection find direction out.</a:t>
            </a:r>
          </a:p>
          <a:p>
            <a:pPr marL="723900" lvl="1" indent="-266700" eaLnBrk="1" hangingPunct="1">
              <a:lnSpc>
                <a:spcPct val="85000"/>
              </a:lnSpc>
            </a:pPr>
            <a:r>
              <a:rPr lang="en-US" altLang="tr-TR" smtClean="0"/>
              <a:t>William Shakespeare</a:t>
            </a:r>
          </a:p>
          <a:p>
            <a:pPr marL="723900" lvl="1" indent="-266700" eaLnBrk="1" hangingPunct="1">
              <a:lnSpc>
                <a:spcPct val="85000"/>
              </a:lnSpc>
            </a:pPr>
            <a:endParaRPr lang="en-US" altLang="tr-TR" smtClean="0"/>
          </a:p>
          <a:p>
            <a:pPr eaLnBrk="1" hangingPunct="1">
              <a:lnSpc>
                <a:spcPct val="85000"/>
              </a:lnSpc>
            </a:pPr>
            <a:r>
              <a:rPr lang="en-US" altLang="tr-TR" smtClean="0"/>
              <a:t>Many things, having full reference</a:t>
            </a:r>
            <a:br>
              <a:rPr lang="en-US" altLang="tr-TR" smtClean="0"/>
            </a:br>
            <a:r>
              <a:rPr lang="en-US" altLang="tr-TR" smtClean="0"/>
              <a:t>To one consent, may work contrariously.</a:t>
            </a:r>
          </a:p>
          <a:p>
            <a:pPr marL="723900" lvl="1" indent="-266700" eaLnBrk="1" hangingPunct="1">
              <a:lnSpc>
                <a:spcPct val="85000"/>
              </a:lnSpc>
            </a:pPr>
            <a:r>
              <a:rPr lang="en-US" altLang="tr-TR" smtClean="0"/>
              <a:t>William Shakespeare</a:t>
            </a:r>
          </a:p>
          <a:p>
            <a:pPr marL="723900" lvl="1" indent="-266700" eaLnBrk="1" hangingPunct="1">
              <a:lnSpc>
                <a:spcPct val="85000"/>
              </a:lnSpc>
            </a:pPr>
            <a:endParaRPr lang="en-US" altLang="tr-TR" smtClean="0"/>
          </a:p>
          <a:p>
            <a:pPr eaLnBrk="1" hangingPunct="1">
              <a:lnSpc>
                <a:spcPct val="85000"/>
              </a:lnSpc>
            </a:pPr>
            <a:r>
              <a:rPr lang="en-US" altLang="tr-TR" smtClean="0"/>
              <a:t>You will find it a very good practice always</a:t>
            </a:r>
            <a:br>
              <a:rPr lang="en-US" altLang="tr-TR" smtClean="0"/>
            </a:br>
            <a:r>
              <a:rPr lang="en-US" altLang="tr-TR" smtClean="0"/>
              <a:t>to verify your references, sir!</a:t>
            </a:r>
          </a:p>
          <a:p>
            <a:pPr marL="723900" lvl="1" indent="-266700"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tr-TR" smtClean="0"/>
              <a:t>Dr. Routh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BE69581-1CF3-47BB-8493-63140CE60C3E}" type="slidenum">
              <a:rPr lang="en-US" altLang="tr-TR" sz="1200" smtClean="0">
                <a:solidFill>
                  <a:schemeClr val="tx1"/>
                </a:solidFill>
              </a:rPr>
              <a:pPr/>
              <a:t>20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7.9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Analysis of a typical call-by-reference with a pointer argument. </a:t>
            </a:r>
            <a:r>
              <a:rPr lang="en-US" altLang="tr-TR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3252" name="Picture 3" descr="AAEMZI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275"/>
            <a:ext cx="63531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22495" y="152400"/>
            <a:ext cx="882000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 = 1, y = 2, z[10];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;		//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is a pointer to an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, so it can point to x, y, or an element of 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= &amp;x;	</a:t>
            </a:r>
            <a:r>
              <a:rPr lang="en-US" altLang="en-US" sz="2000" dirty="0" smtClean="0"/>
              <a:t>//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now points at the location where x is stored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y = *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;		// set y equal to the value pointed to by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, or y =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*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= 0;		// now change the value that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points to </a:t>
            </a:r>
            <a:r>
              <a:rPr lang="en-US" altLang="en-US" sz="2000" dirty="0" err="1"/>
              <a:t>to</a:t>
            </a:r>
            <a:r>
              <a:rPr lang="en-US" altLang="en-US" sz="2000" dirty="0"/>
              <a:t> 0, so now x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//       but notice that y is unchanged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= &amp;z[0];	// now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points at the first location in the array 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*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= *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+ 1; 	// the value that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points to (z[0]) is incremented	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2495" y="3352800"/>
            <a:ext cx="8605497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x, *y, z, *q;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x = 3</a:t>
            </a:r>
            <a:r>
              <a:rPr lang="en-US" altLang="en-US" sz="2000" dirty="0" smtClean="0"/>
              <a:t>;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y = &amp;x;		</a:t>
            </a:r>
            <a:r>
              <a:rPr lang="en-US" altLang="en-US" sz="2000" dirty="0" smtClean="0"/>
              <a:t>	// </a:t>
            </a:r>
            <a:r>
              <a:rPr lang="en-US" altLang="en-US" sz="2000" dirty="0"/>
              <a:t>y points to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x);		// outputs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y);		// outputs x’s address, will seem like a random 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</a:t>
            </a:r>
            <a:r>
              <a:rPr lang="en-US" altLang="en-US" sz="2000" dirty="0" smtClean="0"/>
              <a:t>);</a:t>
            </a:r>
            <a:r>
              <a:rPr lang="en-US" altLang="en-US" sz="2000" dirty="0"/>
              <a:t>	// outputs what y points to, or x 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*y+1);	// outputs 4 (print out what y points to + 1)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*(y+1));	// this outputs the item after x in memory – what is it?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z = *(&amp;x);		// z equals 3 (what &amp;x points to, which is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q = &amp;*y;		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q points to 3 – note *&amp; and &amp;* cancel out</a:t>
            </a:r>
          </a:p>
        </p:txBody>
      </p:sp>
    </p:spTree>
    <p:extLst>
      <p:ext uri="{BB962C8B-B14F-4D97-AF65-F5344CB8AC3E}">
        <p14:creationId xmlns:p14="http://schemas.microsoft.com/office/powerpoint/2010/main" val="32679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028"/>
          <p:cNvSpPr txBox="1">
            <a:spLocks noChangeArrowheads="1"/>
          </p:cNvSpPr>
          <p:nvPr/>
        </p:nvSpPr>
        <p:spPr bwMode="auto">
          <a:xfrm>
            <a:off x="533400" y="685800"/>
            <a:ext cx="7181774" cy="52860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x[4] = {12, 20, 39, 43}, *y;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y = &amp;x[0];		// y points to the beginning of the array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x[0]);	// outputs 12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*y);	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also outputs 12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*y+1);	// outputs 13 (12 + 1)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(*y)+1);	// also outputs 13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*(y+1));	// outputs x[1] or 20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y+=2;			// y now points to x[2]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</a:t>
            </a:r>
            <a:r>
              <a:rPr lang="en-US" altLang="en-US" sz="2000" dirty="0" smtClean="0"/>
              <a:t>);</a:t>
            </a:r>
            <a:r>
              <a:rPr lang="en-US" altLang="en-US" sz="2000" dirty="0"/>
              <a:t>	// prints out 39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*y = 38;			// changes x[2] to 38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*y-1);	// prints out x[2] - 1 or 37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*y++;			// sets y to point at the next array element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*y);	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outputs x[3] (43)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(*y)++;			// sets what y points to </a:t>
            </a:r>
            <a:r>
              <a:rPr lang="en-US" altLang="en-US" sz="2000" dirty="0" err="1"/>
              <a:t>to</a:t>
            </a:r>
            <a:r>
              <a:rPr lang="en-US" altLang="en-US" sz="2000" dirty="0"/>
              <a:t> be 1 greater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printf</a:t>
            </a:r>
            <a:r>
              <a:rPr lang="en-US" altLang="en-US" sz="2000" dirty="0"/>
              <a:t>("%d\n", *y);	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outputs the new value of x[3] (44)</a:t>
            </a:r>
          </a:p>
        </p:txBody>
      </p:sp>
    </p:spTree>
    <p:extLst>
      <p:ext uri="{BB962C8B-B14F-4D97-AF65-F5344CB8AC3E}">
        <p14:creationId xmlns:p14="http://schemas.microsoft.com/office/powerpoint/2010/main" val="36721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9DE2D0-4B3D-4C82-BBE1-D388E7A7873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7.5 Using the </a:t>
            </a:r>
            <a:r>
              <a:rPr lang="en-US" altLang="tr-TR" sz="3200" smtClean="0">
                <a:latin typeface="Lucida Console" panose="020B0609040504020204" pitchFamily="49" charset="0"/>
              </a:rPr>
              <a:t>const</a:t>
            </a:r>
            <a:r>
              <a:rPr lang="en-US" altLang="tr-TR" sz="3200" smtClean="0"/>
              <a:t> Qualifier with Pointers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20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2400" dirty="0" smtClean="0"/>
              <a:t> qualifier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b="0" dirty="0" smtClean="0"/>
              <a:t>Variable cannot be changed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b="0" dirty="0" smtClean="0"/>
              <a:t>Use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2000" b="0" dirty="0" smtClean="0"/>
              <a:t> if function does not need to change a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b="0" dirty="0" smtClean="0"/>
              <a:t>Attempting to change a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2000" b="0" dirty="0" smtClean="0"/>
              <a:t> variable produces an </a:t>
            </a:r>
            <a:r>
              <a:rPr lang="en-US" altLang="tr-TR" sz="2000" b="0" dirty="0" smtClean="0"/>
              <a:t>error</a:t>
            </a:r>
            <a:endParaRPr lang="tr-TR" altLang="tr-TR" sz="2000" b="0" dirty="0" smtClean="0"/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endParaRPr lang="en-US" altLang="tr-TR" sz="2000" b="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220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2400" dirty="0" smtClean="0"/>
              <a:t> pointers</a:t>
            </a:r>
          </a:p>
          <a:p>
            <a:pPr marL="213487" lvl="1" indent="0" eaLnBrk="1" hangingPunct="1">
              <a:lnSpc>
                <a:spcPct val="80000"/>
              </a:lnSpc>
              <a:buNone/>
            </a:pPr>
            <a:r>
              <a:rPr lang="en-US" altLang="tr-TR" sz="2000" b="0" dirty="0" smtClean="0"/>
              <a:t>Point to a constant memory </a:t>
            </a:r>
            <a:r>
              <a:rPr lang="en-US" altLang="tr-TR" sz="2000" b="0" dirty="0" smtClean="0"/>
              <a:t>location</a:t>
            </a:r>
            <a:r>
              <a:rPr lang="tr-TR" altLang="tr-TR" sz="2000" b="0" dirty="0" smtClean="0"/>
              <a:t> m</a:t>
            </a:r>
            <a:r>
              <a:rPr lang="en-US" altLang="tr-TR" sz="2000" b="0" dirty="0" err="1" smtClean="0"/>
              <a:t>ust</a:t>
            </a:r>
            <a:r>
              <a:rPr lang="en-US" altLang="tr-TR" sz="2000" b="0" dirty="0" smtClean="0"/>
              <a:t> </a:t>
            </a:r>
            <a:r>
              <a:rPr lang="en-US" altLang="tr-TR" sz="2000" b="0" dirty="0" smtClean="0"/>
              <a:t>be initialized when </a:t>
            </a:r>
            <a:r>
              <a:rPr lang="en-US" altLang="tr-TR" sz="2000" b="0" dirty="0" smtClean="0"/>
              <a:t>defined</a:t>
            </a:r>
            <a:endParaRPr lang="tr-TR" altLang="tr-TR" sz="2000" b="0" dirty="0" smtClean="0"/>
          </a:p>
          <a:p>
            <a:pPr marL="213487" lvl="1" indent="0" eaLnBrk="1" hangingPunct="1">
              <a:lnSpc>
                <a:spcPct val="80000"/>
              </a:lnSpc>
              <a:spcAft>
                <a:spcPts val="0"/>
              </a:spcAft>
              <a:buNone/>
            </a:pPr>
            <a:endParaRPr lang="en-US" altLang="tr-TR" sz="800" b="0" dirty="0" smtClean="0"/>
          </a:p>
          <a:p>
            <a:pPr marL="504000" lvl="1" eaLnBrk="1" hangingPunct="1">
              <a:lnSpc>
                <a:spcPct val="80000"/>
              </a:lnSpc>
            </a:pPr>
            <a:r>
              <a:rPr lang="tr-TR" altLang="tr-TR" sz="1800" b="0" dirty="0" smtClean="0">
                <a:latin typeface="Lucida Console" panose="020B0609040504020204" pitchFamily="49" charset="0"/>
              </a:rPr>
              <a:t>int x;</a:t>
            </a:r>
          </a:p>
          <a:p>
            <a:pPr marL="504000" lvl="1" eaLnBrk="1" hangingPunct="1">
              <a:lnSpc>
                <a:spcPct val="80000"/>
              </a:lnSpc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int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*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myPtr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&amp;x;</a:t>
            </a:r>
            <a:r>
              <a:rPr lang="tr-TR" altLang="tr-TR" sz="1800" b="0" dirty="0" smtClean="0">
                <a:latin typeface="Lucida Console" panose="020B0609040504020204" pitchFamily="49" charset="0"/>
              </a:rPr>
              <a:t> //</a:t>
            </a:r>
            <a:r>
              <a:rPr lang="en-US" altLang="tr-TR" sz="1800" b="0" dirty="0" smtClean="0">
                <a:solidFill>
                  <a:srgbClr val="0070C0"/>
                </a:solidFill>
              </a:rPr>
              <a:t>constant pointer to an </a:t>
            </a:r>
            <a:r>
              <a:rPr lang="en-US" altLang="tr-TR" sz="16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int</a:t>
            </a:r>
            <a:endParaRPr lang="tr-TR" altLang="tr-TR" sz="1600" b="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504000" lvl="1" eaLnBrk="1" hangingPunct="1">
              <a:lnSpc>
                <a:spcPct val="80000"/>
              </a:lnSpc>
            </a:pPr>
            <a:r>
              <a:rPr lang="tr-TR" altLang="tr-TR" sz="1800" b="0" dirty="0">
                <a:latin typeface="Lucida Console" panose="020B0609040504020204" pitchFamily="49" charset="0"/>
              </a:rPr>
              <a:t>//</a:t>
            </a:r>
            <a:r>
              <a:rPr lang="tr-TR" altLang="tr-TR" sz="1800" b="0" dirty="0" err="1">
                <a:solidFill>
                  <a:srgbClr val="0070C0"/>
                </a:solidFill>
              </a:rPr>
              <a:t>pointer</a:t>
            </a:r>
            <a:r>
              <a:rPr lang="tr-TR" altLang="tr-TR" sz="1800" b="0" dirty="0">
                <a:solidFill>
                  <a:srgbClr val="0070C0"/>
                </a:solidFill>
              </a:rPr>
              <a:t> </a:t>
            </a:r>
            <a:r>
              <a:rPr lang="tr-TR" altLang="tr-TR" sz="1800" b="0" dirty="0" err="1">
                <a:solidFill>
                  <a:srgbClr val="0070C0"/>
                </a:solidFill>
              </a:rPr>
              <a:t>value</a:t>
            </a:r>
            <a:r>
              <a:rPr lang="tr-TR" altLang="tr-TR" sz="1800" b="0" dirty="0">
                <a:solidFill>
                  <a:srgbClr val="0070C0"/>
                </a:solidFill>
              </a:rPr>
              <a:t> can not be </a:t>
            </a:r>
            <a:r>
              <a:rPr lang="tr-TR" altLang="tr-TR" sz="1800" b="0" dirty="0" err="1">
                <a:solidFill>
                  <a:srgbClr val="0070C0"/>
                </a:solidFill>
              </a:rPr>
              <a:t>changed</a:t>
            </a:r>
            <a:r>
              <a:rPr lang="tr-TR" altLang="tr-TR" sz="1800" b="0" dirty="0">
                <a:solidFill>
                  <a:srgbClr val="0070C0"/>
                </a:solidFill>
              </a:rPr>
              <a:t>. x </a:t>
            </a:r>
            <a:r>
              <a:rPr lang="tr-TR" altLang="tr-TR" sz="1800" b="0" dirty="0" err="1">
                <a:solidFill>
                  <a:srgbClr val="0070C0"/>
                </a:solidFill>
              </a:rPr>
              <a:t>value</a:t>
            </a:r>
            <a:r>
              <a:rPr lang="tr-TR" altLang="tr-TR" sz="1800" b="0" dirty="0">
                <a:solidFill>
                  <a:srgbClr val="0070C0"/>
                </a:solidFill>
              </a:rPr>
              <a:t> can be </a:t>
            </a:r>
            <a:r>
              <a:rPr lang="tr-TR" altLang="tr-TR" sz="1800" b="0" dirty="0" err="1">
                <a:solidFill>
                  <a:srgbClr val="0070C0"/>
                </a:solidFill>
              </a:rPr>
              <a:t>changed</a:t>
            </a:r>
            <a:r>
              <a:rPr lang="tr-TR" altLang="tr-TR" sz="1800" b="0" dirty="0">
                <a:solidFill>
                  <a:srgbClr val="0070C0"/>
                </a:solidFill>
              </a:rPr>
              <a:t> </a:t>
            </a:r>
            <a:endParaRPr lang="en-US" altLang="tr-TR" sz="1800" b="0" dirty="0">
              <a:solidFill>
                <a:srgbClr val="0070C0"/>
              </a:solidFill>
            </a:endParaRPr>
          </a:p>
          <a:p>
            <a:pPr marL="504000" lvl="1" eaLnBrk="1" hangingPunct="1">
              <a:lnSpc>
                <a:spcPct val="80000"/>
              </a:lnSpc>
            </a:pPr>
            <a:r>
              <a:rPr lang="en-US" altLang="tr-TR" sz="1800" b="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int *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myPtr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&amp;x;</a:t>
            </a:r>
            <a:r>
              <a:rPr lang="tr-TR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tr-TR" altLang="tr-TR" sz="1800" b="0" dirty="0" smtClean="0">
                <a:latin typeface="Lucida Console" panose="020B0609040504020204" pitchFamily="49" charset="0"/>
              </a:rPr>
              <a:t>//</a:t>
            </a:r>
            <a:r>
              <a:rPr lang="tr-TR" altLang="tr-TR" sz="1800" b="0" dirty="0" smtClean="0">
                <a:solidFill>
                  <a:srgbClr val="0070C0"/>
                </a:solidFill>
              </a:rPr>
              <a:t>m</a:t>
            </a:r>
            <a:r>
              <a:rPr lang="en-US" altLang="tr-TR" sz="1800" b="0" dirty="0" err="1" smtClean="0">
                <a:solidFill>
                  <a:srgbClr val="0070C0"/>
                </a:solidFill>
              </a:rPr>
              <a:t>odifiable</a:t>
            </a:r>
            <a:r>
              <a:rPr lang="en-US" altLang="tr-TR" sz="1800" b="0" dirty="0" smtClean="0">
                <a:solidFill>
                  <a:srgbClr val="0070C0"/>
                </a:solidFill>
              </a:rPr>
              <a:t> </a:t>
            </a:r>
            <a:r>
              <a:rPr lang="en-US" altLang="tr-TR" sz="1800" b="0" dirty="0" smtClean="0">
                <a:solidFill>
                  <a:srgbClr val="0070C0"/>
                </a:solidFill>
              </a:rPr>
              <a:t>pointer to a </a:t>
            </a:r>
            <a:r>
              <a:rPr lang="en-US" altLang="tr-TR" sz="1600" b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tr-TR" sz="16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tr-TR" sz="16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int</a:t>
            </a:r>
            <a:endParaRPr lang="tr-TR" altLang="tr-TR" sz="1600" b="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504000" lvl="1" eaLnBrk="1" hangingPunct="1">
              <a:lnSpc>
                <a:spcPct val="80000"/>
              </a:lnSpc>
            </a:pPr>
            <a:r>
              <a:rPr lang="tr-TR" altLang="tr-TR" sz="1800" b="0" dirty="0">
                <a:latin typeface="Lucida Console" panose="020B0609040504020204" pitchFamily="49" charset="0"/>
              </a:rPr>
              <a:t>//</a:t>
            </a:r>
            <a:r>
              <a:rPr lang="tr-TR" altLang="tr-TR" sz="1800" b="0" dirty="0" err="1">
                <a:solidFill>
                  <a:srgbClr val="0070C0"/>
                </a:solidFill>
              </a:rPr>
              <a:t>pointer</a:t>
            </a:r>
            <a:r>
              <a:rPr lang="tr-TR" altLang="tr-TR" sz="1800" b="0" dirty="0">
                <a:solidFill>
                  <a:srgbClr val="0070C0"/>
                </a:solidFill>
              </a:rPr>
              <a:t> </a:t>
            </a:r>
            <a:r>
              <a:rPr lang="tr-TR" altLang="tr-TR" sz="1800" b="0" dirty="0" err="1">
                <a:solidFill>
                  <a:srgbClr val="0070C0"/>
                </a:solidFill>
              </a:rPr>
              <a:t>value</a:t>
            </a:r>
            <a:r>
              <a:rPr lang="tr-TR" altLang="tr-TR" sz="1800" b="0" dirty="0">
                <a:solidFill>
                  <a:srgbClr val="0070C0"/>
                </a:solidFill>
              </a:rPr>
              <a:t> can </a:t>
            </a:r>
            <a:r>
              <a:rPr lang="tr-TR" altLang="tr-TR" sz="1800" b="0" dirty="0">
                <a:solidFill>
                  <a:srgbClr val="0070C0"/>
                </a:solidFill>
              </a:rPr>
              <a:t>be </a:t>
            </a:r>
            <a:r>
              <a:rPr lang="tr-TR" altLang="tr-TR" sz="1800" b="0" dirty="0" err="1">
                <a:solidFill>
                  <a:srgbClr val="0070C0"/>
                </a:solidFill>
              </a:rPr>
              <a:t>changed</a:t>
            </a:r>
            <a:r>
              <a:rPr lang="tr-TR" altLang="tr-TR" sz="1800" b="0" dirty="0">
                <a:solidFill>
                  <a:srgbClr val="0070C0"/>
                </a:solidFill>
              </a:rPr>
              <a:t>. x </a:t>
            </a:r>
            <a:r>
              <a:rPr lang="tr-TR" altLang="tr-TR" sz="1800" b="0" dirty="0" err="1">
                <a:solidFill>
                  <a:srgbClr val="0070C0"/>
                </a:solidFill>
              </a:rPr>
              <a:t>value</a:t>
            </a:r>
            <a:r>
              <a:rPr lang="tr-TR" altLang="tr-TR" sz="1800" b="0" dirty="0">
                <a:solidFill>
                  <a:srgbClr val="0070C0"/>
                </a:solidFill>
              </a:rPr>
              <a:t> can </a:t>
            </a:r>
            <a:r>
              <a:rPr lang="tr-TR" altLang="tr-TR" sz="1800" b="0" dirty="0">
                <a:solidFill>
                  <a:srgbClr val="0070C0"/>
                </a:solidFill>
              </a:rPr>
              <a:t>not be </a:t>
            </a:r>
            <a:r>
              <a:rPr lang="tr-TR" altLang="tr-TR" sz="1800" b="0" dirty="0" err="1">
                <a:solidFill>
                  <a:srgbClr val="0070C0"/>
                </a:solidFill>
              </a:rPr>
              <a:t>changed</a:t>
            </a:r>
            <a:r>
              <a:rPr lang="tr-TR" altLang="tr-TR" sz="1800" b="0" dirty="0">
                <a:solidFill>
                  <a:srgbClr val="0070C0"/>
                </a:solidFill>
              </a:rPr>
              <a:t> </a:t>
            </a:r>
            <a:endParaRPr lang="en-US" altLang="tr-TR" sz="1800" b="0" dirty="0">
              <a:solidFill>
                <a:srgbClr val="0070C0"/>
              </a:solidFill>
            </a:endParaRPr>
          </a:p>
          <a:p>
            <a:pPr marL="504000" lvl="1" eaLnBrk="1" hangingPunct="1">
              <a:lnSpc>
                <a:spcPct val="80000"/>
              </a:lnSpc>
            </a:pPr>
            <a:r>
              <a:rPr lang="en-US" altLang="tr-TR" sz="1800" b="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int *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const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&amp;x;</a:t>
            </a:r>
            <a:r>
              <a:rPr lang="tr-TR" altLang="tr-TR" sz="1800" b="0" dirty="0" smtClean="0">
                <a:latin typeface="Lucida Console" panose="020B0609040504020204" pitchFamily="49" charset="0"/>
              </a:rPr>
              <a:t> //</a:t>
            </a:r>
            <a:r>
              <a:rPr lang="en-US" altLang="tr-TR" sz="1600" b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tr-TR" sz="1800" b="0" dirty="0" smtClean="0">
                <a:solidFill>
                  <a:srgbClr val="0070C0"/>
                </a:solidFill>
              </a:rPr>
              <a:t> pointer to a </a:t>
            </a:r>
            <a:r>
              <a:rPr lang="en-US" altLang="tr-TR" sz="1600" b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tr-TR" sz="16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tr-TR" sz="16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int</a:t>
            </a:r>
            <a:endParaRPr lang="tr-TR" altLang="tr-TR" sz="1800" b="0" dirty="0">
              <a:solidFill>
                <a:srgbClr val="0070C0"/>
              </a:solidFill>
            </a:endParaRPr>
          </a:p>
          <a:p>
            <a:pPr marL="504000" lvl="1" eaLnBrk="1" hangingPunct="1">
              <a:lnSpc>
                <a:spcPct val="80000"/>
              </a:lnSpc>
            </a:pPr>
            <a:r>
              <a:rPr lang="tr-TR" altLang="tr-TR" sz="1800" b="0" dirty="0">
                <a:latin typeface="Lucida Console" panose="020B0609040504020204" pitchFamily="49" charset="0"/>
              </a:rPr>
              <a:t>//</a:t>
            </a:r>
            <a:r>
              <a:rPr lang="tr-TR" altLang="tr-TR" sz="1800" b="0" dirty="0" err="1">
                <a:solidFill>
                  <a:srgbClr val="0070C0"/>
                </a:solidFill>
              </a:rPr>
              <a:t>pointer</a:t>
            </a:r>
            <a:r>
              <a:rPr lang="tr-TR" altLang="tr-TR" sz="1800" b="0" dirty="0">
                <a:solidFill>
                  <a:srgbClr val="0070C0"/>
                </a:solidFill>
              </a:rPr>
              <a:t> </a:t>
            </a:r>
            <a:r>
              <a:rPr lang="tr-TR" altLang="tr-TR" sz="1800" b="0" dirty="0" err="1">
                <a:solidFill>
                  <a:srgbClr val="0070C0"/>
                </a:solidFill>
              </a:rPr>
              <a:t>and</a:t>
            </a:r>
            <a:r>
              <a:rPr lang="tr-TR" altLang="tr-TR" sz="1800" b="0" dirty="0">
                <a:solidFill>
                  <a:srgbClr val="0070C0"/>
                </a:solidFill>
              </a:rPr>
              <a:t> x </a:t>
            </a:r>
            <a:r>
              <a:rPr lang="tr-TR" altLang="tr-TR" sz="1800" b="0" dirty="0" err="1">
                <a:solidFill>
                  <a:srgbClr val="0070C0"/>
                </a:solidFill>
              </a:rPr>
              <a:t>values</a:t>
            </a:r>
            <a:r>
              <a:rPr lang="tr-TR" altLang="tr-TR" sz="1800" b="0" dirty="0">
                <a:solidFill>
                  <a:srgbClr val="0070C0"/>
                </a:solidFill>
              </a:rPr>
              <a:t> </a:t>
            </a:r>
            <a:r>
              <a:rPr lang="tr-TR" altLang="tr-TR" sz="1800" b="0" dirty="0">
                <a:solidFill>
                  <a:srgbClr val="0070C0"/>
                </a:solidFill>
              </a:rPr>
              <a:t>can not be </a:t>
            </a:r>
            <a:r>
              <a:rPr lang="tr-TR" altLang="tr-TR" sz="1800" b="0" dirty="0" err="1">
                <a:solidFill>
                  <a:srgbClr val="0070C0"/>
                </a:solidFill>
              </a:rPr>
              <a:t>changed</a:t>
            </a:r>
            <a:r>
              <a:rPr lang="tr-TR" altLang="tr-TR" sz="1800" b="0" dirty="0">
                <a:solidFill>
                  <a:srgbClr val="0070C0"/>
                </a:solidFill>
              </a:rPr>
              <a:t>.</a:t>
            </a:r>
            <a:endParaRPr lang="en-US" altLang="tr-TR" sz="1800" b="0" dirty="0">
              <a:solidFill>
                <a:srgbClr val="0070C0"/>
              </a:solidFill>
            </a:endParaRPr>
          </a:p>
          <a:p>
            <a:pPr marL="504000" lvl="1" eaLnBrk="1" hangingPunct="1">
              <a:lnSpc>
                <a:spcPct val="80000"/>
              </a:lnSpc>
            </a:pPr>
            <a:endParaRPr lang="en-US" altLang="tr-TR" sz="1600" b="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2AB8D43-5DFA-4331-9BFC-E877B0399933}" type="slidenum">
              <a:rPr lang="en-US" altLang="tr-TR" sz="1200" smtClean="0">
                <a:solidFill>
                  <a:schemeClr val="tx1"/>
                </a:solidFill>
              </a:rPr>
              <a:pPr/>
              <a:t>24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0" y="0"/>
          <a:ext cx="70612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Document" r:id="rId4" imgW="7062810" imgH="4589892" progId="Word.Document.8">
                  <p:embed/>
                </p:oleObj>
              </mc:Choice>
              <mc:Fallback>
                <p:oleObj name="Document" r:id="rId4" imgW="7062810" imgH="45898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7086600" y="1342159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fig07_10.c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3429000" y="838200"/>
            <a:ext cx="3962400" cy="369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Both </a:t>
            </a:r>
            <a:r>
              <a:rPr lang="en-US" altLang="tr-TR" sz="180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*sPtr</a:t>
            </a:r>
            <a:r>
              <a:rPr lang="en-US" altLang="tr-TR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are modifiable</a:t>
            </a: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H="1">
            <a:off x="2971800" y="1066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468431F-5A3D-4C2A-94DF-0AF191BF7ADA}" type="slidenum">
              <a:rPr lang="en-US" altLang="tr-TR" sz="1200" smtClean="0">
                <a:solidFill>
                  <a:schemeClr val="tx1"/>
                </a:solidFill>
              </a:rPr>
              <a:pPr/>
              <a:t>25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0" y="0"/>
          <a:ext cx="706120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Document" r:id="rId4" imgW="7062810" imgH="3629226" progId="Word.Document.8">
                  <p:embed/>
                </p:oleObj>
              </mc:Choice>
              <mc:Fallback>
                <p:oleObj name="Document" r:id="rId4" imgW="7062810" imgH="36292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62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fig07_10.c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4275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38862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Both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*sPtr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are modified by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convertToUppercase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</a:t>
            </a: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 flipV="1">
            <a:off x="2819400" y="14478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 flipH="1" flipV="1">
            <a:off x="1524000" y="2057400"/>
            <a:ext cx="3581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7DA1129-B4E7-4D5C-9D15-93E908644F9A}" type="slidenum">
              <a:rPr lang="en-US" altLang="tr-TR" sz="1200" smtClean="0">
                <a:solidFill>
                  <a:schemeClr val="tx1"/>
                </a:solidFill>
              </a:rPr>
              <a:pPr/>
              <a:t>26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0" y="0"/>
          <a:ext cx="70612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Document" r:id="rId4" imgW="7062810" imgH="4589892" progId="Word.Document.8">
                  <p:embed/>
                </p:oleObj>
              </mc:Choice>
              <mc:Fallback>
                <p:oleObj name="Document" r:id="rId4" imgW="7062810" imgH="45898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7200900" y="135413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fig07_11.c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2895600" y="628650"/>
            <a:ext cx="5943600" cy="584775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tr-TR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 variable </a:t>
            </a:r>
            <a:r>
              <a:rPr lang="en-US" altLang="tr-TR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modifiable, but the data to which it points, </a:t>
            </a:r>
            <a:r>
              <a:rPr lang="en-US" altLang="tr-TR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</a:t>
            </a:r>
            <a:r>
              <a:rPr lang="en-US" altLang="tr-TR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is not </a:t>
            </a:r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 flipH="1">
            <a:off x="2667000" y="914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8A7E96-2563-48F0-A8AF-C3377E85913F}" type="slidenum">
              <a:rPr lang="en-US" altLang="tr-TR" sz="1200" smtClean="0">
                <a:solidFill>
                  <a:schemeClr val="tx1"/>
                </a:solidFill>
              </a:rPr>
              <a:pPr/>
              <a:t>27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0" y="0"/>
          <a:ext cx="7061200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Document" r:id="rId4" imgW="7062810" imgH="2998979" progId="Word.Document.8">
                  <p:embed/>
                </p:oleObj>
              </mc:Choice>
              <mc:Fallback>
                <p:oleObj name="Document" r:id="rId4" imgW="7062810" imgH="29989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3810000" y="1828800"/>
            <a:ext cx="48768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modified by function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printCharacters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H="1" flipV="1">
            <a:off x="2971800" y="1219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404550"/>
            <a:ext cx="7772400" cy="468000"/>
          </a:xfrm>
          <a:prstGeom prst="wedgeRoundRectCallout">
            <a:avLst>
              <a:gd name="adj1" fmla="val -28693"/>
              <a:gd name="adj2" fmla="val -117212"/>
              <a:gd name="adj3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ts val="160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5888" indent="-1588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46355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682625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8636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is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alt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B232FDF-1778-4ABB-9E38-4442F1738352}" type="slidenum">
              <a:rPr lang="en-US" altLang="tr-TR" sz="1200" smtClean="0">
                <a:solidFill>
                  <a:schemeClr val="tx1"/>
                </a:solidFill>
              </a:rPr>
              <a:pPr/>
              <a:t>28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0" y="0"/>
          <a:ext cx="7053263" cy="657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Document" r:id="rId4" imgW="7067222" imgH="6569891" progId="Word.Document.8">
                  <p:embed/>
                </p:oleObj>
              </mc:Choice>
              <mc:Fallback>
                <p:oleObj name="Document" r:id="rId4" imgW="7067222" imgH="65698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57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698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sz="1800" smtClean="0"/>
              <a:t>fig07_12.c</a:t>
            </a: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2286000" y="1143000"/>
            <a:ext cx="41910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 variable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modifiable, but the data to which it points,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*xPtr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is not 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 flipH="1" flipV="1">
            <a:off x="1676400" y="106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1371600" y="39624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4406900" y="3639234"/>
            <a:ext cx="4396509" cy="646331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</a:t>
            </a:r>
            <a:r>
              <a:rPr lang="en-US" altLang="tr-TR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xPtr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the </a:t>
            </a:r>
            <a:r>
              <a:rPr lang="en-US" altLang="tr-TR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const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qualifier, so attempting to modify its value causes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9" grpId="0" animBg="1"/>
      <p:bldP spid="8458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D7BB00A-CA66-412B-A5AB-CB5F8547BC6F}" type="slidenum">
              <a:rPr lang="en-US" altLang="tr-TR" sz="1200" smtClean="0">
                <a:solidFill>
                  <a:schemeClr val="tx1"/>
                </a:solidFill>
              </a:rPr>
              <a:pPr/>
              <a:t>29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0" y="0"/>
          <a:ext cx="7061200" cy="590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Document" r:id="rId4" imgW="7062810" imgH="5905815" progId="Word.Document.8">
                  <p:embed/>
                </p:oleObj>
              </mc:Choice>
              <mc:Fallback>
                <p:oleObj name="Document" r:id="rId4" imgW="7062810" imgH="59058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90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fig07_13.c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4648200" y="2286000"/>
            <a:ext cx="4191000" cy="584775"/>
          </a:xfrm>
          <a:prstGeom prst="rect">
            <a:avLst/>
          </a:prstGeom>
          <a:solidFill>
            <a:srgbClr val="F9F9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 </a:t>
            </a:r>
            <a:r>
              <a:rPr lang="en-US" altLang="tr-TR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ptr</a:t>
            </a:r>
            <a:r>
              <a:rPr lang="en-US" altLang="tr-TR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not modifiable, but the data to which it points, </a:t>
            </a:r>
            <a:r>
              <a:rPr lang="en-US" altLang="tr-TR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*ptr</a:t>
            </a:r>
            <a:r>
              <a:rPr lang="en-US" altLang="tr-TR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can be changed</a:t>
            </a:r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 flipH="1">
            <a:off x="2362200" y="243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7645DE61-A0A0-4AD3-99A8-14EE9F7C615D}" type="slidenum">
              <a:rPr lang="en-US" altLang="tr-TR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tr-TR" sz="12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OBJECTIVES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912100" cy="3771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b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tr-TR" b="0" smtClean="0">
                <a:ea typeface="Times New Roman" panose="02020603050405020304" pitchFamily="18" charset="0"/>
                <a:cs typeface="Arial" panose="020B0604020202020204" pitchFamily="34" charset="0"/>
              </a:rPr>
              <a:t>Pointers and pointer operators.</a:t>
            </a:r>
          </a:p>
          <a:p>
            <a:pPr eaLnBrk="1" hangingPunct="1"/>
            <a:r>
              <a:rPr lang="en-US" altLang="tr-TR" b="0" smtClean="0">
                <a:ea typeface="Times New Roman" panose="02020603050405020304" pitchFamily="18" charset="0"/>
                <a:cs typeface="Arial" panose="020B0604020202020204" pitchFamily="34" charset="0"/>
              </a:rPr>
              <a:t>To use pointers to pass arguments to functions by reference.</a:t>
            </a:r>
          </a:p>
          <a:p>
            <a:pPr eaLnBrk="1" hangingPunct="1"/>
            <a:r>
              <a:rPr lang="en-US" altLang="tr-TR" b="0" smtClean="0">
                <a:ea typeface="Times New Roman" panose="02020603050405020304" pitchFamily="18" charset="0"/>
                <a:cs typeface="Arial" panose="020B0604020202020204" pitchFamily="34" charset="0"/>
              </a:rPr>
              <a:t>The close relationships among pointers, arrays and strings.</a:t>
            </a:r>
          </a:p>
          <a:p>
            <a:pPr eaLnBrk="1" hangingPunct="1"/>
            <a:r>
              <a:rPr lang="en-US" altLang="tr-TR" b="0" smtClean="0">
                <a:ea typeface="Times New Roman" panose="02020603050405020304" pitchFamily="18" charset="0"/>
                <a:cs typeface="Arial" panose="020B0604020202020204" pitchFamily="34" charset="0"/>
              </a:rPr>
              <a:t>To use pointers to functions.</a:t>
            </a:r>
          </a:p>
          <a:p>
            <a:pPr eaLnBrk="1" hangingPunct="1"/>
            <a:r>
              <a:rPr lang="en-US" altLang="tr-TR" b="0" smtClean="0">
                <a:ea typeface="Times New Roman" panose="02020603050405020304" pitchFamily="18" charset="0"/>
                <a:cs typeface="Arial" panose="020B0604020202020204" pitchFamily="34" charset="0"/>
              </a:rPr>
              <a:t>To define and use arrays of strings.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B0E5EC9-2061-4D7F-BEAA-49BA1E78287C}" type="slidenum">
              <a:rPr lang="en-US" altLang="tr-TR" sz="1200" smtClean="0">
                <a:solidFill>
                  <a:schemeClr val="tx1"/>
                </a:solidFill>
              </a:rPr>
              <a:pPr/>
              <a:t>30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0" y="0"/>
          <a:ext cx="7053263" cy="677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Document" r:id="rId4" imgW="7056048" imgH="6772822" progId="Word.Document.8">
                  <p:embed/>
                </p:oleObj>
              </mc:Choice>
              <mc:Fallback>
                <p:oleObj name="Document" r:id="rId4" imgW="7056048" imgH="67728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77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fig07_14.c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 flipH="1">
            <a:off x="2743200" y="2590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4322618" y="2362200"/>
            <a:ext cx="41910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Neither pointer </a:t>
            </a:r>
            <a:r>
              <a:rPr lang="en-US" altLang="tr-TR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nor the data to which it points, </a:t>
            </a:r>
            <a:r>
              <a:rPr lang="en-US" altLang="tr-TR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</a:t>
            </a:r>
            <a:r>
              <a:rPr lang="en-US" altLang="tr-TR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sPtr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is modifiable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36C9EB0-B963-478B-86B6-8ED934809548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7.6 Bubble Sort Using Call-by-Reference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 smtClean="0"/>
              <a:t>Implement bubble sort using pointers</a:t>
            </a:r>
          </a:p>
          <a:p>
            <a:pPr lvl="1" eaLnBrk="1" hangingPunct="1"/>
            <a:r>
              <a:rPr lang="en-US" altLang="tr-TR" sz="2000" b="0" dirty="0" smtClean="0"/>
              <a:t>Swap two elements</a:t>
            </a:r>
          </a:p>
          <a:p>
            <a:pPr lvl="1" eaLnBrk="1" hangingPunct="1"/>
            <a:r>
              <a:rPr lang="en-US" altLang="tr-TR" sz="1800" b="0" dirty="0" smtClean="0">
                <a:latin typeface="Lucida Console" panose="020B0609040504020204" pitchFamily="49" charset="0"/>
              </a:rPr>
              <a:t>swap</a:t>
            </a:r>
            <a:r>
              <a:rPr lang="en-US" altLang="tr-TR" sz="2000" b="0" dirty="0" smtClean="0"/>
              <a:t> function must receive address (using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&amp;</a:t>
            </a:r>
            <a:r>
              <a:rPr lang="en-US" altLang="tr-TR" sz="2000" b="0" dirty="0" smtClean="0"/>
              <a:t>) of array elements</a:t>
            </a:r>
          </a:p>
          <a:p>
            <a:pPr lvl="2" eaLnBrk="1" hangingPunct="1"/>
            <a:r>
              <a:rPr lang="en-US" altLang="tr-TR" sz="1800" b="0" dirty="0" smtClean="0"/>
              <a:t>Array elements have call-by-value default</a:t>
            </a:r>
          </a:p>
          <a:p>
            <a:pPr lvl="1" eaLnBrk="1" hangingPunct="1"/>
            <a:r>
              <a:rPr lang="en-US" altLang="tr-TR" sz="2000" b="0" dirty="0" smtClean="0"/>
              <a:t>Using pointers and the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*</a:t>
            </a:r>
            <a:r>
              <a:rPr lang="en-US" altLang="tr-TR" sz="2000" b="0" dirty="0" smtClean="0"/>
              <a:t> operator,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swap</a:t>
            </a:r>
            <a:r>
              <a:rPr lang="en-US" altLang="tr-TR" sz="2000" b="0" dirty="0" smtClean="0"/>
              <a:t> can switch array elements</a:t>
            </a:r>
          </a:p>
          <a:p>
            <a:pPr eaLnBrk="1" hangingPunct="1"/>
            <a:r>
              <a:rPr lang="en-US" altLang="tr-TR" sz="2400" dirty="0" err="1" smtClean="0"/>
              <a:t>Psuedocode</a:t>
            </a:r>
            <a:endParaRPr lang="en-US" altLang="tr-TR" sz="24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i="1" dirty="0" smtClean="0">
                <a:solidFill>
                  <a:schemeClr val="accent2"/>
                </a:solidFill>
              </a:rPr>
              <a:t>Initialize array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i="1" dirty="0" smtClean="0">
                <a:solidFill>
                  <a:schemeClr val="accent2"/>
                </a:solidFill>
              </a:rPr>
              <a:t>    print data in original order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i="1" dirty="0" smtClean="0">
                <a:solidFill>
                  <a:schemeClr val="accent2"/>
                </a:solidFill>
              </a:rPr>
              <a:t>Call function bubble sort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i="1" dirty="0" smtClean="0">
                <a:solidFill>
                  <a:schemeClr val="accent2"/>
                </a:solidFill>
              </a:rPr>
              <a:t>	print sorted array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i="1" dirty="0" smtClean="0">
                <a:solidFill>
                  <a:schemeClr val="accent2"/>
                </a:solidFill>
              </a:rPr>
              <a:t>Define bubble sort</a:t>
            </a:r>
            <a:endParaRPr lang="en-US" altLang="tr-T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7B00F72-3CC7-47F5-AF12-75F3F7B62C0D}" type="slidenum">
              <a:rPr lang="en-US" altLang="tr-TR" sz="1200" smtClean="0">
                <a:solidFill>
                  <a:schemeClr val="tx1"/>
                </a:solidFill>
              </a:rPr>
              <a:pPr/>
              <a:t>32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0" y="0"/>
          <a:ext cx="70612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7" name="Document" r:id="rId4" imgW="7062810" imgH="6479192" progId="Word.Document.8">
                  <p:embed/>
                </p:oleObj>
              </mc:Choice>
              <mc:Fallback>
                <p:oleObj name="Document" r:id="rId4" imgW="7062810" imgH="6479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fig07_15.c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B99443D-AA47-4A8E-B8AD-8A54AA867408}" type="slidenum">
              <a:rPr lang="en-US" altLang="tr-TR" sz="1200" smtClean="0">
                <a:solidFill>
                  <a:schemeClr val="tx1"/>
                </a:solidFill>
              </a:rPr>
              <a:pPr/>
              <a:t>33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0" y="0"/>
          <a:ext cx="7061200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name="Document" r:id="rId4" imgW="7062810" imgH="6483511" progId="Word.Document.8">
                  <p:embed/>
                </p:oleObj>
              </mc:Choice>
              <mc:Fallback>
                <p:oleObj name="Document" r:id="rId4" imgW="7062810" imgH="64835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fig07_15.c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99382" y="1981200"/>
            <a:ext cx="2362200" cy="860424"/>
          </a:xfrm>
          <a:prstGeom prst="wedgeRoundRectCallout">
            <a:avLst>
              <a:gd name="adj1" fmla="val -70284"/>
              <a:gd name="adj2" fmla="val -22919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ts val="160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5888" indent="-1588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46355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682625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8636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swap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21378F9-259E-4DB6-A516-87E151979A26}" type="slidenum">
              <a:rPr lang="en-US" altLang="tr-TR" sz="1200" smtClean="0">
                <a:solidFill>
                  <a:schemeClr val="tx1"/>
                </a:solidFill>
              </a:rPr>
              <a:pPr/>
              <a:t>34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0" y="0"/>
          <a:ext cx="70612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Document" r:id="rId4" imgW="7062810" imgH="3195144" progId="Word.Document.8">
                  <p:embed/>
                </p:oleObj>
              </mc:Choice>
              <mc:Fallback>
                <p:oleObj name="Document" r:id="rId4" imgW="7062810" imgH="31951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fig07_15.c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3 )</a:t>
            </a:r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2971800" y="1219200"/>
            <a:ext cx="40386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swap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changes the values of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that the two pointers point to</a:t>
            </a:r>
          </a:p>
        </p:txBody>
      </p:sp>
      <p:sp>
        <p:nvSpPr>
          <p:cNvPr id="81927" name="Line 6"/>
          <p:cNvSpPr>
            <a:spLocks noChangeShapeType="1"/>
          </p:cNvSpPr>
          <p:nvPr/>
        </p:nvSpPr>
        <p:spPr bwMode="auto">
          <a:xfrm flipH="1" flipV="1">
            <a:off x="2514600" y="838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8A29E263-E30B-44BD-AF5C-4C5A3AED5C95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35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60425"/>
            <a:ext cx="8078787" cy="56356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z="3400" smtClean="0"/>
              <a:t>Software Engineering Observation 7.4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739" y="1844258"/>
            <a:ext cx="6897687" cy="1144588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When passing an array to a function, also pass the size of the array. This helps make the function reusable in many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AA412AB-FD6F-49C1-B56E-FBDE03EEB676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7.7 </a:t>
            </a:r>
            <a:r>
              <a:rPr lang="en-US" altLang="tr-TR" smtClean="0">
                <a:latin typeface="Lucida Console" panose="020B0609040504020204" pitchFamily="49" charset="0"/>
              </a:rPr>
              <a:t>sizeof</a:t>
            </a:r>
            <a:r>
              <a:rPr lang="en-US" altLang="tr-TR" smtClean="0"/>
              <a:t> Operator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dirty="0" err="1" smtClean="0">
                <a:latin typeface="Lucida Console" panose="020B0609040504020204" pitchFamily="49" charset="0"/>
              </a:rPr>
              <a:t>sizeof</a:t>
            </a:r>
            <a:endParaRPr lang="en-US" altLang="tr-TR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Returns size of operand in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For arrays:  size of 1 element *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if </a:t>
            </a:r>
            <a:r>
              <a:rPr lang="en-US" altLang="tr-TR" sz="2000" b="0" dirty="0" err="1" smtClean="0">
                <a:latin typeface="Lucida Console" panose="020B0609040504020204" pitchFamily="49" charset="0"/>
              </a:rPr>
              <a:t>sizeof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(int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)</a:t>
            </a:r>
            <a:r>
              <a:rPr lang="en-US" altLang="tr-TR" b="0" dirty="0" smtClean="0"/>
              <a:t> equals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4</a:t>
            </a:r>
            <a:r>
              <a:rPr lang="en-US" altLang="tr-TR" b="0" dirty="0" smtClean="0"/>
              <a:t> bytes, then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8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myArray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[ 10 ];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tr-TR" sz="1800" b="0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( "%d",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sizeof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(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myArray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)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);</a:t>
            </a:r>
            <a:endParaRPr lang="tr-TR" altLang="tr-TR" sz="1800" b="0" dirty="0" smtClean="0">
              <a:latin typeface="Lucida Console" panose="020B0609040504020204" pitchFamily="49" charset="0"/>
            </a:endParaRPr>
          </a:p>
          <a:p>
            <a:pPr lvl="3" eaLnBrk="1" hangingPunct="1">
              <a:lnSpc>
                <a:spcPct val="90000"/>
              </a:lnSpc>
              <a:spcAft>
                <a:spcPts val="0"/>
              </a:spcAft>
            </a:pPr>
            <a:endParaRPr lang="en-US" altLang="tr-TR" sz="800" b="0" dirty="0" smtClean="0">
              <a:latin typeface="Lucida Console" panose="020B0609040504020204" pitchFamily="49" charset="0"/>
            </a:endParaRP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tr-TR" b="0" u="sng" dirty="0" smtClean="0">
                <a:solidFill>
                  <a:schemeClr val="accent6"/>
                </a:solidFill>
              </a:rPr>
              <a:t>will print </a:t>
            </a:r>
            <a:r>
              <a:rPr lang="en-US" altLang="tr-TR" sz="1800" b="0" u="sng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40</a:t>
            </a:r>
            <a:endParaRPr lang="tr-TR" altLang="tr-TR" sz="1800" b="0" u="sng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tr-TR" sz="900" b="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 err="1" smtClean="0">
                <a:latin typeface="Lucida Console" panose="020B0609040504020204" pitchFamily="49" charset="0"/>
              </a:rPr>
              <a:t>sizeof</a:t>
            </a:r>
            <a:r>
              <a:rPr lang="en-US" altLang="tr-TR" sz="2400" dirty="0" smtClean="0"/>
              <a:t> can be used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Variable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Type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b="0" dirty="0" smtClean="0"/>
              <a:t>Constant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6D07322A-8B2E-4710-9945-E5F536C7C20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Performance Tip 7.2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04988"/>
            <a:ext cx="6884987" cy="793750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err="1" smtClean="0">
                <a:latin typeface="Lucida Console" panose="020B0609040504020204" pitchFamily="49" charset="0"/>
              </a:rPr>
              <a:t>sizeof</a:t>
            </a:r>
            <a:r>
              <a:rPr lang="en-US" altLang="tr-TR" sz="2400" dirty="0" smtClean="0"/>
              <a:t> is a compile-time operator, so it does not incur any execution-time overhead.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CA057C41-441F-4C30-8AB3-C8259674EBC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Portability Tip 7.2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752600"/>
            <a:ext cx="7545387" cy="2289858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The number of bytes used to store a particular data type may vary between systems. </a:t>
            </a:r>
            <a:endParaRPr lang="tr-TR" altLang="tr-TR" sz="2400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When </a:t>
            </a:r>
            <a:r>
              <a:rPr lang="en-US" altLang="tr-TR" sz="2400" dirty="0" smtClean="0"/>
              <a:t>writing programs that depend on data type sizes and that will run on several computer systems, use 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sizeof</a:t>
            </a:r>
            <a:r>
              <a:rPr lang="en-US" altLang="tr-TR" sz="2400" dirty="0" smtClean="0"/>
              <a:t> to determine the number of bytes used to store the data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C90D207-97EA-41B6-83D6-21DACBBCD9E7}" type="slidenum">
              <a:rPr lang="en-US" altLang="tr-TR" sz="1200" smtClean="0">
                <a:solidFill>
                  <a:schemeClr val="tx1"/>
                </a:solidFill>
              </a:rPr>
              <a:pPr/>
              <a:t>39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/>
        </p:nvGraphicFramePr>
        <p:xfrm>
          <a:off x="0" y="0"/>
          <a:ext cx="70612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Document" r:id="rId4" imgW="7062810" imgH="3537082" progId="Word.Document.8">
                  <p:embed/>
                </p:oleObj>
              </mc:Choice>
              <mc:Fallback>
                <p:oleObj name="Document" r:id="rId4" imgW="7062810" imgH="35370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fig07_17.c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71693BB-387B-4BAC-9831-A0ADD751884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tr-TR" dirty="0" smtClean="0"/>
              <a:t>Pointers </a:t>
            </a:r>
            <a:r>
              <a:rPr lang="en-US" altLang="tr-TR" dirty="0"/>
              <a:t>are variables that contain </a:t>
            </a:r>
            <a:r>
              <a:rPr lang="en-US" altLang="tr-TR" i="1" dirty="0">
                <a:solidFill>
                  <a:srgbClr val="FF0000"/>
                </a:solidFill>
              </a:rPr>
              <a:t>memory</a:t>
            </a:r>
            <a:r>
              <a:rPr lang="en-US" altLang="tr-TR" i="1" dirty="0"/>
              <a:t> </a:t>
            </a:r>
            <a:r>
              <a:rPr lang="en-US" altLang="tr-TR" i="1" dirty="0">
                <a:solidFill>
                  <a:srgbClr val="FF0000"/>
                </a:solidFill>
              </a:rPr>
              <a:t>addresses</a:t>
            </a:r>
            <a:r>
              <a:rPr lang="en-US" altLang="tr-TR" dirty="0"/>
              <a:t> as their values.</a:t>
            </a:r>
          </a:p>
          <a:p>
            <a:pPr lvl="0"/>
            <a:endParaRPr lang="en-US" altLang="tr-TR" sz="800" dirty="0"/>
          </a:p>
          <a:p>
            <a:pPr lvl="0"/>
            <a:r>
              <a:rPr lang="en-US" altLang="tr-TR" dirty="0"/>
              <a:t>A variable name </a:t>
            </a:r>
            <a:r>
              <a:rPr lang="en-US" altLang="tr-TR" i="1" dirty="0">
                <a:solidFill>
                  <a:srgbClr val="FF0000"/>
                </a:solidFill>
              </a:rPr>
              <a:t>directly</a:t>
            </a:r>
            <a:r>
              <a:rPr lang="en-US" altLang="tr-TR" dirty="0"/>
              <a:t> references a value.</a:t>
            </a:r>
          </a:p>
          <a:p>
            <a:pPr lvl="0"/>
            <a:endParaRPr lang="en-US" altLang="tr-TR" sz="800" dirty="0"/>
          </a:p>
          <a:p>
            <a:pPr lvl="0"/>
            <a:r>
              <a:rPr lang="en-US" altLang="tr-TR" dirty="0"/>
              <a:t>A pointer </a:t>
            </a:r>
            <a:r>
              <a:rPr lang="en-US" altLang="tr-TR" i="1" dirty="0">
                <a:solidFill>
                  <a:srgbClr val="FF0000"/>
                </a:solidFill>
              </a:rPr>
              <a:t>indirectly</a:t>
            </a:r>
            <a:r>
              <a:rPr lang="en-US" altLang="tr-TR" dirty="0"/>
              <a:t> references a value.  Referencing a value through a pointer is called </a:t>
            </a:r>
            <a:r>
              <a:rPr lang="en-US" altLang="tr-TR" i="1" dirty="0">
                <a:solidFill>
                  <a:srgbClr val="FF0000"/>
                </a:solidFill>
              </a:rPr>
              <a:t>indirection</a:t>
            </a:r>
            <a:r>
              <a:rPr lang="en-US" altLang="tr-TR" dirty="0"/>
              <a:t>.</a:t>
            </a:r>
          </a:p>
          <a:p>
            <a:pPr lvl="0"/>
            <a:endParaRPr lang="en-US" altLang="tr-TR" sz="800" dirty="0"/>
          </a:p>
          <a:p>
            <a:pPr lvl="0"/>
            <a:r>
              <a:rPr lang="en-US" altLang="tr-TR" dirty="0"/>
              <a:t>A pointer variable must be declared before it can be used.</a:t>
            </a:r>
          </a:p>
          <a:p>
            <a:pPr eaLnBrk="1" hangingPunct="1"/>
            <a:endParaRPr lang="en-US" altLang="tr-TR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r-TR" sz="3200" dirty="0" smtClean="0"/>
              <a:t>7.2 Pointer Variable Definitions and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A1C1BB7-BD3E-498C-923B-282E13AF407E}" type="slidenum">
              <a:rPr lang="en-US" altLang="tr-TR" sz="1200" smtClean="0">
                <a:solidFill>
                  <a:schemeClr val="tx1"/>
                </a:solidFill>
              </a:rPr>
              <a:pPr/>
              <a:t>40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96259" name="Object 2"/>
          <p:cNvGraphicFramePr>
            <a:graphicFrameLocks noChangeAspect="1"/>
          </p:cNvGraphicFramePr>
          <p:nvPr/>
        </p:nvGraphicFramePr>
        <p:xfrm>
          <a:off x="0" y="0"/>
          <a:ext cx="7061200" cy="588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Document" r:id="rId4" imgW="7062810" imgH="5892138" progId="Word.Document.8">
                  <p:embed/>
                </p:oleObj>
              </mc:Choice>
              <mc:Fallback>
                <p:oleObj name="Document" r:id="rId4" imgW="7062810" imgH="58921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88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fig07_17.c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12C0A9C-5673-4D73-9832-6D864576110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7.8 Pointer Expressions and Pointer Arithmetic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Arithmetic operations can be performed on pointers</a:t>
            </a:r>
          </a:p>
          <a:p>
            <a:pPr lvl="1" eaLnBrk="1" hangingPunct="1"/>
            <a:r>
              <a:rPr lang="en-US" altLang="tr-TR" b="0" dirty="0" smtClean="0"/>
              <a:t>Increment/decrement pointer  (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++</a:t>
            </a:r>
            <a:r>
              <a:rPr lang="en-US" altLang="tr-TR" b="0" dirty="0" smtClean="0"/>
              <a:t> or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--</a:t>
            </a:r>
            <a:r>
              <a:rPr lang="en-US" altLang="tr-TR" b="0" dirty="0" smtClean="0"/>
              <a:t>)</a:t>
            </a:r>
          </a:p>
          <a:p>
            <a:pPr lvl="1" eaLnBrk="1" hangingPunct="1"/>
            <a:r>
              <a:rPr lang="en-US" altLang="tr-TR" b="0" dirty="0" smtClean="0"/>
              <a:t>Add an integer to a pointer(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+</a:t>
            </a:r>
            <a:r>
              <a:rPr lang="en-US" altLang="tr-TR" b="0" dirty="0" smtClean="0"/>
              <a:t> or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+=</a:t>
            </a:r>
            <a:r>
              <a:rPr lang="en-US" altLang="tr-TR" b="0" dirty="0" smtClean="0"/>
              <a:t> ,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-</a:t>
            </a:r>
            <a:r>
              <a:rPr lang="en-US" altLang="tr-TR" b="0" dirty="0" smtClean="0"/>
              <a:t> or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-=</a:t>
            </a:r>
            <a:r>
              <a:rPr lang="en-US" altLang="tr-TR" b="0" dirty="0" smtClean="0"/>
              <a:t>)</a:t>
            </a:r>
          </a:p>
          <a:p>
            <a:pPr lvl="1" eaLnBrk="1" hangingPunct="1"/>
            <a:r>
              <a:rPr lang="en-US" altLang="tr-TR" b="0" dirty="0" smtClean="0"/>
              <a:t>Pointers may be subtracted from each other</a:t>
            </a:r>
          </a:p>
          <a:p>
            <a:pPr lvl="1" eaLnBrk="1" hangingPunct="1"/>
            <a:r>
              <a:rPr lang="en-US" altLang="tr-TR" b="0" dirty="0" smtClean="0"/>
              <a:t>Operations meaningless unless performed on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84D538D-6635-47A6-9E62-D59B4747CE7D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7.8 Pointer Expressions and Pointer Arithmetic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5 element </a:t>
            </a:r>
            <a:r>
              <a:rPr lang="en-US" altLang="tr-TR" sz="26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dirty="0" smtClean="0"/>
              <a:t> array on machine with 4 byte </a:t>
            </a:r>
            <a:r>
              <a:rPr lang="en-US" altLang="tr-TR" sz="2600" dirty="0" err="1" smtClean="0">
                <a:latin typeface="Lucida Console" panose="020B0609040504020204" pitchFamily="49" charset="0"/>
              </a:rPr>
              <a:t>ints</a:t>
            </a:r>
            <a:endParaRPr lang="en-US" altLang="tr-TR" sz="260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tr-TR" sz="20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b="0" dirty="0" smtClean="0"/>
              <a:t> points to first element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v[ 0 ]</a:t>
            </a:r>
          </a:p>
          <a:p>
            <a:pPr lvl="2" eaLnBrk="1" hangingPunct="1"/>
            <a:r>
              <a:rPr lang="en-US" altLang="tr-TR" b="0" dirty="0" smtClean="0"/>
              <a:t>at location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3000 (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3000)</a:t>
            </a:r>
          </a:p>
          <a:p>
            <a:pPr lvl="1" eaLnBrk="1" hangingPunct="1"/>
            <a:r>
              <a:rPr lang="en-US" altLang="tr-TR" sz="20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 += 2;</a:t>
            </a:r>
            <a:r>
              <a:rPr lang="en-US" altLang="tr-TR" b="0" dirty="0" smtClean="0"/>
              <a:t> sets </a:t>
            </a:r>
            <a:r>
              <a:rPr lang="en-US" altLang="tr-TR" sz="20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b="0" dirty="0" smtClean="0"/>
              <a:t> to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3008</a:t>
            </a:r>
            <a:endParaRPr lang="tr-TR" altLang="tr-TR" sz="2000" b="0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tr-TR" sz="2000" b="0" dirty="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tr-TR" sz="18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b="0" dirty="0" smtClean="0"/>
              <a:t> points to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v[ 2 ]</a:t>
            </a:r>
            <a:r>
              <a:rPr lang="en-US" altLang="tr-TR" b="0" dirty="0" smtClean="0"/>
              <a:t> (incremented by 2), but the machine has 4 byte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ints</a:t>
            </a:r>
            <a:r>
              <a:rPr lang="en-US" altLang="tr-TR" b="0" dirty="0" smtClean="0"/>
              <a:t>, so it points to address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3008</a:t>
            </a:r>
            <a:endParaRPr lang="en-US" altLang="tr-T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FA3572C-95A8-421E-B424-C897E6E3616D}" type="slidenum">
              <a:rPr lang="en-US" altLang="tr-TR" sz="1200" smtClean="0">
                <a:solidFill>
                  <a:schemeClr val="tx1"/>
                </a:solidFill>
              </a:rPr>
              <a:pPr/>
              <a:t>43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136525" y="3101975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7.18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Array </a:t>
            </a:r>
            <a:r>
              <a:rPr lang="en-US" altLang="tr-TR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</a:t>
            </a:r>
            <a:r>
              <a:rPr lang="en-US" altLang="tr-TR">
                <a:solidFill>
                  <a:srgbClr val="000000"/>
                </a:solidFill>
              </a:rPr>
              <a:t> and a pointer variable </a:t>
            </a:r>
            <a:r>
              <a:rPr lang="en-US" altLang="tr-TR" b="1">
                <a:solidFill>
                  <a:srgbClr val="000000"/>
                </a:solidFill>
                <a:latin typeface="Lucida Console" panose="020B0609040504020204" pitchFamily="49" charset="0"/>
              </a:rPr>
              <a:t>vPtr</a:t>
            </a:r>
            <a:r>
              <a:rPr lang="en-US" altLang="tr-TR">
                <a:solidFill>
                  <a:srgbClr val="000000"/>
                </a:solidFill>
              </a:rPr>
              <a:t> that points to </a:t>
            </a:r>
            <a:r>
              <a:rPr lang="en-US" altLang="tr-TR" b="1">
                <a:solidFill>
                  <a:srgbClr val="000000"/>
                </a:solidFill>
                <a:latin typeface="Lucida Console" panose="020B0609040504020204" pitchFamily="49" charset="0"/>
              </a:rPr>
              <a:t>v</a:t>
            </a:r>
            <a:r>
              <a:rPr lang="en-US" altLang="tr-TR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102404" name="Picture 3" descr="AAEMZIV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28600"/>
            <a:ext cx="86280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-381000" y="6461125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7.19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The pointer </a:t>
            </a:r>
            <a:r>
              <a:rPr lang="en-US" altLang="tr-TR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vPtr</a:t>
            </a:r>
            <a:r>
              <a:rPr lang="en-US" altLang="tr-TR">
                <a:solidFill>
                  <a:srgbClr val="000000"/>
                </a:solidFill>
              </a:rPr>
              <a:t> after pointer arithmetic. </a:t>
            </a:r>
          </a:p>
        </p:txBody>
      </p:sp>
      <p:pic>
        <p:nvPicPr>
          <p:cNvPr id="102406" name="Picture 3" descr="AAEMZIW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498850"/>
            <a:ext cx="88646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7" name="Rectangle 1"/>
          <p:cNvSpPr>
            <a:spLocks noChangeArrowheads="1"/>
          </p:cNvSpPr>
          <p:nvPr/>
        </p:nvSpPr>
        <p:spPr bwMode="auto">
          <a:xfrm>
            <a:off x="3881438" y="5837238"/>
            <a:ext cx="37385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1" eaLnBrk="1" hangingPunct="1"/>
            <a:r>
              <a:rPr lang="en-US" altLang="tr-TR" sz="2000">
                <a:solidFill>
                  <a:schemeClr val="tx1"/>
                </a:solidFill>
                <a:latin typeface="Lucida Console" panose="020B0609040504020204" pitchFamily="49" charset="0"/>
              </a:rPr>
              <a:t>vPtr += 2;</a:t>
            </a:r>
            <a:r>
              <a:rPr lang="en-US" altLang="tr-TR">
                <a:solidFill>
                  <a:schemeClr val="tx1"/>
                </a:solidFill>
              </a:rPr>
              <a:t> sets </a:t>
            </a:r>
            <a:r>
              <a:rPr lang="en-US" altLang="tr-TR" sz="2000">
                <a:solidFill>
                  <a:schemeClr val="tx1"/>
                </a:solidFill>
                <a:latin typeface="Lucida Console" panose="020B0609040504020204" pitchFamily="49" charset="0"/>
              </a:rPr>
              <a:t>vPtr</a:t>
            </a:r>
            <a:r>
              <a:rPr lang="en-US" altLang="tr-TR">
                <a:solidFill>
                  <a:schemeClr val="tx1"/>
                </a:solidFill>
              </a:rPr>
              <a:t> to </a:t>
            </a:r>
            <a:r>
              <a:rPr lang="en-US" altLang="tr-TR" sz="2000">
                <a:solidFill>
                  <a:schemeClr val="tx1"/>
                </a:solidFill>
                <a:latin typeface="Lucida Console" panose="020B0609040504020204" pitchFamily="49" charset="0"/>
              </a:rPr>
              <a:t>3008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9D1DEE55-63D9-4DFC-95BE-C061619BA749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Portability Tip 7.3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1804988"/>
            <a:ext cx="7545388" cy="1846262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smtClean="0"/>
              <a:t>Most computers today have 2-byte or 4-byte integers. Some of the newer machines use 8-byte integers. Because the results of pointer arithmetic depend on the size of the objects a pointer points to, </a:t>
            </a:r>
            <a:r>
              <a:rPr lang="en-US" altLang="tr-TR" sz="2400" i="1" smtClean="0"/>
              <a:t>pointer arithmetic is machine dependent</a:t>
            </a:r>
            <a:r>
              <a:rPr lang="en-US" altLang="tr-TR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F1E18C0-0408-45B9-9776-F3EF48F7DCC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7.8 Pointer Expressions and Pointer Arithmetic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Subtracting pointers</a:t>
            </a:r>
          </a:p>
          <a:p>
            <a:pPr lvl="1" eaLnBrk="1" hangingPunct="1"/>
            <a:r>
              <a:rPr lang="en-US" altLang="tr-TR" b="0" dirty="0" smtClean="0"/>
              <a:t>Returns number of elements from one to the other.  If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b="0" dirty="0" smtClean="0">
                <a:latin typeface="Lucida Console" panose="020B0609040504020204" pitchFamily="49" charset="0"/>
              </a:rPr>
              <a:t>vPtr2 = v[ 2 ];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sz="18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v[ 0 ];</a:t>
            </a:r>
          </a:p>
          <a:p>
            <a:pPr lvl="1" eaLnBrk="1" hangingPunct="1"/>
            <a:r>
              <a:rPr lang="en-US" altLang="tr-TR" sz="2000" b="0" dirty="0" smtClean="0">
                <a:latin typeface="Lucida Console" panose="020B0609040504020204" pitchFamily="49" charset="0"/>
              </a:rPr>
              <a:t>vPtr2 - </a:t>
            </a:r>
            <a:r>
              <a:rPr lang="en-US" altLang="tr-TR" sz="2000" b="0" dirty="0" err="1" smtClean="0">
                <a:latin typeface="Lucida Console" panose="020B0609040504020204" pitchFamily="49" charset="0"/>
              </a:rPr>
              <a:t>vPtr</a:t>
            </a:r>
            <a:r>
              <a:rPr lang="en-US" altLang="tr-TR" b="0" dirty="0" smtClean="0"/>
              <a:t> would produce 2</a:t>
            </a:r>
          </a:p>
          <a:p>
            <a:pPr eaLnBrk="1" hangingPunct="1"/>
            <a:r>
              <a:rPr lang="en-US" altLang="tr-TR" dirty="0" smtClean="0"/>
              <a:t>Pointer comparison ( </a:t>
            </a:r>
            <a:r>
              <a:rPr lang="en-US" altLang="tr-TR" sz="2600" dirty="0" smtClean="0">
                <a:latin typeface="Lucida Console" panose="020B0609040504020204" pitchFamily="49" charset="0"/>
              </a:rPr>
              <a:t>&lt;</a:t>
            </a:r>
            <a:r>
              <a:rPr lang="en-US" altLang="tr-TR" dirty="0" smtClean="0"/>
              <a:t>, </a:t>
            </a:r>
            <a:r>
              <a:rPr lang="en-US" altLang="tr-TR" sz="2600" dirty="0" smtClean="0">
                <a:latin typeface="Lucida Console" panose="020B0609040504020204" pitchFamily="49" charset="0"/>
              </a:rPr>
              <a:t>==</a:t>
            </a:r>
            <a:r>
              <a:rPr lang="en-US" altLang="tr-TR" dirty="0" smtClean="0"/>
              <a:t> , </a:t>
            </a:r>
            <a:r>
              <a:rPr lang="en-US" altLang="tr-TR" sz="2600" dirty="0" smtClean="0">
                <a:latin typeface="Lucida Console" panose="020B0609040504020204" pitchFamily="49" charset="0"/>
              </a:rPr>
              <a:t>&gt;</a:t>
            </a:r>
            <a:r>
              <a:rPr lang="en-US" altLang="tr-TR" dirty="0" smtClean="0"/>
              <a:t> )</a:t>
            </a:r>
          </a:p>
          <a:p>
            <a:pPr lvl="1" eaLnBrk="1" hangingPunct="1"/>
            <a:r>
              <a:rPr lang="en-US" altLang="tr-TR" b="0" dirty="0" smtClean="0"/>
              <a:t>See which pointer points to the higher numbered array element</a:t>
            </a:r>
          </a:p>
          <a:p>
            <a:pPr lvl="1" eaLnBrk="1" hangingPunct="1"/>
            <a:r>
              <a:rPr lang="en-US" altLang="tr-TR" b="0" dirty="0" smtClean="0"/>
              <a:t>Also, see if a pointer points to </a:t>
            </a:r>
            <a:r>
              <a:rPr lang="en-US" altLang="tr-TR" b="0" dirty="0" smtClean="0">
                <a:latin typeface="Courier New" panose="02070309020205020404" pitchFamily="49" charset="0"/>
              </a:rPr>
              <a:t>0</a:t>
            </a:r>
            <a:endParaRPr lang="en-US" altLang="tr-T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E55F7CE-5749-4FF7-A71E-2CCC68044B9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7.8 Pointer Expressions and Pointer Arithmetic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8001000" cy="1695449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Pointers of the same type can be assigned to each </a:t>
            </a:r>
            <a:r>
              <a:rPr lang="en-US" altLang="tr-TR" dirty="0" smtClean="0"/>
              <a:t>other</a:t>
            </a:r>
            <a:endParaRPr lang="en-US" alt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6117717-8B34-4031-B448-36A5F4FD9813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7.9 Relationship Between Pointers and Arrays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Arrays and pointers closely related</a:t>
            </a:r>
          </a:p>
          <a:p>
            <a:pPr lvl="1" eaLnBrk="1" hangingPunct="1"/>
            <a:r>
              <a:rPr lang="en-US" altLang="tr-TR" b="0" dirty="0" smtClean="0"/>
              <a:t>Array name like a constant pointer</a:t>
            </a:r>
          </a:p>
          <a:p>
            <a:pPr lvl="1" eaLnBrk="1" hangingPunct="1"/>
            <a:r>
              <a:rPr lang="en-US" altLang="tr-TR" b="0" dirty="0" smtClean="0"/>
              <a:t>Pointers can do array subscripting operations</a:t>
            </a:r>
          </a:p>
          <a:p>
            <a:pPr eaLnBrk="1" hangingPunct="1"/>
            <a:r>
              <a:rPr lang="en-US" altLang="tr-TR" dirty="0" smtClean="0"/>
              <a:t>Define an array </a:t>
            </a:r>
            <a:r>
              <a:rPr lang="en-US" altLang="tr-TR" sz="2600" dirty="0" smtClean="0">
                <a:latin typeface="Lucida Console" panose="020B0609040504020204" pitchFamily="49" charset="0"/>
              </a:rPr>
              <a:t>b[</a:t>
            </a:r>
            <a:r>
              <a:rPr lang="en-US" altLang="tr-TR" sz="2600" dirty="0" smtClean="0"/>
              <a:t> </a:t>
            </a:r>
            <a:r>
              <a:rPr lang="en-US" altLang="tr-TR" sz="2600" dirty="0" smtClean="0">
                <a:latin typeface="Lucida Console" panose="020B0609040504020204" pitchFamily="49" charset="0"/>
              </a:rPr>
              <a:t>5</a:t>
            </a:r>
            <a:r>
              <a:rPr lang="en-US" altLang="tr-TR" sz="2600" dirty="0" smtClean="0"/>
              <a:t> </a:t>
            </a:r>
            <a:r>
              <a:rPr lang="en-US" altLang="tr-TR" sz="2600" dirty="0" smtClean="0">
                <a:latin typeface="Lucida Console" panose="020B0609040504020204" pitchFamily="49" charset="0"/>
              </a:rPr>
              <a:t>]</a:t>
            </a:r>
            <a:r>
              <a:rPr lang="en-US" altLang="tr-TR" dirty="0" smtClean="0"/>
              <a:t> and a pointer </a:t>
            </a:r>
            <a:r>
              <a:rPr lang="en-US" altLang="tr-TR" sz="2600" dirty="0" err="1" smtClean="0">
                <a:latin typeface="Lucida Console" panose="020B0609040504020204" pitchFamily="49" charset="0"/>
              </a:rPr>
              <a:t>bPtr</a:t>
            </a:r>
            <a:endParaRPr lang="en-US" altLang="tr-TR" sz="260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tr-TR" b="0" dirty="0" smtClean="0"/>
              <a:t>To set them equal to one another use:</a:t>
            </a:r>
          </a:p>
          <a:p>
            <a:pPr lvl="3" eaLnBrk="1" hangingPunct="1"/>
            <a:r>
              <a:rPr lang="en-US" altLang="tr-TR" sz="1800" b="0" dirty="0" err="1" smtClean="0">
                <a:latin typeface="Lucida Console" panose="020B0609040504020204" pitchFamily="49" charset="0"/>
              </a:rPr>
              <a:t>bPtr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b;</a:t>
            </a:r>
            <a:r>
              <a:rPr lang="en-US" altLang="tr-TR" b="0" dirty="0" smtClean="0">
                <a:latin typeface="Courier New" panose="02070309020205020404" pitchFamily="49" charset="0"/>
              </a:rPr>
              <a:t> </a:t>
            </a:r>
          </a:p>
          <a:p>
            <a:pPr lvl="2" eaLnBrk="1" hangingPunct="1"/>
            <a:r>
              <a:rPr lang="en-US" altLang="tr-TR" b="0" dirty="0" smtClean="0"/>
              <a:t>The array name (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b</a:t>
            </a:r>
            <a:r>
              <a:rPr lang="en-US" altLang="tr-TR" b="0" dirty="0" smtClean="0"/>
              <a:t>) is actually the address of first element of the array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b[5]</a:t>
            </a:r>
            <a:endParaRPr lang="en-US" altLang="tr-TR" sz="1800" b="0" dirty="0" smtClean="0">
              <a:latin typeface="Lucida Console" panose="020B0609040504020204" pitchFamily="49" charset="0"/>
            </a:endParaRPr>
          </a:p>
          <a:p>
            <a:pPr lvl="3" eaLnBrk="1" hangingPunct="1"/>
            <a:r>
              <a:rPr lang="en-US" altLang="tr-TR" sz="1800" b="0" dirty="0" err="1" smtClean="0">
                <a:latin typeface="Lucida Console" panose="020B0609040504020204" pitchFamily="49" charset="0"/>
              </a:rPr>
              <a:t>bPtr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= &amp;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b[0]</a:t>
            </a:r>
            <a:r>
              <a:rPr lang="en-US" altLang="tr-TR" b="0" dirty="0" smtClean="0">
                <a:latin typeface="Courier New" panose="02070309020205020404" pitchFamily="49" charset="0"/>
              </a:rPr>
              <a:t>  </a:t>
            </a:r>
            <a:endParaRPr lang="en-US" altLang="tr-TR" b="0" dirty="0" smtClean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tr-TR" b="0" dirty="0" smtClean="0"/>
              <a:t>Explicitly assigns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bPtr</a:t>
            </a:r>
            <a:r>
              <a:rPr lang="en-US" altLang="tr-TR" b="0" dirty="0" smtClean="0"/>
              <a:t> to address of first element of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b</a:t>
            </a:r>
            <a:endParaRPr lang="en-US" altLang="tr-T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0A2425C-A404-4E6B-91F5-21046F7E2C93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7.9 Relationship Between Pointers and Arrays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tr-TR" dirty="0" smtClean="0"/>
              <a:t>Element </a:t>
            </a:r>
            <a:r>
              <a:rPr lang="en-US" altLang="tr-TR" sz="2000" dirty="0" smtClean="0">
                <a:latin typeface="Lucida Console" panose="020B0609040504020204" pitchFamily="49" charset="0"/>
              </a:rPr>
              <a:t>b[ 3 ]</a:t>
            </a:r>
            <a:r>
              <a:rPr lang="en-US" altLang="tr-TR" b="0" dirty="0" smtClean="0">
                <a:latin typeface="Courier New" panose="02070309020205020404" pitchFamily="49" charset="0"/>
              </a:rPr>
              <a:t> </a:t>
            </a:r>
          </a:p>
          <a:p>
            <a:pPr lvl="2" eaLnBrk="1" hangingPunct="1"/>
            <a:r>
              <a:rPr lang="en-US" altLang="tr-TR" dirty="0" smtClean="0"/>
              <a:t>Can be accessed by </a:t>
            </a:r>
            <a:r>
              <a:rPr lang="en-US" altLang="tr-TR" sz="1800" dirty="0" smtClean="0">
                <a:latin typeface="Lucida Console" panose="020B0609040504020204" pitchFamily="49" charset="0"/>
              </a:rPr>
              <a:t>*( </a:t>
            </a:r>
            <a:r>
              <a:rPr lang="en-US" altLang="tr-TR" sz="1800" dirty="0" err="1" smtClean="0">
                <a:latin typeface="Lucida Console" panose="020B0609040504020204" pitchFamily="49" charset="0"/>
              </a:rPr>
              <a:t>bPtr</a:t>
            </a:r>
            <a:r>
              <a:rPr lang="en-US" altLang="tr-TR" sz="1800" dirty="0" smtClean="0">
                <a:latin typeface="Lucida Console" panose="020B0609040504020204" pitchFamily="49" charset="0"/>
              </a:rPr>
              <a:t> + 3 )</a:t>
            </a:r>
          </a:p>
          <a:p>
            <a:pPr lvl="3" eaLnBrk="1" hangingPunct="1"/>
            <a:r>
              <a:rPr lang="en-US" altLang="tr-TR" b="0" dirty="0" smtClean="0"/>
              <a:t>Where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3</a:t>
            </a:r>
            <a:r>
              <a:rPr lang="en-US" altLang="tr-TR" b="0" dirty="0" smtClean="0"/>
              <a:t> is called the offset. Called pointer/offset notation</a:t>
            </a:r>
          </a:p>
          <a:p>
            <a:pPr lvl="2" eaLnBrk="1" hangingPunct="1"/>
            <a:r>
              <a:rPr lang="en-US" altLang="tr-TR" dirty="0" smtClean="0"/>
              <a:t>Can be accessed by </a:t>
            </a:r>
            <a:r>
              <a:rPr lang="en-US" altLang="tr-TR" sz="1800" dirty="0" err="1" smtClean="0">
                <a:latin typeface="Lucida Console" panose="020B0609040504020204" pitchFamily="49" charset="0"/>
              </a:rPr>
              <a:t>bptr</a:t>
            </a:r>
            <a:r>
              <a:rPr lang="en-US" altLang="tr-TR" sz="1800" dirty="0" smtClean="0">
                <a:latin typeface="Lucida Console" panose="020B0609040504020204" pitchFamily="49" charset="0"/>
              </a:rPr>
              <a:t>[ 3 ]</a:t>
            </a:r>
          </a:p>
          <a:p>
            <a:pPr lvl="3" eaLnBrk="1" hangingPunct="1"/>
            <a:r>
              <a:rPr lang="en-US" altLang="tr-TR" b="0" dirty="0" smtClean="0"/>
              <a:t>Called pointer/subscript notation</a:t>
            </a:r>
          </a:p>
          <a:p>
            <a:pPr lvl="3" eaLnBrk="1" hangingPunct="1"/>
            <a:r>
              <a:rPr lang="en-US" altLang="tr-TR" sz="1800" b="0" dirty="0" err="1" smtClean="0">
                <a:latin typeface="Lucida Console" panose="020B0609040504020204" pitchFamily="49" charset="0"/>
              </a:rPr>
              <a:t>bPtr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[ 3 ]</a:t>
            </a:r>
            <a:r>
              <a:rPr lang="en-US" altLang="tr-TR" b="0" dirty="0" smtClean="0"/>
              <a:t> same as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b[ 3 ]</a:t>
            </a:r>
          </a:p>
          <a:p>
            <a:pPr lvl="2" eaLnBrk="1" hangingPunct="1"/>
            <a:r>
              <a:rPr lang="en-US" altLang="tr-TR" dirty="0" smtClean="0"/>
              <a:t>Can be accessed by performing pointer arithmetic on the array itself</a:t>
            </a:r>
          </a:p>
          <a:p>
            <a:pPr lvl="3" eaLnBrk="1" hangingPunct="1"/>
            <a:r>
              <a:rPr lang="en-US" altLang="tr-TR" sz="1800" b="0" dirty="0" smtClean="0">
                <a:latin typeface="Lucida Console" panose="020B0609040504020204" pitchFamily="49" charset="0"/>
              </a:rPr>
              <a:t>*( b + 3 )</a:t>
            </a:r>
            <a:endParaRPr lang="en-US" altLang="tr-T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BB69F95-3A3F-425D-A087-D8FB5514BFA9}" type="slidenum">
              <a:rPr lang="en-US" altLang="tr-TR" sz="1200" smtClean="0">
                <a:solidFill>
                  <a:schemeClr val="tx1"/>
                </a:solidFill>
              </a:rPr>
              <a:pPr/>
              <a:t>49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0835" name="Object 2"/>
          <p:cNvGraphicFramePr>
            <a:graphicFrameLocks noChangeAspect="1"/>
          </p:cNvGraphicFramePr>
          <p:nvPr/>
        </p:nvGraphicFramePr>
        <p:xfrm>
          <a:off x="0" y="0"/>
          <a:ext cx="7061200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Document" r:id="rId4" imgW="7062810" imgH="6272229" progId="Word.Document.8">
                  <p:embed/>
                </p:oleObj>
              </mc:Choice>
              <mc:Fallback>
                <p:oleObj name="Document" r:id="rId4" imgW="7062810" imgH="62722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fig07_20.c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3733800" y="2971800"/>
            <a:ext cx="28194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Array subscript notation</a:t>
            </a:r>
          </a:p>
        </p:txBody>
      </p:sp>
      <p:sp>
        <p:nvSpPr>
          <p:cNvPr id="120839" name="Line 6"/>
          <p:cNvSpPr>
            <a:spLocks noChangeShapeType="1"/>
          </p:cNvSpPr>
          <p:nvPr/>
        </p:nvSpPr>
        <p:spPr bwMode="auto">
          <a:xfrm flipH="1">
            <a:off x="35052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55048" name="Text Box 8"/>
          <p:cNvSpPr txBox="1">
            <a:spLocks noChangeArrowheads="1"/>
          </p:cNvSpPr>
          <p:nvPr/>
        </p:nvSpPr>
        <p:spPr bwMode="auto">
          <a:xfrm>
            <a:off x="4648200" y="4800600"/>
            <a:ext cx="2536825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Array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/offset notation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4495800" y="4953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 animBg="1"/>
      <p:bldP spid="8550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D865179-CDDD-4F98-A161-6E3218DEA83C}" type="slidenum">
              <a:rPr lang="en-US" altLang="tr-TR" sz="1200" smtClean="0">
                <a:solidFill>
                  <a:schemeClr val="tx1"/>
                </a:solidFill>
              </a:rPr>
              <a:pPr/>
              <a:t>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pic>
        <p:nvPicPr>
          <p:cNvPr id="24579" name="Picture 2" descr="AAEMZIQ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75506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28600" y="50292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7.1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Directly and indirectly referencing a variable.</a:t>
            </a:r>
            <a:r>
              <a:rPr lang="en-US" altLang="tr-TR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2AAF030-9B4A-4B06-BD14-1113707964CE}" type="slidenum">
              <a:rPr lang="en-US" altLang="tr-TR" sz="1200" smtClean="0">
                <a:solidFill>
                  <a:schemeClr val="tx1"/>
                </a:solidFill>
              </a:rPr>
              <a:pPr/>
              <a:t>50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2883" name="Object 2"/>
          <p:cNvGraphicFramePr>
            <a:graphicFrameLocks noChangeAspect="1"/>
          </p:cNvGraphicFramePr>
          <p:nvPr/>
        </p:nvGraphicFramePr>
        <p:xfrm>
          <a:off x="-20638" y="-11113"/>
          <a:ext cx="7010401" cy="573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7" name="Document" r:id="rId4" imgW="7067222" imgH="5745283" progId="Word.Document.8">
                  <p:embed/>
                </p:oleObj>
              </mc:Choice>
              <mc:Fallback>
                <p:oleObj name="Document" r:id="rId4" imgW="7067222" imgH="57452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-11113"/>
                        <a:ext cx="7010401" cy="573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fig07_20.c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3886200" y="457200"/>
            <a:ext cx="26670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 subscript notation</a:t>
            </a:r>
          </a:p>
        </p:txBody>
      </p:sp>
      <p:sp>
        <p:nvSpPr>
          <p:cNvPr id="122887" name="Line 6"/>
          <p:cNvSpPr>
            <a:spLocks noChangeShapeType="1"/>
          </p:cNvSpPr>
          <p:nvPr/>
        </p:nvSpPr>
        <p:spPr bwMode="auto">
          <a:xfrm flipH="1">
            <a:off x="3733800" y="609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5486400" y="1981200"/>
            <a:ext cx="2322513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 offset notation</a:t>
            </a:r>
          </a:p>
        </p:txBody>
      </p:sp>
      <p:sp>
        <p:nvSpPr>
          <p:cNvPr id="122889" name="Line 8"/>
          <p:cNvSpPr>
            <a:spLocks noChangeShapeType="1"/>
          </p:cNvSpPr>
          <p:nvPr/>
        </p:nvSpPr>
        <p:spPr bwMode="auto">
          <a:xfrm flipH="1">
            <a:off x="5105400" y="2133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9" grpId="0" animBg="1"/>
      <p:bldP spid="8560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B1C81A3-11B1-400B-BE88-F7D480D0486A}" type="slidenum">
              <a:rPr lang="en-US" altLang="tr-TR" sz="1200" smtClean="0">
                <a:solidFill>
                  <a:schemeClr val="tx1"/>
                </a:solidFill>
              </a:rPr>
              <a:pPr/>
              <a:t>51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4931" name="Object 2"/>
          <p:cNvGraphicFramePr>
            <a:graphicFrameLocks noChangeAspect="1"/>
          </p:cNvGraphicFramePr>
          <p:nvPr/>
        </p:nvGraphicFramePr>
        <p:xfrm>
          <a:off x="0" y="0"/>
          <a:ext cx="6999288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1" name="Document" r:id="rId4" imgW="7057863" imgH="5660053" progId="Word.Document.8">
                  <p:embed/>
                </p:oleObj>
              </mc:Choice>
              <mc:Fallback>
                <p:oleObj name="Document" r:id="rId4" imgW="7057863" imgH="56600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99288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fig07_20.c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DBD2B68-8321-497D-B036-63845C18D2BD}" type="slidenum">
              <a:rPr lang="en-US" altLang="tr-TR" sz="1200" smtClean="0">
                <a:solidFill>
                  <a:schemeClr val="tx1"/>
                </a:solidFill>
              </a:rPr>
              <a:pPr/>
              <a:t>52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6979" name="Object 2"/>
          <p:cNvGraphicFramePr>
            <a:graphicFrameLocks noChangeAspect="1"/>
          </p:cNvGraphicFramePr>
          <p:nvPr/>
        </p:nvGraphicFramePr>
        <p:xfrm>
          <a:off x="0" y="0"/>
          <a:ext cx="70612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9" name="Document" r:id="rId4" imgW="7062810" imgH="5221578" progId="Word.Document.8">
                  <p:embed/>
                </p:oleObj>
              </mc:Choice>
              <mc:Fallback>
                <p:oleObj name="Document" r:id="rId4" imgW="7062810" imgH="52215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978FFEE-6AED-420D-9A2C-332A08A4CD14}" type="slidenum">
              <a:rPr lang="en-US" altLang="tr-TR" sz="1200" smtClean="0">
                <a:solidFill>
                  <a:schemeClr val="tx1"/>
                </a:solidFill>
              </a:rPr>
              <a:pPr/>
              <a:t>53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0" y="0"/>
          <a:ext cx="70612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1" name="Document" r:id="rId4" imgW="7067222" imgH="5306187" progId="Word.Document.8">
                  <p:embed/>
                </p:oleObj>
              </mc:Choice>
              <mc:Fallback>
                <p:oleObj name="Document" r:id="rId4" imgW="7067222" imgH="53061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fig07_21.c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59141" name="Text Box 5"/>
          <p:cNvSpPr txBox="1">
            <a:spLocks noChangeArrowheads="1"/>
          </p:cNvSpPr>
          <p:nvPr/>
        </p:nvSpPr>
        <p:spPr bwMode="auto">
          <a:xfrm>
            <a:off x="4343400" y="2590800"/>
            <a:ext cx="2209800" cy="369332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perform </a:t>
            </a:r>
            <a:r>
              <a:rPr lang="tr-TR" alt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same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action</a:t>
            </a:r>
          </a:p>
        </p:txBody>
      </p:sp>
      <p:sp>
        <p:nvSpPr>
          <p:cNvPr id="129031" name="Line 6"/>
          <p:cNvSpPr>
            <a:spLocks noChangeShapeType="1"/>
          </p:cNvSpPr>
          <p:nvPr/>
        </p:nvSpPr>
        <p:spPr bwMode="auto">
          <a:xfrm flipH="1" flipV="1">
            <a:off x="3048000" y="14478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2133600" y="30480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9B2270B-E6B3-4864-B837-3B4C3C9FCD6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7.10 Arrays of Pointers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tr-TR" sz="2000" dirty="0" smtClean="0"/>
              <a:t>Arrays can contain pointers</a:t>
            </a:r>
          </a:p>
          <a:p>
            <a:pPr eaLnBrk="1" hangingPunct="1"/>
            <a:r>
              <a:rPr lang="en-US" altLang="tr-TR" sz="2000" dirty="0" smtClean="0"/>
              <a:t>For example: an array of strings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dirty="0" smtClean="0">
                <a:latin typeface="Lucida Console" panose="020B0609040504020204" pitchFamily="49" charset="0"/>
              </a:rPr>
              <a:t>char *suit[ 4 ] = { "Hearts", "Diamonds",</a:t>
            </a:r>
            <a:br>
              <a:rPr lang="en-US" altLang="tr-TR" dirty="0" smtClean="0">
                <a:latin typeface="Lucida Console" panose="020B0609040504020204" pitchFamily="49" charset="0"/>
              </a:rPr>
            </a:br>
            <a:r>
              <a:rPr lang="en-US" altLang="tr-TR" dirty="0" smtClean="0">
                <a:latin typeface="Lucida Console" panose="020B0609040504020204" pitchFamily="49" charset="0"/>
              </a:rPr>
              <a:t> "Clubs", "Spades" };</a:t>
            </a:r>
          </a:p>
          <a:p>
            <a:pPr lvl="1" eaLnBrk="1" hangingPunct="1"/>
            <a:r>
              <a:rPr lang="en-US" altLang="tr-TR" sz="2000" b="0" dirty="0" smtClean="0"/>
              <a:t>Strings are pointers to the first character</a:t>
            </a:r>
          </a:p>
          <a:p>
            <a:pPr lvl="1" eaLnBrk="1" hangingPunct="1"/>
            <a:r>
              <a:rPr lang="tr-TR" altLang="tr-TR" sz="2000" b="0" dirty="0" smtClean="0"/>
              <a:t>E</a:t>
            </a:r>
            <a:r>
              <a:rPr lang="en-US" altLang="tr-TR" sz="2000" b="0" dirty="0" smtClean="0"/>
              <a:t>ach </a:t>
            </a:r>
            <a:r>
              <a:rPr lang="en-US" altLang="tr-TR" sz="2000" b="0" dirty="0" smtClean="0"/>
              <a:t>element of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suit</a:t>
            </a:r>
            <a:r>
              <a:rPr lang="en-US" altLang="tr-TR" sz="2000" b="0" dirty="0" smtClean="0"/>
              <a:t> is a pointer to a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char</a:t>
            </a:r>
          </a:p>
          <a:p>
            <a:pPr lvl="1" eaLnBrk="1" hangingPunct="1"/>
            <a:r>
              <a:rPr lang="en-US" altLang="tr-TR" sz="2000" b="0" dirty="0" smtClean="0"/>
              <a:t>The strings are not actually stored in the array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suit</a:t>
            </a:r>
            <a:r>
              <a:rPr lang="en-US" altLang="tr-TR" sz="2000" b="0" dirty="0" smtClean="0"/>
              <a:t>, only pointers to the strings are stored</a:t>
            </a:r>
          </a:p>
        </p:txBody>
      </p:sp>
      <p:pic>
        <p:nvPicPr>
          <p:cNvPr id="131077" name="Picture 3" descr="AAEMZI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886200"/>
            <a:ext cx="76041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6465"/>
            <a:ext cx="8610600" cy="39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#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include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&lt;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stdio.h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const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int MAX = 4;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int main () {</a:t>
            </a:r>
          </a:p>
          <a:p>
            <a:pPr>
              <a:lnSpc>
                <a:spcPts val="1500"/>
              </a:lnSpc>
            </a:pPr>
            <a:endParaRPr lang="tr-TR" sz="1400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char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*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names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[] = 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{"Mert", "Fatma", "Ali", "Mehmet" 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};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int i = 0;</a:t>
            </a:r>
          </a:p>
          <a:p>
            <a:pPr>
              <a:lnSpc>
                <a:spcPts val="1500"/>
              </a:lnSpc>
            </a:pPr>
            <a:endParaRPr lang="tr-TR" sz="1400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for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( i = 0; i &lt; MAX; i++) {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   </a:t>
            </a:r>
            <a:r>
              <a:rPr lang="tr-TR" sz="1400" dirty="0" err="1" smtClean="0">
                <a:solidFill>
                  <a:schemeClr val="tx1"/>
                </a:solidFill>
                <a:latin typeface="Lucida Bright" panose="02040602050505020304" pitchFamily="18" charset="0"/>
              </a:rPr>
              <a:t>printf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( </a:t>
            </a:r>
            <a:r>
              <a:rPr lang="tr-TR" sz="1400" dirty="0" smtClean="0">
                <a:solidFill>
                  <a:schemeClr val="tx1"/>
                </a:solidFill>
              </a:rPr>
              <a:t>"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Name= 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%s\n", </a:t>
            </a:r>
            <a:r>
              <a:rPr lang="tr-TR" sz="1400" dirty="0" err="1" smtClean="0">
                <a:solidFill>
                  <a:schemeClr val="tx1"/>
                </a:solidFill>
                <a:latin typeface="Lucida Bright" panose="02040602050505020304" pitchFamily="18" charset="0"/>
              </a:rPr>
              <a:t>names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[i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] 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); //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prints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each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name</a:t>
            </a:r>
            <a:endParaRPr lang="tr-TR" sz="1400" i="1" dirty="0">
              <a:solidFill>
                <a:srgbClr val="0070C0"/>
              </a:solidFill>
              <a:latin typeface="Lucida Bright" panose="02040602050505020304" pitchFamily="18" charset="0"/>
            </a:endParaRP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}</a:t>
            </a:r>
          </a:p>
          <a:p>
            <a:pPr>
              <a:lnSpc>
                <a:spcPts val="1500"/>
              </a:lnSpc>
            </a:pPr>
            <a:endParaRPr lang="tr-TR" sz="1400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for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( i = 0; i &lt; MAX; i++) {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   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printf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( </a:t>
            </a:r>
            <a:r>
              <a:rPr lang="tr-TR" sz="1400" dirty="0" smtClean="0">
                <a:solidFill>
                  <a:schemeClr val="tx1"/>
                </a:solidFill>
              </a:rPr>
              <a:t>"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%p\n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", 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names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[i] ); // </a:t>
            </a:r>
            <a:r>
              <a:rPr lang="tr-TR" sz="1400" i="1" dirty="0" err="1">
                <a:solidFill>
                  <a:srgbClr val="0070C0"/>
                </a:solidFill>
                <a:latin typeface="Lucida Bright" panose="02040602050505020304" pitchFamily="18" charset="0"/>
              </a:rPr>
              <a:t>prints</a:t>
            </a:r>
            <a:r>
              <a:rPr lang="tr-TR" sz="1400" i="1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tr-TR" sz="1400" i="1" dirty="0" err="1">
                <a:solidFill>
                  <a:srgbClr val="0070C0"/>
                </a:solidFill>
                <a:latin typeface="Lucida Bright" panose="02040602050505020304" pitchFamily="18" charset="0"/>
              </a:rPr>
              <a:t>the</a:t>
            </a:r>
            <a:r>
              <a:rPr lang="tr-TR" sz="1400" i="1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adress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of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the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first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character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of </a:t>
            </a:r>
            <a:r>
              <a:rPr lang="tr-TR" sz="1400" i="1" dirty="0" err="1" smtClean="0">
                <a:solidFill>
                  <a:srgbClr val="0070C0"/>
                </a:solidFill>
                <a:latin typeface="Lucida Bright" panose="02040602050505020304" pitchFamily="18" charset="0"/>
              </a:rPr>
              <a:t>each</a:t>
            </a:r>
            <a:r>
              <a:rPr lang="tr-TR" sz="1400" i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tr-TR" sz="1400" i="1" dirty="0">
                <a:solidFill>
                  <a:srgbClr val="0070C0"/>
                </a:solidFill>
                <a:latin typeface="Lucida Bright" panose="02040602050505020304" pitchFamily="18" charset="0"/>
              </a:rPr>
              <a:t>name</a:t>
            </a: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}</a:t>
            </a:r>
          </a:p>
          <a:p>
            <a:pPr>
              <a:lnSpc>
                <a:spcPts val="1500"/>
              </a:lnSpc>
            </a:pPr>
            <a:endParaRPr lang="tr-TR" sz="1400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>
              <a:lnSpc>
                <a:spcPts val="1500"/>
              </a:lnSpc>
            </a:pP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  </a:t>
            </a:r>
            <a:r>
              <a:rPr lang="tr-TR" sz="14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return</a:t>
            </a:r>
            <a:r>
              <a:rPr lang="tr-TR" sz="1400" dirty="0">
                <a:solidFill>
                  <a:schemeClr val="tx1"/>
                </a:solidFill>
                <a:latin typeface="Lucida Bright" panose="02040602050505020304" pitchFamily="18" charset="0"/>
              </a:rPr>
              <a:t> 0</a:t>
            </a: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; </a:t>
            </a:r>
          </a:p>
          <a:p>
            <a:pPr>
              <a:lnSpc>
                <a:spcPts val="1300"/>
              </a:lnSpc>
            </a:pPr>
            <a:r>
              <a:rPr lang="tr-TR" sz="14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}</a:t>
            </a:r>
            <a:endParaRPr lang="tr-TR" sz="14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800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 smtClean="0">
                <a:solidFill>
                  <a:srgbClr val="0070C0"/>
                </a:solidFill>
                <a:latin typeface="+mn-lt"/>
              </a:rPr>
              <a:t>Sample</a:t>
            </a:r>
            <a:r>
              <a:rPr lang="tr-TR" sz="2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tr-TR" sz="2400" b="1" dirty="0" err="1" smtClean="0">
                <a:solidFill>
                  <a:srgbClr val="0070C0"/>
                </a:solidFill>
                <a:latin typeface="+mn-lt"/>
              </a:rPr>
              <a:t>Code</a:t>
            </a:r>
            <a:r>
              <a:rPr lang="tr-TR" sz="2400" b="1" dirty="0" smtClean="0">
                <a:solidFill>
                  <a:srgbClr val="0070C0"/>
                </a:solidFill>
                <a:latin typeface="+mn-lt"/>
              </a:rPr>
              <a:t>:</a:t>
            </a:r>
            <a:endParaRPr lang="tr-TR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191000"/>
            <a:ext cx="2362200" cy="230832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tr-TR" b="1" u="sng" dirty="0" err="1" smtClean="0">
                <a:solidFill>
                  <a:schemeClr val="tx1"/>
                </a:solidFill>
              </a:rPr>
              <a:t>Output</a:t>
            </a:r>
            <a:r>
              <a:rPr lang="tr-TR" dirty="0" smtClean="0">
                <a:solidFill>
                  <a:schemeClr val="tx1"/>
                </a:solidFill>
              </a:rPr>
              <a:t>: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Name= </a:t>
            </a:r>
            <a:r>
              <a:rPr lang="tr-TR" dirty="0">
                <a:solidFill>
                  <a:schemeClr val="tx1"/>
                </a:solidFill>
              </a:rPr>
              <a:t>Mert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Name= </a:t>
            </a:r>
            <a:r>
              <a:rPr lang="tr-TR" dirty="0">
                <a:solidFill>
                  <a:schemeClr val="tx1"/>
                </a:solidFill>
              </a:rPr>
              <a:t>Fatma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Name= </a:t>
            </a:r>
            <a:r>
              <a:rPr lang="tr-TR" dirty="0">
                <a:solidFill>
                  <a:schemeClr val="tx1"/>
                </a:solidFill>
              </a:rPr>
              <a:t>Ali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Name= </a:t>
            </a:r>
            <a:r>
              <a:rPr lang="tr-TR" dirty="0">
                <a:solidFill>
                  <a:schemeClr val="tx1"/>
                </a:solidFill>
              </a:rPr>
              <a:t>Mehmet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0000000000404000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0000000000404005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000000000040400B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000000000040400F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3810000" y="5562600"/>
            <a:ext cx="576000" cy="25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600" y="551932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+5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3983696" y="5867400"/>
            <a:ext cx="576000" cy="25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609" y="5826145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+6</a:t>
            </a:r>
            <a:endParaRPr lang="tr-T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359773D-B1EF-41E4-8B12-2CD497D55E88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7.12 Pointers to Functions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Pointer to function</a:t>
            </a:r>
          </a:p>
          <a:p>
            <a:pPr lvl="1" eaLnBrk="1" hangingPunct="1"/>
            <a:r>
              <a:rPr lang="en-US" altLang="tr-TR" b="0" dirty="0" smtClean="0"/>
              <a:t>Contains address of function</a:t>
            </a:r>
          </a:p>
          <a:p>
            <a:pPr lvl="1" eaLnBrk="1" hangingPunct="1"/>
            <a:r>
              <a:rPr lang="en-US" altLang="tr-TR" b="0" dirty="0" smtClean="0"/>
              <a:t>Similar to how array name is address of first element</a:t>
            </a:r>
          </a:p>
          <a:p>
            <a:pPr lvl="1" eaLnBrk="1" hangingPunct="1"/>
            <a:r>
              <a:rPr lang="en-US" altLang="tr-TR" b="0" i="1" dirty="0" smtClean="0"/>
              <a:t>Function name is starting address of code that defines function</a:t>
            </a:r>
          </a:p>
          <a:p>
            <a:pPr eaLnBrk="1" hangingPunct="1"/>
            <a:r>
              <a:rPr lang="en-US" altLang="tr-TR" dirty="0" smtClean="0"/>
              <a:t>Function pointers can be </a:t>
            </a:r>
          </a:p>
          <a:p>
            <a:pPr lvl="1" eaLnBrk="1" hangingPunct="1"/>
            <a:r>
              <a:rPr lang="en-US" altLang="tr-TR" b="0" dirty="0" smtClean="0"/>
              <a:t>Passed to functions</a:t>
            </a:r>
          </a:p>
          <a:p>
            <a:pPr lvl="1" eaLnBrk="1" hangingPunct="1"/>
            <a:r>
              <a:rPr lang="en-US" altLang="tr-TR" b="0" dirty="0" smtClean="0"/>
              <a:t>Stored in arrays</a:t>
            </a:r>
          </a:p>
          <a:p>
            <a:pPr lvl="1" eaLnBrk="1" hangingPunct="1"/>
            <a:r>
              <a:rPr lang="en-US" altLang="tr-TR" b="0" dirty="0" smtClean="0"/>
              <a:t>Assigned to other function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95EE919-76C4-40DE-8C27-F2F031F8D72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7.12 Pointers to Functions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Example: </a:t>
            </a:r>
            <a:r>
              <a:rPr lang="en-US" altLang="tr-TR" dirty="0" err="1" smtClean="0"/>
              <a:t>bubblesort</a:t>
            </a:r>
            <a:endParaRPr lang="en-US" altLang="tr-TR" dirty="0" smtClean="0"/>
          </a:p>
          <a:p>
            <a:pPr lvl="1" eaLnBrk="1" hangingPunct="1"/>
            <a:r>
              <a:rPr lang="en-US" altLang="tr-TR" dirty="0" smtClean="0"/>
              <a:t>Function </a:t>
            </a:r>
            <a:r>
              <a:rPr lang="en-US" altLang="tr-TR" sz="2000" dirty="0" smtClean="0">
                <a:latin typeface="Lucida Console" panose="020B0609040504020204" pitchFamily="49" charset="0"/>
              </a:rPr>
              <a:t>bubble</a:t>
            </a:r>
            <a:r>
              <a:rPr lang="en-US" altLang="tr-TR" dirty="0" smtClean="0"/>
              <a:t> takes a function pointer</a:t>
            </a:r>
          </a:p>
          <a:p>
            <a:pPr lvl="2" eaLnBrk="1" hangingPunct="1"/>
            <a:r>
              <a:rPr lang="en-US" altLang="tr-TR" sz="1800" b="0" dirty="0" smtClean="0">
                <a:latin typeface="Lucida Console" panose="020B0609040504020204" pitchFamily="49" charset="0"/>
              </a:rPr>
              <a:t>bubble</a:t>
            </a:r>
            <a:r>
              <a:rPr lang="en-US" altLang="tr-TR" b="0" dirty="0" smtClean="0"/>
              <a:t> calls this helper function</a:t>
            </a:r>
          </a:p>
          <a:p>
            <a:pPr lvl="2" eaLnBrk="1" hangingPunct="1"/>
            <a:r>
              <a:rPr lang="en-US" altLang="tr-TR" b="0" dirty="0" smtClean="0"/>
              <a:t>this determines ascending or descending sorting</a:t>
            </a:r>
          </a:p>
          <a:p>
            <a:pPr lvl="1" eaLnBrk="1" hangingPunct="1"/>
            <a:r>
              <a:rPr lang="en-US" altLang="tr-TR" dirty="0" smtClean="0"/>
              <a:t>The argument in </a:t>
            </a:r>
            <a:r>
              <a:rPr lang="en-US" altLang="tr-TR" sz="2000" dirty="0" err="1" smtClean="0">
                <a:latin typeface="Lucida Console" panose="020B0609040504020204" pitchFamily="49" charset="0"/>
              </a:rPr>
              <a:t>bubblesort</a:t>
            </a:r>
            <a:r>
              <a:rPr lang="en-US" altLang="tr-TR" dirty="0" smtClean="0"/>
              <a:t> for the function pointer:</a:t>
            </a:r>
          </a:p>
          <a:p>
            <a:pPr lvl="3" eaLnBrk="1" hangingPunct="1"/>
            <a:r>
              <a:rPr lang="en-US" altLang="tr-TR" sz="1800" dirty="0" smtClean="0">
                <a:latin typeface="Lucida Console" panose="020B0609040504020204" pitchFamily="49" charset="0"/>
              </a:rPr>
              <a:t>int ( *compare )( int a, int b )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b="0" dirty="0" smtClean="0"/>
              <a:t>tells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bubblesort</a:t>
            </a:r>
            <a:r>
              <a:rPr lang="en-US" altLang="tr-TR" b="0" dirty="0" smtClean="0"/>
              <a:t> to expect a pointer to a function that takes two </a:t>
            </a:r>
            <a:r>
              <a:rPr lang="en-US" altLang="tr-TR" sz="1800" b="0" dirty="0" err="1" smtClean="0">
                <a:latin typeface="Lucida Console" panose="020B0609040504020204" pitchFamily="49" charset="0"/>
              </a:rPr>
              <a:t>ints</a:t>
            </a:r>
            <a:r>
              <a:rPr lang="en-US" altLang="tr-TR" b="0" dirty="0" smtClean="0"/>
              <a:t> and returns an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int</a:t>
            </a:r>
          </a:p>
          <a:p>
            <a:pPr lvl="1" eaLnBrk="1" hangingPunct="1"/>
            <a:r>
              <a:rPr lang="en-US" altLang="tr-TR" dirty="0" smtClean="0"/>
              <a:t>If the parentheses were left out:</a:t>
            </a:r>
          </a:p>
          <a:p>
            <a:pPr lvl="3" eaLnBrk="1" hangingPunct="1"/>
            <a:r>
              <a:rPr lang="en-US" altLang="tr-TR" sz="1800" dirty="0" smtClean="0">
                <a:latin typeface="Lucida Console" panose="020B0609040504020204" pitchFamily="49" charset="0"/>
              </a:rPr>
              <a:t>int *compare( int a, int b )</a:t>
            </a:r>
          </a:p>
          <a:p>
            <a:pPr lvl="2" eaLnBrk="1" hangingPunct="1"/>
            <a:r>
              <a:rPr lang="en-US" altLang="tr-TR" b="0" dirty="0" smtClean="0"/>
              <a:t>Defines a function that receives two integers and returns a pointer to a 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int</a:t>
            </a:r>
            <a:endParaRPr lang="en-US" altLang="tr-T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7F75341-AEF7-42C8-8AD9-663495E43977}" type="slidenum">
              <a:rPr lang="en-US" altLang="tr-TR" sz="1200" smtClean="0">
                <a:solidFill>
                  <a:schemeClr val="tx1"/>
                </a:solidFill>
              </a:rPr>
              <a:pPr/>
              <a:t>58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0" y="0"/>
          <a:ext cx="7061200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1" name="Document" r:id="rId4" imgW="7062810" imgH="6272229" progId="Word.Document.8">
                  <p:embed/>
                </p:oleObj>
              </mc:Choice>
              <mc:Fallback>
                <p:oleObj name="Document" r:id="rId4" imgW="7062810" imgH="62722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4 )</a:t>
            </a:r>
          </a:p>
        </p:txBody>
      </p:sp>
      <p:sp>
        <p:nvSpPr>
          <p:cNvPr id="157703" name="Line 6"/>
          <p:cNvSpPr>
            <a:spLocks noChangeShapeType="1"/>
          </p:cNvSpPr>
          <p:nvPr/>
        </p:nvSpPr>
        <p:spPr bwMode="auto">
          <a:xfrm flipV="1">
            <a:off x="53340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5285" name="Text Box 5"/>
          <p:cNvSpPr txBox="1">
            <a:spLocks noChangeArrowheads="1"/>
          </p:cNvSpPr>
          <p:nvPr/>
        </p:nvSpPr>
        <p:spPr bwMode="auto">
          <a:xfrm>
            <a:off x="3657600" y="1752600"/>
            <a:ext cx="31242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bubble</a:t>
            </a:r>
            <a:r>
              <a:rPr lang="en-US" alt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 takes a function pointer as an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B8E5711-937D-4258-BE36-1C3B0D04C72B}" type="slidenum">
              <a:rPr lang="en-US" altLang="tr-TR" sz="1200" smtClean="0">
                <a:solidFill>
                  <a:schemeClr val="tx1"/>
                </a:solidFill>
              </a:rPr>
              <a:pPr/>
              <a:t>59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9747" name="Object 2"/>
          <p:cNvGraphicFramePr>
            <a:graphicFrameLocks noChangeAspect="1"/>
          </p:cNvGraphicFramePr>
          <p:nvPr/>
        </p:nvGraphicFramePr>
        <p:xfrm>
          <a:off x="0" y="0"/>
          <a:ext cx="70612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2" name="Document" r:id="rId4" imgW="7062810" imgH="4799375" progId="Word.Document.8">
                  <p:embed/>
                </p:oleObj>
              </mc:Choice>
              <mc:Fallback>
                <p:oleObj name="Document" r:id="rId4" imgW="7062810" imgH="47993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(2 of 4 )</a:t>
            </a:r>
          </a:p>
        </p:txBody>
      </p:sp>
      <p:sp>
        <p:nvSpPr>
          <p:cNvPr id="866309" name="Text Box 5"/>
          <p:cNvSpPr txBox="1">
            <a:spLocks noChangeArrowheads="1"/>
          </p:cNvSpPr>
          <p:nvPr/>
        </p:nvSpPr>
        <p:spPr bwMode="auto">
          <a:xfrm>
            <a:off x="5029200" y="1905000"/>
            <a:ext cx="3886200" cy="120015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depending on the user’s choice,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bubble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 uses either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ascending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or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descending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 to sort the array</a:t>
            </a:r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6400800" y="68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H="1">
            <a:off x="3276600" y="685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5562600" y="152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3352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91A6556-2F38-4212-ADF6-BC05D3B21FFD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7.2 Pointer Variable Definitions and Initialization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Pointer definitions</a:t>
            </a:r>
          </a:p>
          <a:p>
            <a:pPr lvl="1" eaLnBrk="1" hangingPunct="1"/>
            <a:r>
              <a:rPr lang="en-US" altLang="tr-TR" b="0" dirty="0" smtClean="0">
                <a:latin typeface="Courier New" panose="02070309020205020404" pitchFamily="49" charset="0"/>
              </a:rPr>
              <a:t>*</a:t>
            </a:r>
            <a:r>
              <a:rPr lang="en-US" altLang="tr-TR" b="0" dirty="0" smtClean="0"/>
              <a:t> used with pointer variables</a:t>
            </a:r>
          </a:p>
          <a:p>
            <a:pPr lvl="3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b="0" dirty="0" smtClean="0">
                <a:latin typeface="Lucida Console" panose="020B0609040504020204" pitchFamily="49" charset="0"/>
              </a:rPr>
              <a:t> *</a:t>
            </a:r>
            <a:r>
              <a:rPr lang="en-US" altLang="tr-TR" b="0" dirty="0" err="1" smtClean="0">
                <a:latin typeface="Lucida Console" panose="020B0609040504020204" pitchFamily="49" charset="0"/>
              </a:rPr>
              <a:t>myPtr</a:t>
            </a:r>
            <a:r>
              <a:rPr lang="en-US" altLang="tr-TR" b="0" dirty="0" smtClean="0">
                <a:latin typeface="Lucida Console" panose="020B0609040504020204" pitchFamily="49" charset="0"/>
              </a:rPr>
              <a:t>;</a:t>
            </a:r>
            <a:r>
              <a:rPr lang="en-US" altLang="tr-TR" b="0" dirty="0" smtClean="0"/>
              <a:t> </a:t>
            </a:r>
          </a:p>
          <a:p>
            <a:pPr marL="457200" lvl="1" indent="0" eaLnBrk="1" hangingPunct="1">
              <a:buNone/>
            </a:pPr>
            <a:r>
              <a:rPr lang="en-US" altLang="tr-TR" u="sng" dirty="0" smtClean="0"/>
              <a:t>Defines a pointer to an </a:t>
            </a:r>
            <a:r>
              <a:rPr lang="en-US" altLang="tr-TR" sz="2000" u="sng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u="sng" dirty="0" smtClean="0"/>
              <a:t> (pointer of type </a:t>
            </a:r>
            <a:r>
              <a:rPr lang="en-US" altLang="tr-TR" sz="2000" u="sng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sz="2000" u="sng" dirty="0" smtClean="0">
                <a:latin typeface="Lucida Console" panose="020B0609040504020204" pitchFamily="49" charset="0"/>
              </a:rPr>
              <a:t> *)</a:t>
            </a:r>
            <a:endParaRPr lang="tr-TR" altLang="tr-TR" sz="2000" u="sng" dirty="0" smtClean="0">
              <a:latin typeface="Lucida Console" panose="020B0609040504020204" pitchFamily="49" charset="0"/>
            </a:endParaRPr>
          </a:p>
          <a:p>
            <a:pPr marL="457200" lvl="1" indent="0" eaLnBrk="1" hangingPunct="1">
              <a:buNone/>
            </a:pPr>
            <a:endParaRPr lang="en-US" altLang="tr-TR" sz="2000" u="sng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tr-TR" b="0" dirty="0" smtClean="0"/>
              <a:t>Multiple pointers require using a </a:t>
            </a:r>
            <a:r>
              <a:rPr lang="en-US" altLang="tr-TR" sz="2000" b="0" dirty="0" smtClean="0">
                <a:latin typeface="Lucida Console" panose="020B0609040504020204" pitchFamily="49" charset="0"/>
              </a:rPr>
              <a:t>*</a:t>
            </a:r>
            <a:r>
              <a:rPr lang="en-US" altLang="tr-TR" b="0" dirty="0" smtClean="0"/>
              <a:t> before each variable definition</a:t>
            </a:r>
          </a:p>
          <a:p>
            <a:pPr lvl="3" eaLnBrk="1" hangingPunct="1"/>
            <a:r>
              <a:rPr lang="en-US" altLang="tr-TR" sz="18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*myPtr1, *myPtr2;</a:t>
            </a:r>
            <a:endParaRPr lang="tr-TR" altLang="tr-TR" sz="1800" b="0" dirty="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ABC1C24-5B75-45B0-9F56-617F3EC9EC88}" type="slidenum">
              <a:rPr lang="en-US" altLang="tr-TR" sz="1200" smtClean="0">
                <a:solidFill>
                  <a:schemeClr val="tx1"/>
                </a:solidFill>
              </a:rPr>
              <a:pPr/>
              <a:t>60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1795" name="Object 2"/>
          <p:cNvGraphicFramePr>
            <a:graphicFrameLocks noChangeAspect="1"/>
          </p:cNvGraphicFramePr>
          <p:nvPr/>
        </p:nvGraphicFramePr>
        <p:xfrm>
          <a:off x="0" y="0"/>
          <a:ext cx="7061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8" name="Document" r:id="rId4" imgW="7062810" imgH="5640543" progId="Word.Document.8">
                  <p:embed/>
                </p:oleObj>
              </mc:Choice>
              <mc:Fallback>
                <p:oleObj name="Document" r:id="rId4" imgW="7062810" imgH="564054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617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4 )</a:t>
            </a: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5562600" y="4038600"/>
            <a:ext cx="3429000" cy="147796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Note that what the program considers “out of order” is dependent on the function pointer that was passed to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bubble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</a:t>
            </a:r>
          </a:p>
        </p:txBody>
      </p:sp>
      <p:sp>
        <p:nvSpPr>
          <p:cNvPr id="161799" name="Line 6"/>
          <p:cNvSpPr>
            <a:spLocks noChangeShapeType="1"/>
          </p:cNvSpPr>
          <p:nvPr/>
        </p:nvSpPr>
        <p:spPr bwMode="auto">
          <a:xfrm flipH="1" flipV="1">
            <a:off x="56388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61800" name="Line 7"/>
          <p:cNvSpPr>
            <a:spLocks noChangeShapeType="1"/>
          </p:cNvSpPr>
          <p:nvPr/>
        </p:nvSpPr>
        <p:spPr bwMode="auto">
          <a:xfrm flipH="1" flipV="1">
            <a:off x="49530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40A183F-6DF3-4689-A5C4-1FE695A3B6CD}" type="slidenum">
              <a:rPr lang="en-US" altLang="tr-TR" sz="1200" smtClean="0">
                <a:solidFill>
                  <a:schemeClr val="tx1"/>
                </a:solidFill>
              </a:rPr>
              <a:pPr/>
              <a:t>61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3843" name="Object 2"/>
          <p:cNvGraphicFramePr>
            <a:graphicFrameLocks noChangeAspect="1"/>
          </p:cNvGraphicFramePr>
          <p:nvPr/>
        </p:nvGraphicFramePr>
        <p:xfrm>
          <a:off x="0" y="0"/>
          <a:ext cx="7053263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7" name="Document" r:id="rId4" imgW="7056048" imgH="5644979" progId="Word.Document.8">
                  <p:embed/>
                </p:oleObj>
              </mc:Choice>
              <mc:Fallback>
                <p:oleObj name="Document" r:id="rId4" imgW="7056048" imgH="56449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64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638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fig07_26.c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(4 of 4 )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4800600" y="2590800"/>
            <a:ext cx="3810000" cy="923925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Passing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bubble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ascending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will point the program here</a:t>
            </a:r>
          </a:p>
        </p:txBody>
      </p:sp>
      <p:sp>
        <p:nvSpPr>
          <p:cNvPr id="163847" name="Line 6"/>
          <p:cNvSpPr>
            <a:spLocks noChangeShapeType="1"/>
          </p:cNvSpPr>
          <p:nvPr/>
        </p:nvSpPr>
        <p:spPr bwMode="auto">
          <a:xfrm flipH="1">
            <a:off x="27432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4800600" y="4343400"/>
            <a:ext cx="3962400" cy="923925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Passing the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bubble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 </a:t>
            </a:r>
            <a:r>
              <a:rPr lang="en-US" altLang="tr-TR" sz="1800" b="1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descending</a:t>
            </a: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will point the program here</a:t>
            </a:r>
          </a:p>
        </p:txBody>
      </p:sp>
      <p:sp>
        <p:nvSpPr>
          <p:cNvPr id="163849" name="Line 8"/>
          <p:cNvSpPr>
            <a:spLocks noChangeShapeType="1"/>
          </p:cNvSpPr>
          <p:nvPr/>
        </p:nvSpPr>
        <p:spPr bwMode="auto">
          <a:xfrm flipH="1">
            <a:off x="2895600" y="4495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 animBg="1"/>
      <p:bldP spid="86835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849C36C-CA96-4502-B05F-991AC4C1C0FD}" type="slidenum">
              <a:rPr lang="en-US" altLang="tr-TR" sz="1200" smtClean="0">
                <a:solidFill>
                  <a:schemeClr val="tx1"/>
                </a:solidFill>
              </a:rPr>
              <a:pPr/>
              <a:t>62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5891" name="Object 2"/>
          <p:cNvGraphicFramePr>
            <a:graphicFrameLocks noChangeAspect="1"/>
          </p:cNvGraphicFramePr>
          <p:nvPr/>
        </p:nvGraphicFramePr>
        <p:xfrm>
          <a:off x="0" y="0"/>
          <a:ext cx="7061200" cy="370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0" name="Document" r:id="rId4" imgW="7062810" imgH="3707331" progId="Word.Document.8">
                  <p:embed/>
                </p:oleObj>
              </mc:Choice>
              <mc:Fallback>
                <p:oleObj name="Document" r:id="rId4" imgW="7062810" imgH="37073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70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1E0F01-53DD-4D63-9AA9-8A4CD859E204}" type="slidenum">
              <a:rPr lang="en-US" altLang="tr-TR" sz="1200" smtClean="0">
                <a:solidFill>
                  <a:schemeClr val="tx1"/>
                </a:solidFill>
              </a:rPr>
              <a:pPr/>
              <a:t>63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7939" name="Object 2"/>
          <p:cNvGraphicFramePr>
            <a:graphicFrameLocks noChangeAspect="1"/>
          </p:cNvGraphicFramePr>
          <p:nvPr/>
        </p:nvGraphicFramePr>
        <p:xfrm>
          <a:off x="0" y="0"/>
          <a:ext cx="7061200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1" name="Document" r:id="rId4" imgW="7062810" imgH="4380410" progId="Word.Document.8">
                  <p:embed/>
                </p:oleObj>
              </mc:Choice>
              <mc:Fallback>
                <p:oleObj name="Document" r:id="rId4" imgW="7062810" imgH="43804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fig07_28.c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5334000" y="3124200"/>
            <a:ext cx="26670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Array of pointers to functions</a:t>
            </a:r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H="1" flipV="1">
            <a:off x="4495800" y="2971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737606F-04B7-4543-9EE8-39C4E3F228DD}" type="slidenum">
              <a:rPr lang="en-US" altLang="tr-TR" sz="1200" smtClean="0">
                <a:solidFill>
                  <a:schemeClr val="tx1"/>
                </a:solidFill>
              </a:rPr>
              <a:pPr/>
              <a:t>64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9987" name="Object 2"/>
          <p:cNvGraphicFramePr>
            <a:graphicFrameLocks noChangeAspect="1"/>
          </p:cNvGraphicFramePr>
          <p:nvPr/>
        </p:nvGraphicFramePr>
        <p:xfrm>
          <a:off x="0" y="0"/>
          <a:ext cx="7061200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9" name="Document" r:id="rId4" imgW="7062810" imgH="5642343" progId="Word.Document.8">
                  <p:embed/>
                </p:oleObj>
              </mc:Choice>
              <mc:Fallback>
                <p:oleObj name="Document" r:id="rId4" imgW="7062810" imgH="564234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64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69989" name="Rectangle 4"/>
          <p:cNvSpPr>
            <a:spLocks noChangeArrowheads="1"/>
          </p:cNvSpPr>
          <p:nvPr/>
        </p:nvSpPr>
        <p:spPr bwMode="auto">
          <a:xfrm>
            <a:off x="7188200" y="1549111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dirty="0"/>
              <a:t>fig07_28.c</a:t>
            </a:r>
          </a:p>
          <a:p>
            <a:pPr eaLnBrk="1" hangingPunct="1"/>
            <a:r>
              <a:rPr lang="en-US" altLang="tr-TR" sz="1600" b="0" dirty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71429" name="Text Box 5"/>
          <p:cNvSpPr txBox="1">
            <a:spLocks noChangeArrowheads="1"/>
          </p:cNvSpPr>
          <p:nvPr/>
        </p:nvSpPr>
        <p:spPr bwMode="auto">
          <a:xfrm>
            <a:off x="3200400" y="990600"/>
            <a:ext cx="47244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Function called is dependent on user’s choice</a:t>
            </a:r>
          </a:p>
        </p:txBody>
      </p:sp>
      <p:sp>
        <p:nvSpPr>
          <p:cNvPr id="169991" name="Line 6"/>
          <p:cNvSpPr>
            <a:spLocks noChangeShapeType="1"/>
          </p:cNvSpPr>
          <p:nvPr/>
        </p:nvSpPr>
        <p:spPr bwMode="auto">
          <a:xfrm flipH="1">
            <a:off x="2971800" y="114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5DBF9FC-D0C6-47E3-AD83-553FEDAD7D46}" type="slidenum">
              <a:rPr lang="en-US" altLang="tr-TR" sz="1200" smtClean="0">
                <a:solidFill>
                  <a:schemeClr val="tx1"/>
                </a:solidFill>
              </a:rPr>
              <a:pPr/>
              <a:t>65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72035" name="Object 2"/>
          <p:cNvGraphicFramePr>
            <a:graphicFrameLocks noChangeAspect="1"/>
          </p:cNvGraphicFramePr>
          <p:nvPr/>
        </p:nvGraphicFramePr>
        <p:xfrm>
          <a:off x="0" y="0"/>
          <a:ext cx="70612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5" name="Document" r:id="rId4" imgW="7062810" imgH="3776439" progId="Word.Document.8">
                  <p:embed/>
                </p:oleObj>
              </mc:Choice>
              <mc:Fallback>
                <p:oleObj name="Document" r:id="rId4" imgW="7062810" imgH="37764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720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fig07_28.c</a:t>
            </a:r>
          </a:p>
          <a:p>
            <a:pPr eaLnBrk="1" hangingPunct="1"/>
            <a:r>
              <a:rPr lang="en-US" altLang="tr-TR" sz="1600" b="0">
                <a:latin typeface="Times New Roman" panose="02020603050405020304" pitchFamily="18" charset="0"/>
              </a:rPr>
              <a:t>(3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91A6556-2F38-4212-ADF6-BC05D3B21FFD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7.2 Pointer Variable Definitions and Initialization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3276600"/>
          </a:xfrm>
        </p:spPr>
        <p:txBody>
          <a:bodyPr/>
          <a:lstStyle/>
          <a:p>
            <a:pPr marL="0" indent="0">
              <a:buNone/>
              <a:tabLst>
                <a:tab pos="3027363" algn="l"/>
              </a:tabLst>
            </a:pPr>
            <a:r>
              <a:rPr lang="en-US" altLang="tr-TR" sz="2200" u="sng" dirty="0" smtClean="0"/>
              <a:t>Consider </a:t>
            </a:r>
            <a:r>
              <a:rPr lang="en-US" altLang="tr-TR" sz="2200" u="sng" dirty="0"/>
              <a:t>the statements:</a:t>
            </a:r>
          </a:p>
          <a:p>
            <a:pPr>
              <a:tabLst>
                <a:tab pos="3027363" algn="l"/>
              </a:tabLst>
            </a:pPr>
            <a:endParaRPr lang="tr-TR" altLang="tr-TR" sz="800" dirty="0" smtClean="0">
              <a:latin typeface="Lucida Console" panose="020B0609040504020204" pitchFamily="49" charset="0"/>
            </a:endParaRPr>
          </a:p>
          <a:p>
            <a:pPr>
              <a:tabLst>
                <a:tab pos="3027363" algn="l"/>
              </a:tabLst>
            </a:pPr>
            <a:endParaRPr lang="en-US" altLang="tr-TR" sz="800" dirty="0">
              <a:latin typeface="Lucida Console" panose="020B0609040504020204" pitchFamily="49" charset="0"/>
            </a:endParaRP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>
                <a:latin typeface="Lucida Console" panose="020B0609040504020204" pitchFamily="49" charset="0"/>
              </a:rPr>
              <a:t>#include &lt;</a:t>
            </a:r>
            <a:r>
              <a:rPr lang="en-US" altLang="tr-TR" sz="1800" dirty="0" err="1">
                <a:latin typeface="Lucida Console" panose="020B0609040504020204" pitchFamily="49" charset="0"/>
              </a:rPr>
              <a:t>stdio.h</a:t>
            </a:r>
            <a:r>
              <a:rPr lang="en-US" altLang="tr-TR" sz="1800" dirty="0">
                <a:latin typeface="Lucida Console" panose="020B0609040504020204" pitchFamily="49" charset="0"/>
              </a:rPr>
              <a:t>&gt;</a:t>
            </a: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 err="1">
                <a:latin typeface="Lucida Console" panose="020B0609040504020204" pitchFamily="49" charset="0"/>
              </a:rPr>
              <a:t>int</a:t>
            </a:r>
            <a:r>
              <a:rPr lang="en-US" altLang="tr-TR" sz="1800" dirty="0">
                <a:latin typeface="Lucida Console" panose="020B0609040504020204" pitchFamily="49" charset="0"/>
              </a:rPr>
              <a:t> main ( )</a:t>
            </a: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>
                <a:latin typeface="Lucida Console" panose="020B0609040504020204" pitchFamily="49" charset="0"/>
              </a:rPr>
              <a:t>{</a:t>
            </a: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tr-TR" sz="1800" b="0" dirty="0">
                <a:latin typeface="Lucida Console" panose="020B0609040504020204" pitchFamily="49" charset="0"/>
              </a:rPr>
              <a:t>*</a:t>
            </a:r>
            <a:r>
              <a:rPr lang="en-US" altLang="tr-TR" sz="1800" b="0" dirty="0" err="1">
                <a:latin typeface="Lucida Console" panose="020B0609040504020204" pitchFamily="49" charset="0"/>
              </a:rPr>
              <a:t>aptr</a:t>
            </a:r>
            <a:r>
              <a:rPr lang="en-US" altLang="tr-TR" sz="1800" b="0" dirty="0">
                <a:latin typeface="Lucida Console" panose="020B0609040504020204" pitchFamily="49" charset="0"/>
              </a:rPr>
              <a:t> </a:t>
            </a:r>
            <a:r>
              <a:rPr lang="en-US" altLang="tr-TR" sz="1800" dirty="0">
                <a:latin typeface="Lucida Console" panose="020B0609040504020204" pitchFamily="49" charset="0"/>
              </a:rPr>
              <a:t>;</a:t>
            </a:r>
            <a:r>
              <a:rPr lang="en-US" altLang="tr-TR" sz="1800" b="0" dirty="0">
                <a:latin typeface="Lucida Console" panose="020B0609040504020204" pitchFamily="49" charset="0"/>
              </a:rPr>
              <a:t>	/* Declare a pointer to an </a:t>
            </a:r>
            <a:r>
              <a:rPr lang="en-US" altLang="tr-TR" sz="1800" b="0" dirty="0" err="1">
                <a:latin typeface="Lucida Console" panose="020B0609040504020204" pitchFamily="49" charset="0"/>
              </a:rPr>
              <a:t>int</a:t>
            </a:r>
            <a:r>
              <a:rPr lang="en-US" altLang="tr-TR" sz="1800" b="0" dirty="0">
                <a:latin typeface="Lucida Console" panose="020B0609040504020204" pitchFamily="49" charset="0"/>
              </a:rPr>
              <a:t> */</a:t>
            </a: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>
                <a:latin typeface="Lucida Console" panose="020B0609040504020204" pitchFamily="49" charset="0"/>
              </a:rPr>
              <a:t>float</a:t>
            </a:r>
            <a:r>
              <a:rPr lang="en-US" altLang="tr-TR" sz="1800" b="0" dirty="0">
                <a:latin typeface="Lucida Console" panose="020B0609040504020204" pitchFamily="49" charset="0"/>
              </a:rPr>
              <a:t> *</a:t>
            </a:r>
            <a:r>
              <a:rPr lang="en-US" altLang="tr-TR" sz="1800" b="0" dirty="0" err="1">
                <a:latin typeface="Lucida Console" panose="020B0609040504020204" pitchFamily="49" charset="0"/>
              </a:rPr>
              <a:t>bptr</a:t>
            </a:r>
            <a:r>
              <a:rPr lang="en-US" altLang="tr-TR" sz="1800" b="0" dirty="0">
                <a:latin typeface="Lucida Console" panose="020B0609040504020204" pitchFamily="49" charset="0"/>
              </a:rPr>
              <a:t> </a:t>
            </a:r>
            <a:r>
              <a:rPr lang="en-US" altLang="tr-TR" sz="1800" dirty="0">
                <a:latin typeface="Lucida Console" panose="020B0609040504020204" pitchFamily="49" charset="0"/>
              </a:rPr>
              <a:t>;</a:t>
            </a:r>
            <a:r>
              <a:rPr lang="en-US" altLang="tr-TR" sz="1800" b="0" dirty="0">
                <a:latin typeface="Lucida Console" panose="020B0609040504020204" pitchFamily="49" charset="0"/>
              </a:rPr>
              <a:t>	/* Declare a pointer to a float */</a:t>
            </a: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 err="1">
                <a:latin typeface="Lucida Console" panose="020B0609040504020204" pitchFamily="49" charset="0"/>
              </a:rPr>
              <a:t>int</a:t>
            </a:r>
            <a:r>
              <a:rPr lang="en-US" altLang="tr-TR" sz="1800" b="0" dirty="0">
                <a:latin typeface="Lucida Console" panose="020B0609040504020204" pitchFamily="49" charset="0"/>
              </a:rPr>
              <a:t> a </a:t>
            </a:r>
            <a:r>
              <a:rPr lang="en-US" altLang="tr-TR" sz="1800" dirty="0">
                <a:latin typeface="Lucida Console" panose="020B0609040504020204" pitchFamily="49" charset="0"/>
              </a:rPr>
              <a:t>;</a:t>
            </a:r>
            <a:r>
              <a:rPr lang="en-US" altLang="tr-TR" sz="1800" b="0" dirty="0">
                <a:latin typeface="Lucida Console" panose="020B0609040504020204" pitchFamily="49" charset="0"/>
              </a:rPr>
              <a:t>	/* Declare an </a:t>
            </a:r>
            <a:r>
              <a:rPr lang="en-US" altLang="tr-TR" sz="1800" b="0" dirty="0" err="1">
                <a:latin typeface="Lucida Console" panose="020B0609040504020204" pitchFamily="49" charset="0"/>
              </a:rPr>
              <a:t>int</a:t>
            </a:r>
            <a:r>
              <a:rPr lang="en-US" altLang="tr-TR" sz="1800" b="0" dirty="0">
                <a:latin typeface="Lucida Console" panose="020B0609040504020204" pitchFamily="49" charset="0"/>
              </a:rPr>
              <a:t> variable */</a:t>
            </a:r>
          </a:p>
          <a:p>
            <a:pPr>
              <a:buFontTx/>
              <a:buNone/>
              <a:tabLst>
                <a:tab pos="3027363" algn="l"/>
              </a:tabLst>
            </a:pPr>
            <a:r>
              <a:rPr lang="en-US" altLang="tr-TR" sz="1800" dirty="0">
                <a:latin typeface="Lucida Console" panose="020B0609040504020204" pitchFamily="49" charset="0"/>
              </a:rPr>
              <a:t>float</a:t>
            </a:r>
            <a:r>
              <a:rPr lang="en-US" altLang="tr-TR" sz="1800" b="0" dirty="0">
                <a:latin typeface="Lucida Console" panose="020B0609040504020204" pitchFamily="49" charset="0"/>
              </a:rPr>
              <a:t> b </a:t>
            </a:r>
            <a:r>
              <a:rPr lang="en-US" altLang="tr-TR" sz="1800" dirty="0">
                <a:latin typeface="Lucida Console" panose="020B0609040504020204" pitchFamily="49" charset="0"/>
              </a:rPr>
              <a:t>;</a:t>
            </a:r>
            <a:r>
              <a:rPr lang="en-US" altLang="tr-TR" sz="1800" b="0" dirty="0">
                <a:latin typeface="Lucida Console" panose="020B0609040504020204" pitchFamily="49" charset="0"/>
              </a:rPr>
              <a:t>	/* Declare a float variable */</a:t>
            </a:r>
          </a:p>
        </p:txBody>
      </p:sp>
    </p:spTree>
    <p:extLst>
      <p:ext uri="{BB962C8B-B14F-4D97-AF65-F5344CB8AC3E}">
        <p14:creationId xmlns:p14="http://schemas.microsoft.com/office/powerpoint/2010/main" val="11266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78929100-C042-4375-900D-BACAA564211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Common Programming Error 7.1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752600"/>
            <a:ext cx="7545388" cy="1144929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dirty="0" smtClean="0"/>
              <a:t>Each pointer must be declared with the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*</a:t>
            </a:r>
            <a:r>
              <a:rPr lang="en-US" altLang="tr-TR" sz="2400" dirty="0" smtClean="0"/>
              <a:t> prefixed to the name; e.g., if you wish to declare 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xPtr</a:t>
            </a:r>
            <a:r>
              <a:rPr lang="en-US" altLang="tr-TR" sz="2400" dirty="0" smtClean="0"/>
              <a:t> and 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sz="2400" dirty="0" smtClean="0"/>
              <a:t> as </a:t>
            </a:r>
            <a:r>
              <a:rPr lang="en-US" altLang="tr-TR" sz="2400" dirty="0" err="1" smtClean="0"/>
              <a:t>int</a:t>
            </a:r>
            <a:r>
              <a:rPr lang="en-US" altLang="tr-TR" sz="2400" dirty="0" smtClean="0"/>
              <a:t> pointers, use 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*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xPtr</a:t>
            </a:r>
            <a:r>
              <a:rPr lang="en-US" altLang="tr-TR" sz="2400" i="1" dirty="0" smtClean="0"/>
              <a:t>,</a:t>
            </a:r>
            <a:r>
              <a:rPr lang="en-US" altLang="tr-TR" sz="2400" dirty="0" smtClean="0"/>
              <a:t>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*</a:t>
            </a:r>
            <a:r>
              <a:rPr lang="en-US" altLang="tr-TR" sz="2400" dirty="0" err="1" smtClean="0">
                <a:latin typeface="Lucida Console" panose="020B0609040504020204" pitchFamily="49" charset="0"/>
              </a:rPr>
              <a:t>yPtr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;</a:t>
            </a:r>
            <a:r>
              <a:rPr lang="en-US" altLang="tr-TR" sz="24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0781" y="3208679"/>
            <a:ext cx="29033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tr-TR" sz="22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int *</a:t>
            </a:r>
            <a:r>
              <a:rPr lang="en-US" altLang="tr-TR" sz="2200" b="1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xPtr</a:t>
            </a:r>
            <a:r>
              <a:rPr lang="en-US" altLang="tr-TR" sz="2200" b="1" i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,</a:t>
            </a:r>
            <a:r>
              <a:rPr lang="en-US" altLang="tr-TR" sz="22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*yPtr</a:t>
            </a:r>
          </a:p>
          <a:p>
            <a:pPr>
              <a:defRPr/>
            </a:pPr>
            <a:endParaRPr lang="en-US" altLang="tr-TR" sz="2200" b="1" dirty="0">
              <a:solidFill>
                <a:srgbClr val="000000"/>
              </a:solidFill>
              <a:latin typeface="Lucida Console" panose="020B0609040504020204" pitchFamily="49" charset="0"/>
              <a:cs typeface="+mn-cs"/>
            </a:endParaRPr>
          </a:p>
          <a:p>
            <a:pPr>
              <a:defRPr/>
            </a:pPr>
            <a:r>
              <a:rPr lang="en-US" altLang="tr-TR" sz="2200" b="1" dirty="0">
                <a:solidFill>
                  <a:srgbClr val="5172B3"/>
                </a:solidFill>
                <a:latin typeface="Lucida Console" panose="020B0609040504020204" pitchFamily="49" charset="0"/>
              </a:rPr>
              <a:t>int *</a:t>
            </a:r>
            <a:r>
              <a:rPr lang="en-US" altLang="tr-TR" sz="2200" b="1" dirty="0" err="1">
                <a:solidFill>
                  <a:srgbClr val="5172B3"/>
                </a:solidFill>
                <a:latin typeface="Lucida Console" panose="020B0609040504020204" pitchFamily="49" charset="0"/>
              </a:rPr>
              <a:t>xPtr</a:t>
            </a:r>
            <a:r>
              <a:rPr lang="en-US" altLang="tr-TR" sz="2200" b="1" i="1" dirty="0">
                <a:solidFill>
                  <a:srgbClr val="5172B3"/>
                </a:solidFill>
                <a:latin typeface="Lucida Console" panose="020B0609040504020204" pitchFamily="49" charset="0"/>
              </a:rPr>
              <a:t>,</a:t>
            </a:r>
            <a:r>
              <a:rPr lang="en-US" altLang="tr-TR" sz="2200" b="1" dirty="0">
                <a:solidFill>
                  <a:srgbClr val="5172B3"/>
                </a:solidFill>
                <a:latin typeface="Lucida Console" panose="020B0609040504020204" pitchFamily="49" charset="0"/>
              </a:rPr>
              <a:t> yPtr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3862054" y="3208679"/>
            <a:ext cx="4791075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tr-TR" sz="2200" b="1" dirty="0">
                <a:solidFill>
                  <a:srgbClr val="000000"/>
                </a:solidFill>
                <a:latin typeface="+mn-lt"/>
                <a:cs typeface="+mn-cs"/>
              </a:rPr>
              <a:t>(1</a:t>
            </a:r>
            <a:r>
              <a:rPr lang="en-US" altLang="tr-TR" sz="2200" b="1" dirty="0" smtClean="0">
                <a:solidFill>
                  <a:srgbClr val="000000"/>
                </a:solidFill>
                <a:latin typeface="+mn-lt"/>
                <a:cs typeface="+mn-cs"/>
              </a:rPr>
              <a:t>)</a:t>
            </a:r>
            <a:r>
              <a:rPr lang="tr-TR" altLang="tr-TR" sz="2200" b="1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altLang="tr-TR" sz="2200" b="1" dirty="0" smtClean="0">
                <a:solidFill>
                  <a:srgbClr val="000000"/>
                </a:solidFill>
                <a:latin typeface="+mn-lt"/>
                <a:cs typeface="+mn-cs"/>
              </a:rPr>
              <a:t>Two </a:t>
            </a:r>
            <a:r>
              <a:rPr lang="en-US" altLang="tr-TR" sz="2200" b="1" dirty="0">
                <a:solidFill>
                  <a:srgbClr val="000000"/>
                </a:solidFill>
                <a:latin typeface="+mn-lt"/>
                <a:cs typeface="+mn-cs"/>
              </a:rPr>
              <a:t>pointers are declared</a:t>
            </a:r>
          </a:p>
          <a:p>
            <a:pPr>
              <a:defRPr/>
            </a:pPr>
            <a:endParaRPr lang="en-US" altLang="tr-TR" sz="2200" b="1" dirty="0">
              <a:solidFill>
                <a:srgbClr val="000000"/>
              </a:solidFill>
              <a:latin typeface="+mn-lt"/>
              <a:cs typeface="+mn-cs"/>
            </a:endParaRPr>
          </a:p>
          <a:p>
            <a:pPr>
              <a:defRPr/>
            </a:pPr>
            <a:r>
              <a:rPr lang="en-US" altLang="tr-TR" sz="2200" b="1" dirty="0">
                <a:solidFill>
                  <a:srgbClr val="5172B3"/>
                </a:solidFill>
                <a:latin typeface="+mn-lt"/>
              </a:rPr>
              <a:t>(2) Integer yPtr and pointer </a:t>
            </a:r>
            <a:r>
              <a:rPr lang="en-US" altLang="tr-TR" sz="2200" b="1" dirty="0" err="1">
                <a:solidFill>
                  <a:srgbClr val="5172B3"/>
                </a:solidFill>
                <a:latin typeface="+mn-lt"/>
              </a:rPr>
              <a:t>xPtr</a:t>
            </a:r>
            <a:r>
              <a:rPr lang="en-US" altLang="tr-TR" sz="2200" b="1" dirty="0">
                <a:solidFill>
                  <a:srgbClr val="5172B3"/>
                </a:solidFill>
                <a:latin typeface="+mn-lt"/>
              </a:rPr>
              <a:t> are declared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05037943-9989-4155-91F4-20F151753CD4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9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Good Programming Practice 7.1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752600"/>
            <a:ext cx="6707187" cy="1144588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z="2400" smtClean="0"/>
              <a:t>Include the letters </a:t>
            </a:r>
            <a:r>
              <a:rPr lang="en-US" altLang="tr-TR" sz="2400" smtClean="0">
                <a:latin typeface="Lucida Console" panose="020B0609040504020204" pitchFamily="49" charset="0"/>
              </a:rPr>
              <a:t>ptr</a:t>
            </a:r>
            <a:r>
              <a:rPr lang="en-US" altLang="tr-TR" sz="2400" smtClean="0"/>
              <a:t> in pointer variable names to make it clear that these variables are pointers and thus need to be handled appropriately.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3211513"/>
            <a:ext cx="2971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int *</a:t>
            </a:r>
            <a:r>
              <a:rPr lang="en-US" altLang="tr-TR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myPtr</a:t>
            </a:r>
            <a:r>
              <a:rPr lang="en-US" altLang="tr-TR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;</a:t>
            </a:r>
          </a:p>
          <a:p>
            <a:pPr eaLnBrk="1" hangingPunct="1">
              <a:lnSpc>
                <a:spcPct val="95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float *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aPtr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;</a:t>
            </a:r>
          </a:p>
          <a:p>
            <a:pPr eaLnBrk="1" hangingPunct="1">
              <a:lnSpc>
                <a:spcPct val="95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char </a:t>
            </a:r>
            <a:r>
              <a:rPr lang="tr-TR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kPtr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4150</TotalTime>
  <Words>2486</Words>
  <Application>Microsoft Office PowerPoint</Application>
  <PresentationFormat>On-screen Show (4:3)</PresentationFormat>
  <Paragraphs>535</Paragraphs>
  <Slides>65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7" baseType="lpstr">
      <vt:lpstr>AGaramond</vt:lpstr>
      <vt:lpstr>Arial</vt:lpstr>
      <vt:lpstr>Courier New</vt:lpstr>
      <vt:lpstr>Goudy Sans Book</vt:lpstr>
      <vt:lpstr>Goudy Sans Medium</vt:lpstr>
      <vt:lpstr>Lucida Bright</vt:lpstr>
      <vt:lpstr>Lucida Console</vt:lpstr>
      <vt:lpstr>Symbol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Document</vt:lpstr>
      <vt:lpstr>7</vt:lpstr>
      <vt:lpstr>PowerPoint Presentation</vt:lpstr>
      <vt:lpstr>OBJECTIVES</vt:lpstr>
      <vt:lpstr>7.2 Pointer Variable Definitions and Initialization</vt:lpstr>
      <vt:lpstr>PowerPoint Presentation</vt:lpstr>
      <vt:lpstr>7.2 Pointer Variable Definitions and Initialization</vt:lpstr>
      <vt:lpstr>7.2 Pointer Variable Definitions and Initialization</vt:lpstr>
      <vt:lpstr>Common Programming Error 7.1</vt:lpstr>
      <vt:lpstr>Good Programming Practice 7.1</vt:lpstr>
      <vt:lpstr>Error-Prevention Tip 7.1</vt:lpstr>
      <vt:lpstr>7.3 Pointer Operators</vt:lpstr>
      <vt:lpstr>7.3 Pointer Operators</vt:lpstr>
      <vt:lpstr>Error-Prevention Tip Do not forget to initialize pointers</vt:lpstr>
      <vt:lpstr>PowerPoint Presentation</vt:lpstr>
      <vt:lpstr>PowerPoint Presentation</vt:lpstr>
      <vt:lpstr>7.4 Calling Functions by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 Using the const Qualifier with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7.6 Bubble Sort Using Call-by-Reference</vt:lpstr>
      <vt:lpstr>PowerPoint Presentation</vt:lpstr>
      <vt:lpstr>PowerPoint Presentation</vt:lpstr>
      <vt:lpstr>PowerPoint Presentation</vt:lpstr>
      <vt:lpstr>Software Engineering Observation 7.4</vt:lpstr>
      <vt:lpstr>7.7 sizeof Operator</vt:lpstr>
      <vt:lpstr>Performance Tip 7.2</vt:lpstr>
      <vt:lpstr>Portability Tip 7.2</vt:lpstr>
      <vt:lpstr>PowerPoint Presentation</vt:lpstr>
      <vt:lpstr>PowerPoint Presentation</vt:lpstr>
      <vt:lpstr>7.8 Pointer Expressions and Pointer Arithmetic</vt:lpstr>
      <vt:lpstr>7.8 Pointer Expressions and Pointer Arithmetic</vt:lpstr>
      <vt:lpstr>PowerPoint Presentation</vt:lpstr>
      <vt:lpstr>Portability Tip 7.3</vt:lpstr>
      <vt:lpstr>7.8 Pointer Expressions and Pointer Arithmetic</vt:lpstr>
      <vt:lpstr>7.8 Pointer Expressions and Pointer Arithmetic</vt:lpstr>
      <vt:lpstr>7.9 Relationship Between Pointers and Arrays</vt:lpstr>
      <vt:lpstr>7.9 Relationship Between 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 Arrays of Pointers</vt:lpstr>
      <vt:lpstr>PowerPoint Presentation</vt:lpstr>
      <vt:lpstr>7.12 Pointers to Functions</vt:lpstr>
      <vt:lpstr>7.12 Pointers to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404</cp:revision>
  <dcterms:created xsi:type="dcterms:W3CDTF">2004-06-18T18:26:58Z</dcterms:created>
  <dcterms:modified xsi:type="dcterms:W3CDTF">2018-09-02T15:27:21Z</dcterms:modified>
  <cp:category>Temlpate v. 07-27-04</cp:category>
</cp:coreProperties>
</file>