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</p:sldMasterIdLst>
  <p:notesMasterIdLst>
    <p:notesMasterId r:id="rId83"/>
  </p:notesMasterIdLst>
  <p:handoutMasterIdLst>
    <p:handoutMasterId r:id="rId84"/>
  </p:handoutMasterIdLst>
  <p:sldIdLst>
    <p:sldId id="257" r:id="rId11"/>
    <p:sldId id="263" r:id="rId12"/>
    <p:sldId id="258" r:id="rId13"/>
    <p:sldId id="333" r:id="rId14"/>
    <p:sldId id="334" r:id="rId15"/>
    <p:sldId id="346" r:id="rId16"/>
    <p:sldId id="335" r:id="rId17"/>
    <p:sldId id="347" r:id="rId18"/>
    <p:sldId id="318" r:id="rId19"/>
    <p:sldId id="336" r:id="rId20"/>
    <p:sldId id="305" r:id="rId21"/>
    <p:sldId id="306" r:id="rId22"/>
    <p:sldId id="324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337" r:id="rId32"/>
    <p:sldId id="307" r:id="rId33"/>
    <p:sldId id="323" r:id="rId34"/>
    <p:sldId id="272" r:id="rId35"/>
    <p:sldId id="273" r:id="rId36"/>
    <p:sldId id="274" r:id="rId37"/>
    <p:sldId id="342" r:id="rId38"/>
    <p:sldId id="343" r:id="rId39"/>
    <p:sldId id="344" r:id="rId40"/>
    <p:sldId id="338" r:id="rId41"/>
    <p:sldId id="308" r:id="rId42"/>
    <p:sldId id="325" r:id="rId43"/>
    <p:sldId id="278" r:id="rId44"/>
    <p:sldId id="279" r:id="rId45"/>
    <p:sldId id="280" r:id="rId46"/>
    <p:sldId id="281" r:id="rId47"/>
    <p:sldId id="282" r:id="rId48"/>
    <p:sldId id="283" r:id="rId49"/>
    <p:sldId id="339" r:id="rId50"/>
    <p:sldId id="309" r:id="rId51"/>
    <p:sldId id="326" r:id="rId52"/>
    <p:sldId id="327" r:id="rId53"/>
    <p:sldId id="284" r:id="rId54"/>
    <p:sldId id="285" r:id="rId55"/>
    <p:sldId id="340" r:id="rId56"/>
    <p:sldId id="310" r:id="rId57"/>
    <p:sldId id="287" r:id="rId58"/>
    <p:sldId id="345" r:id="rId59"/>
    <p:sldId id="311" r:id="rId60"/>
    <p:sldId id="312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341" r:id="rId71"/>
    <p:sldId id="313" r:id="rId72"/>
    <p:sldId id="331" r:id="rId73"/>
    <p:sldId id="298" r:id="rId74"/>
    <p:sldId id="299" r:id="rId75"/>
    <p:sldId id="300" r:id="rId76"/>
    <p:sldId id="301" r:id="rId77"/>
    <p:sldId id="302" r:id="rId78"/>
    <p:sldId id="314" r:id="rId79"/>
    <p:sldId id="303" r:id="rId80"/>
    <p:sldId id="332" r:id="rId81"/>
    <p:sldId id="304" r:id="rId82"/>
  </p:sldIdLst>
  <p:sldSz cx="9144000" cy="6858000" type="screen4x3"/>
  <p:notesSz cx="693420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2B3"/>
    <a:srgbClr val="FDC382"/>
    <a:srgbClr val="D8A57E"/>
    <a:srgbClr val="F9F9F7"/>
    <a:srgbClr val="A0CED6"/>
    <a:srgbClr val="F0F5F7"/>
    <a:srgbClr val="4F87C6"/>
    <a:srgbClr val="B3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89019" autoAdjust="0"/>
  </p:normalViewPr>
  <p:slideViewPr>
    <p:cSldViewPr>
      <p:cViewPr varScale="1">
        <p:scale>
          <a:sx n="68" d="100"/>
          <a:sy n="68" d="100"/>
        </p:scale>
        <p:origin x="1344" y="62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slide" Target="slides/slide6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theme" Target="theme/theme1.xml"/><Relationship Id="rId61" Type="http://schemas.openxmlformats.org/officeDocument/2006/relationships/slide" Target="slides/slide51.xml"/><Relationship Id="rId82" Type="http://schemas.openxmlformats.org/officeDocument/2006/relationships/slide" Target="slides/slide7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4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A925EB-95AB-4016-B67B-5E117D5A0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F81639B-94C1-4333-8295-C1F934889B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EC9434E-F59F-4B7D-8FA3-B569D0BEEB9C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1ADA9E0-AA75-46C5-8944-51187B0CA3FD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4834151-1489-4C04-B5A6-0700259A3E93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EF935D8-5A3E-4BF9-9A21-BF2080A95EF7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6E04160-574E-4D85-A5DA-BBB74E34028B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7BAE140-8898-44C9-B361-E6264642058F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9602AFF-6CB1-4C9E-8EFC-8C027890FF95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7998111-6604-4316-A9D6-0F3353302C90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356991E-CF67-453D-905F-092A8EF8091C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86EE61F-85AB-488D-9D5C-727F6DF861ED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6087D94-8D58-45D4-8479-FB8202F40E96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C86C009-D0FC-4357-8C70-369044741026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B9AD3C7-A082-4C46-84CB-48798080147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2A23658-E5A3-4414-B0DF-0ACD8E3AC015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15DE713-30F9-4A0C-BB4A-52E9BE8533F4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3184CC1-2CF3-4EF1-A393-E3D0B035175E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C49CA6F-0854-4C8A-83C4-7E646EBB19BE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8ED92AE-1E3D-41A3-BCEC-24D7164911BD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9F083F8-8EC4-4A6D-BA0E-8DB127F79623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75214ED-A065-472D-9A71-DC9348DE3ACD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5438F1-A531-48D5-AD90-C8F632769D04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367BD0C-CE19-4224-AA38-0507627A161E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19B842A-C27E-47FE-9491-6F903B2DFCCD}" type="slidenum">
              <a:rPr lang="en-US" altLang="en-US" sz="1200" smtClean="0">
                <a:solidFill>
                  <a:schemeClr val="tx1"/>
                </a:solidFill>
              </a:rPr>
              <a:pPr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2861980-B810-4108-8B04-A90F31EE3786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7D354C0-E312-411F-9ECF-B239143A0043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22AA853-CE40-4C6C-9AE6-B41A9BCFE34C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48AAC3B-0E50-48E4-8D50-E3433401528C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647F8FA-5830-4A86-93C6-B6BE5A8892CA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125A3E9-7E9A-4442-8091-5DE96BF974F7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B8D87F3-BA1F-4038-ACDF-9A92D7D175F2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BDFF6EB-3510-4B2D-916D-364C1A0DC40C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96E8D20-FD02-423E-96E7-F2AAF3B58666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AFD6E45-13D4-4E91-A919-04C36A77A1F6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585DED9-DE52-4ACC-8571-CA755B937E4C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4AC0B92-E7B7-4FA2-BE0E-D844932C307E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F4711C6-86CB-48AD-BFD6-6D6A5752EC03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02B2DDC-DB80-4815-851A-369D90715D3F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56D2B5B-5C81-43F8-9C3C-5F6814F4DCD2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5D4F8A5-657F-4372-892B-B8BF9AD13DF1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3E41B25-9A3A-47A1-9C74-885B0F120AA4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183B9EB-53D2-434D-B0AB-3376BE7A8977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AB309B5-CD89-4B94-ACED-A79F0ECA20A8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F45FAB7-D766-414E-806E-90AFD96740CF}" type="slidenum">
              <a:rPr lang="en-US" altLang="en-US" sz="1200" smtClean="0">
                <a:solidFill>
                  <a:schemeClr val="tx1"/>
                </a:solidFill>
              </a:rPr>
              <a:pPr/>
              <a:t>48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94B4DA4-F889-4139-AE6C-E12B78A0AEF1}" type="slidenum">
              <a:rPr lang="en-US" altLang="en-US" sz="1200" smtClean="0">
                <a:solidFill>
                  <a:schemeClr val="tx1"/>
                </a:solidFill>
              </a:rPr>
              <a:pPr/>
              <a:t>49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8AF6F4F-BADB-43C3-B574-565D2DA5706C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58F03A6-AE85-4012-818D-C823693357E4}" type="slidenum">
              <a:rPr lang="en-US" altLang="en-US" sz="1200" smtClean="0">
                <a:solidFill>
                  <a:schemeClr val="tx1"/>
                </a:solidFill>
              </a:rPr>
              <a:pPr/>
              <a:t>50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EC8E582-05FF-41D4-B1F2-1954568B8765}" type="slidenum">
              <a:rPr lang="en-US" altLang="en-US" sz="1200" smtClean="0">
                <a:solidFill>
                  <a:schemeClr val="tx1"/>
                </a:solidFill>
              </a:rPr>
              <a:pPr/>
              <a:t>51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627D743-0F8B-4CC6-84F0-37CD2DB45E34}" type="slidenum">
              <a:rPr lang="en-US" altLang="en-US" sz="1200" smtClean="0">
                <a:solidFill>
                  <a:schemeClr val="tx1"/>
                </a:solidFill>
              </a:rPr>
              <a:pPr/>
              <a:t>52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3656861-B883-478E-9C61-4D21D881DF4D}" type="slidenum">
              <a:rPr lang="en-US" altLang="en-US" sz="1200" smtClean="0">
                <a:solidFill>
                  <a:schemeClr val="tx1"/>
                </a:solidFill>
              </a:rPr>
              <a:pPr/>
              <a:t>53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9028158-E99D-4B23-AB59-7EC1F9182E04}" type="slidenum">
              <a:rPr lang="en-US" altLang="en-US" sz="1200" smtClean="0">
                <a:solidFill>
                  <a:schemeClr val="tx1"/>
                </a:solidFill>
              </a:rPr>
              <a:pPr/>
              <a:t>54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A31D2F0-4638-4D32-92A8-3B748C841950}" type="slidenum">
              <a:rPr lang="en-US" altLang="en-US" sz="1200" smtClean="0">
                <a:solidFill>
                  <a:schemeClr val="tx1"/>
                </a:solidFill>
              </a:rPr>
              <a:pPr/>
              <a:t>55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8F17442-A000-455E-9EEF-29F59CF5CA9C}" type="slidenum">
              <a:rPr lang="en-US" altLang="en-US" sz="1200" smtClean="0">
                <a:solidFill>
                  <a:schemeClr val="tx1"/>
                </a:solidFill>
              </a:rPr>
              <a:pPr/>
              <a:t>56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85EB41C-6FEA-4AA2-BA62-D2FE1202BC3B}" type="slidenum">
              <a:rPr lang="en-US" altLang="en-US" sz="1200" smtClean="0">
                <a:solidFill>
                  <a:schemeClr val="tx1"/>
                </a:solidFill>
              </a:rPr>
              <a:pPr/>
              <a:t>57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EDFD502-70A0-45A5-A96F-D9DED0E21159}" type="slidenum">
              <a:rPr lang="en-US" altLang="en-US" sz="1200" smtClean="0">
                <a:solidFill>
                  <a:schemeClr val="tx1"/>
                </a:solidFill>
              </a:rPr>
              <a:pPr/>
              <a:t>58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9DD30DE-E295-4802-8C49-9B27CFBA8894}" type="slidenum">
              <a:rPr lang="en-US" altLang="en-US" sz="1200" smtClean="0">
                <a:solidFill>
                  <a:schemeClr val="tx1"/>
                </a:solidFill>
              </a:rPr>
              <a:pPr/>
              <a:t>59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8AF6F4F-BADB-43C3-B574-565D2DA5706C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75403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9C62E45-F538-4FC7-B621-6C6128F19CF8}" type="slidenum">
              <a:rPr lang="en-US" altLang="en-US" sz="1200" smtClean="0">
                <a:solidFill>
                  <a:schemeClr val="tx1"/>
                </a:solidFill>
              </a:rPr>
              <a:pPr/>
              <a:t>60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35CAF2F-BB48-4FFF-A65F-40149548D01C}" type="slidenum">
              <a:rPr lang="en-US" altLang="en-US" sz="1200" smtClean="0">
                <a:solidFill>
                  <a:schemeClr val="tx1"/>
                </a:solidFill>
              </a:rPr>
              <a:pPr/>
              <a:t>61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6BA0B5A-6628-4B97-AD08-CA71564B6E11}" type="slidenum">
              <a:rPr lang="en-US" altLang="en-US" sz="1200" smtClean="0">
                <a:solidFill>
                  <a:schemeClr val="tx1"/>
                </a:solidFill>
              </a:rPr>
              <a:pPr/>
              <a:t>62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CABB7D4-BD0B-45BA-A14B-9A7FE5E72DA5}" type="slidenum">
              <a:rPr lang="en-US" altLang="en-US" sz="1200" smtClean="0">
                <a:solidFill>
                  <a:schemeClr val="tx1"/>
                </a:solidFill>
              </a:rPr>
              <a:pPr/>
              <a:t>63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A40299D-5025-4E7E-8888-88917A632AFE}" type="slidenum">
              <a:rPr lang="en-US" altLang="en-US" sz="1200" smtClean="0">
                <a:solidFill>
                  <a:schemeClr val="tx1"/>
                </a:solidFill>
              </a:rPr>
              <a:pPr/>
              <a:t>64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0136981-A803-44FB-B09A-730AE385D880}" type="slidenum">
              <a:rPr lang="en-US" altLang="en-US" sz="1200" smtClean="0">
                <a:solidFill>
                  <a:schemeClr val="tx1"/>
                </a:solidFill>
              </a:rPr>
              <a:pPr/>
              <a:t>65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C2B760D-6B6E-4ACA-A222-6DEB77407E40}" type="slidenum">
              <a:rPr lang="en-US" altLang="en-US" sz="1200" smtClean="0">
                <a:solidFill>
                  <a:schemeClr val="tx1"/>
                </a:solidFill>
              </a:rPr>
              <a:pPr/>
              <a:t>66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5541D73-E9D7-4F43-ACBE-6D61C43C46D1}" type="slidenum">
              <a:rPr lang="en-US" altLang="en-US" sz="1200" smtClean="0">
                <a:solidFill>
                  <a:schemeClr val="tx1"/>
                </a:solidFill>
              </a:rPr>
              <a:pPr/>
              <a:t>67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344D8DE-2355-440D-9A91-EBB08CCCB430}" type="slidenum">
              <a:rPr lang="en-US" altLang="en-US" sz="1200" smtClean="0">
                <a:solidFill>
                  <a:schemeClr val="tx1"/>
                </a:solidFill>
              </a:rPr>
              <a:pPr/>
              <a:t>68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269C22C-8940-4C5F-8B36-DE1C9A51EF80}" type="slidenum">
              <a:rPr lang="en-US" altLang="en-US" sz="1200" smtClean="0">
                <a:solidFill>
                  <a:schemeClr val="tx1"/>
                </a:solidFill>
              </a:rPr>
              <a:pPr/>
              <a:t>69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4FE838B-69F3-473E-B113-D19BD721C6A9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3C5E73C-E6A3-47CC-BB20-9DF3EFB4DD30}" type="slidenum">
              <a:rPr lang="en-US" altLang="en-US" sz="1200" smtClean="0">
                <a:solidFill>
                  <a:schemeClr val="tx1"/>
                </a:solidFill>
              </a:rPr>
              <a:pPr/>
              <a:t>70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D457CD3-D60A-42C0-9F99-19E5DC9CE3AC}" type="slidenum">
              <a:rPr lang="en-US" altLang="en-US" sz="1200" smtClean="0">
                <a:solidFill>
                  <a:schemeClr val="tx1"/>
                </a:solidFill>
              </a:rPr>
              <a:pPr/>
              <a:t>71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45A5AD1-5307-46DB-AE6E-965745A49907}" type="slidenum">
              <a:rPr lang="en-US" altLang="en-US" sz="1200" smtClean="0">
                <a:solidFill>
                  <a:schemeClr val="tx1"/>
                </a:solidFill>
              </a:rPr>
              <a:pPr/>
              <a:t>72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4FE838B-69F3-473E-B113-D19BD721C6A9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84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0F5DC82-72BD-4E79-8957-003C60C7C50C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EED65-A78D-4B84-A390-F5B91FC548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71332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18D9A-04A5-4306-A2BA-5CEF4BC89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290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1588-CA29-4641-A32C-F91BD34733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7363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08178-00F4-4203-A8D1-5B194D01C8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9550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CF6F1-3D31-41D0-89EA-78D6F9F50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2863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9D022-1AB4-471B-A522-29E928B114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30382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D3FE9-8D9E-4077-8444-87A0025DA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413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427AD-0F53-48A3-95FC-5480DE1D96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612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C92F6-2B48-4AFB-AB0B-05EA65CB25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9915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7B14C-EA47-43CA-9F7D-C96E190492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89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566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81C2-46A7-406D-9F7C-075A1FD59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31629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D764B-E346-41D4-BE62-80ACA4C9A8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80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84FEB-B3C4-4633-B9B7-62CBA3238A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47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AF6E5-E58E-4AA1-86E1-4A491EE49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48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D0F5B-50BE-4A65-925C-467254F5D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54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93523-9B12-457A-9B91-80EFCE6322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518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2D4CD-53B8-4FDB-9DAA-6899532C0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4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533FA-1011-4E3D-9EF9-1F87DB1EA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29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FF674-26F1-49A6-A687-340619934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50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BC13E-3E4A-4F4C-BB4E-6D0D5A55B4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83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7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635E7-4243-47E3-A252-85A31CF0F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44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57D7A-1E50-447E-966E-8D6437C98A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525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A5C0-067A-4117-A05C-F9AE51F51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377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5E13C-CD64-4AD2-9808-7FB240B31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432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5E687-FF69-4CBB-8168-2ED588EE4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203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28BB-24CE-435C-8EC5-57850944E2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811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9C52-A2C0-4920-B7E6-33AEA4983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295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E8F9B-25BF-4A7E-98E3-12FF0FECA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65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F0D0-1AE4-49E2-A217-561885F3C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268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F0375-8F93-4809-BAF1-FED7FF0A4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620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0CBE3-9002-4A7C-A143-277270333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16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73CC3-9BE0-4B60-921E-F93AF0B02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457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C654C-B03A-4205-83B8-3EB034A3C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5324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8D30-3043-4795-AFA0-BDBF3AF58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641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04714-13A8-4B55-96F0-82D42D493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436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B9614-4454-46A9-B5C5-4423FBCBD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076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FB8D-8132-4AD5-AB55-7D3DD06AE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8602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63B0B-1D24-464C-A221-94E77E4F51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043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54EA-83DC-4B2C-876B-7B912AE47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9627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941EB-4226-4177-8A2C-49320D1E9E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4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26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8C999-6DA3-4735-B49A-BFB3E67AD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555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86922-9CB5-4C22-9353-320435F2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0697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D997A-B936-4E10-8156-20ED215761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6633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F76A6-0D6F-4CAF-B7FB-F3B71AD79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797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EB07E-BC5F-4FE6-B514-923E41BB9B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6146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EC58F-2FC6-4F13-800A-5DC3EBA04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108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2B378-9FAC-44F9-9077-74D8377C99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6944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50E3B-9BF7-43A8-99E5-1CDFA99D6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862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BA86C-BE22-47BF-AB18-4F20E676C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7600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F589F-8747-4FE7-8560-15EA32C53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3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28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229D-AB43-4BD3-8363-11DBE9A0A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5671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5EF29-A8BE-4790-A150-9A55800F7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3557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52988-D82C-4B6D-8297-47D730032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7463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470C3-238E-440D-B3BA-7290A8CE1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5770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CE3BA-C987-44D1-BA4F-9617386D4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6099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199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199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A5E35-A65D-4FA0-8C50-F3BEA7A04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654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6AF19-5F1C-4EC1-9ECA-3AFCD28CB5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3256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BBFDF-2D4C-4CC5-8C0A-0B4043A9D0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4067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B63D5-CA23-4754-B117-2F3652A334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2577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FAE78-FB4E-4467-BB09-1F9B55001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0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33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795F5-BCB9-4294-A9F0-83A347ADF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5159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F1337-AB7A-45CB-BEB7-3F5BEAD7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2469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29EA1-2AE5-419B-8F9A-29B46F492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3751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E88FC-823B-44F7-9354-B0DB7668D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681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223A-1BB1-4BF9-B0C2-3985C4595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0704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29407-9F95-4458-B228-216683529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5931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E7644-1592-4018-A7DF-8773AABD2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4918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9A50-6120-420F-9DA1-DE8678EF4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9265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D700D-8DA9-414A-B36A-A531FFA2C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2309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E4931-2EC5-4F0B-9609-19A6C64422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7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9743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6AE07-C50C-4C99-B96C-0A6D36345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0986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06D3B-0B10-4073-BB27-2CDC74AE3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7069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5FA0A-CC48-4F5E-B5CE-934E44BF8D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9906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697A-1727-4052-A5C9-24F1E2B089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2241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4F12E-2F00-4368-827B-34DE4EB4D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9670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34BB4-E3B2-4104-91D9-7F5D0F4FD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4815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F19FE-5B87-4768-B0D8-4574EC8CE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0031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B32B-2392-4073-B013-5147511E3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4955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825625"/>
            <a:ext cx="8686800" cy="465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D934D-78F9-484F-8FAC-21413F0E74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681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48BC9-D97F-4181-BBEF-4A07BABD1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10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0365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7D7E-4585-4CD5-8739-A9557CB34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786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E0639-25CC-47C7-B139-D018CA30A9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0218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59304-0DBB-42D9-8486-60492369D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6501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F09D-CD67-442D-9E8E-5800247C5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24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486ED-F2EB-47F9-A004-62E7AB762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6502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86F70-8DC7-4A89-84AA-02173F8B4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2141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79F5-F532-4E46-A2CF-F424B3CB8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2409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E35CF-4A90-4509-98E7-5E9EBE25B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09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5F304-A43B-4F37-BD78-E267CFF85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1989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2604-5FE7-4D9F-AD7C-CB6D22BABD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1244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4A51C-0B13-4E6A-A267-2668FF788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812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6E76-F060-4BB6-8887-8EAC64E56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8382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27446-B84D-42D6-A39A-D549D4CD0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305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045FA-68A6-4E37-A90E-D0ECF5AF2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3602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86B9-2D75-4AE9-9B48-D5F1994E4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274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55F56-19A2-4DD0-B401-1F6F57B193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8190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103C9-CB7C-468F-A3A9-65788FB38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039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613F4-E444-4C8B-8FA3-F75487F0DE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5963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124F5-5DD3-4261-A7D4-7C5543940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72660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60C43-9F78-4FF0-96F0-AC44DFA4D3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77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E2A30B-9408-41B3-87B9-7E095AFC7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3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26D10C-F86D-4E39-A7D0-EB6477945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4000" b="1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866BA3-2D85-4D8D-9E79-73FF2FF2BC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8" name="Rectangle 1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684154-F1A4-4DF8-A7B6-C2120952A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1" name="Rectangle 16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6EDEF74-84DA-413A-B5BC-FAA9FC222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4" name="Rectangle 1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D6BFD1-F9F9-41D1-82AC-1E0875033A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34485E-E3C3-4D4F-80A3-F29A7D554B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C0390D8-DF00-42CC-A263-43A331032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200" smtClean="0">
                <a:sym typeface="Symbol" panose="05050102010706020507" pitchFamily="18" charset="2"/>
              </a:rPr>
              <a:t></a:t>
            </a:r>
            <a:r>
              <a:rPr lang="en-US" altLang="en-US" sz="1200" smtClean="0"/>
              <a:t> 2007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60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3E111CE-C7F8-4D30-8004-139E311E92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5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6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48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9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1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3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spcAft>
                <a:spcPct val="20000"/>
              </a:spcAft>
              <a:defRPr sz="6000" b="1">
                <a:solidFill>
                  <a:srgbClr val="4F87C6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5000"/>
              </a:lnSpc>
              <a:spcAft>
                <a:spcPct val="20000"/>
              </a:spcAft>
              <a:defRPr sz="40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Aft>
                <a:spcPct val="2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</a:pPr>
            <a:fld id="{7117BE99-95C5-4551-80FB-456901938C9A}" type="slidenum">
              <a:rPr lang="en-US" altLang="en-US" sz="1200" b="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Aft>
                  <a:spcPct val="0"/>
                </a:spcAft>
              </a:pPr>
              <a:t>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889000"/>
            <a:ext cx="1042988" cy="1390650"/>
          </a:xfrm>
        </p:spPr>
        <p:txBody>
          <a:bodyPr/>
          <a:lstStyle/>
          <a:p>
            <a:pPr eaLnBrk="1" hangingPunct="1"/>
            <a:r>
              <a:rPr lang="en-US" altLang="en-US" smtClean="0"/>
              <a:t>8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1700" y="2679700"/>
            <a:ext cx="7315200" cy="1828800"/>
          </a:xfrm>
        </p:spPr>
        <p:txBody>
          <a:bodyPr/>
          <a:lstStyle/>
          <a:p>
            <a:pPr eaLnBrk="1" hangingPunct="1"/>
            <a:r>
              <a:rPr lang="en-US" altLang="en-US" smtClean="0"/>
              <a:t>C Characters and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B541E3A-C617-42C2-A13E-A1A740752DA7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8.3 Character Handling Library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667" y="1143000"/>
            <a:ext cx="8001000" cy="2895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Character handling library </a:t>
            </a:r>
          </a:p>
          <a:p>
            <a:pPr lvl="1" eaLnBrk="1" hangingPunct="1"/>
            <a:r>
              <a:rPr lang="en-US" altLang="en-US" b="0" dirty="0" smtClean="0"/>
              <a:t>Includes functions to perform useful tests and manipulations of character data</a:t>
            </a:r>
          </a:p>
          <a:p>
            <a:pPr lvl="1" eaLnBrk="1" hangingPunct="1"/>
            <a:r>
              <a:rPr lang="en-US" altLang="en-US" b="0" dirty="0" smtClean="0"/>
              <a:t>Each function receives a character (an </a:t>
            </a:r>
            <a:r>
              <a:rPr lang="en-US" altLang="en-US" sz="2000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b="0" dirty="0" smtClean="0"/>
              <a:t>) or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EOF</a:t>
            </a:r>
            <a:r>
              <a:rPr lang="en-US" altLang="en-US" b="0" dirty="0" smtClean="0"/>
              <a:t> as an argument</a:t>
            </a:r>
          </a:p>
          <a:p>
            <a:pPr eaLnBrk="1" hangingPunct="1"/>
            <a:r>
              <a:rPr lang="en-US" altLang="en-US" sz="2400" dirty="0" smtClean="0"/>
              <a:t>The following slides contain a table of all the functions in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&lt;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ctype.h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&gt;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A1014F7-08FD-4DDE-B2B4-0233C331E95C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36867" name="Object 2"/>
          <p:cNvGraphicFramePr>
            <a:graphicFrameLocks noGrp="1" noChangeAspect="1"/>
          </p:cNvGraphicFramePr>
          <p:nvPr>
            <p:ph/>
          </p:nvPr>
        </p:nvGraphicFramePr>
        <p:xfrm>
          <a:off x="990600" y="1971675"/>
          <a:ext cx="7453313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Document" r:id="rId4" imgW="6143217" imgH="3024895" progId="Word.Document.8">
                  <p:embed/>
                </p:oleObj>
              </mc:Choice>
              <mc:Fallback>
                <p:oleObj name="Document" r:id="rId4" imgW="6143217" imgH="3024895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71675"/>
                        <a:ext cx="7453313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8.1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Character-handling library functions. (Part 1 of 2.)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3CE850A-0371-4E36-AA88-7F61FE4506DB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38915" name="Object 2"/>
          <p:cNvGraphicFramePr>
            <a:graphicFrameLocks noGrp="1" noChangeAspect="1"/>
          </p:cNvGraphicFramePr>
          <p:nvPr>
            <p:ph/>
          </p:nvPr>
        </p:nvGraphicFramePr>
        <p:xfrm>
          <a:off x="749300" y="1736725"/>
          <a:ext cx="7639050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Document" r:id="rId4" imgW="6074075" imgH="3102559" progId="Word.Document.8">
                  <p:embed/>
                </p:oleObj>
              </mc:Choice>
              <mc:Fallback>
                <p:oleObj name="Document" r:id="rId4" imgW="6074075" imgH="3102559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736725"/>
                        <a:ext cx="7639050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8.1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Character-handling library functions. (Part 2 of 2.)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07711E70-1242-4EE3-8977-07833E9A865B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13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Error-Prevention Tip 8.2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804988"/>
            <a:ext cx="7164387" cy="757130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When using functions from the character-handling library, include the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&lt;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ctype.h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&gt;</a:t>
            </a:r>
            <a:r>
              <a:rPr lang="en-US" altLang="en-US" sz="2400" dirty="0" smtClean="0"/>
              <a:t> header.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6BFACF6-C534-47D9-869D-6A664272F1E0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0" y="0"/>
          <a:ext cx="7056438" cy="395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Document" r:id="rId4" imgW="7059168" imgH="3959352" progId="Word.Document.8">
                  <p:embed/>
                </p:oleObj>
              </mc:Choice>
              <mc:Fallback>
                <p:oleObj name="Document" r:id="rId4" imgW="7059168" imgH="39593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395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fig08_02.c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3 )</a:t>
            </a:r>
          </a:p>
        </p:txBody>
      </p:sp>
      <p:sp>
        <p:nvSpPr>
          <p:cNvPr id="844805" name="Text Box 5"/>
          <p:cNvSpPr txBox="1">
            <a:spLocks noChangeArrowheads="1"/>
          </p:cNvSpPr>
          <p:nvPr/>
        </p:nvSpPr>
        <p:spPr bwMode="auto">
          <a:xfrm>
            <a:off x="5029200" y="21336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isdigit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decimal digit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H="1" flipV="1">
            <a:off x="1981200" y="21336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4807" name="Text Box 7"/>
          <p:cNvSpPr txBox="1">
            <a:spLocks noChangeArrowheads="1"/>
          </p:cNvSpPr>
          <p:nvPr/>
        </p:nvSpPr>
        <p:spPr bwMode="auto">
          <a:xfrm>
            <a:off x="5029200" y="4038600"/>
            <a:ext cx="3429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isalpha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letter</a:t>
            </a: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 flipH="1" flipV="1">
            <a:off x="1676400" y="3581400"/>
            <a:ext cx="3352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5" grpId="0" animBg="1"/>
      <p:bldP spid="8448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E8DF375-6704-4824-83BA-3B6F90806D71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0" y="0"/>
          <a:ext cx="7056438" cy="395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ocument" r:id="rId4" imgW="7059168" imgH="3959352" progId="Word.Document.8">
                  <p:embed/>
                </p:oleObj>
              </mc:Choice>
              <mc:Fallback>
                <p:oleObj name="Document" r:id="rId4" imgW="7059168" imgH="39593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395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fig08_02.c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3 )</a:t>
            </a: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auto">
          <a:xfrm>
            <a:off x="4876800" y="19050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isdigit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decimal digit or a letter</a:t>
            </a: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H="1" flipV="1">
            <a:off x="1981200" y="1447800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5831" name="Text Box 7"/>
          <p:cNvSpPr txBox="1">
            <a:spLocks noChangeArrowheads="1"/>
          </p:cNvSpPr>
          <p:nvPr/>
        </p:nvSpPr>
        <p:spPr bwMode="auto">
          <a:xfrm>
            <a:off x="4876800" y="43434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isxdigit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hexadecimal digit</a:t>
            </a: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H="1" flipV="1">
            <a:off x="1905000" y="3810000"/>
            <a:ext cx="2971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9" grpId="0" animBg="1"/>
      <p:bldP spid="8458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6D28DEE-41CB-4754-8367-7B916D8A4890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47107" name="Object 2"/>
          <p:cNvGraphicFramePr>
            <a:graphicFrameLocks noChangeAspect="1"/>
          </p:cNvGraphicFramePr>
          <p:nvPr/>
        </p:nvGraphicFramePr>
        <p:xfrm>
          <a:off x="0" y="0"/>
          <a:ext cx="7053263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Document" r:id="rId4" imgW="7056048" imgH="5420203" progId="Word.Document.8">
                  <p:embed/>
                </p:oleObj>
              </mc:Choice>
              <mc:Fallback>
                <p:oleObj name="Document" r:id="rId4" imgW="7056048" imgH="54202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41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fig08_02.c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(3 of 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BF2DB8A-5344-4776-8389-240AEAED6C22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0" y="0"/>
          <a:ext cx="7056438" cy="626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Document" r:id="rId4" imgW="7059168" imgH="6269736" progId="Word.Document.8">
                  <p:embed/>
                </p:oleObj>
              </mc:Choice>
              <mc:Fallback>
                <p:oleObj name="Document" r:id="rId4" imgW="7059168" imgH="62697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26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fig08_03.c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5029200" y="35052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islower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lowercase letter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 flipH="1" flipV="1">
            <a:off x="2362200" y="3352800"/>
            <a:ext cx="2667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7879" name="Text Box 7"/>
          <p:cNvSpPr txBox="1">
            <a:spLocks noChangeArrowheads="1"/>
          </p:cNvSpPr>
          <p:nvPr/>
        </p:nvSpPr>
        <p:spPr bwMode="auto">
          <a:xfrm>
            <a:off x="4572000" y="57150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isupper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an uppercase letter</a:t>
            </a: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 flipH="1" flipV="1">
            <a:off x="2362200" y="5638800"/>
            <a:ext cx="2209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7" grpId="0" animBg="1"/>
      <p:bldP spid="8478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B169607-AE16-4A95-AD5E-35BB37333BCC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0" y="0"/>
          <a:ext cx="7053263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Document" r:id="rId4" imgW="7056048" imgH="5043415" progId="Word.Document.8">
                  <p:embed/>
                </p:oleObj>
              </mc:Choice>
              <mc:Fallback>
                <p:oleObj name="Document" r:id="rId4" imgW="7056048" imgH="50434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7155928" y="1281112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fig08_03.c</a:t>
            </a:r>
          </a:p>
          <a:p>
            <a:pPr eaLnBrk="1" hangingPunct="1"/>
            <a:r>
              <a:rPr lang="en-US" altLang="en-US" sz="1600" b="0" dirty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848901" name="Text Box 5"/>
          <p:cNvSpPr txBox="1">
            <a:spLocks noChangeArrowheads="1"/>
          </p:cNvSpPr>
          <p:nvPr/>
        </p:nvSpPr>
        <p:spPr bwMode="auto">
          <a:xfrm>
            <a:off x="5943600" y="533400"/>
            <a:ext cx="3048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toupper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and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tolower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convert letters to upper or lower case</a:t>
            </a: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 flipH="1">
            <a:off x="5105400" y="60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0F1AAAF-2BF7-48BB-8D37-9812F30D8D7F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0" y="0"/>
          <a:ext cx="7056438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Document" r:id="rId4" imgW="7059168" imgH="4379976" progId="Word.Document.8">
                  <p:embed/>
                </p:oleObj>
              </mc:Choice>
              <mc:Fallback>
                <p:oleObj name="Document" r:id="rId4" imgW="7059168" imgH="43799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fig08_04.c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3 )</a:t>
            </a:r>
          </a:p>
        </p:txBody>
      </p:sp>
      <p:sp>
        <p:nvSpPr>
          <p:cNvPr id="849925" name="Text Box 5"/>
          <p:cNvSpPr txBox="1">
            <a:spLocks noChangeArrowheads="1"/>
          </p:cNvSpPr>
          <p:nvPr/>
        </p:nvSpPr>
        <p:spPr bwMode="auto">
          <a:xfrm>
            <a:off x="4876800" y="21336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isspace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whitespace character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 flipV="1">
            <a:off x="2895600" y="20574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49928" name="Text Box 8"/>
          <p:cNvSpPr txBox="1">
            <a:spLocks noChangeArrowheads="1"/>
          </p:cNvSpPr>
          <p:nvPr/>
        </p:nvSpPr>
        <p:spPr bwMode="auto">
          <a:xfrm>
            <a:off x="4724400" y="44958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iscntrl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control character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 flipV="1">
            <a:off x="3886200" y="3962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5" grpId="0" animBg="1"/>
      <p:bldP spid="8499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C93AC14-6E1C-401B-83DA-E68130BDAC01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762000"/>
            <a:ext cx="7239000" cy="37655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difference between the almost-right word &amp; the right word is really a large matter—it’s the difference between the lightning bug and the lightning.</a:t>
            </a:r>
          </a:p>
          <a:p>
            <a:pPr marL="723900" lvl="1" indent="-266700" eaLnBrk="1" hangingPunct="1"/>
            <a:r>
              <a:rPr lang="en-US" altLang="en-US" smtClean="0"/>
              <a:t>Mark Twain</a:t>
            </a:r>
          </a:p>
          <a:p>
            <a:pPr marL="723900" lvl="1" indent="-26670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Mum’s the word. </a:t>
            </a:r>
          </a:p>
          <a:p>
            <a:pPr marL="723900" lvl="1" indent="-266700" eaLnBrk="1" hangingPunct="1"/>
            <a:r>
              <a:rPr lang="en-US" altLang="en-US" smtClean="0"/>
              <a:t>Miguel de Cervantes,</a:t>
            </a:r>
            <a:br>
              <a:rPr lang="en-US" altLang="en-US" smtClean="0"/>
            </a:br>
            <a:r>
              <a:rPr lang="en-US" altLang="en-US" smtClean="0"/>
              <a:t>Don Quixote de la Mancha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6A9282B-2AF6-480A-B063-AADB0883FB60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0" y="0"/>
          <a:ext cx="7056438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Document" r:id="rId4" imgW="7059168" imgH="3538728" progId="Word.Document.8">
                  <p:embed/>
                </p:oleObj>
              </mc:Choice>
              <mc:Fallback>
                <p:oleObj name="Document" r:id="rId4" imgW="7059168" imgH="35387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7129054" y="642937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fig08_04.c</a:t>
            </a:r>
          </a:p>
          <a:p>
            <a:pPr eaLnBrk="1" hangingPunct="1"/>
            <a:r>
              <a:rPr lang="en-US" altLang="en-US" sz="1600" b="0" dirty="0">
                <a:latin typeface="Times New Roman" panose="02020603050405020304" pitchFamily="18" charset="0"/>
              </a:rPr>
              <a:t>(2 of 3 )</a:t>
            </a:r>
          </a:p>
        </p:txBody>
      </p:sp>
      <p:sp>
        <p:nvSpPr>
          <p:cNvPr id="850949" name="Text Box 5"/>
          <p:cNvSpPr txBox="1">
            <a:spLocks noChangeArrowheads="1"/>
          </p:cNvSpPr>
          <p:nvPr/>
        </p:nvSpPr>
        <p:spPr bwMode="auto">
          <a:xfrm>
            <a:off x="5410200" y="18288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ispunct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punctuation character</a:t>
            </a: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 flipV="1">
            <a:off x="1905000" y="1676400"/>
            <a:ext cx="3505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50951" name="Text Box 7"/>
          <p:cNvSpPr txBox="1">
            <a:spLocks noChangeArrowheads="1"/>
          </p:cNvSpPr>
          <p:nvPr/>
        </p:nvSpPr>
        <p:spPr bwMode="auto">
          <a:xfrm>
            <a:off x="5029200" y="35052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isprint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printing character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 flipH="1" flipV="1">
            <a:off x="2895600" y="29718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9" grpId="0" animBg="1"/>
      <p:bldP spid="8509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75DB7E3-FA94-4A60-82A1-1A98C757A6C1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0" y="0"/>
          <a:ext cx="7053263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Document" r:id="rId4" imgW="7056048" imgH="5869395" progId="Word.Document.8">
                  <p:embed/>
                </p:oleObj>
              </mc:Choice>
              <mc:Fallback>
                <p:oleObj name="Document" r:id="rId4" imgW="7056048" imgH="58693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7162800" y="1198517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fig08_04.c</a:t>
            </a:r>
          </a:p>
          <a:p>
            <a:pPr eaLnBrk="1" hangingPunct="1"/>
            <a:r>
              <a:rPr lang="en-US" altLang="en-US" sz="1600" b="0" dirty="0">
                <a:latin typeface="Times New Roman" panose="02020603050405020304" pitchFamily="18" charset="0"/>
              </a:rPr>
              <a:t>(3 of 3 )</a:t>
            </a:r>
          </a:p>
        </p:txBody>
      </p:sp>
      <p:sp>
        <p:nvSpPr>
          <p:cNvPr id="851973" name="Text Box 5"/>
          <p:cNvSpPr txBox="1">
            <a:spLocks noChangeArrowheads="1"/>
          </p:cNvSpPr>
          <p:nvPr/>
        </p:nvSpPr>
        <p:spPr bwMode="auto">
          <a:xfrm>
            <a:off x="5410200" y="5334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isgraph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tests if a character is a printing character that is not a space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 flipH="1" flipV="1">
            <a:off x="2057400" y="381000"/>
            <a:ext cx="3352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BBD6438-83A9-42CC-B687-3ABE92D3C480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8.4 String-Conversion Functions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Conversion functions</a:t>
            </a:r>
          </a:p>
          <a:p>
            <a:pPr lvl="1" eaLnBrk="1" hangingPunct="1"/>
            <a:r>
              <a:rPr lang="en-US" altLang="en-US" b="0" dirty="0" smtClean="0"/>
              <a:t>In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&lt;</a:t>
            </a:r>
            <a:r>
              <a:rPr lang="en-US" altLang="en-US" sz="2000" b="0" dirty="0" err="1" smtClean="0">
                <a:latin typeface="Lucida Console" panose="020B0609040504020204" pitchFamily="49" charset="0"/>
              </a:rPr>
              <a:t>stdlib.h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&gt;</a:t>
            </a:r>
            <a:r>
              <a:rPr lang="en-US" altLang="en-US" b="0" dirty="0" smtClean="0"/>
              <a:t> (general utilities library)</a:t>
            </a:r>
          </a:p>
          <a:p>
            <a:pPr eaLnBrk="1" hangingPunct="1"/>
            <a:r>
              <a:rPr lang="en-US" altLang="en-US" dirty="0" smtClean="0"/>
              <a:t>Convert strings of digits to integer and floating-point values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AB84458-8FD9-473F-AE8F-8DCDAD305EAF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1443" name="Object 2"/>
          <p:cNvGraphicFramePr>
            <a:graphicFrameLocks noGrp="1" noChangeAspect="1"/>
          </p:cNvGraphicFramePr>
          <p:nvPr>
            <p:ph/>
          </p:nvPr>
        </p:nvGraphicFramePr>
        <p:xfrm>
          <a:off x="1519238" y="1754188"/>
          <a:ext cx="6078537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Document" r:id="rId4" imgW="6072700" imgH="3070966" progId="Word.Document.8">
                  <p:embed/>
                </p:oleObj>
              </mc:Choice>
              <mc:Fallback>
                <p:oleObj name="Document" r:id="rId4" imgW="6072700" imgH="3070966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754188"/>
                        <a:ext cx="6078537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8.5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String-conversion functions of the general utilities library.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ED630433-6BFD-4835-AD74-9FE4786EFAD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24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Error-Prevention Tip 8.3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811519"/>
            <a:ext cx="7088187" cy="757130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smtClean="0"/>
              <a:t>When using functions from the general utilities library, include the </a:t>
            </a:r>
            <a:r>
              <a:rPr lang="en-US" altLang="en-US" sz="2400" smtClean="0">
                <a:latin typeface="Lucida Console" panose="020B0609040504020204" pitchFamily="49" charset="0"/>
              </a:rPr>
              <a:t>&lt;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stdlib.h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&gt;</a:t>
            </a:r>
            <a:r>
              <a:rPr lang="en-US" altLang="en-US" sz="2400" dirty="0" smtClean="0"/>
              <a:t> header.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3F1B0B2-82D5-4BF6-9E8E-4C45A958BDE6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0" y="0"/>
          <a:ext cx="7053263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Document" r:id="rId4" imgW="7056048" imgH="4869069" progId="Word.Document.8">
                  <p:embed/>
                </p:oleObj>
              </mc:Choice>
              <mc:Fallback>
                <p:oleObj name="Document" r:id="rId4" imgW="7056048" imgH="48690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86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fig08_06.c</a:t>
            </a:r>
          </a:p>
        </p:txBody>
      </p:sp>
      <p:sp>
        <p:nvSpPr>
          <p:cNvPr id="852998" name="Text Box 6"/>
          <p:cNvSpPr txBox="1">
            <a:spLocks noChangeArrowheads="1"/>
          </p:cNvSpPr>
          <p:nvPr/>
        </p:nvSpPr>
        <p:spPr bwMode="auto">
          <a:xfrm>
            <a:off x="4267200" y="1828800"/>
            <a:ext cx="3276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atof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converts a string to a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double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2209800" y="1981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0CF0831-E5CB-45C3-9839-21187428E7DE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/>
        </p:nvGraphicFramePr>
        <p:xfrm>
          <a:off x="0" y="0"/>
          <a:ext cx="7053263" cy="45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Document" r:id="rId4" imgW="7056048" imgH="4587739" progId="Word.Document.8">
                  <p:embed/>
                </p:oleObj>
              </mc:Choice>
              <mc:Fallback>
                <p:oleObj name="Document" r:id="rId4" imgW="7056048" imgH="45877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58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fig08_07.c</a:t>
            </a:r>
          </a:p>
        </p:txBody>
      </p:sp>
      <p:sp>
        <p:nvSpPr>
          <p:cNvPr id="854021" name="Text Box 5"/>
          <p:cNvSpPr txBox="1">
            <a:spLocks noChangeArrowheads="1"/>
          </p:cNvSpPr>
          <p:nvPr/>
        </p:nvSpPr>
        <p:spPr bwMode="auto">
          <a:xfrm>
            <a:off x="4267200" y="1828800"/>
            <a:ext cx="29718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atoi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converts a string to an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int</a:t>
            </a:r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 flipH="1">
            <a:off x="2209800" y="1981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7503090-4DD5-4092-9F5F-3657CEB5C2C2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0" y="0"/>
          <a:ext cx="7053263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Document" r:id="rId4" imgW="7056048" imgH="4659062" progId="Word.Document.8">
                  <p:embed/>
                </p:oleObj>
              </mc:Choice>
              <mc:Fallback>
                <p:oleObj name="Document" r:id="rId4" imgW="7056048" imgH="46590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65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fig08_08.c</a:t>
            </a: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4267200" y="1828800"/>
            <a:ext cx="3048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atol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converts a string to a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long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 flipH="1">
            <a:off x="2514600" y="1981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B66A54D-D193-4199-8458-1DCF4690450C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71683" name="Object 2"/>
          <p:cNvGraphicFramePr>
            <a:graphicFrameLocks/>
          </p:cNvGraphicFramePr>
          <p:nvPr/>
        </p:nvGraphicFramePr>
        <p:xfrm>
          <a:off x="0" y="0"/>
          <a:ext cx="7037388" cy="530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Document" r:id="rId4" imgW="7056048" imgH="5289804" progId="Word.Document.8">
                  <p:embed/>
                </p:oleObj>
              </mc:Choice>
              <mc:Fallback>
                <p:oleObj name="Document" r:id="rId4" imgW="7056048" imgH="5289804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30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fig08_09.c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56069" name="Text Box 5"/>
          <p:cNvSpPr txBox="1">
            <a:spLocks noChangeArrowheads="1"/>
          </p:cNvSpPr>
          <p:nvPr/>
        </p:nvSpPr>
        <p:spPr bwMode="auto">
          <a:xfrm>
            <a:off x="4495800" y="2667000"/>
            <a:ext cx="43434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strtod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converts a piece of a string to a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double</a:t>
            </a:r>
          </a:p>
        </p:txBody>
      </p:sp>
      <p:sp>
        <p:nvSpPr>
          <p:cNvPr id="71687" name="Line 6"/>
          <p:cNvSpPr>
            <a:spLocks noChangeShapeType="1"/>
          </p:cNvSpPr>
          <p:nvPr/>
        </p:nvSpPr>
        <p:spPr bwMode="auto">
          <a:xfrm flipH="1">
            <a:off x="3352800" y="281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pic>
        <p:nvPicPr>
          <p:cNvPr id="71688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06201"/>
            <a:ext cx="597376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A4FF43F-68FF-4236-8CB1-90A8592281EC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0" y="0"/>
          <a:ext cx="7053263" cy="621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Document" r:id="rId4" imgW="7056048" imgH="6215565" progId="Word.Document.8">
                  <p:embed/>
                </p:oleObj>
              </mc:Choice>
              <mc:Fallback>
                <p:oleObj name="Document" r:id="rId4" imgW="7056048" imgH="62155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1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fig08_10.c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57093" name="Text Box 5"/>
          <p:cNvSpPr txBox="1">
            <a:spLocks noChangeArrowheads="1"/>
          </p:cNvSpPr>
          <p:nvPr/>
        </p:nvSpPr>
        <p:spPr bwMode="auto">
          <a:xfrm>
            <a:off x="4495800" y="2438400"/>
            <a:ext cx="41148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strtol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converts a piece of a string to a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long</a:t>
            </a:r>
          </a:p>
        </p:txBody>
      </p:sp>
      <p:sp>
        <p:nvSpPr>
          <p:cNvPr id="73735" name="Line 6"/>
          <p:cNvSpPr>
            <a:spLocks noChangeShapeType="1"/>
          </p:cNvSpPr>
          <p:nvPr/>
        </p:nvSpPr>
        <p:spPr bwMode="auto">
          <a:xfrm flipH="1">
            <a:off x="38862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pic>
        <p:nvPicPr>
          <p:cNvPr id="73736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134100"/>
            <a:ext cx="6061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5000"/>
              </a:lnSpc>
              <a:spcAft>
                <a:spcPct val="20000"/>
              </a:spcAft>
              <a:buClr>
                <a:srgbClr val="4E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Aft>
                <a:spcPct val="30000"/>
              </a:spcAft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3B7513B7-CF17-4D65-A2B0-50F4C64D28A6}" type="slidenum">
              <a:rPr lang="en-US" altLang="en-US" sz="1200" b="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OBJECTIVES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696200" cy="4281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In this chapter you will learn: </a:t>
            </a:r>
          </a:p>
          <a:p>
            <a:pPr eaLnBrk="1" hangingPunct="1"/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To use the functions of the character-handling library (</a:t>
            </a:r>
            <a:r>
              <a:rPr lang="en-US" altLang="en-US" sz="2000" b="0" dirty="0" err="1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ctype</a:t>
            </a:r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).</a:t>
            </a:r>
          </a:p>
          <a:p>
            <a:pPr eaLnBrk="1" hangingPunct="1"/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To use the string-conversion functions of the general utilities library (</a:t>
            </a:r>
            <a:r>
              <a:rPr lang="en-US" altLang="en-US" sz="2000" b="0" dirty="0" err="1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stdlib</a:t>
            </a:r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).</a:t>
            </a:r>
          </a:p>
          <a:p>
            <a:pPr eaLnBrk="1" hangingPunct="1"/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To use the string and character input/output functions of the standard input/output library (</a:t>
            </a:r>
            <a:r>
              <a:rPr lang="en-US" altLang="en-US" sz="2000" b="0" dirty="0" err="1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stdio</a:t>
            </a:r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).</a:t>
            </a:r>
          </a:p>
          <a:p>
            <a:pPr eaLnBrk="1" hangingPunct="1"/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To use the string-processing functions of the string handling library (</a:t>
            </a:r>
            <a:r>
              <a:rPr lang="en-US" altLang="en-US" sz="2000" b="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string</a:t>
            </a:r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).</a:t>
            </a:r>
          </a:p>
          <a:p>
            <a:pPr eaLnBrk="1" hangingPunct="1"/>
            <a:r>
              <a:rPr lang="en-US" altLang="en-US" sz="2400" b="0" dirty="0" smtClean="0">
                <a:ea typeface="Times New Roman" panose="02020603050405020304" pitchFamily="18" charset="0"/>
                <a:cs typeface="Goudy Sans Book" pitchFamily="34" charset="0"/>
              </a:rPr>
              <a:t>The power of function libraries as a means of achieving software reusability.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8134935-F882-4F1E-A947-4770C28BB168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/>
        </p:nvGraphicFramePr>
        <p:xfrm>
          <a:off x="0" y="0"/>
          <a:ext cx="7053263" cy="596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Document" r:id="rId4" imgW="7056048" imgH="5969536" progId="Word.Document.8">
                  <p:embed/>
                </p:oleObj>
              </mc:Choice>
              <mc:Fallback>
                <p:oleObj name="Document" r:id="rId4" imgW="7056048" imgH="59695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96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fig08_11.c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58117" name="Text Box 5"/>
          <p:cNvSpPr txBox="1">
            <a:spLocks noChangeArrowheads="1"/>
          </p:cNvSpPr>
          <p:nvPr/>
        </p:nvSpPr>
        <p:spPr bwMode="auto">
          <a:xfrm>
            <a:off x="5334000" y="2133600"/>
            <a:ext cx="35814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strtoul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converts a piece of a string to an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unsigned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long</a:t>
            </a:r>
          </a:p>
        </p:txBody>
      </p:sp>
      <p:sp>
        <p:nvSpPr>
          <p:cNvPr id="75783" name="Line 6"/>
          <p:cNvSpPr>
            <a:spLocks noChangeShapeType="1"/>
          </p:cNvSpPr>
          <p:nvPr/>
        </p:nvSpPr>
        <p:spPr bwMode="auto">
          <a:xfrm flipH="1">
            <a:off x="3962400" y="2362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pic>
        <p:nvPicPr>
          <p:cNvPr id="75784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972175"/>
            <a:ext cx="60594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7FC8044-61D8-412A-90F4-7A58828799F6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8.5 Standard Input/Output Library Functions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Functions in </a:t>
            </a:r>
            <a:r>
              <a:rPr lang="en-US" altLang="en-US" sz="2600" dirty="0" smtClean="0">
                <a:latin typeface="Lucida Console" panose="020B0609040504020204" pitchFamily="49" charset="0"/>
              </a:rPr>
              <a:t>&lt;</a:t>
            </a:r>
            <a:r>
              <a:rPr lang="en-US" altLang="en-US" sz="2600" dirty="0" err="1" smtClean="0">
                <a:latin typeface="Lucida Console" panose="020B0609040504020204" pitchFamily="49" charset="0"/>
              </a:rPr>
              <a:t>stdio.h</a:t>
            </a:r>
            <a:r>
              <a:rPr lang="en-US" altLang="en-US" sz="2600" dirty="0" smtClean="0">
                <a:latin typeface="Lucida Console" panose="020B0609040504020204" pitchFamily="49" charset="0"/>
              </a:rPr>
              <a:t>&gt;</a:t>
            </a:r>
          </a:p>
          <a:p>
            <a:pPr eaLnBrk="1" hangingPunct="1"/>
            <a:r>
              <a:rPr lang="en-US" altLang="en-US" dirty="0" smtClean="0"/>
              <a:t>Used to manipulate character and string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CE2F6BF-C1BF-4994-A5F0-A7640FD353B7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8.12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Standard input/output library character and string functions. </a:t>
            </a:r>
          </a:p>
        </p:txBody>
      </p:sp>
      <p:graphicFrame>
        <p:nvGraphicFramePr>
          <p:cNvPr id="79876" name="Object 3"/>
          <p:cNvGraphicFramePr>
            <a:graphicFrameLocks noGrp="1" noChangeAspect="1"/>
          </p:cNvGraphicFramePr>
          <p:nvPr>
            <p:ph/>
          </p:nvPr>
        </p:nvGraphicFramePr>
        <p:xfrm>
          <a:off x="1639888" y="530225"/>
          <a:ext cx="6172200" cy="493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Document" r:id="rId4" imgW="6163574" imgH="4932828" progId="Word.Document.8">
                  <p:embed/>
                </p:oleObj>
              </mc:Choice>
              <mc:Fallback>
                <p:oleObj name="Document" r:id="rId4" imgW="6163574" imgH="4932828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30225"/>
                        <a:ext cx="6172200" cy="493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82176E02-DFF8-4720-BDDD-287F76F6EEA3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33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Error-Prevention Tip 8.4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804988"/>
            <a:ext cx="7227887" cy="757130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When using functions from the standard input/output library, include the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&lt;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stdio.h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&gt;</a:t>
            </a:r>
            <a:r>
              <a:rPr lang="en-US" altLang="en-US" sz="2400" dirty="0" smtClean="0"/>
              <a:t> header.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9FFC983-BB65-47B6-BA03-ACE4AE7825B0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3971" name="Object 2"/>
          <p:cNvGraphicFramePr>
            <a:graphicFrameLocks noChangeAspect="1"/>
          </p:cNvGraphicFramePr>
          <p:nvPr/>
        </p:nvGraphicFramePr>
        <p:xfrm>
          <a:off x="0" y="0"/>
          <a:ext cx="7056438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Document" r:id="rId4" imgW="7059168" imgH="4590288" progId="Word.Document.8">
                  <p:embed/>
                </p:oleObj>
              </mc:Choice>
              <mc:Fallback>
                <p:oleObj name="Document" r:id="rId4" imgW="7059168" imgH="45902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59142" name="Text Box 6"/>
          <p:cNvSpPr txBox="1">
            <a:spLocks noChangeArrowheads="1"/>
          </p:cNvSpPr>
          <p:nvPr/>
        </p:nvSpPr>
        <p:spPr bwMode="auto">
          <a:xfrm>
            <a:off x="3657600" y="2743200"/>
            <a:ext cx="3429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gets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reads a line of text from the user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 flipH="1">
            <a:off x="20574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098D93D-3DEB-49B8-B212-BAE2AEFCE10C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6019" name="Object 2"/>
          <p:cNvGraphicFramePr>
            <a:graphicFrameLocks noChangeAspect="1"/>
          </p:cNvGraphicFramePr>
          <p:nvPr/>
        </p:nvGraphicFramePr>
        <p:xfrm>
          <a:off x="0" y="0"/>
          <a:ext cx="7053263" cy="591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Document" r:id="rId4" imgW="7056048" imgH="5915143" progId="Word.Document.8">
                  <p:embed/>
                </p:oleObj>
              </mc:Choice>
              <mc:Fallback>
                <p:oleObj name="Document" r:id="rId4" imgW="7056048" imgH="591514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91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4343400" y="2667000"/>
            <a:ext cx="4191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putchar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prints a single character on the screen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 flipH="1" flipV="1">
            <a:off x="2209800" y="2514600"/>
            <a:ext cx="2133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6ECF930-3EB1-45D6-A859-62B91CC79AB4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0" y="0"/>
          <a:ext cx="7056438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Document" r:id="rId4" imgW="7059168" imgH="4379976" progId="Word.Document.8">
                  <p:embed/>
                </p:oleObj>
              </mc:Choice>
              <mc:Fallback>
                <p:oleObj name="Document" r:id="rId4" imgW="7059168" imgH="43799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fig08_14.c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61189" name="Text Box 5"/>
          <p:cNvSpPr txBox="1">
            <a:spLocks noChangeArrowheads="1"/>
          </p:cNvSpPr>
          <p:nvPr/>
        </p:nvSpPr>
        <p:spPr bwMode="auto">
          <a:xfrm>
            <a:off x="4572000" y="2286000"/>
            <a:ext cx="3429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puts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prints a line of text on the screen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88071" name="Line 6"/>
          <p:cNvSpPr>
            <a:spLocks noChangeShapeType="1"/>
          </p:cNvSpPr>
          <p:nvPr/>
        </p:nvSpPr>
        <p:spPr bwMode="auto">
          <a:xfrm flipH="1">
            <a:off x="3276600" y="2362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1192" name="Text Box 8"/>
          <p:cNvSpPr txBox="1">
            <a:spLocks noChangeArrowheads="1"/>
          </p:cNvSpPr>
          <p:nvPr/>
        </p:nvSpPr>
        <p:spPr bwMode="auto">
          <a:xfrm>
            <a:off x="3352800" y="3276600"/>
            <a:ext cx="41910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getchar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reads a single character from the user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H="1" flipV="1">
            <a:off x="2590800" y="31242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9" grpId="0" animBg="1"/>
      <p:bldP spid="8611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8B1B0BA-29FC-43A1-ACB7-AB4C01A39FF3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0" y="0"/>
          <a:ext cx="7053263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name="Document" r:id="rId4" imgW="7056048" imgH="2805379" progId="Word.Document.8">
                  <p:embed/>
                </p:oleObj>
              </mc:Choice>
              <mc:Fallback>
                <p:oleObj name="Document" r:id="rId4" imgW="7056048" imgH="28053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fig08_14.c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52AED57-10BD-4759-8EB7-74CA60B04CBF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2163" name="Object 2"/>
          <p:cNvGraphicFramePr>
            <a:graphicFrameLocks noChangeAspect="1"/>
          </p:cNvGraphicFramePr>
          <p:nvPr/>
        </p:nvGraphicFramePr>
        <p:xfrm>
          <a:off x="0" y="0"/>
          <a:ext cx="7053263" cy="578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Document" r:id="rId4" imgW="7056048" imgH="5785464" progId="Word.Document.8">
                  <p:embed/>
                </p:oleObj>
              </mc:Choice>
              <mc:Fallback>
                <p:oleObj name="Document" r:id="rId4" imgW="7056048" imgH="57854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78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fig08_15.c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63237" name="Text Box 5"/>
          <p:cNvSpPr txBox="1">
            <a:spLocks noChangeArrowheads="1"/>
          </p:cNvSpPr>
          <p:nvPr/>
        </p:nvSpPr>
        <p:spPr bwMode="auto">
          <a:xfrm>
            <a:off x="5257800" y="2667000"/>
            <a:ext cx="37338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sprintf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prints a line of text into an array like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printf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prints text on the screen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92167" name="Line 6"/>
          <p:cNvSpPr>
            <a:spLocks noChangeShapeType="1"/>
          </p:cNvSpPr>
          <p:nvPr/>
        </p:nvSpPr>
        <p:spPr bwMode="auto">
          <a:xfrm flipH="1">
            <a:off x="46482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1849409-BFF6-473D-955E-18BC3EE540B1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4211" name="Object 2"/>
          <p:cNvGraphicFramePr>
            <a:graphicFrameLocks noChangeAspect="1"/>
          </p:cNvGraphicFramePr>
          <p:nvPr/>
        </p:nvGraphicFramePr>
        <p:xfrm>
          <a:off x="0" y="0"/>
          <a:ext cx="7053263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Document" r:id="rId4" imgW="7056048" imgH="4963086" progId="Word.Document.8">
                  <p:embed/>
                </p:oleObj>
              </mc:Choice>
              <mc:Fallback>
                <p:oleObj name="Document" r:id="rId4" imgW="7056048" imgH="49630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96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fig08_16.c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64261" name="Text Box 5"/>
          <p:cNvSpPr txBox="1">
            <a:spLocks noChangeArrowheads="1"/>
          </p:cNvSpPr>
          <p:nvPr/>
        </p:nvSpPr>
        <p:spPr bwMode="auto">
          <a:xfrm>
            <a:off x="4495800" y="2057400"/>
            <a:ext cx="36576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sscanf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reads a line of text from an array like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scanf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reads text from the user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 flipH="1">
            <a:off x="3048000" y="213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4CD51BF-F715-4EE5-B95A-464049D8D51D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8.1 Introduction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622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Introduce some standard library functions</a:t>
            </a:r>
          </a:p>
          <a:p>
            <a:pPr lvl="1" eaLnBrk="1" hangingPunct="1"/>
            <a:r>
              <a:rPr lang="en-US" altLang="en-US" b="0" dirty="0" smtClean="0"/>
              <a:t>Easy string and character processing</a:t>
            </a:r>
          </a:p>
          <a:p>
            <a:pPr lvl="1" eaLnBrk="1" hangingPunct="1"/>
            <a:r>
              <a:rPr lang="en-US" altLang="en-US" b="0" dirty="0" smtClean="0"/>
              <a:t>Programs can process characters, strings, lines of text, and blocks of memory</a:t>
            </a:r>
          </a:p>
          <a:p>
            <a:pPr eaLnBrk="1" hangingPunct="1"/>
            <a:r>
              <a:rPr lang="en-US" altLang="en-US" dirty="0" smtClean="0"/>
              <a:t>These techniques used to make</a:t>
            </a:r>
          </a:p>
          <a:p>
            <a:pPr lvl="1" eaLnBrk="1" hangingPunct="1"/>
            <a:r>
              <a:rPr lang="en-US" altLang="en-US" b="0" dirty="0" smtClean="0"/>
              <a:t>Word processors</a:t>
            </a:r>
          </a:p>
          <a:p>
            <a:pPr lvl="1" eaLnBrk="1" hangingPunct="1"/>
            <a:r>
              <a:rPr lang="en-US" altLang="en-US" b="0" dirty="0" smtClean="0"/>
              <a:t>Page layout software</a:t>
            </a:r>
          </a:p>
          <a:p>
            <a:pPr lvl="1" eaLnBrk="1" hangingPunct="1"/>
            <a:r>
              <a:rPr lang="en-US" altLang="en-US" b="0" dirty="0" smtClean="0"/>
              <a:t>Typesetting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EEB8BD1-726C-4B2C-B559-03A44531156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8.6 String Manipulation Functions of the String Handling Library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handling library has functions to</a:t>
            </a:r>
          </a:p>
          <a:p>
            <a:pPr lvl="1" eaLnBrk="1" hangingPunct="1"/>
            <a:r>
              <a:rPr lang="en-US" altLang="en-US" smtClean="0"/>
              <a:t>Manipulate string data</a:t>
            </a:r>
          </a:p>
          <a:p>
            <a:pPr lvl="1" eaLnBrk="1" hangingPunct="1"/>
            <a:r>
              <a:rPr lang="en-US" altLang="en-US" smtClean="0"/>
              <a:t>Search strings</a:t>
            </a:r>
          </a:p>
          <a:p>
            <a:pPr lvl="1" eaLnBrk="1" hangingPunct="1"/>
            <a:r>
              <a:rPr lang="en-US" altLang="en-US" smtClean="0"/>
              <a:t>Tokenize strings</a:t>
            </a:r>
          </a:p>
          <a:p>
            <a:pPr lvl="1" eaLnBrk="1" hangingPunct="1"/>
            <a:r>
              <a:rPr lang="en-US" altLang="en-US" smtClean="0"/>
              <a:t>Determine string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E44F9B5-9711-4D34-8FAE-82E111723F25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8.17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String-manipulation functions of the string-handling library. </a:t>
            </a:r>
          </a:p>
        </p:txBody>
      </p:sp>
      <p:graphicFrame>
        <p:nvGraphicFramePr>
          <p:cNvPr id="98308" name="Object 3"/>
          <p:cNvGraphicFramePr>
            <a:graphicFrameLocks noGrp="1" noChangeAspect="1"/>
          </p:cNvGraphicFramePr>
          <p:nvPr>
            <p:ph/>
          </p:nvPr>
        </p:nvGraphicFramePr>
        <p:xfrm>
          <a:off x="1300163" y="1447800"/>
          <a:ext cx="6542087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Document" r:id="rId4" imgW="6538613" imgH="3355675" progId="Word.Document.8">
                  <p:embed/>
                </p:oleObj>
              </mc:Choice>
              <mc:Fallback>
                <p:oleObj name="Document" r:id="rId4" imgW="6538613" imgH="3355675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447800"/>
                        <a:ext cx="6542087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5BAF73AC-AD25-4E35-AAE2-6DE79C1F119C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42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Portability Tip 8.2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4" y="1804988"/>
            <a:ext cx="7400926" cy="757130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Type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size_t</a:t>
            </a:r>
            <a:r>
              <a:rPr lang="en-US" altLang="en-US" sz="2400" dirty="0" smtClean="0"/>
              <a:t> is a </a:t>
            </a:r>
            <a:r>
              <a:rPr lang="en-US" altLang="en-US" sz="2400" dirty="0" smtClean="0"/>
              <a:t>system-dependent</a:t>
            </a:r>
            <a:r>
              <a:rPr lang="tr-TR" altLang="en-US" sz="2400" dirty="0" smtClean="0"/>
              <a:t> </a:t>
            </a:r>
            <a:r>
              <a:rPr lang="en-US" altLang="en-US" sz="2400" dirty="0" smtClean="0"/>
              <a:t>synonym </a:t>
            </a:r>
            <a:r>
              <a:rPr lang="en-US" altLang="en-US" sz="2400" dirty="0" smtClean="0"/>
              <a:t>for either type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unsigned</a:t>
            </a:r>
            <a:r>
              <a:rPr lang="tr-TR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long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or type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unsigned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int</a:t>
            </a:r>
            <a:r>
              <a:rPr lang="en-US" altLang="en-US" sz="2400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8F1F7AAF-DCA3-4CD9-A2C7-BCE6FE4F4188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43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Error-Prevention Tip 8.5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636" y="1820228"/>
            <a:ext cx="7164387" cy="757130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When using functions from the string-handling library, include the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&lt;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string.h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&gt;</a:t>
            </a:r>
            <a:r>
              <a:rPr lang="en-US" altLang="en-US" sz="2400" dirty="0" smtClean="0"/>
              <a:t> header.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E644DB6-9D94-4DAB-9C6D-513027250C8C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6499" name="Object 2"/>
          <p:cNvGraphicFramePr>
            <a:graphicFrameLocks noChangeAspect="1"/>
          </p:cNvGraphicFramePr>
          <p:nvPr/>
        </p:nvGraphicFramePr>
        <p:xfrm>
          <a:off x="0" y="0"/>
          <a:ext cx="7053263" cy="643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3" name="Document" r:id="rId4" imgW="7056048" imgH="6435298" progId="Word.Document.8">
                  <p:embed/>
                </p:oleObj>
              </mc:Choice>
              <mc:Fallback>
                <p:oleObj name="Document" r:id="rId4" imgW="7056048" imgH="64352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43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fig08_18.c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65285" name="Text Box 5"/>
          <p:cNvSpPr txBox="1">
            <a:spLocks noChangeArrowheads="1"/>
          </p:cNvSpPr>
          <p:nvPr/>
        </p:nvSpPr>
        <p:spPr bwMode="auto">
          <a:xfrm>
            <a:off x="6096000" y="2819400"/>
            <a:ext cx="2286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strcpy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copies string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character array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y</a:t>
            </a:r>
          </a:p>
        </p:txBody>
      </p:sp>
      <p:sp>
        <p:nvSpPr>
          <p:cNvPr id="106503" name="Line 6"/>
          <p:cNvSpPr>
            <a:spLocks noChangeShapeType="1"/>
          </p:cNvSpPr>
          <p:nvPr/>
        </p:nvSpPr>
        <p:spPr bwMode="auto">
          <a:xfrm flipH="1">
            <a:off x="48006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528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048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strncpy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copies 14 characters of string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character array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z</a:t>
            </a:r>
          </a:p>
        </p:txBody>
      </p:sp>
      <p:sp>
        <p:nvSpPr>
          <p:cNvPr id="106505" name="Line 8"/>
          <p:cNvSpPr>
            <a:spLocks noChangeShapeType="1"/>
          </p:cNvSpPr>
          <p:nvPr/>
        </p:nvSpPr>
        <p:spPr bwMode="auto">
          <a:xfrm flipH="1" flipV="1">
            <a:off x="2286000" y="3886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5105400" y="4572000"/>
            <a:ext cx="36576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Note that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strncpy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does not automatically append a null character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06507" name="Line 10"/>
          <p:cNvSpPr>
            <a:spLocks noChangeShapeType="1"/>
          </p:cNvSpPr>
          <p:nvPr/>
        </p:nvSpPr>
        <p:spPr bwMode="auto">
          <a:xfrm flipH="1" flipV="1">
            <a:off x="4191000" y="4267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5" grpId="0" animBg="1"/>
      <p:bldP spid="865287" grpId="0" animBg="1"/>
      <p:bldP spid="8652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71D4765-8305-4D6C-A9AF-3B7B5319A274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8547" name="Object 2"/>
          <p:cNvGraphicFramePr>
            <a:graphicFrameLocks noChangeAspect="1"/>
          </p:cNvGraphicFramePr>
          <p:nvPr/>
        </p:nvGraphicFramePr>
        <p:xfrm>
          <a:off x="0" y="0"/>
          <a:ext cx="7053263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1" name="Document" r:id="rId4" imgW="7056048" imgH="4381334" progId="Word.Document.8">
                  <p:embed/>
                </p:oleObj>
              </mc:Choice>
              <mc:Fallback>
                <p:oleObj name="Document" r:id="rId4" imgW="7056048" imgH="43813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fig08_19.c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66309" name="Text Box 5"/>
          <p:cNvSpPr txBox="1">
            <a:spLocks noChangeArrowheads="1"/>
          </p:cNvSpPr>
          <p:nvPr/>
        </p:nvSpPr>
        <p:spPr bwMode="auto">
          <a:xfrm>
            <a:off x="4953000" y="2133600"/>
            <a:ext cx="32004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strcat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adds the characters of string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s2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the end of string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s1</a:t>
            </a:r>
          </a:p>
        </p:txBody>
      </p:sp>
      <p:sp>
        <p:nvSpPr>
          <p:cNvPr id="108551" name="Line 6"/>
          <p:cNvSpPr>
            <a:spLocks noChangeShapeType="1"/>
          </p:cNvSpPr>
          <p:nvPr/>
        </p:nvSpPr>
        <p:spPr bwMode="auto">
          <a:xfrm flipH="1">
            <a:off x="41910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08553" name="Line 8"/>
          <p:cNvSpPr>
            <a:spLocks noChangeShapeType="1"/>
          </p:cNvSpPr>
          <p:nvPr/>
        </p:nvSpPr>
        <p:spPr bwMode="auto">
          <a:xfrm flipH="1" flipV="1">
            <a:off x="5105400" y="3962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40265"/>
              </p:ext>
            </p:extLst>
          </p:nvPr>
        </p:nvGraphicFramePr>
        <p:xfrm>
          <a:off x="16668" y="4190294"/>
          <a:ext cx="7053263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2" name="Document" r:id="rId6" imgW="7056048" imgH="2595012" progId="Word.Document.8">
                  <p:embed/>
                </p:oleObj>
              </mc:Choice>
              <mc:Fallback>
                <p:oleObj name="Document" r:id="rId6" imgW="7056048" imgH="2595012" progId="Word.Document.8">
                  <p:embed/>
                  <p:pic>
                    <p:nvPicPr>
                      <p:cNvPr id="1105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" y="4190294"/>
                        <a:ext cx="7053263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6311" name="Text Box 7"/>
          <p:cNvSpPr txBox="1">
            <a:spLocks noChangeArrowheads="1"/>
          </p:cNvSpPr>
          <p:nvPr/>
        </p:nvSpPr>
        <p:spPr bwMode="auto">
          <a:xfrm>
            <a:off x="5105400" y="4150783"/>
            <a:ext cx="3726479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strncat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adds the first 6 characters of string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s1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the end of string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/>
      <p:bldP spid="8663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E45BABE-4E0B-43F9-ADC4-8B8628B30A1F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8.7 Comparison Functions of the String-Handling Library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strings</a:t>
            </a:r>
          </a:p>
          <a:p>
            <a:pPr lvl="1" eaLnBrk="1" hangingPunct="1"/>
            <a:r>
              <a:rPr lang="en-US" altLang="en-US" smtClean="0"/>
              <a:t>Computer compares numeric ASCII codes of characters in string</a:t>
            </a:r>
          </a:p>
          <a:p>
            <a:pPr lvl="1" eaLnBrk="1" hangingPunct="1"/>
            <a:r>
              <a:rPr lang="en-US" altLang="en-US" smtClean="0"/>
              <a:t>Appendix D has a list of character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BF4B353-3E42-4B03-B2C5-E0D7A8A8A36A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8.20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String-comparison functions of the string-handling library. </a:t>
            </a:r>
          </a:p>
        </p:txBody>
      </p:sp>
      <p:graphicFrame>
        <p:nvGraphicFramePr>
          <p:cNvPr id="114692" name="Object 3"/>
          <p:cNvGraphicFramePr>
            <a:graphicFrameLocks noGrp="1" noChangeAspect="1"/>
          </p:cNvGraphicFramePr>
          <p:nvPr>
            <p:ph/>
          </p:nvPr>
        </p:nvGraphicFramePr>
        <p:xfrm>
          <a:off x="1628775" y="2192338"/>
          <a:ext cx="5859463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Document" r:id="rId4" imgW="5870635" imgH="2232272" progId="Word.Document.8">
                  <p:embed/>
                </p:oleObj>
              </mc:Choice>
              <mc:Fallback>
                <p:oleObj name="Document" r:id="rId4" imgW="5870635" imgH="2232272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192338"/>
                        <a:ext cx="5859463" cy="222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0E4C0B8-750C-41F3-8074-76862B1DF2E5}" type="slidenum">
              <a:rPr lang="en-US" altLang="en-US" sz="1200" smtClean="0">
                <a:solidFill>
                  <a:schemeClr val="tx1"/>
                </a:solidFill>
              </a:rPr>
              <a:pPr/>
              <a:t>48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6739" name="Object 2"/>
          <p:cNvGraphicFramePr>
            <a:graphicFrameLocks noChangeAspect="1"/>
          </p:cNvGraphicFramePr>
          <p:nvPr/>
        </p:nvGraphicFramePr>
        <p:xfrm>
          <a:off x="0" y="0"/>
          <a:ext cx="7053263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Document" r:id="rId4" imgW="7056048" imgH="3750231" progId="Word.Document.8">
                  <p:embed/>
                </p:oleObj>
              </mc:Choice>
              <mc:Fallback>
                <p:oleObj name="Document" r:id="rId4" imgW="7056048" imgH="37502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fig08_21.c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6781800" y="2514600"/>
            <a:ext cx="22098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strcmp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compares string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string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s2</a:t>
            </a: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44196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320DAAE-6FEE-41BA-AA56-CD229F791DF9}" type="slidenum">
              <a:rPr lang="en-US" altLang="en-US" sz="1200" smtClean="0">
                <a:solidFill>
                  <a:schemeClr val="tx1"/>
                </a:solidFill>
              </a:rPr>
              <a:pPr/>
              <a:t>49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8787" name="Object 2"/>
          <p:cNvGraphicFramePr>
            <a:graphicFrameLocks noChangeAspect="1"/>
          </p:cNvGraphicFramePr>
          <p:nvPr/>
        </p:nvGraphicFramePr>
        <p:xfrm>
          <a:off x="0" y="0"/>
          <a:ext cx="7053263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0" name="Document" r:id="rId4" imgW="7056048" imgH="4468146" progId="Word.Document.8">
                  <p:embed/>
                </p:oleObj>
              </mc:Choice>
              <mc:Fallback>
                <p:oleObj name="Document" r:id="rId4" imgW="7056048" imgH="44681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46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fig08_21.c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4495800" y="1828800"/>
            <a:ext cx="32004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strncmp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compares the first 6 characters of string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the first 6 characters of string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s3</a:t>
            </a:r>
          </a:p>
        </p:txBody>
      </p:sp>
      <p:sp>
        <p:nvSpPr>
          <p:cNvPr id="118791" name="Line 6"/>
          <p:cNvSpPr>
            <a:spLocks noChangeShapeType="1"/>
          </p:cNvSpPr>
          <p:nvPr/>
        </p:nvSpPr>
        <p:spPr bwMode="auto">
          <a:xfrm>
            <a:off x="5791200" y="304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18792" name="Line 7"/>
          <p:cNvSpPr>
            <a:spLocks noChangeShapeType="1"/>
          </p:cNvSpPr>
          <p:nvPr/>
        </p:nvSpPr>
        <p:spPr bwMode="auto">
          <a:xfrm flipH="1">
            <a:off x="5029200" y="30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2209800" y="2663825"/>
            <a:ext cx="701675" cy="442913"/>
          </a:xfrm>
          <a:prstGeom prst="wedgeRoundRectCallout">
            <a:avLst>
              <a:gd name="adj1" fmla="val -95481"/>
              <a:gd name="adj2" fmla="val -24125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tr-TR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N&gt;H</a:t>
            </a:r>
            <a:endParaRPr lang="en-US" altLang="en-US" sz="2000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0" name="Text Box 5"/>
          <p:cNvSpPr>
            <a:spLocks noChangeArrowheads="1"/>
          </p:cNvSpPr>
          <p:nvPr/>
        </p:nvSpPr>
        <p:spPr bwMode="auto">
          <a:xfrm>
            <a:off x="2536825" y="3344863"/>
            <a:ext cx="701675" cy="441325"/>
          </a:xfrm>
          <a:prstGeom prst="wedgeRoundRectCallout">
            <a:avLst>
              <a:gd name="adj1" fmla="val -160616"/>
              <a:gd name="adj2" fmla="val -117407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tr-TR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H&lt;N</a:t>
            </a:r>
            <a:endParaRPr lang="en-US" altLang="en-US" sz="2000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1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5F69BD0-713F-4902-9500-A2B640A196FF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8.2 Fundamentals of Strings and Characters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0" dirty="0" smtClean="0"/>
              <a:t>Building blocks of programs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b="0" dirty="0" smtClean="0"/>
              <a:t>Every program is a sequence of meaningfully grouped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0" dirty="0" smtClean="0"/>
              <a:t>Character constant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b="0" dirty="0" smtClean="0"/>
              <a:t>An </a:t>
            </a:r>
            <a:r>
              <a:rPr lang="en-US" altLang="en-US" sz="2200" b="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200" b="0" dirty="0" smtClean="0"/>
              <a:t> value represented as a character in single quotes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b="0" dirty="0" smtClean="0">
                <a:latin typeface="Lucida Console" panose="020B0609040504020204" pitchFamily="49" charset="0"/>
              </a:rPr>
              <a:t>'z'</a:t>
            </a:r>
            <a:r>
              <a:rPr lang="en-US" altLang="en-US" sz="2200" b="0" dirty="0" smtClean="0"/>
              <a:t> represents the integer value of </a:t>
            </a:r>
            <a:r>
              <a:rPr lang="en-US" altLang="en-US" sz="2200" b="0" dirty="0" smtClean="0">
                <a:latin typeface="Lucida Console" panose="020B0609040504020204" pitchFamily="49" charset="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9D23964-E781-443C-9B41-F82DC84867C2}" type="slidenum">
              <a:rPr lang="en-US" altLang="en-US" sz="1200" smtClean="0">
                <a:solidFill>
                  <a:schemeClr val="tx1"/>
                </a:solidFill>
              </a:rPr>
              <a:pPr/>
              <a:t>50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2883" name="Object 2"/>
          <p:cNvGraphicFramePr>
            <a:graphicFrameLocks noGrp="1" noChangeAspect="1"/>
          </p:cNvGraphicFramePr>
          <p:nvPr>
            <p:ph/>
          </p:nvPr>
        </p:nvGraphicFramePr>
        <p:xfrm>
          <a:off x="1549400" y="1447800"/>
          <a:ext cx="601345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0" name="Document" r:id="rId4" imgW="6043523" imgH="3503122" progId="Word.Document.8">
                  <p:embed/>
                </p:oleObj>
              </mc:Choice>
              <mc:Fallback>
                <p:oleObj name="Document" r:id="rId4" imgW="6043523" imgH="3503122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447800"/>
                        <a:ext cx="6013450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8.22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String-manipulation functions of the string-handling library. (Part 1 of 2.)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BB322BF-E42E-472D-BC13-D0A07C64793E}" type="slidenum">
              <a:rPr lang="en-US" altLang="en-US" sz="1200" smtClean="0">
                <a:solidFill>
                  <a:schemeClr val="tx1"/>
                </a:solidFill>
              </a:rPr>
              <a:pPr/>
              <a:t>51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8.22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String-manipulation functions of the string-handling library. (Part 2 of 2.) </a:t>
            </a:r>
          </a:p>
        </p:txBody>
      </p:sp>
      <p:graphicFrame>
        <p:nvGraphicFramePr>
          <p:cNvPr id="124932" name="Object 3"/>
          <p:cNvGraphicFramePr>
            <a:graphicFrameLocks noGrp="1" noChangeAspect="1"/>
          </p:cNvGraphicFramePr>
          <p:nvPr>
            <p:ph/>
          </p:nvPr>
        </p:nvGraphicFramePr>
        <p:xfrm>
          <a:off x="1546225" y="1447800"/>
          <a:ext cx="60134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name="Document" r:id="rId4" imgW="6043523" imgH="3623795" progId="Word.Document.8">
                  <p:embed/>
                </p:oleObj>
              </mc:Choice>
              <mc:Fallback>
                <p:oleObj name="Document" r:id="rId4" imgW="6043523" imgH="3623795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447800"/>
                        <a:ext cx="6013450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B45DDE8-1B9B-4F48-95A9-300EAE3FD249}" type="slidenum">
              <a:rPr lang="en-US" altLang="en-US" sz="1200" smtClean="0">
                <a:solidFill>
                  <a:schemeClr val="tx1"/>
                </a:solidFill>
              </a:rPr>
              <a:pPr/>
              <a:t>52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6979" name="Object 2"/>
          <p:cNvGraphicFramePr>
            <a:graphicFrameLocks noChangeAspect="1"/>
          </p:cNvGraphicFramePr>
          <p:nvPr/>
        </p:nvGraphicFramePr>
        <p:xfrm>
          <a:off x="0" y="0"/>
          <a:ext cx="7056438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5" name="Document" r:id="rId4" imgW="7059168" imgH="4379976" progId="Word.Document.8">
                  <p:embed/>
                </p:oleObj>
              </mc:Choice>
              <mc:Fallback>
                <p:oleObj name="Document" r:id="rId4" imgW="7059168" imgH="43799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70405" name="Text Box 5"/>
          <p:cNvSpPr txBox="1">
            <a:spLocks noChangeArrowheads="1"/>
          </p:cNvSpPr>
          <p:nvPr/>
        </p:nvSpPr>
        <p:spPr bwMode="auto">
          <a:xfrm>
            <a:off x="5410200" y="2362200"/>
            <a:ext cx="3429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strchr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searches for the first instance of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character1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</a:p>
        </p:txBody>
      </p:sp>
      <p:sp>
        <p:nvSpPr>
          <p:cNvPr id="126983" name="Line 6"/>
          <p:cNvSpPr>
            <a:spLocks noChangeShapeType="1"/>
          </p:cNvSpPr>
          <p:nvPr/>
        </p:nvSpPr>
        <p:spPr bwMode="auto">
          <a:xfrm flipH="1">
            <a:off x="4419600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graphicFrame>
        <p:nvGraphicFramePr>
          <p:cNvPr id="126984" name="Object 2"/>
          <p:cNvGraphicFramePr>
            <a:graphicFrameLocks noChangeAspect="1"/>
          </p:cNvGraphicFramePr>
          <p:nvPr/>
        </p:nvGraphicFramePr>
        <p:xfrm>
          <a:off x="228600" y="4391025"/>
          <a:ext cx="60118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6" name="Document" r:id="rId6" imgW="6114288" imgH="1478837" progId="Word.Document.8">
                  <p:embed/>
                </p:oleObj>
              </mc:Choice>
              <mc:Fallback>
                <p:oleObj name="Document" r:id="rId6" imgW="6114288" imgH="14788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91025"/>
                        <a:ext cx="60118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0E62FFB-7E02-42CD-83C1-082A1B874095}" type="slidenum">
              <a:rPr lang="en-US" altLang="en-US" sz="1200" smtClean="0">
                <a:solidFill>
                  <a:schemeClr val="tx1"/>
                </a:solidFill>
              </a:rPr>
              <a:pPr/>
              <a:t>53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0" y="0"/>
          <a:ext cx="7053263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1" name="Document" r:id="rId4" imgW="7056048" imgH="3756715" progId="Word.Document.8">
                  <p:embed/>
                </p:oleObj>
              </mc:Choice>
              <mc:Fallback>
                <p:oleObj name="Document" r:id="rId4" imgW="7056048" imgH="37567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fig08_23.c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  <p:graphicFrame>
        <p:nvGraphicFramePr>
          <p:cNvPr id="129030" name="Object 2"/>
          <p:cNvGraphicFramePr>
            <a:graphicFrameLocks noChangeAspect="1"/>
          </p:cNvGraphicFramePr>
          <p:nvPr/>
        </p:nvGraphicFramePr>
        <p:xfrm>
          <a:off x="7938" y="3886200"/>
          <a:ext cx="60118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2" name="Document" r:id="rId6" imgW="6114288" imgH="1478837" progId="Word.Document.8">
                  <p:embed/>
                </p:oleObj>
              </mc:Choice>
              <mc:Fallback>
                <p:oleObj name="Document" r:id="rId6" imgW="6114288" imgH="14788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886200"/>
                        <a:ext cx="60118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1FB27F3-018D-4E5C-9569-77A68CBCA688}" type="slidenum">
              <a:rPr lang="en-US" altLang="en-US" sz="1200" smtClean="0">
                <a:solidFill>
                  <a:schemeClr val="tx1"/>
                </a:solidFill>
              </a:rPr>
              <a:pPr/>
              <a:t>54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1075" name="Object 2"/>
          <p:cNvGraphicFramePr>
            <a:graphicFrameLocks noChangeAspect="1"/>
          </p:cNvGraphicFramePr>
          <p:nvPr/>
        </p:nvGraphicFramePr>
        <p:xfrm>
          <a:off x="0" y="0"/>
          <a:ext cx="7053263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1" name="Document" r:id="rId4" imgW="7056048" imgH="5514220" progId="Word.Document.8">
                  <p:embed/>
                </p:oleObj>
              </mc:Choice>
              <mc:Fallback>
                <p:oleObj name="Document" r:id="rId4" imgW="7056048" imgH="55142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51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310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fig08_24.c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72453" name="Text Box 5"/>
          <p:cNvSpPr txBox="1">
            <a:spLocks noChangeArrowheads="1"/>
          </p:cNvSpPr>
          <p:nvPr/>
        </p:nvSpPr>
        <p:spPr bwMode="auto">
          <a:xfrm>
            <a:off x="4876800" y="2971800"/>
            <a:ext cx="36576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strcspn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returns the length of the initial segment of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does not contain any characters in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string2</a:t>
            </a:r>
          </a:p>
        </p:txBody>
      </p:sp>
      <p:sp>
        <p:nvSpPr>
          <p:cNvPr id="131079" name="Line 6"/>
          <p:cNvSpPr>
            <a:spLocks noChangeShapeType="1"/>
          </p:cNvSpPr>
          <p:nvPr/>
        </p:nvSpPr>
        <p:spPr bwMode="auto">
          <a:xfrm flipH="1">
            <a:off x="33528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graphicFrame>
        <p:nvGraphicFramePr>
          <p:cNvPr id="131080" name="Object 2"/>
          <p:cNvGraphicFramePr>
            <a:graphicFrameLocks noChangeAspect="1"/>
          </p:cNvGraphicFramePr>
          <p:nvPr/>
        </p:nvGraphicFramePr>
        <p:xfrm>
          <a:off x="136525" y="5527675"/>
          <a:ext cx="57705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2" name="Document" r:id="rId6" imgW="5837936" imgH="1195471" progId="Word.Document.8">
                  <p:embed/>
                </p:oleObj>
              </mc:Choice>
              <mc:Fallback>
                <p:oleObj name="Document" r:id="rId6" imgW="5837936" imgH="119547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5527675"/>
                        <a:ext cx="577056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CF39305-BB1C-40EE-B771-8580852374E6}" type="slidenum">
              <a:rPr lang="en-US" altLang="en-US" sz="1200" smtClean="0">
                <a:solidFill>
                  <a:schemeClr val="tx1"/>
                </a:solidFill>
              </a:rPr>
              <a:pPr/>
              <a:t>55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3123" name="Object 2"/>
          <p:cNvGraphicFramePr>
            <a:graphicFrameLocks noChangeAspect="1"/>
          </p:cNvGraphicFramePr>
          <p:nvPr/>
        </p:nvGraphicFramePr>
        <p:xfrm>
          <a:off x="0" y="0"/>
          <a:ext cx="7053263" cy="476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3" name="Document" r:id="rId4" imgW="7056048" imgH="4763165" progId="Word.Document.8">
                  <p:embed/>
                </p:oleObj>
              </mc:Choice>
              <mc:Fallback>
                <p:oleObj name="Document" r:id="rId4" imgW="7056048" imgH="47631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76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fig08_25.c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4724400" y="2362200"/>
            <a:ext cx="32766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strpbrk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returns a pointer to the first appearance in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of any character from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string2</a:t>
            </a:r>
          </a:p>
        </p:txBody>
      </p:sp>
      <p:sp>
        <p:nvSpPr>
          <p:cNvPr id="133127" name="Line 6"/>
          <p:cNvSpPr>
            <a:spLocks noChangeShapeType="1"/>
          </p:cNvSpPr>
          <p:nvPr/>
        </p:nvSpPr>
        <p:spPr bwMode="auto">
          <a:xfrm flipH="1">
            <a:off x="3276600" y="2590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0B4A05E-2DED-42DF-BC7B-5764A05CFF3C}" type="slidenum">
              <a:rPr lang="en-US" altLang="en-US" sz="1200" smtClean="0">
                <a:solidFill>
                  <a:schemeClr val="tx1"/>
                </a:solidFill>
              </a:rPr>
              <a:pPr/>
              <a:t>56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5171" name="Object 2"/>
          <p:cNvGraphicFramePr>
            <a:graphicFrameLocks noChangeAspect="1"/>
          </p:cNvGraphicFramePr>
          <p:nvPr/>
        </p:nvGraphicFramePr>
        <p:xfrm>
          <a:off x="0" y="0"/>
          <a:ext cx="7053263" cy="502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1" name="Document" r:id="rId4" imgW="7056048" imgH="5028646" progId="Word.Document.8">
                  <p:embed/>
                </p:oleObj>
              </mc:Choice>
              <mc:Fallback>
                <p:oleObj name="Document" r:id="rId4" imgW="7056048" imgH="50286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0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fig08_26.c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5257800" y="3124200"/>
            <a:ext cx="32004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strrchr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returns the remainder of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following the last occurrence of the character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</a:t>
            </a:r>
          </a:p>
        </p:txBody>
      </p:sp>
      <p:sp>
        <p:nvSpPr>
          <p:cNvPr id="135175" name="Line 6"/>
          <p:cNvSpPr>
            <a:spLocks noChangeShapeType="1"/>
          </p:cNvSpPr>
          <p:nvPr/>
        </p:nvSpPr>
        <p:spPr bwMode="auto">
          <a:xfrm flipH="1">
            <a:off x="4038600" y="3200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21ADB43-8A53-4D9E-A4BB-1D1C676616A7}" type="slidenum">
              <a:rPr lang="en-US" altLang="en-US" sz="1200" smtClean="0">
                <a:solidFill>
                  <a:schemeClr val="tx1"/>
                </a:solidFill>
              </a:rPr>
              <a:pPr/>
              <a:t>57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7219" name="Object 2"/>
          <p:cNvGraphicFramePr>
            <a:graphicFrameLocks noChangeAspect="1"/>
          </p:cNvGraphicFramePr>
          <p:nvPr/>
        </p:nvGraphicFramePr>
        <p:xfrm>
          <a:off x="0" y="0"/>
          <a:ext cx="7158038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Document" r:id="rId4" imgW="7160643" imgH="5478558" progId="Word.Document.8">
                  <p:embed/>
                </p:oleObj>
              </mc:Choice>
              <mc:Fallback>
                <p:oleObj name="Document" r:id="rId4" imgW="7160643" imgH="547855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158038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fig08_27.c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75525" name="Text Box 5"/>
          <p:cNvSpPr txBox="1">
            <a:spLocks noChangeArrowheads="1"/>
          </p:cNvSpPr>
          <p:nvPr/>
        </p:nvSpPr>
        <p:spPr bwMode="auto">
          <a:xfrm>
            <a:off x="5410200" y="3048000"/>
            <a:ext cx="35814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strspn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returns the length of the initial segment of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that contains only characters from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string2</a:t>
            </a:r>
          </a:p>
        </p:txBody>
      </p:sp>
      <p:sp>
        <p:nvSpPr>
          <p:cNvPr id="137223" name="Line 6"/>
          <p:cNvSpPr>
            <a:spLocks noChangeShapeType="1"/>
          </p:cNvSpPr>
          <p:nvPr/>
        </p:nvSpPr>
        <p:spPr bwMode="auto">
          <a:xfrm flipH="1">
            <a:off x="3276600" y="3200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7D5372D-73C7-48F1-99DE-68E2AEB0FA9F}" type="slidenum">
              <a:rPr lang="en-US" altLang="en-US" sz="1200" smtClean="0">
                <a:solidFill>
                  <a:schemeClr val="tx1"/>
                </a:solidFill>
              </a:rPr>
              <a:pPr/>
              <a:t>58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39267" name="Object 2"/>
          <p:cNvGraphicFramePr>
            <a:graphicFrameLocks noChangeAspect="1"/>
          </p:cNvGraphicFramePr>
          <p:nvPr/>
        </p:nvGraphicFramePr>
        <p:xfrm>
          <a:off x="0" y="0"/>
          <a:ext cx="7053263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7" name="Document" r:id="rId4" imgW="7056048" imgH="5306734" progId="Word.Document.8">
                  <p:embed/>
                </p:oleObj>
              </mc:Choice>
              <mc:Fallback>
                <p:oleObj name="Document" r:id="rId4" imgW="7056048" imgH="53067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392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fig08_28.c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76549" name="Text Box 5"/>
          <p:cNvSpPr txBox="1">
            <a:spLocks noChangeArrowheads="1"/>
          </p:cNvSpPr>
          <p:nvPr/>
        </p:nvSpPr>
        <p:spPr bwMode="auto">
          <a:xfrm>
            <a:off x="4419600" y="2743200"/>
            <a:ext cx="3962400" cy="58420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strstr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returns the remainder of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following the </a:t>
            </a:r>
            <a:r>
              <a:rPr lang="tr-TR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firs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 occurrence of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string2</a:t>
            </a:r>
          </a:p>
        </p:txBody>
      </p:sp>
      <p:sp>
        <p:nvSpPr>
          <p:cNvPr id="139271" name="Line 6"/>
          <p:cNvSpPr>
            <a:spLocks noChangeShapeType="1"/>
          </p:cNvSpPr>
          <p:nvPr/>
        </p:nvSpPr>
        <p:spPr bwMode="auto">
          <a:xfrm flipH="1">
            <a:off x="32766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CF940F1-7537-4261-8725-5756C94D06D7}" type="slidenum">
              <a:rPr lang="en-US" altLang="en-US" sz="1200" smtClean="0">
                <a:solidFill>
                  <a:schemeClr val="tx1"/>
                </a:solidFill>
              </a:rPr>
              <a:pPr/>
              <a:t>59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41315" name="Object 2"/>
          <p:cNvGraphicFramePr>
            <a:graphicFrameLocks noChangeAspect="1"/>
          </p:cNvGraphicFramePr>
          <p:nvPr/>
        </p:nvGraphicFramePr>
        <p:xfrm>
          <a:off x="0" y="0"/>
          <a:ext cx="705326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Document" r:id="rId4" imgW="7056048" imgH="4801708" progId="Word.Document.8">
                  <p:embed/>
                </p:oleObj>
              </mc:Choice>
              <mc:Fallback>
                <p:oleObj name="Document" r:id="rId4" imgW="7056048" imgH="48017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fig08_29.c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77573" name="Text Box 5"/>
          <p:cNvSpPr txBox="1">
            <a:spLocks noChangeArrowheads="1"/>
          </p:cNvSpPr>
          <p:nvPr/>
        </p:nvSpPr>
        <p:spPr bwMode="auto">
          <a:xfrm>
            <a:off x="5105400" y="2362200"/>
            <a:ext cx="36576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strtok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“tokenizes”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by breaking it into tokens at each space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41319" name="Line 6"/>
          <p:cNvSpPr>
            <a:spLocks noChangeShapeType="1"/>
          </p:cNvSpPr>
          <p:nvPr/>
        </p:nvSpPr>
        <p:spPr bwMode="auto">
          <a:xfrm flipH="1">
            <a:off x="2133600" y="2590800"/>
            <a:ext cx="2971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77575" name="Text Box 7"/>
          <p:cNvSpPr txBox="1">
            <a:spLocks noChangeArrowheads="1"/>
          </p:cNvSpPr>
          <p:nvPr/>
        </p:nvSpPr>
        <p:spPr bwMode="auto">
          <a:xfrm>
            <a:off x="3581400" y="4953000"/>
            <a:ext cx="43434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Calling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strtok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again and passing it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NULL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continues the tokenizing of the previous string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41321" name="Line 8"/>
          <p:cNvSpPr>
            <a:spLocks noChangeShapeType="1"/>
          </p:cNvSpPr>
          <p:nvPr/>
        </p:nvSpPr>
        <p:spPr bwMode="auto">
          <a:xfrm flipH="1" flipV="1">
            <a:off x="23622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3" grpId="0" animBg="1"/>
      <p:bldP spid="8775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5F69BD0-713F-4902-9500-A2B640A196FF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8.2 Fundamentals of Strings and Characters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1"/>
            <a:ext cx="80010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Strings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Series of characters treated as a single unit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b="0" dirty="0" smtClean="0"/>
              <a:t>Can include letters, digits and special characters </a:t>
            </a:r>
            <a:r>
              <a:rPr lang="en-US" altLang="en-US" b="0" dirty="0" smtClean="0">
                <a:latin typeface="Lucida Console" panose="020B0609040504020204" pitchFamily="49" charset="0"/>
              </a:rPr>
              <a:t>(*, /, $)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String literal (string constant) - written in double quotes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b="0" dirty="0" smtClean="0">
                <a:latin typeface="Lucida Console" panose="020B0609040504020204" pitchFamily="49" charset="0"/>
              </a:rPr>
              <a:t>"Hello"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Strings are arrays of characters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b="0" dirty="0" smtClean="0"/>
              <a:t>String a pointer to first character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b="0" dirty="0" smtClean="0"/>
              <a:t>Value of string is the address of first character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2"/>
            <a:ext cx="6248401" cy="2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2C06CBB-AC4E-41BC-8AAB-2D7F9E9A559C}" type="slidenum">
              <a:rPr lang="en-US" altLang="en-US" sz="1200" smtClean="0">
                <a:solidFill>
                  <a:schemeClr val="tx1"/>
                </a:solidFill>
              </a:rPr>
              <a:pPr/>
              <a:t>60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43363" name="Object 2"/>
          <p:cNvGraphicFramePr>
            <a:graphicFrameLocks noChangeAspect="1"/>
          </p:cNvGraphicFramePr>
          <p:nvPr/>
        </p:nvGraphicFramePr>
        <p:xfrm>
          <a:off x="0" y="0"/>
          <a:ext cx="7053263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1" name="Document" r:id="rId4" imgW="7056048" imgH="3104721" progId="Word.Document.8">
                  <p:embed/>
                </p:oleObj>
              </mc:Choice>
              <mc:Fallback>
                <p:oleObj name="Document" r:id="rId4" imgW="7056048" imgH="31047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4336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fig08_29.c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6D18316-6A0D-44CC-92EC-D6507BBE9854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8.9 Memory Functions of the String-Handling Library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Functions</a:t>
            </a:r>
          </a:p>
          <a:p>
            <a:pPr lvl="1" eaLnBrk="1" hangingPunct="1"/>
            <a:r>
              <a:rPr lang="en-US" altLang="en-US" smtClean="0"/>
              <a:t>In </a:t>
            </a:r>
            <a:r>
              <a:rPr lang="en-US" altLang="en-US" sz="2000" smtClean="0">
                <a:latin typeface="Lucida Console" panose="020B0609040504020204" pitchFamily="49" charset="0"/>
              </a:rPr>
              <a:t>&lt;stdlib.h&gt;</a:t>
            </a:r>
          </a:p>
          <a:p>
            <a:pPr lvl="1" eaLnBrk="1" hangingPunct="1"/>
            <a:r>
              <a:rPr lang="en-US" altLang="en-US" smtClean="0"/>
              <a:t>Manipulate, compare, and search blocks of memory</a:t>
            </a:r>
          </a:p>
          <a:p>
            <a:pPr lvl="1" eaLnBrk="1" hangingPunct="1"/>
            <a:r>
              <a:rPr lang="en-US" altLang="en-US" smtClean="0"/>
              <a:t>Can manipulate any block of data</a:t>
            </a:r>
          </a:p>
          <a:p>
            <a:pPr eaLnBrk="1" hangingPunct="1"/>
            <a:r>
              <a:rPr lang="en-US" altLang="en-US" smtClean="0"/>
              <a:t>Pointer parameters are </a:t>
            </a:r>
            <a:r>
              <a:rPr lang="en-US" altLang="en-US" sz="2600" smtClean="0">
                <a:latin typeface="Lucida Console" panose="020B0609040504020204" pitchFamily="49" charset="0"/>
              </a:rPr>
              <a:t>void *</a:t>
            </a:r>
          </a:p>
          <a:p>
            <a:pPr lvl="1" eaLnBrk="1" hangingPunct="1"/>
            <a:r>
              <a:rPr lang="en-US" altLang="en-US" smtClean="0"/>
              <a:t>Any pointer can be assigned to </a:t>
            </a:r>
            <a:r>
              <a:rPr lang="en-US" altLang="en-US" sz="2000" smtClean="0">
                <a:latin typeface="Lucida Console" panose="020B0609040504020204" pitchFamily="49" charset="0"/>
              </a:rPr>
              <a:t>void *,</a:t>
            </a:r>
            <a:r>
              <a:rPr lang="en-US" altLang="en-US" smtClean="0"/>
              <a:t> and vice versa</a:t>
            </a:r>
          </a:p>
          <a:p>
            <a:pPr lvl="1" eaLnBrk="1" hangingPunct="1"/>
            <a:r>
              <a:rPr lang="en-US" altLang="en-US" sz="2000" smtClean="0">
                <a:latin typeface="Lucida Console" panose="020B0609040504020204" pitchFamily="49" charset="0"/>
              </a:rPr>
              <a:t>void *</a:t>
            </a:r>
            <a:r>
              <a:rPr lang="en-US" altLang="en-US" smtClean="0"/>
              <a:t> cannot be dereferenced</a:t>
            </a:r>
          </a:p>
          <a:p>
            <a:pPr lvl="2" eaLnBrk="1" hangingPunct="1"/>
            <a:r>
              <a:rPr lang="en-US" altLang="en-US" smtClean="0"/>
              <a:t>Each function receives a size argument specifying the number of bytes (characters) to process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4A085CC-8274-4660-9B44-31F3DD6162CA}" type="slidenum">
              <a:rPr lang="en-US" altLang="en-US" sz="1200" smtClean="0">
                <a:solidFill>
                  <a:schemeClr val="tx1"/>
                </a:solidFill>
              </a:rPr>
              <a:pPr/>
              <a:t>62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47459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8.30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Memory functions of the string-handling library. </a:t>
            </a:r>
          </a:p>
        </p:txBody>
      </p:sp>
      <p:graphicFrame>
        <p:nvGraphicFramePr>
          <p:cNvPr id="147460" name="Object 3"/>
          <p:cNvGraphicFramePr>
            <a:graphicFrameLocks noGrp="1" noChangeAspect="1"/>
          </p:cNvGraphicFramePr>
          <p:nvPr>
            <p:ph/>
          </p:nvPr>
        </p:nvGraphicFramePr>
        <p:xfrm>
          <a:off x="1536700" y="366713"/>
          <a:ext cx="6024563" cy="523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6" name="Document" r:id="rId4" imgW="6049992" imgH="5256664" progId="Word.Document.8">
                  <p:embed/>
                </p:oleObj>
              </mc:Choice>
              <mc:Fallback>
                <p:oleObj name="Document" r:id="rId4" imgW="6049992" imgH="5256664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66713"/>
                        <a:ext cx="6024563" cy="523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E9919A3A-3958-4662-A9AF-3652D377B623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63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8.8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69" y="1813455"/>
            <a:ext cx="7189787" cy="1089529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String-manipulation functions other than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memmove</a:t>
            </a:r>
            <a:r>
              <a:rPr lang="en-US" altLang="en-US" sz="2400" dirty="0" smtClean="0"/>
              <a:t> that copy characters have undefined results when copying takes place between parts of the same string.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7541C14-2FB6-47C6-BABD-2A6D2B445306}" type="slidenum">
              <a:rPr lang="en-US" altLang="en-US" sz="1200" smtClean="0">
                <a:solidFill>
                  <a:schemeClr val="tx1"/>
                </a:solidFill>
              </a:rPr>
              <a:pPr/>
              <a:t>64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1555" name="Object 2"/>
          <p:cNvGraphicFramePr>
            <a:graphicFrameLocks noChangeAspect="1"/>
          </p:cNvGraphicFramePr>
          <p:nvPr/>
        </p:nvGraphicFramePr>
        <p:xfrm>
          <a:off x="0" y="0"/>
          <a:ext cx="7053263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5" name="Document" r:id="rId4" imgW="7056048" imgH="4562163" progId="Word.Document.8">
                  <p:embed/>
                </p:oleObj>
              </mc:Choice>
              <mc:Fallback>
                <p:oleObj name="Document" r:id="rId4" imgW="7056048" imgH="45621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56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5155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fig08_31.c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7962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33528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memcpy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copies the first 17 characters from object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s2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object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s1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 flipH="1">
            <a:off x="2362200" y="2209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27FC503-F796-49CE-9B06-725A82B344DF}" type="slidenum">
              <a:rPr lang="en-US" altLang="en-US" sz="1200" smtClean="0">
                <a:solidFill>
                  <a:schemeClr val="tx1"/>
                </a:solidFill>
              </a:rPr>
              <a:pPr/>
              <a:t>65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3603" name="Object 2"/>
          <p:cNvGraphicFramePr>
            <a:graphicFrameLocks noChangeAspect="1"/>
          </p:cNvGraphicFramePr>
          <p:nvPr/>
        </p:nvGraphicFramePr>
        <p:xfrm>
          <a:off x="0" y="0"/>
          <a:ext cx="7053263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4" name="Document" r:id="rId4" imgW="7056048" imgH="4141789" progId="Word.Document.8">
                  <p:embed/>
                </p:oleObj>
              </mc:Choice>
              <mc:Fallback>
                <p:oleObj name="Document" r:id="rId4" imgW="7056048" imgH="41417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5360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fig08_32.c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80645" name="Text Box 5"/>
          <p:cNvSpPr txBox="1">
            <a:spLocks noChangeArrowheads="1"/>
          </p:cNvSpPr>
          <p:nvPr/>
        </p:nvSpPr>
        <p:spPr bwMode="auto">
          <a:xfrm>
            <a:off x="5791200" y="2209800"/>
            <a:ext cx="32004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memmove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copies the first 10 characters from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x[5]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object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x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by means of a temporary array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53607" name="Line 6"/>
          <p:cNvSpPr>
            <a:spLocks noChangeShapeType="1"/>
          </p:cNvSpPr>
          <p:nvPr/>
        </p:nvSpPr>
        <p:spPr bwMode="auto">
          <a:xfrm flipH="1">
            <a:off x="3581400" y="2362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53608" name="Line 7"/>
          <p:cNvSpPr>
            <a:spLocks noChangeShapeType="1"/>
          </p:cNvSpPr>
          <p:nvPr/>
        </p:nvSpPr>
        <p:spPr bwMode="auto">
          <a:xfrm flipH="1">
            <a:off x="3581400" y="2362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BA5E02A-7FE0-4DAD-AE14-051DF1D65125}" type="slidenum">
              <a:rPr lang="en-US" altLang="en-US" sz="1200" smtClean="0">
                <a:solidFill>
                  <a:schemeClr val="tx1"/>
                </a:solidFill>
              </a:rPr>
              <a:pPr/>
              <a:t>66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5651" name="Object 2"/>
          <p:cNvGraphicFramePr>
            <a:graphicFrameLocks noChangeAspect="1"/>
          </p:cNvGraphicFramePr>
          <p:nvPr/>
        </p:nvGraphicFramePr>
        <p:xfrm>
          <a:off x="0" y="0"/>
          <a:ext cx="7053263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1" name="Document" r:id="rId4" imgW="7056048" imgH="5469193" progId="Word.Document.8">
                  <p:embed/>
                </p:oleObj>
              </mc:Choice>
              <mc:Fallback>
                <p:oleObj name="Document" r:id="rId4" imgW="7056048" imgH="546919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46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556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fig08_33.c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5867400" y="2362200"/>
            <a:ext cx="30480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memcmp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compares the first 4 characters of objects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s2</a:t>
            </a:r>
          </a:p>
        </p:txBody>
      </p:sp>
      <p:sp>
        <p:nvSpPr>
          <p:cNvPr id="155655" name="Line 6"/>
          <p:cNvSpPr>
            <a:spLocks noChangeShapeType="1"/>
          </p:cNvSpPr>
          <p:nvPr/>
        </p:nvSpPr>
        <p:spPr bwMode="auto">
          <a:xfrm flipH="1">
            <a:off x="51054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ACD89AD-A389-4AB3-A01B-37C045F9CB12}" type="slidenum">
              <a:rPr lang="en-US" altLang="en-US" sz="1200" smtClean="0">
                <a:solidFill>
                  <a:schemeClr val="tx1"/>
                </a:solidFill>
              </a:rPr>
              <a:pPr/>
              <a:t>67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7699" name="Object 2"/>
          <p:cNvGraphicFramePr>
            <a:graphicFrameLocks noChangeAspect="1"/>
          </p:cNvGraphicFramePr>
          <p:nvPr/>
        </p:nvGraphicFramePr>
        <p:xfrm>
          <a:off x="0" y="0"/>
          <a:ext cx="7053263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9" name="Document" r:id="rId4" imgW="7056048" imgH="3976449" progId="Word.Document.8">
                  <p:embed/>
                </p:oleObj>
              </mc:Choice>
              <mc:Fallback>
                <p:oleObj name="Document" r:id="rId4" imgW="7056048" imgH="39764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fig08_34.c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82693" name="Text Box 5"/>
          <p:cNvSpPr txBox="1">
            <a:spLocks noChangeArrowheads="1"/>
          </p:cNvSpPr>
          <p:nvPr/>
        </p:nvSpPr>
        <p:spPr bwMode="auto">
          <a:xfrm>
            <a:off x="5791200" y="2209800"/>
            <a:ext cx="32004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memchr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locates the first occurrence of the character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r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inside the first 16 characters of object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157703" name="Line 6"/>
          <p:cNvSpPr>
            <a:spLocks noChangeShapeType="1"/>
          </p:cNvSpPr>
          <p:nvPr/>
        </p:nvSpPr>
        <p:spPr bwMode="auto">
          <a:xfrm flipH="1">
            <a:off x="45720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ED3E89D-8B9E-4234-A257-79A52B9088FF}" type="slidenum">
              <a:rPr lang="en-US" altLang="en-US" sz="1200" smtClean="0">
                <a:solidFill>
                  <a:schemeClr val="tx1"/>
                </a:solidFill>
              </a:rPr>
              <a:pPr/>
              <a:t>68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59747" name="Object 2"/>
          <p:cNvGraphicFramePr>
            <a:graphicFrameLocks noChangeAspect="1"/>
          </p:cNvGraphicFramePr>
          <p:nvPr/>
        </p:nvGraphicFramePr>
        <p:xfrm>
          <a:off x="0" y="0"/>
          <a:ext cx="7053263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7" name="Document" r:id="rId4" imgW="7056048" imgH="3931421" progId="Word.Document.8">
                  <p:embed/>
                </p:oleObj>
              </mc:Choice>
              <mc:Fallback>
                <p:oleObj name="Document" r:id="rId4" imgW="7056048" imgH="39314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393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fig08_35.c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83717" name="Text Box 5"/>
          <p:cNvSpPr txBox="1">
            <a:spLocks noChangeArrowheads="1"/>
          </p:cNvSpPr>
          <p:nvPr/>
        </p:nvSpPr>
        <p:spPr bwMode="auto">
          <a:xfrm>
            <a:off x="5181600" y="2819400"/>
            <a:ext cx="36576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memset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copies the character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into the first 7 characters of object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string1</a:t>
            </a:r>
          </a:p>
        </p:txBody>
      </p:sp>
      <p:sp>
        <p:nvSpPr>
          <p:cNvPr id="159751" name="Line 6"/>
          <p:cNvSpPr>
            <a:spLocks noChangeShapeType="1"/>
          </p:cNvSpPr>
          <p:nvPr/>
        </p:nvSpPr>
        <p:spPr bwMode="auto">
          <a:xfrm flipH="1" flipV="1">
            <a:off x="50292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198AADE-7DBD-4C65-86D8-6B62F0ACFB8B}" type="slidenum">
              <a:rPr lang="en-US" altLang="en-US" sz="1200" smtClean="0">
                <a:solidFill>
                  <a:schemeClr val="tx1"/>
                </a:solidFill>
              </a:rPr>
              <a:pPr/>
              <a:t>69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1795" name="Object 2"/>
          <p:cNvGraphicFramePr>
            <a:graphicFrameLocks noGrp="1" noChangeAspect="1"/>
          </p:cNvGraphicFramePr>
          <p:nvPr>
            <p:ph/>
          </p:nvPr>
        </p:nvGraphicFramePr>
        <p:xfrm>
          <a:off x="1401763" y="1981200"/>
          <a:ext cx="6340475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2" name="Document" r:id="rId4" imgW="6349042" imgH="2086384" progId="Word.Document.8">
                  <p:embed/>
                </p:oleObj>
              </mc:Choice>
              <mc:Fallback>
                <p:oleObj name="Document" r:id="rId4" imgW="6349042" imgH="2086384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981200"/>
                        <a:ext cx="6340475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8.36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Other functions of the string-handling library.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F3D3135-A160-4E0F-B0D0-7DB8BA2E2CB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8.2 Fundamentals of Strings and Characters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String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Define as a character array or a variable of type </a:t>
            </a:r>
            <a:r>
              <a:rPr lang="en-US" altLang="en-US" b="0" dirty="0" smtClean="0">
                <a:latin typeface="Lucida Console" panose="020B0609040504020204" pitchFamily="49" charset="0"/>
              </a:rPr>
              <a:t>char *</a:t>
            </a:r>
          </a:p>
          <a:p>
            <a:pPr lvl="3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dirty="0" smtClean="0">
                <a:latin typeface="Lucida Console" panose="020B0609040504020204" pitchFamily="49" charset="0"/>
              </a:rPr>
              <a:t>char color[] = "blue";</a:t>
            </a:r>
          </a:p>
          <a:p>
            <a:pPr lvl="3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 dirty="0" smtClean="0">
                <a:latin typeface="Lucida Console" panose="020B0609040504020204" pitchFamily="49" charset="0"/>
              </a:rPr>
              <a:t>char *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colorPtr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= "blue";</a:t>
            </a:r>
            <a:endParaRPr lang="tr-TR" altLang="en-US" sz="1800" dirty="0" smtClean="0">
              <a:latin typeface="Lucida Console" panose="020B0609040504020204" pitchFamily="49" charset="0"/>
            </a:endParaRPr>
          </a:p>
          <a:p>
            <a:pPr lvl="3" eaLnBrk="1" hangingPunct="1">
              <a:lnSpc>
                <a:spcPct val="90000"/>
              </a:lnSpc>
              <a:spcBef>
                <a:spcPts val="1200"/>
              </a:spcBef>
            </a:pPr>
            <a:endParaRPr lang="en-US" altLang="en-US" sz="11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Remember that strings represented as character arrays end with </a:t>
            </a:r>
            <a:r>
              <a:rPr lang="en-US" altLang="en-US" b="0" dirty="0" smtClean="0">
                <a:latin typeface="Lucida Console" panose="020B0609040504020204" pitchFamily="49" charset="0"/>
              </a:rPr>
              <a:t>'\0'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 smtClean="0">
                <a:latin typeface="Lucida Console" panose="020B0609040504020204" pitchFamily="49" charset="0"/>
              </a:rPr>
              <a:t>color</a:t>
            </a:r>
            <a:r>
              <a:rPr lang="en-US" altLang="en-US" sz="2200" dirty="0" smtClean="0"/>
              <a:t> has </a:t>
            </a:r>
            <a:r>
              <a:rPr lang="en-US" altLang="en-US" sz="2200" dirty="0" smtClean="0">
                <a:latin typeface="Lucida Console" panose="020B0609040504020204" pitchFamily="49" charset="0"/>
              </a:rPr>
              <a:t>5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D9B2C7D-0739-4570-A01A-5F2DA057A90C}" type="slidenum">
              <a:rPr lang="en-US" altLang="en-US" sz="1200" smtClean="0">
                <a:solidFill>
                  <a:schemeClr val="tx1"/>
                </a:solidFill>
              </a:rPr>
              <a:pPr/>
              <a:t>70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3843" name="Object 2"/>
          <p:cNvGraphicFramePr>
            <a:graphicFrameLocks noChangeAspect="1"/>
          </p:cNvGraphicFramePr>
          <p:nvPr/>
        </p:nvGraphicFramePr>
        <p:xfrm>
          <a:off x="0" y="0"/>
          <a:ext cx="7053263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3" name="Document" r:id="rId4" imgW="7056048" imgH="3135339" progId="Word.Document.8">
                  <p:embed/>
                </p:oleObj>
              </mc:Choice>
              <mc:Fallback>
                <p:oleObj name="Document" r:id="rId4" imgW="7056048" imgH="31353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6384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fig08_37.c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84741" name="Text Box 5"/>
          <p:cNvSpPr txBox="1">
            <a:spLocks noChangeArrowheads="1"/>
          </p:cNvSpPr>
          <p:nvPr/>
        </p:nvSpPr>
        <p:spPr bwMode="auto">
          <a:xfrm>
            <a:off x="3048000" y="457200"/>
            <a:ext cx="33528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strerror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returns an error message based on the number passed to it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63847" name="Line 6"/>
          <p:cNvSpPr>
            <a:spLocks noChangeShapeType="1"/>
          </p:cNvSpPr>
          <p:nvPr/>
        </p:nvSpPr>
        <p:spPr bwMode="auto">
          <a:xfrm flipH="1">
            <a:off x="2514600" y="68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A2FBDCC4-0F71-4606-B0A8-04BBA4E03D35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71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Portability Tip 8.4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6935787" cy="860425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The message generated by </a:t>
            </a:r>
            <a:r>
              <a:rPr lang="en-US" altLang="en-US" smtClean="0">
                <a:latin typeface="Lucida Console" panose="020B0609040504020204" pitchFamily="49" charset="0"/>
              </a:rPr>
              <a:t>strerror</a:t>
            </a:r>
            <a:r>
              <a:rPr lang="en-US" altLang="en-US" smtClean="0"/>
              <a:t> is system dependent.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84A7DC4-C528-4B09-AD97-28AD017DB652}" type="slidenum">
              <a:rPr lang="en-US" altLang="en-US" sz="1200" smtClean="0">
                <a:solidFill>
                  <a:schemeClr val="tx1"/>
                </a:solidFill>
              </a:rPr>
              <a:pPr/>
              <a:t>72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67939" name="Object 2"/>
          <p:cNvGraphicFramePr>
            <a:graphicFrameLocks noChangeAspect="1"/>
          </p:cNvGraphicFramePr>
          <p:nvPr/>
        </p:nvGraphicFramePr>
        <p:xfrm>
          <a:off x="0" y="0"/>
          <a:ext cx="7053263" cy="577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9" name="Document" r:id="rId4" imgW="7056048" imgH="5778980" progId="Word.Document.8">
                  <p:embed/>
                </p:oleObj>
              </mc:Choice>
              <mc:Fallback>
                <p:oleObj name="Document" r:id="rId4" imgW="7056048" imgH="57789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77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679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fig08_38.c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885765" name="Text Box 5"/>
          <p:cNvSpPr txBox="1">
            <a:spLocks noChangeArrowheads="1"/>
          </p:cNvSpPr>
          <p:nvPr/>
        </p:nvSpPr>
        <p:spPr bwMode="auto">
          <a:xfrm>
            <a:off x="4800600" y="2819400"/>
            <a:ext cx="3657600" cy="34607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strlen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returns the length of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string1</a:t>
            </a:r>
          </a:p>
        </p:txBody>
      </p:sp>
      <p:sp>
        <p:nvSpPr>
          <p:cNvPr id="167943" name="Line 6"/>
          <p:cNvSpPr>
            <a:spLocks noChangeShapeType="1"/>
          </p:cNvSpPr>
          <p:nvPr/>
        </p:nvSpPr>
        <p:spPr bwMode="auto">
          <a:xfrm flipH="1">
            <a:off x="38100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F3D3135-A160-4E0F-B0D0-7DB8BA2E2CB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8.2 Fundamentals of Strings and Characters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sz="2400" u="sng" dirty="0" smtClean="0"/>
              <a:t>Inputting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Use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scanf</a:t>
            </a:r>
            <a:endParaRPr lang="tr-TR" altLang="en-US" sz="20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800" dirty="0" smtClean="0">
              <a:latin typeface="Lucida Console" panose="020B0609040504020204" pitchFamily="49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tr-TR" altLang="en-US" sz="2200" b="0" dirty="0" err="1">
                <a:latin typeface="Lucida Console" panose="020B0609040504020204" pitchFamily="49" charset="0"/>
              </a:rPr>
              <a:t>c</a:t>
            </a:r>
            <a:r>
              <a:rPr lang="tr-TR" altLang="en-US" sz="2200" b="0" dirty="0" err="1" smtClean="0">
                <a:latin typeface="Lucida Console" panose="020B0609040504020204" pitchFamily="49" charset="0"/>
              </a:rPr>
              <a:t>har</a:t>
            </a:r>
            <a:r>
              <a:rPr lang="tr-TR" altLang="en-US" sz="2200" b="0" dirty="0" smtClean="0">
                <a:latin typeface="Lucida Console" panose="020B0609040504020204" pitchFamily="49" charset="0"/>
              </a:rPr>
              <a:t> </a:t>
            </a:r>
            <a:r>
              <a:rPr lang="tr-TR" altLang="en-US" sz="2200" b="0" dirty="0" err="1" smtClean="0">
                <a:latin typeface="Lucida Console" panose="020B0609040504020204" pitchFamily="49" charset="0"/>
              </a:rPr>
              <a:t>word</a:t>
            </a:r>
            <a:r>
              <a:rPr lang="tr-TR" altLang="en-US" sz="2200" b="0" dirty="0" smtClean="0">
                <a:latin typeface="Lucida Console" panose="020B0609040504020204" pitchFamily="49" charset="0"/>
              </a:rPr>
              <a:t>[20];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2200" b="0" dirty="0" err="1" smtClean="0">
                <a:latin typeface="Lucida Console" panose="020B0609040504020204" pitchFamily="49" charset="0"/>
              </a:rPr>
              <a:t>scanf</a:t>
            </a:r>
            <a:r>
              <a:rPr lang="en-US" altLang="en-US" sz="2200" b="0" dirty="0" smtClean="0">
                <a:latin typeface="Lucida Console" panose="020B0609040504020204" pitchFamily="49" charset="0"/>
              </a:rPr>
              <a:t>("%s", word);</a:t>
            </a:r>
            <a:endParaRPr lang="tr-TR" altLang="en-US" sz="2200" b="0" dirty="0" smtClean="0">
              <a:latin typeface="Lucida Console" panose="020B0609040504020204" pitchFamily="49" charset="0"/>
            </a:endParaRPr>
          </a:p>
          <a:p>
            <a:pPr lvl="3" eaLnBrk="1" hangingPunct="1">
              <a:lnSpc>
                <a:spcPct val="90000"/>
              </a:lnSpc>
            </a:pPr>
            <a:endParaRPr lang="en-US" altLang="en-US" sz="1600" b="0" dirty="0" smtClean="0">
              <a:latin typeface="Lucida Console" panose="020B0609040504020204" pitchFamily="49" charset="0"/>
            </a:endParaRPr>
          </a:p>
          <a:p>
            <a:pPr marL="792000" lvl="2" eaLnBrk="1" hangingPunct="1">
              <a:lnSpc>
                <a:spcPct val="90000"/>
              </a:lnSpc>
            </a:pPr>
            <a:r>
              <a:rPr lang="en-US" altLang="en-US" sz="2200" b="0" dirty="0" smtClean="0"/>
              <a:t>Copies input</a:t>
            </a:r>
            <a:r>
              <a:rPr lang="tr-TR" altLang="en-US" sz="2200" b="0" dirty="0" smtClean="0"/>
              <a:t> </a:t>
            </a:r>
            <a:r>
              <a:rPr lang="en-US" altLang="en-US" sz="2200" b="0" dirty="0" smtClean="0"/>
              <a:t>into </a:t>
            </a:r>
            <a:r>
              <a:rPr lang="en-US" altLang="en-US" sz="2200" b="0" dirty="0" smtClean="0">
                <a:latin typeface="Lucida Console" panose="020B0609040504020204" pitchFamily="49" charset="0"/>
              </a:rPr>
              <a:t>word[]</a:t>
            </a:r>
          </a:p>
          <a:p>
            <a:pPr marL="792000" lvl="2" eaLnBrk="1" hangingPunct="1">
              <a:lnSpc>
                <a:spcPct val="90000"/>
              </a:lnSpc>
            </a:pPr>
            <a:r>
              <a:rPr lang="en-US" altLang="en-US" sz="2200" b="0" dirty="0" smtClean="0"/>
              <a:t>Do not need </a:t>
            </a:r>
            <a:r>
              <a:rPr lang="en-US" altLang="en-US" sz="2200" b="0" dirty="0" smtClean="0">
                <a:latin typeface="Lucida Console" panose="020B0609040504020204" pitchFamily="49" charset="0"/>
              </a:rPr>
              <a:t>&amp;</a:t>
            </a:r>
            <a:r>
              <a:rPr lang="en-US" altLang="en-US" sz="2200" b="0" dirty="0" smtClean="0"/>
              <a:t> (because </a:t>
            </a:r>
            <a:r>
              <a:rPr lang="tr-TR" altLang="en-US" sz="2200" b="0" dirty="0" err="1" smtClean="0"/>
              <a:t>array</a:t>
            </a:r>
            <a:r>
              <a:rPr lang="tr-TR" altLang="en-US" sz="2200" b="0" dirty="0" smtClean="0"/>
              <a:t> name is </a:t>
            </a:r>
            <a:r>
              <a:rPr lang="tr-TR" altLang="en-US" sz="2200" b="0" dirty="0" err="1" smtClean="0"/>
              <a:t>the</a:t>
            </a:r>
            <a:r>
              <a:rPr lang="tr-TR" altLang="en-US" sz="2200" b="0" dirty="0" smtClean="0"/>
              <a:t> </a:t>
            </a:r>
            <a:r>
              <a:rPr lang="en-GB" altLang="en-US" sz="2200" b="0" dirty="0" smtClean="0"/>
              <a:t>address</a:t>
            </a:r>
            <a:r>
              <a:rPr lang="tr-TR" altLang="en-US" sz="2200" b="0" dirty="0" smtClean="0"/>
              <a:t> of </a:t>
            </a:r>
            <a:r>
              <a:rPr lang="tr-TR" altLang="en-US" sz="2200" b="0" dirty="0" err="1" smtClean="0"/>
              <a:t>the</a:t>
            </a:r>
            <a:r>
              <a:rPr lang="tr-TR" altLang="en-US" sz="2200" b="0" dirty="0" smtClean="0"/>
              <a:t> </a:t>
            </a:r>
            <a:r>
              <a:rPr lang="tr-TR" altLang="en-US" sz="2200" b="0" dirty="0" err="1" smtClean="0"/>
              <a:t>first</a:t>
            </a:r>
            <a:r>
              <a:rPr lang="tr-TR" altLang="en-US" sz="2200" b="0" dirty="0" smtClean="0"/>
              <a:t> element of </a:t>
            </a:r>
            <a:r>
              <a:rPr lang="tr-TR" altLang="en-US" sz="2200" b="0" dirty="0" err="1" smtClean="0"/>
              <a:t>the</a:t>
            </a:r>
            <a:r>
              <a:rPr lang="tr-TR" altLang="en-US" sz="2200" b="0" dirty="0" smtClean="0"/>
              <a:t> </a:t>
            </a:r>
            <a:r>
              <a:rPr lang="tr-TR" altLang="en-US" sz="2200" b="0" dirty="0" err="1" smtClean="0"/>
              <a:t>array</a:t>
            </a:r>
            <a:r>
              <a:rPr lang="en-US" altLang="en-US" sz="2200" b="0" dirty="0" smtClean="0"/>
              <a:t>)</a:t>
            </a:r>
            <a:endParaRPr lang="tr-TR" altLang="en-US" sz="2200" b="0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2200" b="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/>
              <a:t>Remember to leave room in the array for </a:t>
            </a:r>
            <a:r>
              <a:rPr lang="en-US" altLang="en-US" b="0" dirty="0" smtClean="0">
                <a:latin typeface="Lucida Console" panose="020B0609040504020204" pitchFamily="49" charset="0"/>
              </a:rPr>
              <a:t>'\0‘</a:t>
            </a:r>
            <a:r>
              <a:rPr lang="tr-TR" altLang="en-US" b="0" dirty="0" smtClean="0">
                <a:latin typeface="Lucida Console" panose="020B0609040504020204" pitchFamily="49" charset="0"/>
              </a:rPr>
              <a:t> </a:t>
            </a:r>
            <a:r>
              <a:rPr lang="tr-TR" altLang="en-US" b="0" dirty="0" smtClean="0"/>
              <a:t>(</a:t>
            </a:r>
            <a:r>
              <a:rPr lang="en-GB" altLang="en-US" b="0" dirty="0" smtClean="0"/>
              <a:t>null</a:t>
            </a:r>
            <a:r>
              <a:rPr lang="tr-TR" altLang="en-US" b="0" dirty="0" smtClean="0"/>
              <a:t> </a:t>
            </a:r>
            <a:r>
              <a:rPr lang="en-GB" altLang="en-US" b="0" dirty="0" smtClean="0"/>
              <a:t>character</a:t>
            </a:r>
            <a:r>
              <a:rPr lang="tr-TR" altLang="en-US" b="0" dirty="0" smtClean="0"/>
              <a:t>)</a:t>
            </a: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385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3DF24CC9-7288-4FCB-9CEF-401F504378D7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9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Error-Prevention Tip 8.1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219" y="1807810"/>
            <a:ext cx="7367587" cy="2511457"/>
          </a:xfrm>
          <a:noFill/>
        </p:spPr>
        <p:txBody>
          <a:bodyPr anchor="t"/>
          <a:lstStyle/>
          <a:p>
            <a:pPr eaLnBrk="1" hangingPunct="1"/>
            <a:r>
              <a:rPr lang="en-US" altLang="en-US" sz="2400" dirty="0" smtClean="0"/>
              <a:t>When storing a string of characters in a character array, be sure that the array is large enough to hold the largest string that will be stored. </a:t>
            </a:r>
            <a:endParaRPr lang="tr-TR" altLang="en-US" sz="2400" dirty="0" smtClean="0"/>
          </a:p>
          <a:p>
            <a:pPr eaLnBrk="1" hangingPunct="1"/>
            <a:r>
              <a:rPr lang="en-US" altLang="en-US" sz="2400" dirty="0" smtClean="0"/>
              <a:t>C </a:t>
            </a:r>
            <a:r>
              <a:rPr lang="en-US" altLang="en-US" sz="2400" dirty="0" smtClean="0"/>
              <a:t>allows strings of any length to be stored. If a string is longer than the character array in which it is to be stored, characters beyond the end of the array will overwrite data in memory following the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1826</TotalTime>
  <Words>1737</Words>
  <Application>Microsoft Office PowerPoint</Application>
  <PresentationFormat>On-screen Show (4:3)</PresentationFormat>
  <Paragraphs>406</Paragraphs>
  <Slides>72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3" baseType="lpstr">
      <vt:lpstr>AGaramond</vt:lpstr>
      <vt:lpstr>Arial</vt:lpstr>
      <vt:lpstr>Courier New</vt:lpstr>
      <vt:lpstr>Goudy Sans Book</vt:lpstr>
      <vt:lpstr>Goudy Sans Medium</vt:lpstr>
      <vt:lpstr>Lucida Console</vt:lpstr>
      <vt:lpstr>Symbol</vt:lpstr>
      <vt:lpstr>Times</vt:lpstr>
      <vt:lpstr>Times New Roman</vt:lpstr>
      <vt:lpstr>Wingdings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Document</vt:lpstr>
      <vt:lpstr>8</vt:lpstr>
      <vt:lpstr>PowerPoint Presentation</vt:lpstr>
      <vt:lpstr>OBJECTIVES</vt:lpstr>
      <vt:lpstr>8.1 Introduction</vt:lpstr>
      <vt:lpstr>8.2 Fundamentals of Strings and Characters</vt:lpstr>
      <vt:lpstr>8.2 Fundamentals of Strings and Characters</vt:lpstr>
      <vt:lpstr>8.2 Fundamentals of Strings and Characters</vt:lpstr>
      <vt:lpstr>8.2 Fundamentals of Strings and Characters</vt:lpstr>
      <vt:lpstr>Error-Prevention Tip 8.1</vt:lpstr>
      <vt:lpstr>8.3 Character Handling Library</vt:lpstr>
      <vt:lpstr>PowerPoint Presentation</vt:lpstr>
      <vt:lpstr>PowerPoint Presentation</vt:lpstr>
      <vt:lpstr>Error-Prevention Tip 8.2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8.4 String-Conversion Functions</vt:lpstr>
      <vt:lpstr>PowerPoint Presentation</vt:lpstr>
      <vt:lpstr>Error-Prevention Tip 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8.5 Standard Input/Output Library Functions</vt:lpstr>
      <vt:lpstr>PowerPoint Presentation</vt:lpstr>
      <vt:lpstr>Error-Prevention Tip 8.4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8.6 String Manipulation Functions of the String Handling Library</vt:lpstr>
      <vt:lpstr>PowerPoint Presentation</vt:lpstr>
      <vt:lpstr>Portability Tip 8.2</vt:lpstr>
      <vt:lpstr>Error-Prevention Tip 8.5</vt:lpstr>
      <vt:lpstr>PowerPoint Presentation</vt:lpstr>
      <vt:lpstr>PowerPoint Presentation</vt:lpstr>
      <vt:lpstr>8.7 Comparison Functions of the String-Handling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8.9 Memory Functions of the String-Handling Library</vt:lpstr>
      <vt:lpstr>PowerPoint Presentation</vt:lpstr>
      <vt:lpstr>Common Programming Error 8.8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Portability Tip 8.4</vt:lpstr>
      <vt:lpstr>PowerPoint Presentation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Bora Döken</cp:lastModifiedBy>
  <cp:revision>301</cp:revision>
  <dcterms:created xsi:type="dcterms:W3CDTF">2004-06-18T18:26:58Z</dcterms:created>
  <dcterms:modified xsi:type="dcterms:W3CDTF">2018-09-02T17:06:52Z</dcterms:modified>
  <cp:category>Temlpate v. 07-27-04</cp:category>
</cp:coreProperties>
</file>