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</p:sldMasterIdLst>
  <p:notesMasterIdLst>
    <p:notesMasterId r:id="rId71"/>
  </p:notesMasterIdLst>
  <p:handoutMasterIdLst>
    <p:handoutMasterId r:id="rId72"/>
  </p:handoutMasterIdLst>
  <p:sldIdLst>
    <p:sldId id="257" r:id="rId11"/>
    <p:sldId id="262" r:id="rId12"/>
    <p:sldId id="258" r:id="rId13"/>
    <p:sldId id="259" r:id="rId14"/>
    <p:sldId id="328" r:id="rId15"/>
    <p:sldId id="329" r:id="rId16"/>
    <p:sldId id="263" r:id="rId17"/>
    <p:sldId id="330" r:id="rId18"/>
    <p:sldId id="264" r:id="rId19"/>
    <p:sldId id="331" r:id="rId20"/>
    <p:sldId id="332" r:id="rId21"/>
    <p:sldId id="333" r:id="rId22"/>
    <p:sldId id="274" r:id="rId23"/>
    <p:sldId id="275" r:id="rId24"/>
    <p:sldId id="334" r:id="rId25"/>
    <p:sldId id="335" r:id="rId26"/>
    <p:sldId id="279" r:id="rId27"/>
    <p:sldId id="336" r:id="rId28"/>
    <p:sldId id="281" r:id="rId29"/>
    <p:sldId id="282" r:id="rId30"/>
    <p:sldId id="283" r:id="rId31"/>
    <p:sldId id="284" r:id="rId32"/>
    <p:sldId id="337" r:id="rId33"/>
    <p:sldId id="338" r:id="rId34"/>
    <p:sldId id="288" r:id="rId35"/>
    <p:sldId id="292" r:id="rId36"/>
    <p:sldId id="293" r:id="rId37"/>
    <p:sldId id="294" r:id="rId38"/>
    <p:sldId id="339" r:id="rId39"/>
    <p:sldId id="296" r:id="rId40"/>
    <p:sldId id="343" r:id="rId41"/>
    <p:sldId id="297" r:id="rId42"/>
    <p:sldId id="298" r:id="rId43"/>
    <p:sldId id="299" r:id="rId44"/>
    <p:sldId id="300" r:id="rId45"/>
    <p:sldId id="306" r:id="rId46"/>
    <p:sldId id="307" r:id="rId47"/>
    <p:sldId id="301" r:id="rId48"/>
    <p:sldId id="302" r:id="rId49"/>
    <p:sldId id="303" r:id="rId50"/>
    <p:sldId id="304" r:id="rId51"/>
    <p:sldId id="305" r:id="rId52"/>
    <p:sldId id="308" r:id="rId53"/>
    <p:sldId id="309" r:id="rId54"/>
    <p:sldId id="310" r:id="rId55"/>
    <p:sldId id="313" r:id="rId56"/>
    <p:sldId id="314" r:id="rId57"/>
    <p:sldId id="315" r:id="rId58"/>
    <p:sldId id="340" r:id="rId59"/>
    <p:sldId id="341" r:id="rId60"/>
    <p:sldId id="316" r:id="rId61"/>
    <p:sldId id="317" r:id="rId62"/>
    <p:sldId id="318" r:id="rId63"/>
    <p:sldId id="319" r:id="rId64"/>
    <p:sldId id="321" r:id="rId65"/>
    <p:sldId id="322" r:id="rId66"/>
    <p:sldId id="342" r:id="rId67"/>
    <p:sldId id="324" r:id="rId68"/>
    <p:sldId id="325" r:id="rId69"/>
    <p:sldId id="326" r:id="rId70"/>
  </p:sldIdLst>
  <p:sldSz cx="9144000" cy="6858000" type="screen4x3"/>
  <p:notesSz cx="693420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5172B3"/>
    <a:srgbClr val="FDC382"/>
    <a:srgbClr val="D8A57E"/>
    <a:srgbClr val="F9F9F7"/>
    <a:srgbClr val="A0CED6"/>
    <a:srgbClr val="F0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622" autoAdjust="0"/>
  </p:normalViewPr>
  <p:slideViewPr>
    <p:cSldViewPr>
      <p:cViewPr>
        <p:scale>
          <a:sx n="60" d="100"/>
          <a:sy n="60" d="100"/>
        </p:scale>
        <p:origin x="1426" y="226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FC307D-421E-4D16-90EE-A86C27562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FA45E6-092B-4F36-ACEF-DBC764818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403B712-BE2A-4B45-BAAE-6A338C537845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4446B31-BDBD-485A-BB22-9D60534E754F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CC7E1DD-4F2F-4B2E-BE4C-F677A1F33BF1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9D6C86A-289F-4FD4-97C7-F2D188EF3349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29768D3-C16B-4784-AFA5-8F760D2A661C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B48E8C4-D75D-4D7B-9A39-DFC37FCE06CE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3797C5B-06B6-406C-A269-573B8A344489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54F05F9-298B-4808-8DE0-0889DBF39F6A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27FCC54-6BFF-4AD1-8ABC-A8040B96EBA0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3B6C0DC-385A-4F5B-AC9F-73BF9086AD73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E6F9269-3D3E-4C03-A79F-E939BA66ABE4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BC9AE7C-0E0B-499A-894E-80F6142CB280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E0C7772-A293-44DA-901C-389878C77BE3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B299579-5995-45D2-BEC5-C0224EC52CFD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B87E582-731A-4A8A-A884-4628A4B2B252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CA2386A-FB0F-4B58-BB76-A01571759B3E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1800B07-40D4-4C36-903E-F43F73BFFAE3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E12A7DA-B221-47B1-B2E9-AA53165F5030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551508B-2651-4FF2-823B-B1BC8A5AECFF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98CF2A4-EB82-491A-AFBF-6C29A471DE17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EAF86C5-B631-4D49-90E5-0FF79B16A7DE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F6AA425-32F4-4632-A78B-352F1D4F3478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BDC0460-F07D-403C-9CF8-C983F2C9CAD6}" type="slidenum">
              <a:rPr lang="en-US" altLang="en-US" sz="1200" smtClean="0">
                <a:solidFill>
                  <a:schemeClr val="tx1"/>
                </a:solidFill>
              </a:rPr>
              <a:pPr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AD86C18-59CE-4CC1-95D1-D64BD1E0E8D9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65E6D98-A12F-45B9-8FE3-9B5E53C31A14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D89913D-0382-4577-9DCE-ABC1BBFAC253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AB6464C-28C7-4B83-AF07-B65BACDC4CA8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3646DB5-8244-4CF0-AEC8-77D929545598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283BDCE-B180-4A6F-A53D-698F14C6D6BD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12B870D-4363-4806-ADC7-787CE8105F67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A8EAE8C-B273-4A4B-92C9-DF21CCF88618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0289AF8-1564-4A92-BE89-8B10A08283C6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0B457B0-C1A5-4832-A322-EFBE07770DC7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DCB0C8F-B0F4-4FFE-95C2-7EF463BA1463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29A3924-38A4-48DC-9595-F4D88E18EEAA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CCBE3F5-9436-4278-BEFF-A7B6A4833760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0CAA19C-14ED-46F0-97F2-2C5A455B5977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0DE4123-899B-4729-9D91-1DE204B7235A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A6AEE87-EBE8-4233-869A-2FB033251E64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2DAC615-C685-414D-92C7-B79FC81143E4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64E12E2-E8CE-45C5-9AE0-E5DC37F1F65B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8C11A8F-FB3D-4805-AD2A-E8289200C81A}" type="slidenum">
              <a:rPr lang="en-US" altLang="en-US" sz="1200" smtClean="0">
                <a:solidFill>
                  <a:schemeClr val="tx1"/>
                </a:solidFill>
              </a:rPr>
              <a:pPr/>
              <a:t>48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A855698-B121-41AB-957B-28DE9FB99C03}" type="slidenum">
              <a:rPr lang="en-US" altLang="en-US" sz="1200" smtClean="0">
                <a:solidFill>
                  <a:schemeClr val="tx1"/>
                </a:solidFill>
              </a:rPr>
              <a:pPr/>
              <a:t>49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629662B-1254-4DA3-B812-949F59F940AB}" type="slidenum">
              <a:rPr lang="en-US" altLang="en-US" sz="1200" smtClean="0">
                <a:solidFill>
                  <a:schemeClr val="tx1"/>
                </a:solidFill>
              </a:rPr>
              <a:pPr/>
              <a:t>50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A2D86EA-17E0-499B-99CC-8ABEE70817D2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5D4F124-2525-4A77-B5FB-6727152F575C}" type="slidenum">
              <a:rPr lang="en-US" altLang="en-US" sz="1200" smtClean="0">
                <a:solidFill>
                  <a:schemeClr val="tx1"/>
                </a:solidFill>
              </a:rPr>
              <a:pPr/>
              <a:t>51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FE4070-E21D-4ABD-8BBB-4A659F8DF1C8}" type="slidenum">
              <a:rPr lang="en-US" altLang="en-US" sz="1200" smtClean="0">
                <a:solidFill>
                  <a:schemeClr val="tx1"/>
                </a:solidFill>
              </a:rPr>
              <a:pPr/>
              <a:t>52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930F1CB-5D8B-4E2B-98BD-C8E369E9CB9A}" type="slidenum">
              <a:rPr lang="en-US" altLang="en-US" sz="1200" smtClean="0">
                <a:solidFill>
                  <a:schemeClr val="tx1"/>
                </a:solidFill>
              </a:rPr>
              <a:pPr/>
              <a:t>53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58C2443-6E6E-4F8F-B5D1-B70F62C0BBCB}" type="slidenum">
              <a:rPr lang="en-US" altLang="en-US" sz="1200" smtClean="0">
                <a:solidFill>
                  <a:schemeClr val="tx1"/>
                </a:solidFill>
              </a:rPr>
              <a:pPr/>
              <a:t>54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89ABA6A-3869-43DF-A1F7-D4E7592F1803}" type="slidenum">
              <a:rPr lang="en-US" altLang="en-US" sz="1200" smtClean="0">
                <a:solidFill>
                  <a:schemeClr val="tx1"/>
                </a:solidFill>
              </a:rPr>
              <a:pPr/>
              <a:t>55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B8F3B5C-4EE2-4A0A-A7AF-CC5D130B968A}" type="slidenum">
              <a:rPr lang="en-US" altLang="en-US" sz="1200" smtClean="0">
                <a:solidFill>
                  <a:schemeClr val="tx1"/>
                </a:solidFill>
              </a:rPr>
              <a:pPr/>
              <a:t>56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EF5C516-E8F0-4852-B7DA-48F62ADF0553}" type="slidenum">
              <a:rPr lang="en-US" altLang="en-US" sz="1200" smtClean="0">
                <a:solidFill>
                  <a:schemeClr val="tx1"/>
                </a:solidFill>
              </a:rPr>
              <a:pPr/>
              <a:t>57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8B19E47-28E9-4B41-89B4-9E1B85CEAA1C}" type="slidenum">
              <a:rPr lang="en-US" altLang="en-US" sz="1200" smtClean="0">
                <a:solidFill>
                  <a:schemeClr val="tx1"/>
                </a:solidFill>
              </a:rPr>
              <a:pPr/>
              <a:t>58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85D1984-BD8C-4A10-BE93-695D58C60563}" type="slidenum">
              <a:rPr lang="en-US" altLang="en-US" sz="1200" smtClean="0">
                <a:solidFill>
                  <a:schemeClr val="tx1"/>
                </a:solidFill>
              </a:rPr>
              <a:pPr/>
              <a:t>59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A00F577-A167-45B5-AE3B-6343FB285CF3}" type="slidenum">
              <a:rPr lang="en-US" altLang="en-US" sz="1200" smtClean="0">
                <a:solidFill>
                  <a:schemeClr val="tx1"/>
                </a:solidFill>
              </a:rPr>
              <a:pPr/>
              <a:t>60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F0677A-33D2-4553-91EF-24DCB6D632D5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7C8755A-8B66-4E49-A533-E8863114050F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EFEC272-EB1C-4645-B93B-5ADD25A0373F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D90C4BD-9A37-4A88-A488-20E5895DF32A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10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CF2BB-1C74-455E-A461-87E3D7CEA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0702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8D54F-8ABE-4E25-8192-5BEAD769C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87170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C7284-C157-4BBD-9455-9D7FA2501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0556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787DB-DCD4-4CF0-9B0D-6FBF0C1F7B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45626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7F3D1-734F-4100-BC9F-C44E4DC5B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16850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89E7A-165C-4902-A8D7-0CB9F11F5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18153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9E170-CF28-4318-8599-FFB916E11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41885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64A34-7E1B-429C-B2C3-5088149A0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9573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706D0-C230-4180-96DF-71F65CE69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17499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A3F84-69B4-4961-AE0E-D9E0B3287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95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0D801-4A1C-4AAA-9424-515E7671D8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3686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9A9D7-23EA-4732-A415-A333847E1D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408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6F9C9-031C-4319-B876-28160D412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08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3EE48-3753-4B18-A245-B58EBA5D05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75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AEE68-4AF1-4B72-8580-25655A6B72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491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2D848-AC3B-4861-9D0D-6926CBAED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67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DE59-5F5D-4B0C-9692-C2A4FAA537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0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30B16-1339-4CAC-BA16-146F41B95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98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2C6FA-CE47-45E0-A2D2-4044B175D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095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B568B-A8A6-48D1-A18F-799FE507C1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96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34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F2137-6431-4FC7-A89D-3BD4FFFA3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166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75B42-89A1-4235-A535-CAB8091B85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09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B5A20-1911-469E-BF72-96BB9DC96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93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405F0-6487-4C92-83B2-851493634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06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E76C9-C5F8-4CEF-874F-760ED79BC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126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D19F4-B7E6-467F-ABE5-DA9A291CEA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59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795C7-AE14-4010-9541-D6B8CA1D2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674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2BDE6-6244-49E9-B536-5EEE2CE504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884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B47C6-03DB-4EB0-8E97-1F4F7F07A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946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4AA77-F2FC-4B7F-9AC5-5DB487157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08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2153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43F08-EA66-47FE-9833-DEDF7E010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53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24FF-E5E0-457B-A3D2-063F9A414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158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B4B5-E83F-4910-96FC-A0C00FF42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324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960A-F949-40C3-9B72-FEA71E03F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799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60E0C-9229-4A81-8CE1-0D4F47B37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841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9A761-4CD3-4868-9F79-303523996C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10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4BB9B-97FF-42AF-A115-99D7B1070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0266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206F6-CBA5-44FD-B9CC-B0513B2467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30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F73FA-8EA9-42FC-A746-FE30176A63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03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F405A-936A-4464-BF0C-E680ED438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30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8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EAC3-050B-471F-B5F2-D303151D1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296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5ABD-94B9-4DB8-94BD-114235C4A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2784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12AE7-7C98-4648-A715-67CB1958C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985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A2026-7A9B-4063-9C1D-450D3A2D3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7651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CB9E4-4823-4178-8352-FE44F1C8F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7565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DBAEB-61A5-49FC-B604-C4C6838910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7098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161E8-C9D5-49FC-9F4B-19A2761B9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15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25C5E-F98F-4DE0-84FD-E639476B7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0321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046BD-3CF7-4E8B-BBA8-B109C5915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679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0806E-66FF-4348-A98E-377BC4C64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2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09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6808F-0A84-42D9-BD8A-2D3451526E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3523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8F970-C6CB-40ED-9B53-6F1865AD6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6584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3ABAD-0FBE-4C30-8EAD-942BD4FACB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1535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A05F3-C450-4782-A1E7-DCD87ACB0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6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FA181-F507-4310-B499-EDCFDC560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459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199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199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09100-CB31-43EF-A0DD-09C5657E8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178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4DF72-EB1E-4DD9-826E-CF86202F2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6711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04A4F-B1B0-4DC6-A1C5-7A4247AB7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5065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9617F-A219-4858-91B3-20D9B293E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1280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BD977-BB8F-4F9A-A165-15F0A7B14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63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475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B92B4-9368-42BE-8F35-E7925C846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3185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AC458-982F-4DFE-9EFE-0CD740978D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9683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0FCFA-3802-490A-8310-84941658B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5480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93DD9-9077-4934-AEA6-5349264D8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2790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22EF-32F6-4ED4-A338-9EB680A52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9095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9C36-615C-4661-B516-4B390C464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5535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F35DC-C5E8-4899-B37E-A7FAD09A5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5873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815D4-EE6A-4E92-B8F1-CFE56BBAE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1888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BA6A-6E00-4326-9AC1-DB8E8866CB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5855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28105-B47D-4E13-A153-A69568A08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2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0054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ACFCE-1049-4038-8F8F-3FC5EAE0C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9234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61AB2-A2DA-4B3A-9F85-11FFFA593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9284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3B1E-8957-42BE-9F52-57D7C6F8E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46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33521-79A6-4455-8EA1-5B0679E9E3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0627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FA6B5-BD06-4A24-B1C0-FD58645BC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5026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AEB1D-CB66-497B-A18A-920D071B7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8485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94725-9568-4FFF-8E85-B4D45D6C66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3930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92EA7-16B7-4145-AC8B-9C8EF154C6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142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825625"/>
            <a:ext cx="8686800" cy="465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A939F-2054-442F-9856-52978D26C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0938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ABF78-CDDE-44EB-A652-BCBB7E253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04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6854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04314-CB5F-4B7D-BFD2-AF133A606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219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1B11C-FE01-4108-8388-1B2D2DEA0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0421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2D2AB-2C4B-46C0-818E-C72106FF7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0797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87CAF-88E0-4C71-ABEE-5A84710F2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9355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1E590-1748-4424-A032-711B9B5F57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52249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F69A4-B179-444C-B8CF-069CC9850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7479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983D4-B11E-4EB2-88C4-2980416566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457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5DC87-71A4-465E-BB85-E274D4279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9689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95F5C-F821-452A-8519-17310D295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4385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559B0-C45E-4885-9130-314DA2A85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8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9700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85559-05FD-46C4-A970-FAA6B4FFA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26351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AADAE-8F66-4B4E-882B-F5B039246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9580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DE7AE-53C2-4A35-86DD-A37AD6EA22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5711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1BAA4-AC8C-4FF6-8141-1B5E2366D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8139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988A2-0DB6-4693-A584-36B33DE66F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32611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1FE9-2D12-4AAA-A672-B14784DD2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7242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A565-C3C2-466E-AB62-527357FF3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620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EC888-410F-49C8-B860-CFD7F5D0B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76863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FE3B6-2856-4B21-92C5-0FE8A7049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75830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D0BFF-83DF-4AED-91B4-62CE59E59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37667C-3606-4AFA-BFB6-DA103BACE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9223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B843C3-E8B8-4493-84D6-B406252AA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4000" b="1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0A7251-612C-4BA6-A93B-0E5981A5D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2058" name="Rectangle 1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2B29C5-B09C-48D5-9FD2-8AD3983BF7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3081" name="Rectangle 16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DEFB59-A98A-453B-A990-F87CD77019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4104" name="Rectangle 1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7E94C4-7C2D-4A0B-96A6-7E5EFD8E9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DB097C-59D4-4654-B9F2-D121F19D3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9B5CDBA-E85B-4310-A689-ACBED3629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200" smtClean="0">
                <a:sym typeface="Symbol" panose="05050102010706020507" pitchFamily="18" charset="2"/>
              </a:rPr>
              <a:t></a:t>
            </a:r>
            <a:r>
              <a:rPr lang="en-US" altLang="en-US" sz="1200" smtClean="0"/>
              <a:t> 2007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60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B2FA72-4716-4BB0-AF64-E88B7D2C6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7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spcAft>
                <a:spcPct val="20000"/>
              </a:spcAft>
              <a:defRPr sz="6000" b="1">
                <a:solidFill>
                  <a:srgbClr val="4F87C6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5000"/>
              </a:lnSpc>
              <a:spcAft>
                <a:spcPct val="20000"/>
              </a:spcAft>
              <a:defRPr sz="40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Aft>
                <a:spcPct val="2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</a:pPr>
            <a:fld id="{9F0DB25E-89E6-4ABF-81B9-9FF7C1EC511D}" type="slidenum">
              <a:rPr lang="en-US" altLang="en-US" sz="1200" b="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Aft>
                  <a:spcPct val="0"/>
                </a:spcAft>
              </a:pPr>
              <a:t>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25488" y="889000"/>
            <a:ext cx="1720850" cy="1390650"/>
          </a:xfrm>
        </p:spPr>
        <p:txBody>
          <a:bodyPr/>
          <a:lstStyle/>
          <a:p>
            <a:pPr eaLnBrk="1" hangingPunct="1"/>
            <a:r>
              <a:rPr lang="en-US" altLang="en-US" smtClean="0"/>
              <a:t>10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593975"/>
            <a:ext cx="7315200" cy="2435225"/>
          </a:xfrm>
        </p:spPr>
        <p:txBody>
          <a:bodyPr/>
          <a:lstStyle/>
          <a:p>
            <a:pPr marL="0" indent="0" eaLnBrk="1" hangingPunct="1"/>
            <a:r>
              <a:rPr lang="en-US" altLang="en-US" sz="5400" smtClean="0"/>
              <a:t>C Structures, Unions, Bit Manipulations and Enumerations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FDFD57E-99A2-4585-BBC4-EB5F00825E7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10.2 Structure Definitions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Valid Operations</a:t>
            </a:r>
          </a:p>
          <a:p>
            <a:pPr lvl="1" eaLnBrk="1" hangingPunct="1"/>
            <a:r>
              <a:rPr lang="en-US" altLang="en-US" b="0" smtClean="0"/>
              <a:t>Assigning a structure to a structure of the same type </a:t>
            </a:r>
          </a:p>
          <a:p>
            <a:pPr lvl="1" eaLnBrk="1" hangingPunct="1"/>
            <a:r>
              <a:rPr lang="en-US" altLang="en-US" b="0" smtClean="0"/>
              <a:t>Taking the address (</a:t>
            </a:r>
            <a:r>
              <a:rPr lang="en-US" altLang="en-US" sz="2000" b="0" smtClean="0">
                <a:latin typeface="Lucida Console" panose="020B0609040504020204" pitchFamily="49" charset="0"/>
              </a:rPr>
              <a:t>&amp;</a:t>
            </a:r>
            <a:r>
              <a:rPr lang="en-US" altLang="en-US" b="0" smtClean="0"/>
              <a:t>) of a structure </a:t>
            </a:r>
          </a:p>
          <a:p>
            <a:pPr lvl="1" eaLnBrk="1" hangingPunct="1"/>
            <a:r>
              <a:rPr lang="en-US" altLang="en-US" b="0" smtClean="0"/>
              <a:t>Accessing the members of a structure </a:t>
            </a:r>
          </a:p>
          <a:p>
            <a:pPr lvl="1" eaLnBrk="1" hangingPunct="1"/>
            <a:r>
              <a:rPr lang="en-US" altLang="en-US" b="0" smtClean="0"/>
              <a:t>Using the </a:t>
            </a:r>
            <a:r>
              <a:rPr lang="en-US" altLang="en-US" sz="2000" b="0" smtClean="0">
                <a:latin typeface="Lucida Console" panose="020B0609040504020204" pitchFamily="49" charset="0"/>
              </a:rPr>
              <a:t>sizeof</a:t>
            </a:r>
            <a:r>
              <a:rPr lang="en-US" altLang="en-US" b="0" smtClean="0"/>
              <a:t> operator to determine the size of a structu</a:t>
            </a:r>
            <a:r>
              <a:rPr lang="en-US" altLang="en-US" smtClean="0"/>
              <a:t>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0D3B2BB-97D7-4CF8-B28E-D77C8C91BCC9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10.3 Initializing Structures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905000"/>
            <a:ext cx="800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Initializer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/>
              <a:t>Example: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b="0" dirty="0" smtClean="0">
                <a:latin typeface="Lucida Console" panose="020B0609040504020204" pitchFamily="49" charset="0"/>
              </a:rPr>
              <a:t>card </a:t>
            </a:r>
            <a:r>
              <a:rPr lang="en-US" altLang="en-US" b="0" dirty="0" err="1" smtClean="0">
                <a:latin typeface="Lucida Console" panose="020B0609040504020204" pitchFamily="49" charset="0"/>
              </a:rPr>
              <a:t>oneCard</a:t>
            </a:r>
            <a:r>
              <a:rPr lang="en-US" altLang="en-US" b="0" dirty="0" smtClean="0">
                <a:latin typeface="Lucida Console" panose="020B0609040504020204" pitchFamily="49" charset="0"/>
              </a:rPr>
              <a:t> = { "Three", "Hearts" 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Assignment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/>
              <a:t>Example: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b="0" dirty="0" smtClean="0">
                <a:latin typeface="Lucida Console" panose="020B0609040504020204" pitchFamily="49" charset="0"/>
              </a:rPr>
              <a:t>card </a:t>
            </a:r>
            <a:r>
              <a:rPr lang="en-US" altLang="en-US" b="0" dirty="0" err="1" smtClean="0">
                <a:latin typeface="Lucida Console" panose="020B0609040504020204" pitchFamily="49" charset="0"/>
              </a:rPr>
              <a:t>threeHearts</a:t>
            </a:r>
            <a:r>
              <a:rPr lang="en-US" altLang="en-US" b="0" dirty="0" smtClean="0">
                <a:latin typeface="Lucida Console" panose="020B0609040504020204" pitchFamily="49" charset="0"/>
              </a:rPr>
              <a:t> = </a:t>
            </a:r>
            <a:r>
              <a:rPr lang="en-US" altLang="en-US" b="0" dirty="0" err="1" smtClean="0">
                <a:latin typeface="Lucida Console" panose="020B0609040504020204" pitchFamily="49" charset="0"/>
              </a:rPr>
              <a:t>oneCard</a:t>
            </a:r>
            <a:r>
              <a:rPr lang="en-US" altLang="en-US" b="0" dirty="0" smtClean="0">
                <a:latin typeface="Lucida Console" panose="020B06090405040202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/>
              <a:t>Could also define and initialize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threeHearts</a:t>
            </a:r>
            <a:r>
              <a:rPr lang="en-US" altLang="en-US" sz="2600" dirty="0" smtClean="0"/>
              <a:t> as follows: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b="0" dirty="0" smtClean="0">
                <a:latin typeface="Lucida Console" panose="020B0609040504020204" pitchFamily="49" charset="0"/>
              </a:rPr>
              <a:t>card </a:t>
            </a:r>
            <a:r>
              <a:rPr lang="en-US" altLang="en-US" b="0" dirty="0" err="1" smtClean="0">
                <a:latin typeface="Lucida Console" panose="020B0609040504020204" pitchFamily="49" charset="0"/>
              </a:rPr>
              <a:t>threeHearts</a:t>
            </a:r>
            <a:r>
              <a:rPr lang="en-US" altLang="en-US" b="0" dirty="0" smtClean="0">
                <a:latin typeface="Lucida Console" panose="020B0609040504020204" pitchFamily="49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b="0" dirty="0" err="1" smtClean="0">
                <a:latin typeface="Lucida Console" panose="020B0609040504020204" pitchFamily="49" charset="0"/>
              </a:rPr>
              <a:t>threeHearts.face</a:t>
            </a:r>
            <a:r>
              <a:rPr lang="en-US" altLang="en-US" b="0" dirty="0" smtClean="0">
                <a:latin typeface="Lucida Console" panose="020B0609040504020204" pitchFamily="49" charset="0"/>
              </a:rPr>
              <a:t> = “Three”;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b="0" dirty="0" err="1" smtClean="0">
                <a:latin typeface="Lucida Console" panose="020B0609040504020204" pitchFamily="49" charset="0"/>
              </a:rPr>
              <a:t>threeHearts.suit</a:t>
            </a:r>
            <a:r>
              <a:rPr lang="en-US" altLang="en-US" b="0" dirty="0" smtClean="0">
                <a:latin typeface="Lucida Console" panose="020B0609040504020204" pitchFamily="49" charset="0"/>
              </a:rPr>
              <a:t> = “Hearts”;</a:t>
            </a:r>
            <a:endParaRPr lang="en-US" altLang="en-US" b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22775" y="1162050"/>
            <a:ext cx="4019550" cy="1163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3" eaLnBrk="1" hangingPunct="1"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struct card {</a:t>
            </a:r>
          </a:p>
          <a:p>
            <a:pPr marL="0" lvl="3" eaLnBrk="1" hangingPunct="1"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  char *face;</a:t>
            </a:r>
          </a:p>
          <a:p>
            <a:pPr marL="0" lvl="3" eaLnBrk="1" hangingPunct="1"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  char *suit;</a:t>
            </a:r>
          </a:p>
          <a:p>
            <a:pPr marL="0" lvl="3" eaLnBrk="1" hangingPunct="1"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oneCard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deck[ 52 ], *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cPtr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A4F9EFD-E4DF-47CF-95D4-84FCA041DE0E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10.4 Accessing Members of Structures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305800" cy="3200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Accessing structure members</a:t>
            </a:r>
          </a:p>
          <a:p>
            <a:pPr lvl="1" eaLnBrk="1" hangingPunct="1"/>
            <a:r>
              <a:rPr lang="en-US" altLang="en-US" dirty="0" smtClean="0"/>
              <a:t>Dot operator (</a:t>
            </a:r>
            <a:r>
              <a:rPr lang="en-US" altLang="en-US" b="0" dirty="0" smtClean="0">
                <a:latin typeface="Courier New" panose="02070309020205020404" pitchFamily="49" charset="0"/>
              </a:rPr>
              <a:t>.</a:t>
            </a:r>
            <a:r>
              <a:rPr lang="en-US" altLang="en-US" dirty="0" smtClean="0"/>
              <a:t>) used with structure variables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 b="0" dirty="0" smtClean="0">
                <a:latin typeface="Lucida Console" panose="020B0609040504020204" pitchFamily="49" charset="0"/>
              </a:rPr>
              <a:t>card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myCard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;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 b="0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( "%s",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myCard.suit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 );</a:t>
            </a:r>
          </a:p>
          <a:p>
            <a:pPr lvl="1" eaLnBrk="1" hangingPunct="1"/>
            <a:r>
              <a:rPr lang="en-US" altLang="en-US" dirty="0" smtClean="0"/>
              <a:t>Arrow operator (</a:t>
            </a:r>
            <a:r>
              <a:rPr lang="en-US" altLang="en-US" b="0" dirty="0" smtClean="0">
                <a:latin typeface="Courier New" panose="02070309020205020404" pitchFamily="49" charset="0"/>
              </a:rPr>
              <a:t>-&gt;</a:t>
            </a:r>
            <a:r>
              <a:rPr lang="en-US" altLang="en-US" dirty="0" smtClean="0"/>
              <a:t>) used with pointers to structure variables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 b="0" dirty="0" smtClean="0">
                <a:latin typeface="Lucida Console" panose="020B0609040504020204" pitchFamily="49" charset="0"/>
              </a:rPr>
              <a:t>card *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myCardPtr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 = &amp;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myCard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;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 b="0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( "%s",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myCardPtr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-&gt;suit );</a:t>
            </a:r>
          </a:p>
          <a:p>
            <a:pPr lvl="1" eaLnBrk="1" hangingPunct="1"/>
            <a:r>
              <a:rPr lang="en-US" altLang="en-US" sz="2000" dirty="0" err="1" smtClean="0">
                <a:latin typeface="Lucida Console" panose="020B0609040504020204" pitchFamily="49" charset="0"/>
              </a:rPr>
              <a:t>myCardPtr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-&gt;suit</a:t>
            </a:r>
            <a:r>
              <a:rPr lang="en-US" altLang="en-US" dirty="0" smtClean="0"/>
              <a:t> is equivalent </a:t>
            </a:r>
            <a:r>
              <a:rPr lang="en-US" altLang="en-US" dirty="0" smtClean="0"/>
              <a:t>to</a:t>
            </a:r>
            <a:r>
              <a:rPr lang="tr-TR" altLang="en-US" dirty="0" smtClean="0"/>
              <a:t> 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( 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myCardPtr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).suit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C5466808-E263-4D6C-8522-9FB4124BCC47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13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10.6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946" y="1804988"/>
            <a:ext cx="7697787" cy="2763837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b="0" dirty="0" smtClean="0"/>
              <a:t>Not using parentheses when referring to</a:t>
            </a:r>
            <a:br>
              <a:rPr lang="en-US" altLang="en-US" b="0" dirty="0" smtClean="0"/>
            </a:br>
            <a:r>
              <a:rPr lang="en-US" altLang="en-US" b="0" dirty="0" smtClean="0"/>
              <a:t>a structure member that uses a pointer and  the structure member operator</a:t>
            </a:r>
            <a:endParaRPr lang="tr-TR" altLang="en-US" b="0" dirty="0" smtClean="0"/>
          </a:p>
          <a:p>
            <a:pPr eaLnBrk="1" hangingPunct="1">
              <a:lnSpc>
                <a:spcPct val="95000"/>
              </a:lnSpc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latin typeface="Lucida Console" panose="020B0609040504020204" pitchFamily="49" charset="0"/>
              </a:rPr>
              <a:t>*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cardPtr.suit</a:t>
            </a:r>
            <a:endParaRPr lang="tr-TR" altLang="en-US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dirty="0" smtClean="0"/>
              <a:t> is a syntax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75666F8-73CE-46D9-8EB3-7668D5500814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0" y="0"/>
          <a:ext cx="7061200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Document" r:id="rId4" imgW="7062810" imgH="4348736" progId="Word.Document.8">
                  <p:embed/>
                </p:oleObj>
              </mc:Choice>
              <mc:Fallback>
                <p:oleObj name="Document" r:id="rId4" imgW="7062810" imgH="43487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fig10_02.c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4038600" y="1219200"/>
            <a:ext cx="18288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Structure definition</a:t>
            </a: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H="1">
            <a:off x="1447800" y="1371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2590800" y="2286000"/>
            <a:ext cx="3886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Structure definition must end with semicolon</a:t>
            </a:r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H="1" flipV="1">
            <a:off x="457200" y="21336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24329" name="Text Box 9"/>
          <p:cNvSpPr txBox="1">
            <a:spLocks noChangeArrowheads="1"/>
          </p:cNvSpPr>
          <p:nvPr/>
        </p:nvSpPr>
        <p:spPr bwMode="auto">
          <a:xfrm>
            <a:off x="381000" y="4800600"/>
            <a:ext cx="3962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Dot operator accesses members of a structure</a:t>
            </a:r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V="1">
            <a:off x="9906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31707"/>
              </p:ext>
            </p:extLst>
          </p:nvPr>
        </p:nvGraphicFramePr>
        <p:xfrm>
          <a:off x="0" y="4114800"/>
          <a:ext cx="70612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Document" r:id="rId6" imgW="7062810" imgH="3049730" progId="Word.Document.8">
                  <p:embed/>
                </p:oleObj>
              </mc:Choice>
              <mc:Fallback>
                <p:oleObj name="Document" r:id="rId6" imgW="7062810" imgH="3049730" progId="Word.Document.8">
                  <p:embed/>
                  <p:pic>
                    <p:nvPicPr>
                      <p:cNvPr id="409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70612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4000500" y="5067300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tr-TR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486400" y="4923719"/>
            <a:ext cx="3048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Arrow operator accesses members of a structure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5" grpId="0" animBg="1"/>
      <p:bldP spid="38919" grpId="0" animBg="1"/>
      <p:bldP spid="824327" grpId="0" animBg="1"/>
      <p:bldP spid="38921" grpId="0" animBg="1"/>
      <p:bldP spid="14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C7B2C93-F7C6-4AED-97F3-82F7124D8987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10.5 Using Structures with Functions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Passing structures to functions</a:t>
            </a:r>
          </a:p>
          <a:p>
            <a:pPr lvl="1" eaLnBrk="1" hangingPunct="1"/>
            <a:r>
              <a:rPr lang="en-US" altLang="en-US" b="0" dirty="0" smtClean="0"/>
              <a:t>Pass entire structure</a:t>
            </a:r>
          </a:p>
          <a:p>
            <a:pPr lvl="2" eaLnBrk="1" hangingPunct="1"/>
            <a:r>
              <a:rPr lang="en-US" altLang="en-US" b="0" dirty="0" smtClean="0"/>
              <a:t>Or, pass individual members</a:t>
            </a:r>
          </a:p>
          <a:p>
            <a:pPr lvl="1" eaLnBrk="1" hangingPunct="1"/>
            <a:r>
              <a:rPr lang="en-US" altLang="en-US" b="0" dirty="0" smtClean="0"/>
              <a:t>Both pass call by value</a:t>
            </a:r>
          </a:p>
          <a:p>
            <a:pPr eaLnBrk="1" hangingPunct="1"/>
            <a:r>
              <a:rPr lang="en-US" altLang="en-US" dirty="0" smtClean="0"/>
              <a:t>To pass structures call-by-reference </a:t>
            </a:r>
          </a:p>
          <a:p>
            <a:pPr lvl="1" eaLnBrk="1" hangingPunct="1"/>
            <a:r>
              <a:rPr lang="en-US" altLang="en-US" b="0" dirty="0" smtClean="0"/>
              <a:t>Pass its address</a:t>
            </a:r>
          </a:p>
          <a:p>
            <a:pPr lvl="1" eaLnBrk="1" hangingPunct="1"/>
            <a:r>
              <a:rPr lang="en-US" altLang="en-US" b="0" dirty="0" smtClean="0"/>
              <a:t>Pass reference to it</a:t>
            </a:r>
          </a:p>
          <a:p>
            <a:pPr eaLnBrk="1" hangingPunct="1"/>
            <a:r>
              <a:rPr lang="en-US" altLang="en-US" dirty="0" smtClean="0"/>
              <a:t>To pass arrays call-by-value</a:t>
            </a:r>
          </a:p>
          <a:p>
            <a:pPr lvl="1" eaLnBrk="1" hangingPunct="1"/>
            <a:r>
              <a:rPr lang="en-US" altLang="en-US" b="0" dirty="0" smtClean="0"/>
              <a:t>Create a structure with the array as a member </a:t>
            </a:r>
          </a:p>
          <a:p>
            <a:pPr lvl="1" eaLnBrk="1" hangingPunct="1"/>
            <a:r>
              <a:rPr lang="en-US" altLang="en-US" b="0" dirty="0" smtClean="0"/>
              <a:t>Pass the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4F5C21C-23E5-4B48-B6C2-3972B40B1612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10.6 </a:t>
            </a:r>
            <a:r>
              <a:rPr lang="en-US" altLang="en-US" smtClean="0">
                <a:latin typeface="Lucida Console" panose="020B0609040504020204" pitchFamily="49" charset="0"/>
              </a:rPr>
              <a:t>typedef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err="1" smtClean="0">
                <a:latin typeface="Lucida Console" panose="020B0609040504020204" pitchFamily="49" charset="0"/>
              </a:rPr>
              <a:t>typedef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b="0" dirty="0" smtClean="0"/>
              <a:t>Creates synonyms (aliases) for previously defined data types</a:t>
            </a:r>
          </a:p>
          <a:p>
            <a:pPr lvl="1" eaLnBrk="1" hangingPunct="1"/>
            <a:r>
              <a:rPr lang="en-US" altLang="en-US" b="0" dirty="0" smtClean="0"/>
              <a:t>Use </a:t>
            </a:r>
            <a:r>
              <a:rPr lang="en-US" altLang="en-US" sz="2000" b="0" dirty="0" err="1" smtClean="0">
                <a:latin typeface="Lucida Console" panose="020B0609040504020204" pitchFamily="49" charset="0"/>
              </a:rPr>
              <a:t>typedef</a:t>
            </a:r>
            <a:r>
              <a:rPr lang="en-US" altLang="en-US" b="0" dirty="0" smtClean="0"/>
              <a:t> to create shorter type names</a:t>
            </a:r>
          </a:p>
          <a:p>
            <a:pPr lvl="1" eaLnBrk="1" hangingPunct="1"/>
            <a:r>
              <a:rPr lang="en-US" altLang="en-US" b="0" dirty="0" smtClean="0"/>
              <a:t>Example:</a:t>
            </a:r>
          </a:p>
          <a:p>
            <a:pPr lvl="3" eaLnBrk="1" hangingPunct="1"/>
            <a:r>
              <a:rPr lang="en-US" altLang="en-US" sz="1800" b="0" dirty="0" err="1" smtClean="0">
                <a:latin typeface="Lucida Console" panose="020B0609040504020204" pitchFamily="49" charset="0"/>
              </a:rPr>
              <a:t>typedef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struct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 Card *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CardPtr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;</a:t>
            </a:r>
          </a:p>
          <a:p>
            <a:pPr lvl="1" eaLnBrk="1" hangingPunct="1"/>
            <a:r>
              <a:rPr lang="en-US" altLang="en-US" b="0" dirty="0" smtClean="0"/>
              <a:t>Defines a new type name </a:t>
            </a:r>
            <a:r>
              <a:rPr lang="en-US" altLang="en-US" sz="2000" b="0" dirty="0" err="1" smtClean="0">
                <a:latin typeface="Lucida Console" panose="020B0609040504020204" pitchFamily="49" charset="0"/>
              </a:rPr>
              <a:t>CardPtr</a:t>
            </a:r>
            <a:r>
              <a:rPr lang="en-US" altLang="en-US" b="0" dirty="0" smtClean="0"/>
              <a:t> as a synonym for type </a:t>
            </a:r>
            <a:r>
              <a:rPr lang="en-US" altLang="en-US" sz="2000" b="0" dirty="0" err="1" smtClean="0">
                <a:latin typeface="Lucida Console" panose="020B0609040504020204" pitchFamily="49" charset="0"/>
              </a:rPr>
              <a:t>struct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 Card *</a:t>
            </a:r>
          </a:p>
          <a:p>
            <a:pPr lvl="1" eaLnBrk="1" hangingPunct="1"/>
            <a:r>
              <a:rPr lang="en-US" altLang="en-US" sz="2000" b="0" dirty="0" err="1" smtClean="0">
                <a:latin typeface="Lucida Console" panose="020B0609040504020204" pitchFamily="49" charset="0"/>
              </a:rPr>
              <a:t>typedef</a:t>
            </a:r>
            <a:r>
              <a:rPr lang="en-US" altLang="en-US" b="0" dirty="0" smtClean="0"/>
              <a:t> does not create a new data type</a:t>
            </a:r>
          </a:p>
          <a:p>
            <a:pPr lvl="2" eaLnBrk="1" hangingPunct="1"/>
            <a:r>
              <a:rPr lang="en-US" altLang="en-US" b="0" dirty="0" smtClean="0"/>
              <a:t>Only creates an alias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183ECCAB-8E77-4EB3-8259-65CEF0FC1FDC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Good Programming Practice 10.4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817688"/>
            <a:ext cx="7164387" cy="1144929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2400" dirty="0" smtClean="0"/>
              <a:t>Capitalize the first letter of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typedef</a:t>
            </a:r>
            <a:r>
              <a:rPr lang="en-US" altLang="en-US" sz="2400" dirty="0" smtClean="0"/>
              <a:t> names to emphasize that they are synonyms for other type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D42DA55-6657-4D68-8666-4DD8EEC49BA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10.7 Example: High-Performance Card Shuffling and Dealing Simulation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Pseudocode:</a:t>
            </a:r>
          </a:p>
          <a:p>
            <a:pPr lvl="1" eaLnBrk="1" hangingPunct="1"/>
            <a:r>
              <a:rPr lang="en-US" altLang="en-US" smtClean="0"/>
              <a:t>Create an array of card structures</a:t>
            </a:r>
          </a:p>
          <a:p>
            <a:pPr lvl="1" eaLnBrk="1" hangingPunct="1"/>
            <a:r>
              <a:rPr lang="en-US" altLang="en-US" smtClean="0"/>
              <a:t>Put cards in the deck</a:t>
            </a:r>
          </a:p>
          <a:p>
            <a:pPr lvl="1" eaLnBrk="1" hangingPunct="1"/>
            <a:r>
              <a:rPr lang="en-US" altLang="en-US" smtClean="0"/>
              <a:t>Shuffle the deck</a:t>
            </a:r>
          </a:p>
          <a:p>
            <a:pPr lvl="1" eaLnBrk="1" hangingPunct="1"/>
            <a:r>
              <a:rPr lang="en-US" altLang="en-US" smtClean="0"/>
              <a:t>Deal the 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533E7A7-43C9-4D3F-8200-903589ADDACA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0" y="0"/>
          <a:ext cx="706120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Document" r:id="rId4" imgW="7062810" imgH="6268990" progId="Word.Document.8">
                  <p:embed/>
                </p:oleObj>
              </mc:Choice>
              <mc:Fallback>
                <p:oleObj name="Document" r:id="rId4" imgW="7062810" imgH="62689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3 )</a:t>
            </a:r>
          </a:p>
        </p:txBody>
      </p:sp>
      <p:sp>
        <p:nvSpPr>
          <p:cNvPr id="838661" name="Text Box 5"/>
          <p:cNvSpPr txBox="1">
            <a:spLocks noChangeArrowheads="1"/>
          </p:cNvSpPr>
          <p:nvPr/>
        </p:nvSpPr>
        <p:spPr bwMode="auto">
          <a:xfrm>
            <a:off x="5181600" y="1828800"/>
            <a:ext cx="2895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Each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card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has a face and a suit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H="1" flipV="1">
            <a:off x="4191000" y="19050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38663" name="Text Box 7"/>
          <p:cNvSpPr txBox="1">
            <a:spLocks noChangeArrowheads="1"/>
          </p:cNvSpPr>
          <p:nvPr/>
        </p:nvSpPr>
        <p:spPr bwMode="auto">
          <a:xfrm>
            <a:off x="5867400" y="2971800"/>
            <a:ext cx="24384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Card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now an alias for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struct card</a:t>
            </a: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H="1" flipV="1">
            <a:off x="1676400" y="2743200"/>
            <a:ext cx="419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1" grpId="0" animBg="1"/>
      <p:bldP spid="8386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F4C01B4-A00F-47F0-A3E9-4B92E9C5B423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762000"/>
            <a:ext cx="7404100" cy="5267325"/>
          </a:xfrm>
        </p:spPr>
        <p:txBody>
          <a:bodyPr/>
          <a:lstStyle/>
          <a:p>
            <a:pPr eaLnBrk="1" hangingPunct="1"/>
            <a:r>
              <a:rPr lang="en-US" altLang="en-US" smtClean="0"/>
              <a:t>But yet an union in partition.</a:t>
            </a:r>
          </a:p>
          <a:p>
            <a:pPr marL="722313" lvl="1" indent="-265113" eaLnBrk="1" hangingPunct="1"/>
            <a:r>
              <a:rPr lang="en-US" altLang="en-US" smtClean="0"/>
              <a:t>William Shakespeare</a:t>
            </a:r>
          </a:p>
          <a:p>
            <a:pPr marL="722313" lvl="1" indent="-265113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same old charitable lie</a:t>
            </a:r>
            <a:br>
              <a:rPr lang="en-US" altLang="en-US" smtClean="0"/>
            </a:br>
            <a:r>
              <a:rPr lang="en-US" altLang="en-US" smtClean="0"/>
              <a:t>Repeated as the years scoot by</a:t>
            </a:r>
            <a:br>
              <a:rPr lang="en-US" altLang="en-US" smtClean="0"/>
            </a:br>
            <a:r>
              <a:rPr lang="en-US" altLang="en-US" smtClean="0"/>
              <a:t>Perpetually makes a hit—</a:t>
            </a:r>
          </a:p>
          <a:p>
            <a:pPr eaLnBrk="1" hangingPunct="1"/>
            <a:r>
              <a:rPr lang="en-US" altLang="en-US" smtClean="0"/>
              <a:t>“You really haven’t changed a bit!”</a:t>
            </a:r>
          </a:p>
          <a:p>
            <a:pPr marL="722313" lvl="1" indent="-265113" eaLnBrk="1" hangingPunct="1"/>
            <a:r>
              <a:rPr lang="en-US" altLang="en-US" smtClean="0"/>
              <a:t>Margaret Fishback</a:t>
            </a:r>
          </a:p>
          <a:p>
            <a:pPr marL="722313" lvl="1" indent="-265113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I could never make out what those</a:t>
            </a:r>
            <a:br>
              <a:rPr lang="en-US" altLang="en-US" smtClean="0"/>
            </a:br>
            <a:r>
              <a:rPr lang="en-US" altLang="en-US" smtClean="0"/>
              <a:t>damned dots meant.</a:t>
            </a:r>
          </a:p>
          <a:p>
            <a:pPr marL="722313" lvl="1" indent="-265113" eaLnBrk="1" hangingPunct="1"/>
            <a:r>
              <a:rPr lang="en-US" altLang="en-US" smtClean="0"/>
              <a:t>Winston Churchill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3D68276-E233-4703-9178-37A17EBEE5C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0" y="0"/>
          <a:ext cx="7061200" cy="584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Document" r:id="rId4" imgW="7062810" imgH="5848945" progId="Word.Document.8">
                  <p:embed/>
                </p:oleObj>
              </mc:Choice>
              <mc:Fallback>
                <p:oleObj name="Document" r:id="rId4" imgW="7062810" imgH="58489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84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3 )</a:t>
            </a: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3200400" y="3276600"/>
            <a:ext cx="2667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Constant pointer to modifiable array of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Card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 flipV="1">
            <a:off x="2514600" y="3124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39687" name="Text Box 7"/>
          <p:cNvSpPr txBox="1">
            <a:spLocks noChangeArrowheads="1"/>
          </p:cNvSpPr>
          <p:nvPr/>
        </p:nvSpPr>
        <p:spPr bwMode="auto">
          <a:xfrm>
            <a:off x="4800600" y="4343400"/>
            <a:ext cx="25908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Fills the deck by giving each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Card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 face and suit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 flipH="1">
            <a:off x="3733800" y="44958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5" grpId="0" animBg="1"/>
      <p:bldP spid="8396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23FED1D-EF99-4C37-BFBE-AA7C1A2D9241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0" y="0"/>
          <a:ext cx="7053263" cy="627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Document" r:id="rId4" imgW="7056048" imgH="6273920" progId="Word.Document.8">
                  <p:embed/>
                </p:oleObj>
              </mc:Choice>
              <mc:Fallback>
                <p:oleObj name="Document" r:id="rId4" imgW="7056048" imgH="62739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7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(3 of 3 )</a:t>
            </a:r>
          </a:p>
        </p:txBody>
      </p:sp>
      <p:sp>
        <p:nvSpPr>
          <p:cNvPr id="840709" name="Text Box 5"/>
          <p:cNvSpPr txBox="1">
            <a:spLocks noChangeArrowheads="1"/>
          </p:cNvSpPr>
          <p:nvPr/>
        </p:nvSpPr>
        <p:spPr bwMode="auto">
          <a:xfrm>
            <a:off x="4343400" y="2133600"/>
            <a:ext cx="31242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Each card is swapped with another, random card, shuffling the deck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 flipH="1">
            <a:off x="28194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97A034C-5B23-4622-AC7F-C1E787413539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graphicFrame>
        <p:nvGraphicFramePr>
          <p:cNvPr id="59396" name="Object 3"/>
          <p:cNvGraphicFramePr>
            <a:graphicFrameLocks noChangeAspect="1"/>
          </p:cNvGraphicFramePr>
          <p:nvPr/>
        </p:nvGraphicFramePr>
        <p:xfrm>
          <a:off x="0" y="0"/>
          <a:ext cx="7051675" cy="572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Document" r:id="rId4" imgW="7053456" imgH="5730167" progId="Word.Document.8">
                  <p:embed/>
                </p:oleObj>
              </mc:Choice>
              <mc:Fallback>
                <p:oleObj name="Document" r:id="rId4" imgW="7053456" imgH="573016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1675" cy="572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B055A20-5EF9-4444-B5FE-1E56C8E7E6F6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10.8 Unions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438400"/>
            <a:ext cx="80010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latin typeface="Lucida Console" panose="020B0609040504020204" pitchFamily="49" charset="0"/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Only contains one data member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Members of a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union</a:t>
            </a:r>
            <a:r>
              <a:rPr lang="en-US" altLang="en-US" sz="2000" b="0" dirty="0" smtClean="0"/>
              <a:t> share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Only the last data member defined can be accessed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latin typeface="Lucida Console" panose="020B0609040504020204" pitchFamily="49" charset="0"/>
              </a:rPr>
              <a:t>union</a:t>
            </a:r>
            <a:r>
              <a:rPr lang="en-US" altLang="en-US" sz="2400" dirty="0" smtClean="0"/>
              <a:t>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Same as </a:t>
            </a:r>
            <a:r>
              <a:rPr lang="en-US" altLang="en-US" sz="2000" dirty="0" err="1" smtClean="0"/>
              <a:t>struct</a:t>
            </a:r>
            <a:endParaRPr lang="en-US" altLang="en-US" sz="20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>
                <a:latin typeface="Lucida Console" panose="020B0609040504020204" pitchFamily="49" charset="0"/>
              </a:rPr>
              <a:t>union Number {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>
                <a:latin typeface="Lucida Console" panose="020B0609040504020204" pitchFamily="49" charset="0"/>
              </a:rPr>
              <a:t>  int x;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>
                <a:latin typeface="Lucida Console" panose="020B0609040504020204" pitchFamily="49" charset="0"/>
              </a:rPr>
              <a:t>  float y;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>
                <a:latin typeface="Lucida Console" panose="020B0609040504020204" pitchFamily="49" charset="0"/>
              </a:rPr>
              <a:t>};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>
                <a:latin typeface="Lucida Console" panose="020B0609040504020204" pitchFamily="49" charset="0"/>
              </a:rPr>
              <a:t>union Number value;</a:t>
            </a:r>
            <a:endParaRPr lang="en-US" altLang="en-US" sz="1800" dirty="0" smtClean="0"/>
          </a:p>
        </p:txBody>
      </p:sp>
      <p:sp>
        <p:nvSpPr>
          <p:cNvPr id="67589" name="Rectangle 1"/>
          <p:cNvSpPr>
            <a:spLocks noChangeArrowheads="1"/>
          </p:cNvSpPr>
          <p:nvPr/>
        </p:nvSpPr>
        <p:spPr bwMode="auto">
          <a:xfrm>
            <a:off x="436563" y="1066800"/>
            <a:ext cx="71834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 </a:t>
            </a: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union</a:t>
            </a:r>
            <a:r>
              <a:rPr lang="en-US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is a special data type available in C that allows to store different data types in the same memory location. You can define a union with many members, but only </a:t>
            </a:r>
            <a:r>
              <a:rPr lang="en-US" altLang="en-US" b="1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</a:rPr>
              <a:t>one member can conta</a:t>
            </a: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 </a:t>
            </a:r>
            <a:r>
              <a:rPr lang="en-US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value at any given time. Unions provide an efficient way of using the same memory location for multiple-purpose.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C9BFB30-94B5-462C-99FF-0FA85E3187D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10.8 Unions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Valid </a:t>
            </a:r>
            <a:r>
              <a:rPr lang="en-US" altLang="en-US" sz="2600" dirty="0" smtClean="0">
                <a:latin typeface="Lucida Console" panose="020B0609040504020204" pitchFamily="49" charset="0"/>
              </a:rPr>
              <a:t>union</a:t>
            </a:r>
            <a:r>
              <a:rPr lang="en-US" altLang="en-US" dirty="0" smtClean="0"/>
              <a:t> operations</a:t>
            </a:r>
          </a:p>
          <a:p>
            <a:pPr lvl="1" eaLnBrk="1" hangingPunct="1"/>
            <a:r>
              <a:rPr lang="en-US" altLang="en-US" b="0" dirty="0" smtClean="0"/>
              <a:t>Assignment to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union</a:t>
            </a:r>
            <a:r>
              <a:rPr lang="en-US" altLang="en-US" b="0" dirty="0" smtClean="0"/>
              <a:t> of same type: 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=</a:t>
            </a:r>
          </a:p>
          <a:p>
            <a:pPr lvl="1" eaLnBrk="1" hangingPunct="1"/>
            <a:r>
              <a:rPr lang="en-US" altLang="en-US" b="0" dirty="0" smtClean="0"/>
              <a:t>Taking address: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&amp;</a:t>
            </a:r>
          </a:p>
          <a:p>
            <a:pPr lvl="1" eaLnBrk="1" hangingPunct="1"/>
            <a:r>
              <a:rPr lang="en-US" altLang="en-US" b="0" dirty="0" smtClean="0"/>
              <a:t>Accessing union members: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.</a:t>
            </a:r>
          </a:p>
          <a:p>
            <a:pPr lvl="1" eaLnBrk="1" hangingPunct="1"/>
            <a:r>
              <a:rPr lang="en-US" altLang="en-US" b="0" dirty="0" smtClean="0"/>
              <a:t>Accessing members using pointers: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-&gt;</a:t>
            </a:r>
            <a:endParaRPr lang="en-US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0578023C-A071-4735-B0C5-65A1AC9BADF4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25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60425"/>
            <a:ext cx="8231187" cy="56356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z="3400" smtClean="0"/>
              <a:t>Software Engineering Observation 10.1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1808163"/>
            <a:ext cx="7143750" cy="1938992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As with a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struct</a:t>
            </a:r>
            <a:r>
              <a:rPr lang="en-US" altLang="en-US" sz="2400" dirty="0" smtClean="0"/>
              <a:t> definition, a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union</a:t>
            </a:r>
            <a:r>
              <a:rPr lang="en-US" altLang="en-US" sz="2400" dirty="0" smtClean="0"/>
              <a:t> definition simply creates a new type. </a:t>
            </a:r>
            <a:endParaRPr lang="tr-TR" altLang="en-US" sz="2400" dirty="0" smtClean="0"/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en-US" altLang="en-US" sz="2400" dirty="0" smtClean="0"/>
              <a:t>Placing </a:t>
            </a:r>
            <a:r>
              <a:rPr lang="en-US" altLang="en-US" sz="2400" dirty="0" smtClean="0"/>
              <a:t>a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union</a:t>
            </a:r>
            <a:r>
              <a:rPr lang="en-US" altLang="en-US" sz="2400" dirty="0" smtClean="0"/>
              <a:t> or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struct</a:t>
            </a:r>
            <a:r>
              <a:rPr lang="en-US" altLang="en-US" sz="2400" dirty="0" smtClean="0"/>
              <a:t> definition outside any function does not create a global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0B43AD68-1809-43E6-950F-7514783627A6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26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5030787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Performance Tip 10.2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4116387" cy="424732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Unions conserve storage.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96A4091-9278-40FC-B13E-A7592AEF391F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0" y="0"/>
          <a:ext cx="7061200" cy="478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Document" r:id="rId4" imgW="7062810" imgH="4787857" progId="Word.Document.8">
                  <p:embed/>
                </p:oleObj>
              </mc:Choice>
              <mc:Fallback>
                <p:oleObj name="Document" r:id="rId4" imgW="7062810" imgH="47878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78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fig10_05.c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61189" name="Text Box 5"/>
          <p:cNvSpPr txBox="1">
            <a:spLocks noChangeArrowheads="1"/>
          </p:cNvSpPr>
          <p:nvPr/>
        </p:nvSpPr>
        <p:spPr bwMode="auto">
          <a:xfrm>
            <a:off x="4343400" y="1066800"/>
            <a:ext cx="1600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Union definition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 flipH="1">
            <a:off x="1524000" y="1219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1191" name="Text Box 7"/>
          <p:cNvSpPr txBox="1">
            <a:spLocks noChangeArrowheads="1"/>
          </p:cNvSpPr>
          <p:nvPr/>
        </p:nvSpPr>
        <p:spPr bwMode="auto">
          <a:xfrm>
            <a:off x="2057400" y="1981200"/>
            <a:ext cx="37338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Union definition must end with semicolon</a:t>
            </a:r>
          </a:p>
        </p:txBody>
      </p:sp>
      <p:sp>
        <p:nvSpPr>
          <p:cNvPr id="69641" name="Line 8"/>
          <p:cNvSpPr>
            <a:spLocks noChangeShapeType="1"/>
          </p:cNvSpPr>
          <p:nvPr/>
        </p:nvSpPr>
        <p:spPr bwMode="auto">
          <a:xfrm flipH="1" flipV="1">
            <a:off x="457200" y="19050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1193" name="Text Box 9"/>
          <p:cNvSpPr txBox="1">
            <a:spLocks noChangeArrowheads="1"/>
          </p:cNvSpPr>
          <p:nvPr/>
        </p:nvSpPr>
        <p:spPr bwMode="auto">
          <a:xfrm>
            <a:off x="5943600" y="2971800"/>
            <a:ext cx="2286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Note that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y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has no value</a:t>
            </a:r>
          </a:p>
        </p:txBody>
      </p:sp>
      <p:sp>
        <p:nvSpPr>
          <p:cNvPr id="69643" name="Line 10"/>
          <p:cNvSpPr>
            <a:spLocks noChangeShapeType="1"/>
          </p:cNvSpPr>
          <p:nvPr/>
        </p:nvSpPr>
        <p:spPr bwMode="auto">
          <a:xfrm flipH="1">
            <a:off x="4800600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9" grpId="0" animBg="1"/>
      <p:bldP spid="861191" grpId="0" animBg="1"/>
      <p:bldP spid="8611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5A02D7B-5AB9-4DC5-B489-7CA1F2B32D8C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/>
        </p:nvGraphicFramePr>
        <p:xfrm>
          <a:off x="0" y="0"/>
          <a:ext cx="7061200" cy="553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Document" r:id="rId4" imgW="7062810" imgH="5532562" progId="Word.Document.8">
                  <p:embed/>
                </p:oleObj>
              </mc:Choice>
              <mc:Fallback>
                <p:oleObj name="Document" r:id="rId4" imgW="7062810" imgH="55325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53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fig10_05.c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862213" name="Text Box 5"/>
          <p:cNvSpPr txBox="1">
            <a:spLocks noChangeArrowheads="1"/>
          </p:cNvSpPr>
          <p:nvPr/>
        </p:nvSpPr>
        <p:spPr bwMode="auto">
          <a:xfrm>
            <a:off x="4343400" y="533400"/>
            <a:ext cx="31242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Giving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y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 value removes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’s value</a:t>
            </a:r>
          </a:p>
        </p:txBody>
      </p:sp>
      <p:sp>
        <p:nvSpPr>
          <p:cNvPr id="71687" name="Line 6"/>
          <p:cNvSpPr>
            <a:spLocks noChangeShapeType="1"/>
          </p:cNvSpPr>
          <p:nvPr/>
        </p:nvSpPr>
        <p:spPr bwMode="auto">
          <a:xfrm flipH="1" flipV="1">
            <a:off x="4038600" y="22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BFA8A25-8B61-44A6-9822-5B6646D9C52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10.9 Bitwise Operators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All data is represented internally as sequences of bits</a:t>
            </a:r>
          </a:p>
          <a:p>
            <a:pPr lvl="1" eaLnBrk="1" hangingPunct="1"/>
            <a:r>
              <a:rPr lang="en-US" altLang="en-US" b="0" dirty="0" smtClean="0"/>
              <a:t>Each bit can be either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0</a:t>
            </a:r>
            <a:r>
              <a:rPr lang="en-US" altLang="en-US" b="0" dirty="0" smtClean="0"/>
              <a:t> or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1</a:t>
            </a:r>
            <a:r>
              <a:rPr lang="en-US" altLang="en-US" b="0" dirty="0" smtClean="0"/>
              <a:t> </a:t>
            </a:r>
          </a:p>
          <a:p>
            <a:pPr lvl="1" eaLnBrk="1" hangingPunct="1"/>
            <a:r>
              <a:rPr lang="en-US" altLang="en-US" b="0" dirty="0" smtClean="0"/>
              <a:t>Sequence of 8 bits forms a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5000"/>
              </a:lnSpc>
              <a:spcAft>
                <a:spcPct val="20000"/>
              </a:spcAft>
              <a:buClr>
                <a:srgbClr val="4E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Aft>
                <a:spcPct val="30000"/>
              </a:spcAft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F587B1FB-7E2A-40CA-87EE-0DFC2647088F}" type="slidenum">
              <a:rPr lang="en-US" altLang="en-US" sz="1200" b="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OBJECTIVES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796213" cy="3279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In this chapter you will learn: 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create and use structures, unions and enumerations.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pass structures to functions by value and by reference.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manipulate data with the bitwise operators.</a:t>
            </a:r>
          </a:p>
          <a:p>
            <a:pPr eaLnBrk="1" hangingPunct="1"/>
            <a:r>
              <a:rPr lang="en-US" altLang="en-US" b="0" smtClean="0">
                <a:ea typeface="Times New Roman" panose="02020603050405020304" pitchFamily="18" charset="0"/>
                <a:cs typeface="Goudy Sans Book" pitchFamily="34" charset="0"/>
              </a:rPr>
              <a:t>To create bit fields for storing data compactly.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9180832-8CBA-4359-BEE2-C80E34B872FD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75779" name="Object 2"/>
          <p:cNvGraphicFramePr>
            <a:graphicFrameLocks noGrp="1" noChangeAspect="1"/>
          </p:cNvGraphicFramePr>
          <p:nvPr>
            <p:ph/>
          </p:nvPr>
        </p:nvGraphicFramePr>
        <p:xfrm>
          <a:off x="1428750" y="1676400"/>
          <a:ext cx="6286500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Document" r:id="rId4" imgW="6266012" imgH="3109764" progId="Word.Document.8">
                  <p:embed/>
                </p:oleObj>
              </mc:Choice>
              <mc:Fallback>
                <p:oleObj name="Document" r:id="rId4" imgW="6266012" imgH="3109764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676400"/>
                        <a:ext cx="6286500" cy="311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10.6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Bitwise operators.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454900" cy="327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2EC482F-50E2-4BA5-B9B3-BE0376E660B1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8B00EAC-EE63-4BA4-A4B6-649D6A0A61C5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0" y="0"/>
          <a:ext cx="7061200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Document" r:id="rId4" imgW="7062810" imgH="4348736" progId="Word.Document.8">
                  <p:embed/>
                </p:oleObj>
              </mc:Choice>
              <mc:Fallback>
                <p:oleObj name="Document" r:id="rId4" imgW="7062810" imgH="43487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fig10_07.c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D98A957-4ECB-4400-85CD-FE67348F2510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0" y="0"/>
          <a:ext cx="7053263" cy="58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Document" r:id="rId4" imgW="7056048" imgH="5888126" progId="Word.Document.8">
                  <p:embed/>
                </p:oleObj>
              </mc:Choice>
              <mc:Fallback>
                <p:oleObj name="Document" r:id="rId4" imgW="7056048" imgH="58881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88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fig10_07.c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870405" name="Text Box 5"/>
          <p:cNvSpPr txBox="1">
            <a:spLocks noChangeArrowheads="1"/>
          </p:cNvSpPr>
          <p:nvPr/>
        </p:nvSpPr>
        <p:spPr bwMode="auto">
          <a:xfrm>
            <a:off x="2971800" y="1524000"/>
            <a:ext cx="3810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displayMask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a 1 followed by 31 zeros</a:t>
            </a:r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 flipH="1" flipV="1">
            <a:off x="1676400" y="14478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70407" name="Text Box 7"/>
          <p:cNvSpPr txBox="1">
            <a:spLocks noChangeArrowheads="1"/>
          </p:cNvSpPr>
          <p:nvPr/>
        </p:nvSpPr>
        <p:spPr bwMode="auto">
          <a:xfrm>
            <a:off x="4648200" y="2133600"/>
            <a:ext cx="43434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Bitwise AND returns nonzero if the leftmost bits of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displayMask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value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are both 1, since all other bits in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displayMask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are 0s.</a:t>
            </a:r>
          </a:p>
        </p:txBody>
      </p:sp>
      <p:sp>
        <p:nvSpPr>
          <p:cNvPr id="80905" name="Line 8"/>
          <p:cNvSpPr>
            <a:spLocks noChangeShapeType="1"/>
          </p:cNvSpPr>
          <p:nvPr/>
        </p:nvSpPr>
        <p:spPr bwMode="auto">
          <a:xfrm flipH="1">
            <a:off x="2133600" y="2286000"/>
            <a:ext cx="2514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5" grpId="0" animBg="1"/>
      <p:bldP spid="87040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F9EBD117-3314-417C-A79B-FE4844031DE3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34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4550"/>
            <a:ext cx="8002587" cy="59531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10.11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08163"/>
            <a:ext cx="6859587" cy="794064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2400" smtClean="0"/>
              <a:t>Using the logical AND operator (</a:t>
            </a:r>
            <a:r>
              <a:rPr lang="en-US" altLang="en-US" sz="2400" smtClean="0">
                <a:latin typeface="Lucida Console" panose="020B0609040504020204" pitchFamily="49" charset="0"/>
              </a:rPr>
              <a:t>&amp;&amp;</a:t>
            </a:r>
            <a:r>
              <a:rPr lang="en-US" altLang="en-US" sz="2400" smtClean="0"/>
              <a:t>) for the bitwise AND operator (</a:t>
            </a:r>
            <a:r>
              <a:rPr lang="en-US" altLang="en-US" sz="2400" smtClean="0">
                <a:latin typeface="Lucida Console" panose="020B0609040504020204" pitchFamily="49" charset="0"/>
              </a:rPr>
              <a:t>&amp;</a:t>
            </a:r>
            <a:r>
              <a:rPr lang="en-US" altLang="en-US" sz="2400" smtClean="0"/>
              <a:t>) and vice versa is 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2DC7365-6770-487A-B140-20624C2FC666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10.8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Results of combining two bits with the bitwise AND operator &amp;. </a:t>
            </a:r>
          </a:p>
        </p:txBody>
      </p:sp>
      <p:graphicFrame>
        <p:nvGraphicFramePr>
          <p:cNvPr id="84996" name="Object 3"/>
          <p:cNvGraphicFramePr>
            <a:graphicFrameLocks noGrp="1" noChangeAspect="1"/>
          </p:cNvGraphicFramePr>
          <p:nvPr>
            <p:ph/>
          </p:nvPr>
        </p:nvGraphicFramePr>
        <p:xfrm>
          <a:off x="2139950" y="2595563"/>
          <a:ext cx="486251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Document" r:id="rId4" imgW="4845889" imgH="1660606" progId="Word.Document.8">
                  <p:embed/>
                </p:oleObj>
              </mc:Choice>
              <mc:Fallback>
                <p:oleObj name="Document" r:id="rId4" imgW="4845889" imgH="1660606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595563"/>
                        <a:ext cx="4862513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2741F4-9E10-429E-9EFC-E7895BE8F342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10.11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Results of combining two bits with the bitwise inclusive OR operator </a:t>
            </a:r>
            <a:r>
              <a:rPr lang="en-US" altLang="en-US" sz="1200" b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.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87044" name="Object 3"/>
          <p:cNvGraphicFramePr>
            <a:graphicFrameLocks noGrp="1" noChangeAspect="1"/>
          </p:cNvGraphicFramePr>
          <p:nvPr>
            <p:ph/>
          </p:nvPr>
        </p:nvGraphicFramePr>
        <p:xfrm>
          <a:off x="2138363" y="2595563"/>
          <a:ext cx="4865687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Document" r:id="rId4" imgW="4847326" imgH="1660606" progId="Word.Document.8">
                  <p:embed/>
                </p:oleObj>
              </mc:Choice>
              <mc:Fallback>
                <p:oleObj name="Document" r:id="rId4" imgW="4847326" imgH="1660606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595563"/>
                        <a:ext cx="4865687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B233BF6-0CDA-4743-B824-99E12533734D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10.12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Results of combining two bits with the bitwise exclusive OR operator </a:t>
            </a:r>
            <a:r>
              <a:rPr lang="en-US" altLang="en-US" b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^</a:t>
            </a:r>
            <a:r>
              <a:rPr lang="en-US" altLang="en-US">
                <a:solidFill>
                  <a:srgbClr val="000000"/>
                </a:solidFill>
              </a:rPr>
              <a:t>. </a:t>
            </a:r>
          </a:p>
        </p:txBody>
      </p:sp>
      <p:graphicFrame>
        <p:nvGraphicFramePr>
          <p:cNvPr id="89092" name="Object 3"/>
          <p:cNvGraphicFramePr>
            <a:graphicFrameLocks noGrp="1" noChangeAspect="1"/>
          </p:cNvGraphicFramePr>
          <p:nvPr>
            <p:ph/>
          </p:nvPr>
        </p:nvGraphicFramePr>
        <p:xfrm>
          <a:off x="2197100" y="2592388"/>
          <a:ext cx="4760913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Document" r:id="rId4" imgW="4756390" imgH="1660606" progId="Word.Document.8">
                  <p:embed/>
                </p:oleObj>
              </mc:Choice>
              <mc:Fallback>
                <p:oleObj name="Document" r:id="rId4" imgW="4756390" imgH="1660606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592388"/>
                        <a:ext cx="4760913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61CFFCA-A9C1-4AAB-9117-529F3EEFFB01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1139" name="Object 2"/>
          <p:cNvGraphicFramePr>
            <a:graphicFrameLocks noChangeAspect="1"/>
          </p:cNvGraphicFramePr>
          <p:nvPr/>
        </p:nvGraphicFramePr>
        <p:xfrm>
          <a:off x="0" y="0"/>
          <a:ext cx="7061200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Document" r:id="rId4" imgW="7062810" imgH="5008137" progId="Word.Document.8">
                  <p:embed/>
                </p:oleObj>
              </mc:Choice>
              <mc:Fallback>
                <p:oleObj name="Document" r:id="rId4" imgW="7062810" imgH="50081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00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fig10_09.c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3 )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V="1"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1676400" y="4886325"/>
            <a:ext cx="44196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Bitwise AND sets each bit in the result to 1 if the corresponding bits in the operands are both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A8F5C7B-5339-4005-9FF0-F557F45DD6D8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3187" name="Object 2"/>
          <p:cNvGraphicFramePr>
            <a:graphicFrameLocks noChangeAspect="1"/>
          </p:cNvGraphicFramePr>
          <p:nvPr/>
        </p:nvGraphicFramePr>
        <p:xfrm>
          <a:off x="0" y="0"/>
          <a:ext cx="7061200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Document" r:id="rId4" imgW="7062810" imgH="6059147" progId="Word.Document.8">
                  <p:embed/>
                </p:oleObj>
              </mc:Choice>
              <mc:Fallback>
                <p:oleObj name="Document" r:id="rId4" imgW="7062810" imgH="60591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05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fig10_09.c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3 )</a:t>
            </a:r>
          </a:p>
        </p:txBody>
      </p:sp>
      <p:sp>
        <p:nvSpPr>
          <p:cNvPr id="879621" name="Text Box 5"/>
          <p:cNvSpPr txBox="1">
            <a:spLocks noChangeArrowheads="1"/>
          </p:cNvSpPr>
          <p:nvPr/>
        </p:nvSpPr>
        <p:spPr bwMode="auto">
          <a:xfrm>
            <a:off x="4114800" y="1828800"/>
            <a:ext cx="48768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Bitwise inclusive OR sets each bit in the result to 1 if at least one of the corresponding bits in the operands is 1</a:t>
            </a:r>
          </a:p>
        </p:txBody>
      </p:sp>
      <p:sp>
        <p:nvSpPr>
          <p:cNvPr id="93191" name="Line 6"/>
          <p:cNvSpPr>
            <a:spLocks noChangeShapeType="1"/>
          </p:cNvSpPr>
          <p:nvPr/>
        </p:nvSpPr>
        <p:spPr bwMode="auto">
          <a:xfrm flipH="1" flipV="1">
            <a:off x="2362200" y="1676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79623" name="Text Box 7"/>
          <p:cNvSpPr txBox="1">
            <a:spLocks noChangeArrowheads="1"/>
          </p:cNvSpPr>
          <p:nvPr/>
        </p:nvSpPr>
        <p:spPr bwMode="auto">
          <a:xfrm>
            <a:off x="4114800" y="3581400"/>
            <a:ext cx="48768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Bitwise exclusive OR sets each bit in the result to 1 if only one of the corresponding bits in the operands is 1</a:t>
            </a:r>
          </a:p>
        </p:txBody>
      </p:sp>
      <p:sp>
        <p:nvSpPr>
          <p:cNvPr id="93193" name="Line 8"/>
          <p:cNvSpPr>
            <a:spLocks noChangeShapeType="1"/>
          </p:cNvSpPr>
          <p:nvPr/>
        </p:nvSpPr>
        <p:spPr bwMode="auto">
          <a:xfrm flipH="1" flipV="1">
            <a:off x="2362200" y="35052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79625" name="Text Box 9"/>
          <p:cNvSpPr txBox="1">
            <a:spLocks noChangeArrowheads="1"/>
          </p:cNvSpPr>
          <p:nvPr/>
        </p:nvSpPr>
        <p:spPr bwMode="auto">
          <a:xfrm>
            <a:off x="3962400" y="4648200"/>
            <a:ext cx="48768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Complement operator sets each bit in the result to 0 if the corresponding bit in the operand is 1 and vice versa</a:t>
            </a:r>
          </a:p>
        </p:txBody>
      </p:sp>
      <p:sp>
        <p:nvSpPr>
          <p:cNvPr id="93195" name="Line 10"/>
          <p:cNvSpPr>
            <a:spLocks noChangeShapeType="1"/>
          </p:cNvSpPr>
          <p:nvPr/>
        </p:nvSpPr>
        <p:spPr bwMode="auto">
          <a:xfrm flipH="1">
            <a:off x="1752600" y="472440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1" grpId="0" animBg="1"/>
      <p:bldP spid="879623" grpId="0" animBg="1"/>
      <p:bldP spid="8796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C5A0CBB-A0D6-43FF-9ED5-3202D856E0EB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460375"/>
            <a:ext cx="8229600" cy="5654675"/>
          </a:xfrm>
        </p:spPr>
        <p:txBody>
          <a:bodyPr/>
          <a:lstStyle/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10.1	</a:t>
            </a:r>
            <a:r>
              <a:rPr lang="en-US" altLang="en-US" sz="2400" smtClean="0">
                <a:ea typeface="Times New Roman" panose="02020603050405020304" pitchFamily="18" charset="0"/>
                <a:cs typeface="Goudy Sans Book" pitchFamily="34" charset="0"/>
              </a:rPr>
              <a:t>Introduction </a:t>
            </a:r>
            <a:endParaRPr lang="en-US" altLang="en-US" sz="2400" smtClean="0">
              <a:solidFill>
                <a:srgbClr val="B3B366"/>
              </a:solidFill>
              <a:ea typeface="Times New Roman" panose="02020603050405020304" pitchFamily="18" charset="0"/>
              <a:cs typeface="Goudy Sans Medium" pitchFamily="34" charset="0"/>
            </a:endParaRP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10.2</a:t>
            </a:r>
            <a:r>
              <a:rPr lang="en-US" altLang="en-US" sz="2400" smtClean="0">
                <a:ea typeface="Times New Roman" panose="02020603050405020304" pitchFamily="18" charset="0"/>
                <a:cs typeface="Goudy Sans Book" pitchFamily="34" charset="0"/>
              </a:rPr>
              <a:t>	Structure Definitions</a:t>
            </a:r>
            <a:r>
              <a:rPr lang="en-US" altLang="en-US" sz="2400" smtClean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endParaRPr lang="en-US" altLang="en-US" sz="2400" smtClean="0">
              <a:solidFill>
                <a:srgbClr val="B3B366"/>
              </a:solidFill>
              <a:ea typeface="Times New Roman" panose="02020603050405020304" pitchFamily="18" charset="0"/>
              <a:cs typeface="Goudy Sans Book" pitchFamily="34" charset="0"/>
            </a:endParaRP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ea typeface="Times New Roman" panose="02020603050405020304" pitchFamily="18" charset="0"/>
                <a:cs typeface="Goudy Sans Book" pitchFamily="34" charset="0"/>
              </a:rPr>
              <a:t>10.3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Initializing Structures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10.4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Accessing Members of Structures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10.5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Using Structures with Functions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10.6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mtClean="0">
                <a:latin typeface="Lucida Console" panose="020B0609040504020204" pitchFamily="49" charset="0"/>
              </a:rPr>
              <a:t>typedef</a:t>
            </a:r>
            <a:endParaRPr lang="en-US" altLang="en-US" smtClean="0">
              <a:solidFill>
                <a:srgbClr val="B3B366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10.7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Example: High-Performance Card Shuffling and Dealing Simulation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10.8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Unions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10.9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Bitwise Operators</a:t>
            </a: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10.10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Bit Fields</a:t>
            </a:r>
            <a:endParaRPr lang="en-US" altLang="en-US" sz="2400" smtClean="0">
              <a:solidFill>
                <a:srgbClr val="B3B366"/>
              </a:solidFill>
              <a:cs typeface="Times New Roman" panose="02020603050405020304" pitchFamily="18" charset="0"/>
            </a:endParaRPr>
          </a:p>
          <a:p>
            <a:pPr marL="900113" indent="-900113" eaLnBrk="1" hangingPunct="1"/>
            <a:r>
              <a:rPr lang="en-US" altLang="en-US" sz="2400" smtClean="0">
                <a:solidFill>
                  <a:srgbClr val="B3B366"/>
                </a:solidFill>
                <a:cs typeface="Times New Roman" panose="02020603050405020304" pitchFamily="18" charset="0"/>
              </a:rPr>
              <a:t>10.11</a:t>
            </a: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z="2400" smtClean="0"/>
              <a:t>Enumeration Constants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70F677F-37CA-40BF-8CF7-BE806DB2E0DD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5235" name="Object 2"/>
          <p:cNvGraphicFramePr>
            <a:graphicFrameLocks noChangeAspect="1"/>
          </p:cNvGraphicFramePr>
          <p:nvPr/>
        </p:nvGraphicFramePr>
        <p:xfrm>
          <a:off x="0" y="0"/>
          <a:ext cx="7061200" cy="522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Document" r:id="rId4" imgW="7062810" imgH="5227337" progId="Word.Document.8">
                  <p:embed/>
                </p:oleObj>
              </mc:Choice>
              <mc:Fallback>
                <p:oleObj name="Document" r:id="rId4" imgW="7062810" imgH="52273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22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fig10_09.c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(3 of 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7B3E448-711A-454A-A6FD-6EA751453BD3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fig10_10.c</a:t>
            </a:r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/>
        </p:nvGraphicFramePr>
        <p:xfrm>
          <a:off x="0" y="0"/>
          <a:ext cx="7043738" cy="411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Document" r:id="rId4" imgW="7046703" imgH="4112971" progId="Word.Document.8">
                  <p:embed/>
                </p:oleObj>
              </mc:Choice>
              <mc:Fallback>
                <p:oleObj name="Document" r:id="rId4" imgW="7046703" imgH="411297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411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498DA4D6-D370-4286-8F82-B37DBE244CB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42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4550"/>
            <a:ext cx="8002587" cy="59531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10.12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846263"/>
            <a:ext cx="6859587" cy="794064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2400" dirty="0" smtClean="0"/>
              <a:t>Using the logical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OR</a:t>
            </a:r>
            <a:r>
              <a:rPr lang="en-US" altLang="en-US" sz="2400" dirty="0" smtClean="0"/>
              <a:t> operator (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||</a:t>
            </a:r>
            <a:r>
              <a:rPr lang="en-US" altLang="en-US" sz="2400" dirty="0" smtClean="0"/>
              <a:t>) for the bitwise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OR</a:t>
            </a:r>
            <a:r>
              <a:rPr lang="en-US" altLang="en-US" sz="2400" dirty="0" smtClean="0"/>
              <a:t> operator (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|</a:t>
            </a:r>
            <a:r>
              <a:rPr lang="en-US" altLang="en-US" sz="2400" dirty="0" smtClean="0"/>
              <a:t>) and vice versa is 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A2FBF8F-0191-4465-9B58-265336330840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1379" name="Object 2"/>
          <p:cNvGraphicFramePr>
            <a:graphicFrameLocks noChangeAspect="1"/>
          </p:cNvGraphicFramePr>
          <p:nvPr/>
        </p:nvGraphicFramePr>
        <p:xfrm>
          <a:off x="0" y="0"/>
          <a:ext cx="6956425" cy="369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Document" r:id="rId4" imgW="7084859" imgH="3748238" progId="Word.Document.8">
                  <p:embed/>
                </p:oleObj>
              </mc:Choice>
              <mc:Fallback>
                <p:oleObj name="Document" r:id="rId4" imgW="7084859" imgH="37482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56425" cy="369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fig10_13.c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3 )</a:t>
            </a:r>
          </a:p>
        </p:txBody>
      </p:sp>
      <p:sp>
        <p:nvSpPr>
          <p:cNvPr id="891909" name="Text Box 5"/>
          <p:cNvSpPr txBox="1">
            <a:spLocks noChangeArrowheads="1"/>
          </p:cNvSpPr>
          <p:nvPr/>
        </p:nvSpPr>
        <p:spPr bwMode="auto">
          <a:xfrm>
            <a:off x="1905000" y="3810000"/>
            <a:ext cx="46482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Left shift operator shifts all bits left a specified number of spaces, filling in zeros for the empty bits</a:t>
            </a:r>
          </a:p>
        </p:txBody>
      </p:sp>
      <p:sp>
        <p:nvSpPr>
          <p:cNvPr id="101383" name="Line 6"/>
          <p:cNvSpPr>
            <a:spLocks noChangeShapeType="1"/>
          </p:cNvSpPr>
          <p:nvPr/>
        </p:nvSpPr>
        <p:spPr bwMode="auto">
          <a:xfrm flipV="1">
            <a:off x="23622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B3D5C7-9EEC-4D65-8412-13ACCFEBFAD4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3427" name="Object 2"/>
          <p:cNvGraphicFramePr>
            <a:graphicFrameLocks noChangeAspect="1"/>
          </p:cNvGraphicFramePr>
          <p:nvPr/>
        </p:nvGraphicFramePr>
        <p:xfrm>
          <a:off x="0" y="0"/>
          <a:ext cx="7053263" cy="458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Document" r:id="rId4" imgW="7056048" imgH="4591701" progId="Word.Document.8">
                  <p:embed/>
                </p:oleObj>
              </mc:Choice>
              <mc:Fallback>
                <p:oleObj name="Document" r:id="rId4" imgW="7056048" imgH="45917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58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fig10_13.c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3 )</a:t>
            </a:r>
          </a:p>
        </p:txBody>
      </p:sp>
      <p:sp>
        <p:nvSpPr>
          <p:cNvPr id="892933" name="Text Box 5"/>
          <p:cNvSpPr txBox="1">
            <a:spLocks noChangeArrowheads="1"/>
          </p:cNvSpPr>
          <p:nvPr/>
        </p:nvSpPr>
        <p:spPr bwMode="auto">
          <a:xfrm>
            <a:off x="4648200" y="1905000"/>
            <a:ext cx="42672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Right shift operator shifts all bits right a specified number of spaces, filling in the empty bits in an implementation-defined manner</a:t>
            </a:r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H="1" flipV="1">
            <a:off x="2362200" y="12192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89B9340-777A-4C89-BBCB-6BCA2998E97A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5475" name="Object 2"/>
          <p:cNvGraphicFramePr>
            <a:graphicFrameLocks noChangeAspect="1"/>
          </p:cNvGraphicFramePr>
          <p:nvPr/>
        </p:nvGraphicFramePr>
        <p:xfrm>
          <a:off x="0" y="0"/>
          <a:ext cx="7053263" cy="467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8" name="Document" r:id="rId4" imgW="7056048" imgH="4674191" progId="Word.Document.8">
                  <p:embed/>
                </p:oleObj>
              </mc:Choice>
              <mc:Fallback>
                <p:oleObj name="Document" r:id="rId4" imgW="7056048" imgH="46741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67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fig10_13.c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(3 of 3 )</a:t>
            </a:r>
          </a:p>
        </p:txBody>
      </p:sp>
      <p:sp>
        <p:nvSpPr>
          <p:cNvPr id="105478" name="TextBox 5"/>
          <p:cNvSpPr>
            <a:spLocks noChangeArrowheads="1"/>
          </p:cNvSpPr>
          <p:nvPr/>
        </p:nvSpPr>
        <p:spPr bwMode="auto">
          <a:xfrm>
            <a:off x="5872163" y="3844925"/>
            <a:ext cx="2601912" cy="374650"/>
          </a:xfrm>
          <a:prstGeom prst="wedgeRoundRectCallout">
            <a:avLst>
              <a:gd name="adj1" fmla="val -82597"/>
              <a:gd name="adj2" fmla="val -21625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displayBits( number1 </a:t>
            </a:r>
            <a:r>
              <a:rPr lang="tr-TR" altLang="en-US">
                <a:latin typeface="Times New Roman" panose="02020603050405020304" pitchFamily="18" charset="0"/>
              </a:rPr>
              <a:t>&gt;&gt;</a:t>
            </a:r>
            <a:r>
              <a:rPr lang="en-US" altLang="en-US">
                <a:latin typeface="Times New Roman" panose="02020603050405020304" pitchFamily="18" charset="0"/>
              </a:rPr>
              <a:t> 8 );</a:t>
            </a:r>
          </a:p>
        </p:txBody>
      </p:sp>
      <p:sp>
        <p:nvSpPr>
          <p:cNvPr id="105479" name="TextBox 11"/>
          <p:cNvSpPr>
            <a:spLocks noChangeArrowheads="1"/>
          </p:cNvSpPr>
          <p:nvPr/>
        </p:nvSpPr>
        <p:spPr bwMode="auto">
          <a:xfrm>
            <a:off x="5862638" y="3205163"/>
            <a:ext cx="2600325" cy="374650"/>
          </a:xfrm>
          <a:prstGeom prst="wedgeRoundRectCallout">
            <a:avLst>
              <a:gd name="adj1" fmla="val -82597"/>
              <a:gd name="adj2" fmla="val -21625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displayBits( number1 </a:t>
            </a:r>
            <a:r>
              <a:rPr lang="tr-TR" altLang="en-US">
                <a:latin typeface="Times New Roman" panose="02020603050405020304" pitchFamily="18" charset="0"/>
              </a:rPr>
              <a:t>&lt;&lt;</a:t>
            </a:r>
            <a:r>
              <a:rPr lang="en-US" altLang="en-US">
                <a:latin typeface="Times New Roman" panose="02020603050405020304" pitchFamily="18" charset="0"/>
              </a:rPr>
              <a:t> 8 );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6BA137C-71FE-41B8-94B7-2FBF622A9BD3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10.14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The bitwise assignment operators. </a:t>
            </a:r>
          </a:p>
        </p:txBody>
      </p:sp>
      <p:graphicFrame>
        <p:nvGraphicFramePr>
          <p:cNvPr id="107524" name="Object 3"/>
          <p:cNvGraphicFramePr>
            <a:graphicFrameLocks noGrp="1" noChangeAspect="1"/>
          </p:cNvGraphicFramePr>
          <p:nvPr>
            <p:ph/>
          </p:nvPr>
        </p:nvGraphicFramePr>
        <p:xfrm>
          <a:off x="2170113" y="2286000"/>
          <a:ext cx="48037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3" name="Document" r:id="rId4" imgW="4811024" imgH="1889344" progId="Word.Document.8">
                  <p:embed/>
                </p:oleObj>
              </mc:Choice>
              <mc:Fallback>
                <p:oleObj name="Document" r:id="rId4" imgW="4811024" imgH="1889344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286000"/>
                        <a:ext cx="480377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6906E92-6808-4244-A460-493A7843412A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9571" name="Object 2"/>
          <p:cNvGraphicFramePr>
            <a:graphicFrameLocks noGrp="1" noChangeAspect="1"/>
          </p:cNvGraphicFramePr>
          <p:nvPr>
            <p:ph/>
          </p:nvPr>
        </p:nvGraphicFramePr>
        <p:xfrm>
          <a:off x="976313" y="1616075"/>
          <a:ext cx="7167562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Document" r:id="rId4" imgW="7201424" imgH="3644960" progId="Word.Document.8">
                  <p:embed/>
                </p:oleObj>
              </mc:Choice>
              <mc:Fallback>
                <p:oleObj name="Document" r:id="rId4" imgW="7201424" imgH="364496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616075"/>
                        <a:ext cx="7167562" cy="362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10.15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Operator precedence and associativity. (Part 1 of 2.)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CE48D98-6043-4255-BE3E-4D9E1572D02C}" type="slidenum">
              <a:rPr lang="en-US" altLang="en-US" sz="1200" smtClean="0">
                <a:solidFill>
                  <a:schemeClr val="tx1"/>
                </a:solidFill>
              </a:rPr>
              <a:pPr/>
              <a:t>48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1619" name="Object 2"/>
          <p:cNvGraphicFramePr>
            <a:graphicFrameLocks noGrp="1" noChangeAspect="1"/>
          </p:cNvGraphicFramePr>
          <p:nvPr>
            <p:ph/>
          </p:nvPr>
        </p:nvGraphicFramePr>
        <p:xfrm>
          <a:off x="977900" y="1595438"/>
          <a:ext cx="7162800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9" name="Document" r:id="rId4" imgW="7173468" imgH="3279648" progId="Word.Document.8">
                  <p:embed/>
                </p:oleObj>
              </mc:Choice>
              <mc:Fallback>
                <p:oleObj name="Document" r:id="rId4" imgW="7173468" imgH="3279648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595438"/>
                        <a:ext cx="7162800" cy="327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10.15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Operator precedence and associativity. (Part 2 of 2.)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9E5AF64-9E8D-4D0E-A61A-C1B0A28BAB09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49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10.10 Bit Fields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Bit field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Member of a structure whose size (in bits) has been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Enable better memory utilization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Must be defined as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int</a:t>
            </a:r>
            <a:r>
              <a:rPr lang="en-US" altLang="en-US" sz="2000" b="0" dirty="0" smtClean="0"/>
              <a:t> or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Cannot access individual 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Defining bit fields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Follow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unsigned</a:t>
            </a:r>
            <a:r>
              <a:rPr lang="en-US" altLang="en-US" sz="2000" b="0" dirty="0" smtClean="0"/>
              <a:t> or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int</a:t>
            </a:r>
            <a:r>
              <a:rPr lang="en-US" altLang="en-US" sz="2000" b="0" dirty="0" smtClean="0"/>
              <a:t> member with a colon (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:</a:t>
            </a:r>
            <a:r>
              <a:rPr lang="en-US" altLang="en-US" sz="2000" b="0" dirty="0" smtClean="0"/>
              <a:t>) and an integer constant representing the width of the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Example: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err="1" smtClean="0">
                <a:latin typeface="Lucida Console" panose="020B0609040504020204" pitchFamily="49" charset="0"/>
              </a:rPr>
              <a:t>struct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BitCard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{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>
                <a:latin typeface="Lucida Console" panose="020B0609040504020204" pitchFamily="49" charset="0"/>
              </a:rPr>
              <a:t>   unsigned face : 4;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>
                <a:latin typeface="Lucida Console" panose="020B0609040504020204" pitchFamily="49" charset="0"/>
              </a:rPr>
              <a:t>   unsigned suit : 2;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>
                <a:latin typeface="Lucida Console" panose="020B0609040504020204" pitchFamily="49" charset="0"/>
              </a:rPr>
              <a:t>   unsigned color : 1;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>
                <a:latin typeface="Lucida Console" panose="020B0609040504020204" pitchFamily="49" charset="0"/>
              </a:rPr>
              <a:t>};</a:t>
            </a: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925E31E-3375-41FD-8D78-3B88DDE3022C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10.1 Introduction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Structures</a:t>
            </a:r>
          </a:p>
          <a:p>
            <a:pPr lvl="1" eaLnBrk="1" hangingPunct="1"/>
            <a:r>
              <a:rPr lang="en-US" altLang="en-US" b="0" dirty="0" smtClean="0"/>
              <a:t>Collections of related variables (aggregates) under one name</a:t>
            </a:r>
          </a:p>
          <a:p>
            <a:pPr lvl="2" eaLnBrk="1" hangingPunct="1"/>
            <a:r>
              <a:rPr lang="en-US" altLang="en-US" b="0" dirty="0" smtClean="0"/>
              <a:t>Can contain variables of different data types</a:t>
            </a:r>
          </a:p>
          <a:p>
            <a:pPr lvl="1" eaLnBrk="1" hangingPunct="1"/>
            <a:r>
              <a:rPr lang="en-US" altLang="en-US" b="0" dirty="0" smtClean="0"/>
              <a:t>Commonly used to define records to be stored in files</a:t>
            </a:r>
          </a:p>
          <a:p>
            <a:pPr lvl="1" eaLnBrk="1" hangingPunct="1"/>
            <a:r>
              <a:rPr lang="en-US" altLang="en-US" b="0" dirty="0" smtClean="0"/>
              <a:t>Combined with pointers, can create linked lists, stacks, queues, and trees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4CCC0E4-C4A6-460F-B1B2-2C4A492BADBB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10.10 Bit Fields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Unnamed bit field</a:t>
            </a:r>
          </a:p>
          <a:p>
            <a:pPr lvl="1" eaLnBrk="1" hangingPunct="1"/>
            <a:r>
              <a:rPr lang="en-US" altLang="en-US" b="0" dirty="0" smtClean="0"/>
              <a:t>Field used as padding in the structure</a:t>
            </a:r>
          </a:p>
          <a:p>
            <a:pPr lvl="1" eaLnBrk="1" hangingPunct="1"/>
            <a:r>
              <a:rPr lang="en-US" altLang="en-US" b="0" dirty="0" smtClean="0"/>
              <a:t>Nothing may be stored in the bits</a:t>
            </a:r>
          </a:p>
          <a:p>
            <a:pPr lvl="3" eaLnBrk="1" hangingPunct="1"/>
            <a:r>
              <a:rPr lang="en-US" altLang="en-US" sz="1800" dirty="0" err="1" smtClean="0">
                <a:latin typeface="Lucida Console" panose="020B0609040504020204" pitchFamily="49" charset="0"/>
              </a:rPr>
              <a:t>struct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Example {</a:t>
            </a:r>
          </a:p>
          <a:p>
            <a:pPr lvl="3" eaLnBrk="1" hangingPunct="1"/>
            <a:r>
              <a:rPr lang="en-US" altLang="en-US" sz="1800" dirty="0" smtClean="0">
                <a:latin typeface="Lucida Console" panose="020B0609040504020204" pitchFamily="49" charset="0"/>
              </a:rPr>
              <a:t>   unsigned a : 13;</a:t>
            </a:r>
          </a:p>
          <a:p>
            <a:pPr lvl="3" eaLnBrk="1" hangingPunct="1"/>
            <a:r>
              <a:rPr lang="en-US" altLang="en-US" sz="1800" dirty="0" smtClean="0">
                <a:latin typeface="Lucida Console" panose="020B0609040504020204" pitchFamily="49" charset="0"/>
              </a:rPr>
              <a:t>   unsigned   : 3;</a:t>
            </a:r>
          </a:p>
          <a:p>
            <a:pPr lvl="3" eaLnBrk="1" hangingPunct="1"/>
            <a:r>
              <a:rPr lang="en-US" altLang="en-US" sz="1800" dirty="0" smtClean="0">
                <a:latin typeface="Lucida Console" panose="020B0609040504020204" pitchFamily="49" charset="0"/>
              </a:rPr>
              <a:t>   unsigned b : 4;</a:t>
            </a:r>
          </a:p>
          <a:p>
            <a:pPr lvl="3" eaLnBrk="1" hangingPunct="1"/>
            <a:r>
              <a:rPr lang="en-US" altLang="en-US" sz="1800" dirty="0" smtClean="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b="0" dirty="0" smtClean="0"/>
              <a:t>Unnamed bit field with zero width aligns next bit field to a new storage unit boundary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43BAF42E-CA06-4CA6-BA22-F97CAB69891F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51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Performance Tip 10.3</a:t>
            </a:r>
            <a:r>
              <a:rPr lang="en-US" altLang="en-US" smtClean="0"/>
              <a:t> 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804988"/>
            <a:ext cx="5030787" cy="443198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2400" smtClean="0">
                <a:cs typeface="Times New Roman" panose="02020603050405020304" pitchFamily="18" charset="0"/>
              </a:rPr>
              <a:t>Bit fields help conserve storage.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E8CEB6D-CCD4-4BBD-9A8F-0E94D520FA66}" type="slidenum">
              <a:rPr lang="en-US" altLang="en-US" sz="1200" smtClean="0">
                <a:solidFill>
                  <a:schemeClr val="tx1"/>
                </a:solidFill>
              </a:rPr>
              <a:pPr/>
              <a:t>52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9811" name="Object 2"/>
          <p:cNvGraphicFramePr>
            <a:graphicFrameLocks noChangeAspect="1"/>
          </p:cNvGraphicFramePr>
          <p:nvPr/>
        </p:nvGraphicFramePr>
        <p:xfrm>
          <a:off x="0" y="0"/>
          <a:ext cx="7061200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4" name="Document" r:id="rId4" imgW="7062810" imgH="6059147" progId="Word.Document.8">
                  <p:embed/>
                </p:oleObj>
              </mc:Choice>
              <mc:Fallback>
                <p:oleObj name="Document" r:id="rId4" imgW="7062810" imgH="60591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05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fig10_16.c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910341" name="Text Box 5"/>
          <p:cNvSpPr txBox="1">
            <a:spLocks noChangeArrowheads="1"/>
          </p:cNvSpPr>
          <p:nvPr/>
        </p:nvSpPr>
        <p:spPr bwMode="auto">
          <a:xfrm>
            <a:off x="4114800" y="1828800"/>
            <a:ext cx="36576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Bit fields determine how much memory each member of a structure can take up</a:t>
            </a:r>
          </a:p>
        </p:txBody>
      </p:sp>
      <p:sp>
        <p:nvSpPr>
          <p:cNvPr id="119815" name="Line 6"/>
          <p:cNvSpPr>
            <a:spLocks noChangeShapeType="1"/>
          </p:cNvSpPr>
          <p:nvPr/>
        </p:nvSpPr>
        <p:spPr bwMode="auto">
          <a:xfrm flipH="1" flipV="1">
            <a:off x="3733800" y="1828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8B60AB0-72FE-44D4-970E-32F99284BC72}" type="slidenum">
              <a:rPr lang="en-US" altLang="en-US" sz="1200" smtClean="0">
                <a:solidFill>
                  <a:schemeClr val="tx1"/>
                </a:solidFill>
              </a:rPr>
              <a:pPr/>
              <a:t>53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1859" name="Object 2"/>
          <p:cNvGraphicFramePr>
            <a:graphicFrameLocks noChangeAspect="1"/>
          </p:cNvGraphicFramePr>
          <p:nvPr/>
        </p:nvGraphicFramePr>
        <p:xfrm>
          <a:off x="0" y="0"/>
          <a:ext cx="70612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" name="Document" r:id="rId4" imgW="7062810" imgH="6479192" progId="Word.Document.8">
                  <p:embed/>
                </p:oleObj>
              </mc:Choice>
              <mc:Fallback>
                <p:oleObj name="Document" r:id="rId4" imgW="7062810" imgH="64791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fig10_16.c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F57863F-9A6F-4469-9A60-CB1B0BE4E821}" type="slidenum">
              <a:rPr lang="en-US" altLang="en-US" sz="1200" smtClean="0">
                <a:solidFill>
                  <a:schemeClr val="tx1"/>
                </a:solidFill>
              </a:rPr>
              <a:pPr/>
              <a:t>54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graphicFrame>
        <p:nvGraphicFramePr>
          <p:cNvPr id="123908" name="Object 3"/>
          <p:cNvGraphicFramePr>
            <a:graphicFrameLocks noChangeAspect="1"/>
          </p:cNvGraphicFramePr>
          <p:nvPr/>
        </p:nvGraphicFramePr>
        <p:xfrm>
          <a:off x="0" y="0"/>
          <a:ext cx="7051675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Document" r:id="rId4" imgW="7053456" imgH="4770220" progId="Word.Document.8">
                  <p:embed/>
                </p:oleObj>
              </mc:Choice>
              <mc:Fallback>
                <p:oleObj name="Document" r:id="rId4" imgW="7053456" imgH="47702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1675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D33F0725-0281-4A7B-9497-8C547426548D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55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4550"/>
            <a:ext cx="8002587" cy="59531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10.14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846263"/>
            <a:ext cx="7485062" cy="1089529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Attempting to access individual bits of a bit field as if they were elements of an array is a syntax error. Bit fields are not “arrays of bits.”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472A0087-0325-447D-8225-9D581A6EC8AD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56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4550"/>
            <a:ext cx="7926387" cy="59531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10.15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808163"/>
            <a:ext cx="7240587" cy="1089529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Attempting to take the address of a bit field (the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&amp;</a:t>
            </a:r>
            <a:r>
              <a:rPr lang="en-US" altLang="en-US" sz="2400" dirty="0" smtClean="0"/>
              <a:t> operator may not be used with bit fields because they do not have addresses).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A7F7404-0A82-462D-B12E-20097662FE26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10.11 Enumeration Constants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Enumeration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Set of integer constants represented by 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Enumeration constants are like symbolic constants whose values are automatically set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dirty="0" smtClean="0"/>
              <a:t>Values start at </a:t>
            </a:r>
            <a:r>
              <a:rPr lang="en-US" altLang="en-US" sz="1600" b="0" dirty="0" smtClean="0">
                <a:latin typeface="Lucida Console" panose="020B0609040504020204" pitchFamily="49" charset="0"/>
              </a:rPr>
              <a:t>0</a:t>
            </a:r>
            <a:r>
              <a:rPr lang="en-US" altLang="en-US" sz="1800" b="0" dirty="0" smtClean="0"/>
              <a:t> and are incremented by </a:t>
            </a:r>
            <a:r>
              <a:rPr lang="en-US" altLang="en-US" sz="1600" b="0" dirty="0" smtClean="0">
                <a:latin typeface="Lucida Console" panose="020B06090405040202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dirty="0" smtClean="0"/>
              <a:t>Values can be set explicitly with </a:t>
            </a:r>
            <a:r>
              <a:rPr lang="en-US" altLang="en-US" sz="1600" b="0" dirty="0" smtClean="0">
                <a:latin typeface="Lucida Console" panose="020B0609040504020204" pitchFamily="49" charset="0"/>
              </a:rPr>
              <a:t>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dirty="0" smtClean="0"/>
              <a:t>Need unique constant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Example: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400" b="0" dirty="0" err="1" smtClean="0">
                <a:latin typeface="Lucida Console" panose="020B0609040504020204" pitchFamily="49" charset="0"/>
              </a:rPr>
              <a:t>enum</a:t>
            </a:r>
            <a:r>
              <a:rPr lang="en-US" altLang="en-US" sz="1400" b="0" dirty="0" smtClean="0">
                <a:latin typeface="Lucida Console" panose="020B0609040504020204" pitchFamily="49" charset="0"/>
              </a:rPr>
              <a:t> Months { JAN = 1, FEB, MAR, APR, MAY, JUN, JUL, AUG, SEP, OCT, NOV, DEC};</a:t>
            </a:r>
            <a:r>
              <a:rPr lang="en-US" altLang="en-US" sz="1800" b="0" dirty="0" smtClean="0">
                <a:latin typeface="Courier New" panose="02070309020205020404" pitchFamily="49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dirty="0" smtClean="0"/>
              <a:t>Creates a new type </a:t>
            </a:r>
            <a:r>
              <a:rPr lang="en-US" altLang="en-US" sz="1600" b="0" dirty="0" err="1" smtClean="0">
                <a:latin typeface="Lucida Console" panose="020B0609040504020204" pitchFamily="49" charset="0"/>
              </a:rPr>
              <a:t>enum</a:t>
            </a:r>
            <a:r>
              <a:rPr lang="en-US" altLang="en-US" sz="1800" b="0" dirty="0" smtClean="0"/>
              <a:t> Months in which the identifiers are set to the integers </a:t>
            </a:r>
            <a:r>
              <a:rPr lang="en-US" altLang="en-US" sz="1600" b="0" dirty="0" smtClean="0">
                <a:latin typeface="Lucida Console" panose="020B0609040504020204" pitchFamily="49" charset="0"/>
              </a:rPr>
              <a:t>1</a:t>
            </a:r>
            <a:r>
              <a:rPr lang="en-US" altLang="en-US" sz="1800" b="0" dirty="0" smtClean="0"/>
              <a:t> to </a:t>
            </a:r>
            <a:r>
              <a:rPr lang="en-US" altLang="en-US" sz="1600" b="0" dirty="0" smtClean="0">
                <a:latin typeface="Lucida Console" panose="020B0609040504020204" pitchFamily="49" charset="0"/>
              </a:rPr>
              <a:t>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dirty="0" smtClean="0"/>
              <a:t>Enumeration variables can only assume their enumeration constant values (not the integer representations)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2D323F3-4BA7-4A9F-A2DB-ED8E2AC68A78}" type="slidenum">
              <a:rPr lang="en-US" altLang="en-US" sz="1200" smtClean="0">
                <a:solidFill>
                  <a:schemeClr val="tx1"/>
                </a:solidFill>
              </a:rPr>
              <a:pPr/>
              <a:t>58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2099" name="Object 2"/>
          <p:cNvGraphicFramePr>
            <a:graphicFrameLocks noChangeAspect="1"/>
          </p:cNvGraphicFramePr>
          <p:nvPr/>
        </p:nvGraphicFramePr>
        <p:xfrm>
          <a:off x="0" y="0"/>
          <a:ext cx="706120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2" name="Document" r:id="rId4" imgW="7062810" imgH="3927972" progId="Word.Document.8">
                  <p:embed/>
                </p:oleObj>
              </mc:Choice>
              <mc:Fallback>
                <p:oleObj name="Document" r:id="rId4" imgW="7062810" imgH="39279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fig10_18.c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923653" name="Text Box 5"/>
          <p:cNvSpPr txBox="1">
            <a:spLocks noChangeArrowheads="1"/>
          </p:cNvSpPr>
          <p:nvPr/>
        </p:nvSpPr>
        <p:spPr bwMode="auto">
          <a:xfrm>
            <a:off x="2209800" y="1562100"/>
            <a:ext cx="4191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Enumeration sets the value of constant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JAN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1 and the following constants to 2, 3, 4…</a:t>
            </a:r>
          </a:p>
        </p:txBody>
      </p:sp>
      <p:sp>
        <p:nvSpPr>
          <p:cNvPr id="132103" name="Line 6"/>
          <p:cNvSpPr>
            <a:spLocks noChangeShapeType="1"/>
          </p:cNvSpPr>
          <p:nvPr/>
        </p:nvSpPr>
        <p:spPr bwMode="auto">
          <a:xfrm flipH="1" flipV="1">
            <a:off x="1447800" y="1524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80553A3-F412-470E-8128-7BE71BF0B221}" type="slidenum">
              <a:rPr lang="en-US" altLang="en-US" sz="1200" smtClean="0">
                <a:solidFill>
                  <a:schemeClr val="tx1"/>
                </a:solidFill>
              </a:rPr>
              <a:pPr/>
              <a:t>59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4147" name="Object 2"/>
          <p:cNvGraphicFramePr>
            <a:graphicFrameLocks noChangeAspect="1"/>
          </p:cNvGraphicFramePr>
          <p:nvPr/>
        </p:nvGraphicFramePr>
        <p:xfrm>
          <a:off x="0" y="0"/>
          <a:ext cx="7061200" cy="41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0" name="Document" r:id="rId4" imgW="7062810" imgH="4132775" progId="Word.Document.8">
                  <p:embed/>
                </p:oleObj>
              </mc:Choice>
              <mc:Fallback>
                <p:oleObj name="Document" r:id="rId4" imgW="7062810" imgH="41327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13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fig10_18.c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924677" name="Text Box 5"/>
          <p:cNvSpPr txBox="1">
            <a:spLocks noChangeArrowheads="1"/>
          </p:cNvSpPr>
          <p:nvPr/>
        </p:nvSpPr>
        <p:spPr bwMode="auto">
          <a:xfrm>
            <a:off x="4114800" y="1828800"/>
            <a:ext cx="4191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Like symbolic constants, enumeration constants are replaced by their values at compile time</a:t>
            </a:r>
          </a:p>
        </p:txBody>
      </p:sp>
      <p:sp>
        <p:nvSpPr>
          <p:cNvPr id="134151" name="Line 6"/>
          <p:cNvSpPr>
            <a:spLocks noChangeShapeType="1"/>
          </p:cNvSpPr>
          <p:nvPr/>
        </p:nvSpPr>
        <p:spPr bwMode="auto">
          <a:xfrm flipH="1" flipV="1">
            <a:off x="1828800" y="381000"/>
            <a:ext cx="2286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8C4E503-705A-4810-8210-DCBF58781036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10.2 Structure Definitions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  <a:p>
            <a:pPr lvl="3" eaLnBrk="1" hangingPunct="1"/>
            <a:r>
              <a:rPr lang="en-US" altLang="en-US" dirty="0" smtClean="0"/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struct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card {</a:t>
            </a:r>
          </a:p>
          <a:p>
            <a:pPr lvl="3" eaLnBrk="1" hangingPunct="1"/>
            <a:r>
              <a:rPr lang="en-US" altLang="en-US" sz="1800" dirty="0" smtClean="0">
                <a:latin typeface="Lucida Console" panose="020B0609040504020204" pitchFamily="49" charset="0"/>
              </a:rPr>
              <a:t>     char *face;</a:t>
            </a:r>
          </a:p>
          <a:p>
            <a:pPr lvl="3" eaLnBrk="1" hangingPunct="1"/>
            <a:r>
              <a:rPr lang="en-US" altLang="en-US" sz="1800" dirty="0" smtClean="0">
                <a:latin typeface="Lucida Console" panose="020B0609040504020204" pitchFamily="49" charset="0"/>
              </a:rPr>
              <a:t>     char *suit;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 };</a:t>
            </a:r>
          </a:p>
          <a:p>
            <a:pPr lvl="1" eaLnBrk="1" hangingPunct="1"/>
            <a:r>
              <a:rPr lang="en-US" altLang="en-US" sz="2000" b="0" dirty="0" err="1" smtClean="0">
                <a:latin typeface="Lucida Console" panose="020B0609040504020204" pitchFamily="49" charset="0"/>
              </a:rPr>
              <a:t>struct</a:t>
            </a:r>
            <a:r>
              <a:rPr lang="en-US" altLang="en-US" b="0" dirty="0" smtClean="0"/>
              <a:t> introduces the definition for structure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card</a:t>
            </a:r>
          </a:p>
          <a:p>
            <a:pPr lvl="1" eaLnBrk="1" hangingPunct="1"/>
            <a:r>
              <a:rPr lang="en-US" altLang="en-US" sz="2000" b="0" dirty="0" smtClean="0">
                <a:latin typeface="Lucida Console" panose="020B0609040504020204" pitchFamily="49" charset="0"/>
              </a:rPr>
              <a:t>card</a:t>
            </a:r>
            <a:r>
              <a:rPr lang="en-US" altLang="en-US" b="0" dirty="0" smtClean="0"/>
              <a:t> is the structure name and is used to declare variables of the structure type </a:t>
            </a:r>
          </a:p>
          <a:p>
            <a:pPr lvl="1" eaLnBrk="1" hangingPunct="1"/>
            <a:r>
              <a:rPr lang="en-US" altLang="en-US" sz="2000" b="0" dirty="0" smtClean="0">
                <a:latin typeface="Lucida Console" panose="020B0609040504020204" pitchFamily="49" charset="0"/>
              </a:rPr>
              <a:t>card</a:t>
            </a:r>
            <a:r>
              <a:rPr lang="en-US" altLang="en-US" b="0" dirty="0" smtClean="0"/>
              <a:t> contains two members of type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char *</a:t>
            </a:r>
          </a:p>
          <a:p>
            <a:pPr lvl="2" eaLnBrk="1" hangingPunct="1"/>
            <a:r>
              <a:rPr lang="en-US" altLang="en-US" b="0" dirty="0" smtClean="0"/>
              <a:t>These members are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face</a:t>
            </a:r>
            <a:r>
              <a:rPr lang="en-US" altLang="en-US" b="0" dirty="0" smtClean="0"/>
              <a:t> and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suit</a:t>
            </a:r>
            <a:endParaRPr lang="en-US" altLang="en-US" b="0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121E0AE4-D5EE-4FC6-AA67-DF34ED2377BC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60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4550"/>
            <a:ext cx="7850187" cy="59531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10.16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1808163"/>
            <a:ext cx="7088187" cy="757130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Assigning a value to an enumeration constant after it has been defined is a syntax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38D1535D-E8DD-470C-BA44-AD9A8ABCAB0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10.1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04988"/>
            <a:ext cx="6783387" cy="794064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2400" dirty="0" smtClean="0"/>
              <a:t>Forgetting the semicolon that terminates</a:t>
            </a:r>
            <a:br>
              <a:rPr lang="en-US" altLang="en-US" sz="2400" dirty="0" smtClean="0"/>
            </a:br>
            <a:r>
              <a:rPr lang="en-US" altLang="en-US" sz="2400" dirty="0" smtClean="0"/>
              <a:t>a structure definition is a syntax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29A80CA-866D-4AAA-ACA9-BA0DAED5B549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10.2 Structure Definitions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latin typeface="Lucida Console" panose="020B0609040504020204" pitchFamily="49" charset="0"/>
              </a:rPr>
              <a:t>struct</a:t>
            </a:r>
            <a:r>
              <a:rPr lang="en-US" altLang="en-US" sz="2400" smtClean="0"/>
              <a:t>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Can contain a member that is a pointer to the same structure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A structure definition does not reserve space in memory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smtClean="0"/>
              <a:t>Instead creates a new data type used to define structure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Defined like other variables</a:t>
            </a:r>
            <a:r>
              <a:rPr lang="en-US" altLang="en-US" sz="2000" smtClean="0"/>
              <a:t>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smtClean="0">
                <a:latin typeface="Lucida Console" panose="020B0609040504020204" pitchFamily="49" charset="0"/>
              </a:rPr>
              <a:t>card oneCard, deck[ 52 ], *cPtr;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Can use a comma separated list: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smtClean="0">
                <a:latin typeface="Lucida Console" panose="020B0609040504020204" pitchFamily="49" charset="0"/>
              </a:rPr>
              <a:t>struct card {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smtClean="0">
                <a:latin typeface="Lucida Console" panose="020B0609040504020204" pitchFamily="49" charset="0"/>
              </a:rPr>
              <a:t>   char *face;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smtClean="0">
                <a:latin typeface="Lucida Console" panose="020B0609040504020204" pitchFamily="49" charset="0"/>
              </a:rPr>
              <a:t>   char *suit;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smtClean="0">
                <a:latin typeface="Lucida Console" panose="020B0609040504020204" pitchFamily="49" charset="0"/>
              </a:rPr>
              <a:t>} oneCard, deck[ 52 ], *cPtr;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E3693D1C-AFA2-4524-B3EA-2DE3B23FCE93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9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Good Programming Practice 10.1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1676400"/>
            <a:ext cx="7392988" cy="165417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FFFF"/>
          </a:solidFill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2400" b="0" smtClean="0"/>
              <a:t>Always provide a structure tag name when creating a structure type. The structure tag name is convenient for declaring new variables of the structure type later in the program. </a:t>
            </a:r>
          </a:p>
        </p:txBody>
      </p:sp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1295400" y="3657600"/>
            <a:ext cx="4419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3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struct card {</a:t>
            </a:r>
          </a:p>
          <a:p>
            <a:pPr marL="0" lvl="3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char *face;</a:t>
            </a:r>
          </a:p>
          <a:p>
            <a:pPr marL="0" lvl="3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char *suit;</a:t>
            </a:r>
          </a:p>
          <a:p>
            <a:pPr marL="0" lvl="3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} oneCard, deck[ 52 ], *cPtr;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8678" name="Rounded Rectangular Callout 5"/>
          <p:cNvSpPr>
            <a:spLocks noChangeArrowheads="1"/>
          </p:cNvSpPr>
          <p:nvPr/>
        </p:nvSpPr>
        <p:spPr bwMode="auto">
          <a:xfrm>
            <a:off x="2514600" y="3146425"/>
            <a:ext cx="1624013" cy="347663"/>
          </a:xfrm>
          <a:prstGeom prst="wedgeRoundRectCallout">
            <a:avLst>
              <a:gd name="adj1" fmla="val -51625"/>
              <a:gd name="adj2" fmla="val 104722"/>
              <a:gd name="adj3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3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struct </a:t>
            </a:r>
            <a:r>
              <a:rPr lang="tr-TR" altLang="en-US">
                <a:solidFill>
                  <a:schemeClr val="tx1"/>
                </a:solidFill>
                <a:latin typeface="Lucida Console" panose="020B0609040504020204" pitchFamily="49" charset="0"/>
              </a:rPr>
              <a:t>tag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1995</TotalTime>
  <Words>1794</Words>
  <Application>Microsoft Office PowerPoint</Application>
  <PresentationFormat>On-screen Show (4:3)</PresentationFormat>
  <Paragraphs>413</Paragraphs>
  <Slides>60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82" baseType="lpstr">
      <vt:lpstr>AGaramond</vt:lpstr>
      <vt:lpstr>Arial</vt:lpstr>
      <vt:lpstr>Courier New</vt:lpstr>
      <vt:lpstr>Goudy Sans Book</vt:lpstr>
      <vt:lpstr>Goudy Sans Medium</vt:lpstr>
      <vt:lpstr>Lucida Console</vt:lpstr>
      <vt:lpstr>Symbol</vt:lpstr>
      <vt:lpstr>Times</vt:lpstr>
      <vt:lpstr>Times New Roman</vt:lpstr>
      <vt:lpstr>Verdana</vt:lpstr>
      <vt:lpstr>Wingdings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Document</vt:lpstr>
      <vt:lpstr>10</vt:lpstr>
      <vt:lpstr>PowerPoint Presentation</vt:lpstr>
      <vt:lpstr>OBJECTIVES</vt:lpstr>
      <vt:lpstr>PowerPoint Presentation</vt:lpstr>
      <vt:lpstr>10.1 Introduction</vt:lpstr>
      <vt:lpstr>10.2 Structure Definitions</vt:lpstr>
      <vt:lpstr>Common Programming Error 10.1</vt:lpstr>
      <vt:lpstr>10.2 Structure Definitions</vt:lpstr>
      <vt:lpstr>Good Programming Practice 10.1</vt:lpstr>
      <vt:lpstr>10.2 Structure Definitions</vt:lpstr>
      <vt:lpstr>10.3 Initializing Structures</vt:lpstr>
      <vt:lpstr>10.4 Accessing Members of Structures</vt:lpstr>
      <vt:lpstr>Common Programming Error 10.6</vt:lpstr>
      <vt:lpstr>PowerPoint Presentation</vt:lpstr>
      <vt:lpstr>10.5 Using Structures with Functions</vt:lpstr>
      <vt:lpstr>10.6 typedef</vt:lpstr>
      <vt:lpstr>Good Programming Practice 10.4</vt:lpstr>
      <vt:lpstr>10.7 Example: High-Performance Card Shuffling and Dealing Simulation</vt:lpstr>
      <vt:lpstr>PowerPoint Presentation</vt:lpstr>
      <vt:lpstr>PowerPoint Presentation</vt:lpstr>
      <vt:lpstr>PowerPoint Presentation</vt:lpstr>
      <vt:lpstr>PowerPoint Presentation</vt:lpstr>
      <vt:lpstr>10.8 Unions</vt:lpstr>
      <vt:lpstr>10.8 Unions</vt:lpstr>
      <vt:lpstr>Software Engineering Observation 10.1</vt:lpstr>
      <vt:lpstr>Performance Tip 10.2</vt:lpstr>
      <vt:lpstr>PowerPoint Presentation</vt:lpstr>
      <vt:lpstr>PowerPoint Presentation</vt:lpstr>
      <vt:lpstr>10.9 Bitwise Operators</vt:lpstr>
      <vt:lpstr>PowerPoint Presentation</vt:lpstr>
      <vt:lpstr>PowerPoint Presentation</vt:lpstr>
      <vt:lpstr>PowerPoint Presentation</vt:lpstr>
      <vt:lpstr>PowerPoint Presentation</vt:lpstr>
      <vt:lpstr>Common Programming Error 10.11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Programming Error 10.12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10.10 Bit Fields</vt:lpstr>
      <vt:lpstr>10.10 Bit Fields</vt:lpstr>
      <vt:lpstr>Performance Tip 10.3 </vt:lpstr>
      <vt:lpstr>PowerPoint Presentation</vt:lpstr>
      <vt:lpstr>PowerPoint Presentation</vt:lpstr>
      <vt:lpstr>PowerPoint Presentation</vt:lpstr>
      <vt:lpstr>Common Programming Error 10.14</vt:lpstr>
      <vt:lpstr>Common Programming Error 10.15</vt:lpstr>
      <vt:lpstr>10.11 Enumeration Constants</vt:lpstr>
      <vt:lpstr>PowerPoint Presentation</vt:lpstr>
      <vt:lpstr>PowerPoint Presentation</vt:lpstr>
      <vt:lpstr>Common Programming Error 10.16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Bora Döken</cp:lastModifiedBy>
  <cp:revision>303</cp:revision>
  <dcterms:created xsi:type="dcterms:W3CDTF">2004-06-18T18:26:58Z</dcterms:created>
  <dcterms:modified xsi:type="dcterms:W3CDTF">2018-09-02T17:44:53Z</dcterms:modified>
  <cp:category>Temlpate v. 07-27-04</cp:category>
</cp:coreProperties>
</file>