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6" r:id="rId2"/>
    <p:sldMasterId id="2147483661" r:id="rId3"/>
    <p:sldMasterId id="2147483657" r:id="rId4"/>
    <p:sldMasterId id="2147483658" r:id="rId5"/>
    <p:sldMasterId id="2147483664" r:id="rId6"/>
    <p:sldMasterId id="2147483660" r:id="rId7"/>
    <p:sldMasterId id="2147483662" r:id="rId8"/>
    <p:sldMasterId id="2147483663" r:id="rId9"/>
    <p:sldMasterId id="2147483659" r:id="rId10"/>
    <p:sldMasterId id="2147483777" r:id="rId11"/>
  </p:sldMasterIdLst>
  <p:notesMasterIdLst>
    <p:notesMasterId r:id="rId27"/>
  </p:notesMasterIdLst>
  <p:handoutMasterIdLst>
    <p:handoutMasterId r:id="rId28"/>
  </p:handoutMasterIdLst>
  <p:sldIdLst>
    <p:sldId id="298" r:id="rId12"/>
    <p:sldId id="294" r:id="rId13"/>
    <p:sldId id="302" r:id="rId14"/>
    <p:sldId id="295" r:id="rId15"/>
    <p:sldId id="257" r:id="rId16"/>
    <p:sldId id="277" r:id="rId17"/>
    <p:sldId id="280" r:id="rId18"/>
    <p:sldId id="281" r:id="rId19"/>
    <p:sldId id="300" r:id="rId20"/>
    <p:sldId id="284" r:id="rId21"/>
    <p:sldId id="286" r:id="rId22"/>
    <p:sldId id="290" r:id="rId23"/>
    <p:sldId id="297" r:id="rId24"/>
    <p:sldId id="301" r:id="rId25"/>
    <p:sldId id="299" r:id="rId2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5172B3"/>
    <a:srgbClr val="FDC382"/>
    <a:srgbClr val="D8A57E"/>
    <a:srgbClr val="F9F9F7"/>
    <a:srgbClr val="A0CED6"/>
    <a:srgbClr val="F0F5F7"/>
    <a:srgbClr val="4F87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87457" autoAdjust="0"/>
  </p:normalViewPr>
  <p:slideViewPr>
    <p:cSldViewPr>
      <p:cViewPr varScale="1">
        <p:scale>
          <a:sx n="59" d="100"/>
          <a:sy n="59" d="100"/>
        </p:scale>
        <p:origin x="1502" y="72"/>
      </p:cViewPr>
      <p:guideLst>
        <p:guide orient="horz" pos="2160"/>
        <p:guide pos="2880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34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8B5FF9C-DC07-4CC2-B1AB-A7AEFC3ED2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95822E4-4A81-4801-BA6C-A0DD189099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D28F61D-224D-4FA8-9BD0-DEA9E55D3AE7}" type="slidenum">
              <a:rPr lang="en-GB" altLang="en-US" sz="1200" smtClean="0">
                <a:solidFill>
                  <a:schemeClr val="tx1"/>
                </a:solidFill>
              </a:rPr>
              <a:pPr/>
              <a:t>2</a:t>
            </a:fld>
            <a:endParaRPr lang="en-GB" altLang="en-US" sz="1200" smtClean="0">
              <a:solidFill>
                <a:schemeClr val="tx1"/>
              </a:solidFill>
            </a:endParaRPr>
          </a:p>
        </p:txBody>
      </p:sp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990600" y="768350"/>
            <a:ext cx="5118100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srgbClr val="FFFFFF"/>
              </a:solidFill>
              <a:latin typeface="Arial" charset="0"/>
              <a:cs typeface="+mn-cs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70550" cy="4595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B353DB-44E7-4295-915C-782DDC0A3953}" type="slidenum">
              <a:rPr kumimoji="1" lang="ko-KR" altLang="ko-KR" smtClean="0">
                <a:latin typeface="굴림" pitchFamily="50" charset="-128"/>
                <a:ea typeface="굴림" pitchFamily="50" charset="-128"/>
              </a:rPr>
              <a:pPr>
                <a:spcBef>
                  <a:spcPct val="0"/>
                </a:spcBef>
              </a:pPr>
              <a:t>14</a:t>
            </a:fld>
            <a:endParaRPr kumimoji="1" lang="ko-KR" altLang="ko-KR" smtClean="0">
              <a:latin typeface="굴림" pitchFamily="50" charset="-128"/>
              <a:ea typeface="굴림" pitchFamily="50" charset="-128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latin typeface="굴림" pitchFamily="50" charset="-128"/>
              <a:ea typeface="굴림" pitchFamily="50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96FEF869-12C7-4A1D-B508-AD69E87C7DE2}" type="slidenum">
              <a:rPr lang="en-GB" altLang="en-US" sz="1200" smtClean="0">
                <a:solidFill>
                  <a:schemeClr val="tx1"/>
                </a:solidFill>
              </a:rPr>
              <a:pPr/>
              <a:t>4</a:t>
            </a:fld>
            <a:endParaRPr lang="en-GB" altLang="en-US" sz="1200" smtClean="0">
              <a:solidFill>
                <a:schemeClr val="tx1"/>
              </a:solidFill>
            </a:endParaRPr>
          </a:p>
        </p:txBody>
      </p:sp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srgbClr val="FFFFFF"/>
              </a:solidFill>
              <a:latin typeface="Arial" charset="0"/>
              <a:cs typeface="+mn-cs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70550" cy="4595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DC3E8E6-9AB5-47FB-80BE-C51D24AB9207}" type="slidenum">
              <a:rPr lang="en-US" altLang="en-US" sz="1200" smtClean="0">
                <a:solidFill>
                  <a:schemeClr val="tx1"/>
                </a:solidFill>
              </a:rPr>
              <a:pPr/>
              <a:t>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A650C00-8C7C-444D-925E-319D3A74253E}" type="slidenum">
              <a:rPr lang="en-US" altLang="en-US" sz="1200" smtClean="0">
                <a:solidFill>
                  <a:schemeClr val="tx1"/>
                </a:solidFill>
              </a:rPr>
              <a:pPr/>
              <a:t>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454B4E7-C46D-4A6A-BFD5-5591812F2545}" type="slidenum">
              <a:rPr lang="en-US" altLang="en-US" sz="1200" smtClean="0">
                <a:solidFill>
                  <a:schemeClr val="tx1"/>
                </a:solidFill>
              </a:rPr>
              <a:pPr/>
              <a:t>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A60A4F5-3DEC-44CC-B9E9-02553B4C1E2B}" type="slidenum">
              <a:rPr lang="en-US" altLang="en-US" sz="1200" smtClean="0">
                <a:solidFill>
                  <a:schemeClr val="tx1"/>
                </a:solidFill>
              </a:rPr>
              <a:pPr/>
              <a:t>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B25FEECB-D841-4D6D-9D61-DEFFB128CB61}" type="slidenum">
              <a:rPr lang="en-US" altLang="en-US" sz="1200" smtClean="0">
                <a:solidFill>
                  <a:schemeClr val="tx1"/>
                </a:solidFill>
              </a:rPr>
              <a:pPr/>
              <a:t>10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51D1474-DB8D-4B9A-96D1-D0917D368742}" type="slidenum">
              <a:rPr lang="en-US" altLang="en-US" sz="1200" smtClean="0">
                <a:solidFill>
                  <a:schemeClr val="tx1"/>
                </a:solidFill>
              </a:rPr>
              <a:pPr/>
              <a:t>11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F404ACB-977B-42A2-BEF5-453763A16188}" type="slidenum">
              <a:rPr lang="en-US" altLang="en-US" sz="1200" smtClean="0">
                <a:solidFill>
                  <a:schemeClr val="tx1"/>
                </a:solidFill>
              </a:rPr>
              <a:pPr/>
              <a:t>12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1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4576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770B0-4B49-4AC3-980B-FCA8785D24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939788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64D04-DC40-4831-AABA-1421FD8AEF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034053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E3CF2-065F-481E-8D30-5E67C04C3F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863811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9243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39243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A90E8-C49C-45DE-ADE6-C3EA22A800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890524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006A2-C9B7-492A-A8F6-A974DE5029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175184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41956-13C1-4AFB-8B5F-3291450D72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011888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CEB9D-784F-4367-8E51-7CC2A0D67C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43579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9744F-4B80-45E5-9F05-8B1BB0C8F7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419240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DF1EF-6A0A-4423-9E4E-0F82B2E1FE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9011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79BEC-F568-4791-B616-317EBD434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970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027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745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5DB11-93FE-4195-9637-67AAE62603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773177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39243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39243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4DE38-5CD0-4FF3-AEDF-1E2613EE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927889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tr-TR"/>
              <a:t>19.06.2012</a:t>
            </a:r>
            <a:endParaRPr lang="en-GB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A56893FF-B326-4805-A979-36761E2A44F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20049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tr-TR"/>
              <a:t>18</a:t>
            </a:r>
            <a:r>
              <a:rPr lang="en-GB"/>
              <a:t>/0</a:t>
            </a:r>
            <a:r>
              <a:rPr lang="tr-TR"/>
              <a:t>6</a:t>
            </a:r>
            <a:r>
              <a:rPr lang="en-GB"/>
              <a:t>/</a:t>
            </a:r>
            <a:r>
              <a:rPr lang="tr-TR"/>
              <a:t>12</a:t>
            </a:r>
            <a:endParaRPr lang="en-GB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911BCA54-B87D-473E-AD7F-B08ED196F2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13770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tr-TR"/>
              <a:t>19.06.2012</a:t>
            </a:r>
            <a:endParaRPr lang="en-GB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A28ACC79-C8BA-4133-9A83-B1D08B4DC1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30440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tr-TR"/>
              <a:t>19.06.2012</a:t>
            </a:r>
            <a:endParaRPr lang="en-GB"/>
          </a:p>
          <a:p>
            <a:pPr>
              <a:defRPr/>
            </a:pPr>
            <a:endParaRPr lang="en-GB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14311589-A798-4FE0-B32C-5C66DEBE680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51424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GB"/>
              <a:t>22/09/08</a:t>
            </a:r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396697A0-B687-4679-A547-AD06278D44B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63997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tr-TR"/>
              <a:t>19.06.2012</a:t>
            </a:r>
            <a:endParaRPr lang="en-GB"/>
          </a:p>
          <a:p>
            <a:pPr>
              <a:defRPr/>
            </a:pPr>
            <a:endParaRPr lang="en-GB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6FCEB5F-5BD4-4DCD-B970-291AF20CFD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33730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GB"/>
              <a:t>22/09/08</a:t>
            </a:r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0E0340F9-B17A-4BE2-BF5B-6A3A83F1D60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79798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GB"/>
              <a:t>22/09/08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FC0FF246-701D-4535-B10A-3A778B87B4A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694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54984-2F0E-492E-BFD3-79B9CE305C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50427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GB"/>
              <a:t>22/09/08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7081C6B-5120-4120-8D3F-A4465EDE253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16786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GB"/>
              <a:t>22/09/08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8E7422A-426C-4B8C-A1AC-7433ED643DA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7969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GB"/>
              <a:t>22/09/08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4DA07627-66C8-4950-8C1C-1BDFBACE7A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41642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3188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22488" cy="465138"/>
          </a:xfrm>
        </p:spPr>
        <p:txBody>
          <a:bodyPr/>
          <a:lstStyle>
            <a:lvl1pPr defTabSz="914400"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GB"/>
              <a:t>22/09/08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84488" cy="465138"/>
          </a:xfrm>
        </p:spPr>
        <p:txBody>
          <a:bodyPr/>
          <a:lstStyle>
            <a:lvl1pPr defTabSz="914400"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22488" cy="465138"/>
          </a:xfrm>
        </p:spPr>
        <p:txBody>
          <a:bodyPr/>
          <a:lstStyle>
            <a:lvl1pPr defTabSz="914400"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A25DCDEA-641A-48E1-A40C-C708FDDBC73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743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82341-06E9-42A0-89F0-3CDC996837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4147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03096-69E8-4B7E-B202-64512E8CC4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8980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514600"/>
            <a:ext cx="3581400" cy="3771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3581400" cy="3771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E1777-C974-418D-BF68-7E74F66BFD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234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654A6-3BF7-423B-A140-5C2F01D57E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6735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D40AA-77C4-4457-877F-0D168A497D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6255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AC118-BDE1-41B7-867C-4F5AFC08A5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19668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C6947-0334-4E5D-A07B-158EB6D091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293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674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D98B5-2783-4750-BD62-7051FB9251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572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CEE1C-EC96-4B3F-9BA6-8C7520B31B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41303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73750" y="889000"/>
            <a:ext cx="4289425" cy="5397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6999288" y="889000"/>
            <a:ext cx="12720638" cy="5397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854BA-EFA0-4FC6-9D91-5520B864EE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0880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AB2FD-60CC-4124-8567-B53DD407A8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84766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34D35-A86C-4D8B-97C1-685186AA97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2617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C07B9-FE2A-45DE-AB2A-7C1CC9582E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19649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762000"/>
            <a:ext cx="3810000" cy="2097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762000"/>
            <a:ext cx="3810000" cy="2097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0620C-7A65-494D-8B4E-096EF0C14F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95963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2DAEB-0AF9-44AB-9907-B8006C506C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47371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FE872-1432-4413-A036-42B1AD049A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9014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38040-5A1A-4C88-A96B-B6BE4F388F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996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00632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EE478-99A9-48A5-A0AF-7CE9BB2DB2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69823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817C0-D4E8-4E4C-9A3D-F838872FB9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04522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A6C10-97E0-4A08-A3E5-CCEA21F350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699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247900" cy="2859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91300" cy="2859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17D09-6E2D-49AD-A6EF-EF60BAAA40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27347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C5C1E-D973-44FF-B5E8-7AF2710DF8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20829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139ED-CFBE-4828-B7BF-404EEDE2D1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1828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3F528-3B01-48EC-88D1-E5EA519489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735823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255713"/>
            <a:ext cx="3543300" cy="2097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55713"/>
            <a:ext cx="3543300" cy="2097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69055-E5CF-43B2-A5F9-84AAB0494B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786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4DB74-29EB-4D92-AF77-1545F1D2E4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488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3ADE0-E5C1-4E85-8119-DA6C58FCB6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015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977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A9BA7-986C-4672-B738-5B05A1F72B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82975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81B399-536E-4A99-83FE-B7A8769054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39269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5C1A2-A22D-4442-9188-638DD50822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42161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6995A-535F-4194-B068-DFD5BC6FAA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169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533400"/>
            <a:ext cx="1866900" cy="2819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448300" cy="2819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BEEDE-A05C-482E-BE7A-24EC4AEBD1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76788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C845B-BDDA-42B2-B00C-FEBCB7540B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65025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658C6-4408-4EF8-9963-BDD1758978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8536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69373-3B27-4385-ABD0-92E69468A4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02268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460375"/>
            <a:ext cx="3695700" cy="1901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460375"/>
            <a:ext cx="3695700" cy="1901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F0705-89CB-46B9-9F1A-65111FBDA4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89134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51583-8C24-4F81-A290-FD5417C7A3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551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574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3086E-0D6C-4243-885D-A9B2ADBFD1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356598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BE507-E38C-4DB9-86C5-ECFF0695EF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28716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401A5-02EB-4EA5-B7F6-88723EF17F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3173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F82A8-551D-4EAC-A1C1-D5F61EED3A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6184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2A33C-E443-4CB3-85E1-7AA9AD4A73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0429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8913" y="365125"/>
            <a:ext cx="1976437" cy="1997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65125"/>
            <a:ext cx="5776913" cy="1997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24334-6A6E-47D1-B165-C920DB6385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2256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A6C92-7DB8-4214-A819-1D7795C85E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45295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DDE69-433F-471D-8AE7-4036D4DDD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246815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AADF4-204B-4287-875A-42B8CF5C46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713350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320925"/>
            <a:ext cx="3543300" cy="206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2320925"/>
            <a:ext cx="3543300" cy="206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ECBF8-3D4A-4C0D-8A64-C470E46D97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924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6993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D9FA5-59D7-4B71-BC6E-B4ED62C861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14635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3B689-1DB8-429E-8A8A-F9C889848D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274301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98906-B40B-47A6-85EE-B207A2D616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790694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0CAB0-9560-4068-96D1-59042BFB7D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211917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A2FD4-A19C-48B1-95CD-480CBB53CF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510953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18B04-0528-4D9A-A39C-2A5C7A9225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001977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685800"/>
            <a:ext cx="1943100" cy="3703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5676900" cy="3703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9447E-8CA8-40A3-BD6A-AFEED5F23A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90905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86A26-DD76-4E77-A26D-2234B669D5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978602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91B39-5FDF-4A81-BC9B-789D2AC5D6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469451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11579-1899-4DC7-9DFF-3825786EE3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63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29475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178FB-DC6C-463F-89A0-9E4F1A5BED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99487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CBBEB-E558-4333-B879-304399B645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199883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864C2-CBBF-40DA-8063-FBC59F81CF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808378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2B67D-A549-4434-AF86-620B0564F2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953413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FCBDC-22C6-4B68-A02F-11790E69B3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09918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49CEC-7A33-4A45-9603-FE65098262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244567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87A4A-8D85-47EF-8947-C7465EEAB0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194356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825625"/>
            <a:ext cx="2171700" cy="4651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825625"/>
            <a:ext cx="6362700" cy="465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0A5F7D-826F-4121-8FA5-E492C561D6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277189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80408-BEE5-431A-A029-81B7E11402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58710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AACD-E83D-4986-A3AD-4D13EFC875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07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05419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69A5B-539E-4A79-AD59-26D3EA6812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78336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62800" y="1166813"/>
            <a:ext cx="914400" cy="2109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166813"/>
            <a:ext cx="914400" cy="2109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4AF8D-35B3-4E8F-BD3D-794525FBCE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01129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4880EF-CFC7-454B-9B0D-169A595A26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375418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A6482-83C3-425C-AB51-B55B3E7B18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8546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D6DD8-3395-4D89-8D0B-C051172050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528566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59640-D086-4F7E-84A1-D071472F17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453901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787FB-7C2F-428F-850E-3097CB5BAD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44039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EC2AA-DF86-44F3-BB6D-A907B3B34B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01412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29650" y="152400"/>
            <a:ext cx="514350" cy="3124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86600" y="152400"/>
            <a:ext cx="1390650" cy="3124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53803-BB62-4C23-BF15-A0540AACC8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61002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00EF9-6E77-436F-BDC3-4F17D4BF1E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2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9556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13708-5CD7-4BE7-8A7D-3915FA7675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299329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94139-F4C1-4184-B04A-3CAF586783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08266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041525"/>
            <a:ext cx="3581400" cy="2835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41525"/>
            <a:ext cx="3581400" cy="2835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D86AF-9447-4D2C-BA66-98948727BD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845012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AFAE2-B539-41D6-93B6-4C3291F623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241587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C66CB-B5D8-4509-BF77-37A8714985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671208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6811B-A0FB-47B6-A9DF-0F855D0461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210692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FAEE6-3EC4-4228-8393-D0CF879331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586277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BDA7A-542A-4E31-8F11-7FBEC53CCE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38189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F08BF2-00C0-40F0-AAFB-F570B1466D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655074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041525"/>
            <a:ext cx="2171700" cy="4435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41525"/>
            <a:ext cx="6362700" cy="4435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AF051-4B97-4DD5-B406-027C6DDA4B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87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827" r:id="rId1"/>
    <p:sldLayoutId id="2147485828" r:id="rId2"/>
    <p:sldLayoutId id="2147485829" r:id="rId3"/>
    <p:sldLayoutId id="2147485830" r:id="rId4"/>
    <p:sldLayoutId id="2147485831" r:id="rId5"/>
    <p:sldLayoutId id="2147485832" r:id="rId6"/>
    <p:sldLayoutId id="2147485833" r:id="rId7"/>
    <p:sldLayoutId id="2147485834" r:id="rId8"/>
    <p:sldLayoutId id="2147485835" r:id="rId9"/>
    <p:sldLayoutId id="2147485836" r:id="rId10"/>
    <p:sldLayoutId id="214748583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6B24D23-8D8F-455D-9495-4257E8F6D0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21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22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80010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21" name="AutoShape 10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9222" name="AutoShape 11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9223" name="Rectangle 12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en-US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en-US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26" r:id="rId1"/>
    <p:sldLayoutId id="2147485927" r:id="rId2"/>
    <p:sldLayoutId id="2147485928" r:id="rId3"/>
    <p:sldLayoutId id="2147485929" r:id="rId4"/>
    <p:sldLayoutId id="2147485930" r:id="rId5"/>
    <p:sldLayoutId id="2147485931" r:id="rId6"/>
    <p:sldLayoutId id="2147485932" r:id="rId7"/>
    <p:sldLayoutId id="2147485933" r:id="rId8"/>
    <p:sldLayoutId id="2147485934" r:id="rId9"/>
    <p:sldLayoutId id="2147485935" r:id="rId10"/>
    <p:sldLayoutId id="2147485936" r:id="rId11"/>
    <p:sldLayoutId id="214748593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Wingdings" panose="05000000000000000000" pitchFamily="2" charset="2"/>
        <a:buChar char="§"/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747713" indent="-290513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Arial" panose="020B0604020202020204" pitchFamily="34" charset="0"/>
        <a:buChar char="–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Arial" panose="020B0604020202020204" pitchFamily="34" charset="0"/>
        <a:buChar char="-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62113" indent="-290513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Arial" panose="020B0604020202020204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Wingdings" panose="05000000000000000000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Başlık Yer Tutucusu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smtClean="0"/>
              <a:t>Asıl başlık stili için tıklatın</a:t>
            </a:r>
            <a:endParaRPr lang="en-US" altLang="en-US" smtClean="0"/>
          </a:p>
        </p:txBody>
      </p:sp>
      <p:sp>
        <p:nvSpPr>
          <p:cNvPr id="10243" name="Metin Yer Tutucusu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smtClean="0"/>
              <a:t>Asıl metin stillerini düzenlemek için tıklatın</a:t>
            </a:r>
          </a:p>
          <a:p>
            <a:pPr lvl="1"/>
            <a:r>
              <a:rPr lang="tr-TR" altLang="en-US" smtClean="0"/>
              <a:t>İkinci düzey</a:t>
            </a:r>
          </a:p>
          <a:p>
            <a:pPr lvl="2"/>
            <a:r>
              <a:rPr lang="tr-TR" altLang="en-US" smtClean="0"/>
              <a:t>Üçüncü düzey</a:t>
            </a:r>
          </a:p>
          <a:p>
            <a:pPr lvl="3"/>
            <a:r>
              <a:rPr lang="tr-TR" altLang="en-US" smtClean="0"/>
              <a:t>Dördüncü düzey</a:t>
            </a:r>
          </a:p>
          <a:p>
            <a:pPr lvl="4"/>
            <a:r>
              <a:rPr lang="tr-TR" altLang="en-US" smtClean="0"/>
              <a:t>Beşinci düzey</a:t>
            </a:r>
            <a:endParaRPr lang="en-US" altLang="en-US" smtClean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solidFill>
                  <a:prstClr val="black">
                    <a:tint val="75000"/>
                  </a:prstClr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tr-TR"/>
              <a:t>19.06.2012</a:t>
            </a:r>
            <a:endParaRPr lang="en-GB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solidFill>
                  <a:prstClr val="black">
                    <a:tint val="75000"/>
                  </a:prstClr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457200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solidFill>
                  <a:prstClr val="black">
                    <a:tint val="75000"/>
                  </a:prstClr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351FC8A-2D07-4087-8491-B6089DC520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38" r:id="rId1"/>
    <p:sldLayoutId id="2147485939" r:id="rId2"/>
    <p:sldLayoutId id="2147485940" r:id="rId3"/>
    <p:sldLayoutId id="2147485941" r:id="rId4"/>
    <p:sldLayoutId id="2147485942" r:id="rId5"/>
    <p:sldLayoutId id="2147485943" r:id="rId6"/>
    <p:sldLayoutId id="2147485944" r:id="rId7"/>
    <p:sldLayoutId id="2147485945" r:id="rId8"/>
    <p:sldLayoutId id="2147485946" r:id="rId9"/>
    <p:sldLayoutId id="2147485947" r:id="rId10"/>
    <p:sldLayoutId id="2147485948" r:id="rId11"/>
    <p:sldLayoutId id="2147485949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/>
        </p:nvSpPr>
        <p:spPr bwMode="auto">
          <a:xfrm flipV="1">
            <a:off x="0" y="0"/>
            <a:ext cx="9144000" cy="1600200"/>
          </a:xfrm>
          <a:prstGeom prst="rect">
            <a:avLst/>
          </a:prstGeom>
          <a:solidFill>
            <a:srgbClr val="F9F9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600200"/>
            <a:ext cx="457200" cy="5257800"/>
          </a:xfrm>
          <a:prstGeom prst="rect">
            <a:avLst/>
          </a:prstGeom>
          <a:solidFill>
            <a:srgbClr val="A0CED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8" name="Line 11"/>
          <p:cNvSpPr>
            <a:spLocks noChangeShapeType="1"/>
          </p:cNvSpPr>
          <p:nvPr/>
        </p:nvSpPr>
        <p:spPr bwMode="auto">
          <a:xfrm flipH="1">
            <a:off x="0" y="1600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tr-TR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6999288" y="889000"/>
            <a:ext cx="17162463" cy="1390650"/>
          </a:xfrm>
          <a:prstGeom prst="rect">
            <a:avLst/>
          </a:prstGeom>
          <a:solidFill>
            <a:srgbClr val="FDC382"/>
          </a:solidFill>
          <a:ln>
            <a:noFill/>
          </a:ln>
          <a:effectLst>
            <a:outerShdw dist="63500" dir="2212194" algn="ctr" rotWithShape="0">
              <a:srgbClr val="5F5F5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182880" tIns="0" rIns="18288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514600"/>
            <a:ext cx="73152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1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953EAFD-4B2B-4381-9170-660BECA4EC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en-US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en-US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  <p:sp>
        <p:nvSpPr>
          <p:cNvPr id="1033" name="AutoShape 14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34" name="AutoShape 15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38" r:id="rId1"/>
    <p:sldLayoutId id="2147485839" r:id="rId2"/>
    <p:sldLayoutId id="2147485840" r:id="rId3"/>
    <p:sldLayoutId id="2147485841" r:id="rId4"/>
    <p:sldLayoutId id="2147485842" r:id="rId5"/>
    <p:sldLayoutId id="2147485843" r:id="rId6"/>
    <p:sldLayoutId id="2147485844" r:id="rId7"/>
    <p:sldLayoutId id="2147485845" r:id="rId8"/>
    <p:sldLayoutId id="2147485846" r:id="rId9"/>
    <p:sldLayoutId id="2147485847" r:id="rId10"/>
    <p:sldLayoutId id="2147485848" r:id="rId11"/>
  </p:sldLayoutIdLst>
  <p:hf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ctr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defRPr sz="6000" b="1" kern="1200">
          <a:solidFill>
            <a:srgbClr val="4F87C6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defRPr sz="4000" b="1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A0C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 flipV="1">
            <a:off x="0" y="0"/>
            <a:ext cx="9144000" cy="457200"/>
          </a:xfrm>
          <a:prstGeom prst="rect">
            <a:avLst/>
          </a:prstGeom>
          <a:solidFill>
            <a:srgbClr val="F9F9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7200"/>
            <a:ext cx="914400" cy="6400800"/>
          </a:xfrm>
          <a:prstGeom prst="rect">
            <a:avLst/>
          </a:prstGeom>
          <a:solidFill>
            <a:srgbClr val="F0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 flipH="1">
            <a:off x="0" y="457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tr-T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762000"/>
            <a:ext cx="7772400" cy="209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89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6E2A383-5D7A-46FF-8B7D-DCC4FA0EA8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705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6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F0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2057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F0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2058" name="Rectangle 18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en-US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en-US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49" r:id="rId1"/>
    <p:sldLayoutId id="2147485850" r:id="rId2"/>
    <p:sldLayoutId id="2147485851" r:id="rId3"/>
    <p:sldLayoutId id="2147485852" r:id="rId4"/>
    <p:sldLayoutId id="2147485853" r:id="rId5"/>
    <p:sldLayoutId id="2147485854" r:id="rId6"/>
    <p:sldLayoutId id="2147485855" r:id="rId7"/>
    <p:sldLayoutId id="2147485856" r:id="rId8"/>
    <p:sldLayoutId id="2147485857" r:id="rId9"/>
    <p:sldLayoutId id="2147485858" r:id="rId10"/>
    <p:sldLayoutId id="21474858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Font typeface="Times" panose="02020603050405020304" pitchFamily="18" charset="0"/>
        <a:defRPr sz="2800" b="1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4607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Arial" panose="020B0604020202020204" pitchFamily="34" charset="0"/>
        <a:buChar char="—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3030538" indent="-117475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3373438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716338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 flipH="1">
            <a:off x="152400" y="457200"/>
            <a:ext cx="8991600" cy="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tr-T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55713"/>
            <a:ext cx="7239000" cy="209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F821E8A-EA5F-42E2-A172-D252A09EEA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07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6705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8" name="Line 9"/>
          <p:cNvSpPr>
            <a:spLocks noChangeShapeType="1"/>
          </p:cNvSpPr>
          <p:nvPr/>
        </p:nvSpPr>
        <p:spPr bwMode="auto">
          <a:xfrm flipH="1" flipV="1">
            <a:off x="685800" y="76200"/>
            <a:ext cx="0" cy="678180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tr-TR"/>
          </a:p>
        </p:txBody>
      </p:sp>
      <p:sp>
        <p:nvSpPr>
          <p:cNvPr id="3079" name="AutoShape 14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3080" name="AutoShape 15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3081" name="Rectangle 16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en-US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en-US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60" r:id="rId1"/>
    <p:sldLayoutId id="2147485861" r:id="rId2"/>
    <p:sldLayoutId id="2147485862" r:id="rId3"/>
    <p:sldLayoutId id="2147485863" r:id="rId4"/>
    <p:sldLayoutId id="2147485864" r:id="rId5"/>
    <p:sldLayoutId id="2147485865" r:id="rId6"/>
    <p:sldLayoutId id="2147485866" r:id="rId7"/>
    <p:sldLayoutId id="2147485867" r:id="rId8"/>
    <p:sldLayoutId id="2147485868" r:id="rId9"/>
    <p:sldLayoutId id="2147485869" r:id="rId10"/>
    <p:sldLayoutId id="214748587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9pPr>
    </p:titleStyle>
    <p:bodyStyle>
      <a:lvl1pPr marL="282575" indent="-282575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lr>
          <a:srgbClr val="4E87C6"/>
        </a:buClr>
        <a:buFont typeface="Wingdings" panose="05000000000000000000" pitchFamily="2" charset="2"/>
        <a:buChar char="§"/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868363" indent="-30162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Arial" panose="020B0604020202020204" pitchFamily="34" charset="0"/>
        <a:buChar char="–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211263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460375"/>
            <a:ext cx="7543800" cy="1901825"/>
          </a:xfrm>
          <a:prstGeom prst="rect">
            <a:avLst/>
          </a:prstGeom>
          <a:solidFill>
            <a:srgbClr val="FFF7EB"/>
          </a:solidFill>
          <a:ln w="12700">
            <a:solidFill>
              <a:srgbClr val="F9A75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8D84B65-BE5F-4CBE-8482-F4B51B1F60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4100" name="Picture 7" descr="Picture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0375"/>
            <a:ext cx="609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10"/>
          <p:cNvSpPr>
            <a:spLocks noChangeArrowheads="1"/>
          </p:cNvSpPr>
          <p:nvPr userDrawn="1"/>
        </p:nvSpPr>
        <p:spPr bwMode="auto">
          <a:xfrm>
            <a:off x="0" y="0"/>
            <a:ext cx="609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4102" name="AutoShape 13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4103" name="AutoShape 14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4104" name="Rectangle 17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en-US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en-US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71" r:id="rId1"/>
    <p:sldLayoutId id="2147485872" r:id="rId2"/>
    <p:sldLayoutId id="2147485873" r:id="rId3"/>
    <p:sldLayoutId id="2147485874" r:id="rId4"/>
    <p:sldLayoutId id="2147485875" r:id="rId5"/>
    <p:sldLayoutId id="2147485876" r:id="rId6"/>
    <p:sldLayoutId id="2147485877" r:id="rId7"/>
    <p:sldLayoutId id="2147485878" r:id="rId8"/>
    <p:sldLayoutId id="2147485879" r:id="rId9"/>
    <p:sldLayoutId id="2147485880" r:id="rId10"/>
    <p:sldLayoutId id="214748588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9pPr>
    </p:titleStyle>
    <p:bodyStyle>
      <a:lvl1pPr marL="798513" indent="-7985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rgbClr val="4E87C6"/>
        </a:buClr>
        <a:buFont typeface="Wingdings" panose="05000000000000000000" pitchFamily="2" charset="2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1712913" indent="-7985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Font typeface="Arial" panose="020B0604020202020204" pitchFamily="34" charset="0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3711575" indent="-228600" algn="l" rtl="0" eaLnBrk="0" fontAlgn="base" hangingPunct="0">
        <a:spcBef>
          <a:spcPct val="0"/>
        </a:spcBef>
        <a:spcAft>
          <a:spcPct val="0"/>
        </a:spcAft>
        <a:buFont typeface="Times" panose="02020603050405020304" pitchFamily="18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054475" indent="-228600" algn="l" rtl="0" eaLnBrk="0" fontAlgn="base" hangingPunct="0">
        <a:spcBef>
          <a:spcPct val="0"/>
        </a:spcBef>
        <a:spcAft>
          <a:spcPct val="0"/>
        </a:spcAft>
        <a:buFont typeface="Times" panose="02020603050405020304" pitchFamily="18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397375" indent="-228600" algn="l" rtl="0" eaLnBrk="0" fontAlgn="base" hangingPunct="0">
        <a:spcBef>
          <a:spcPct val="0"/>
        </a:spcBef>
        <a:spcAft>
          <a:spcPct val="0"/>
        </a:spcAft>
        <a:buFont typeface="Times" panose="02020603050405020304" pitchFamily="18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40FC588-4A5B-4D6F-9E9C-0D4F092593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4" name="AutoShape 6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125" name="AutoShape 7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126" name="Line 8"/>
          <p:cNvSpPr>
            <a:spLocks noChangeShapeType="1"/>
          </p:cNvSpPr>
          <p:nvPr userDrawn="1"/>
        </p:nvSpPr>
        <p:spPr bwMode="auto">
          <a:xfrm>
            <a:off x="914400" y="16002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5127" name="Line 9"/>
          <p:cNvSpPr>
            <a:spLocks noChangeShapeType="1"/>
          </p:cNvSpPr>
          <p:nvPr userDrawn="1"/>
        </p:nvSpPr>
        <p:spPr bwMode="auto">
          <a:xfrm>
            <a:off x="0" y="58674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51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2320925"/>
            <a:ext cx="7239000" cy="206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9" name="Rectangle 11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en-US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en-US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82" r:id="rId1"/>
    <p:sldLayoutId id="2147485883" r:id="rId2"/>
    <p:sldLayoutId id="2147485884" r:id="rId3"/>
    <p:sldLayoutId id="2147485885" r:id="rId4"/>
    <p:sldLayoutId id="2147485886" r:id="rId5"/>
    <p:sldLayoutId id="2147485887" r:id="rId6"/>
    <p:sldLayoutId id="2147485888" r:id="rId7"/>
    <p:sldLayoutId id="2147485889" r:id="rId8"/>
    <p:sldLayoutId id="2147485890" r:id="rId9"/>
    <p:sldLayoutId id="2147485891" r:id="rId10"/>
    <p:sldLayoutId id="214748589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5AD9B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ct val="0"/>
        </a:spcBef>
        <a:spcAft>
          <a:spcPct val="25000"/>
        </a:spcAft>
        <a:buClr>
          <a:schemeClr val="tx1"/>
        </a:buClr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635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79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404E8BB-E978-4575-A034-6ED2151566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0"/>
            <a:ext cx="868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8" name="AutoShape 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6149" name="AutoShape 1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6150" name="Rectangle 11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en-US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en-US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93" r:id="rId1"/>
    <p:sldLayoutId id="2147485894" r:id="rId2"/>
    <p:sldLayoutId id="2147485895" r:id="rId3"/>
    <p:sldLayoutId id="2147485896" r:id="rId4"/>
    <p:sldLayoutId id="2147485897" r:id="rId5"/>
    <p:sldLayoutId id="2147485898" r:id="rId6"/>
    <p:sldLayoutId id="2147485899" r:id="rId7"/>
    <p:sldLayoutId id="2147485900" r:id="rId8"/>
    <p:sldLayoutId id="2147485901" r:id="rId9"/>
    <p:sldLayoutId id="2147485902" r:id="rId10"/>
    <p:sldLayoutId id="2147485903" r:id="rId11"/>
  </p:sldLayoutIdLst>
  <p:hf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62800" y="1166813"/>
            <a:ext cx="1981200" cy="210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86600" y="152400"/>
            <a:ext cx="2057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BCB95B7-A82C-4103-BE56-F9738F4457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93543" name="Rectangle 7"/>
          <p:cNvSpPr>
            <a:spLocks noChangeArrowheads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en-US" sz="1200" smtClean="0">
                <a:sym typeface="Symbol" panose="05050102010706020507" pitchFamily="18" charset="2"/>
              </a:rPr>
              <a:t></a:t>
            </a:r>
            <a:r>
              <a:rPr lang="en-US" altLang="en-US" sz="1200" smtClean="0"/>
              <a:t> 2007 Pearson Education, Inc.  All rights reserved.</a:t>
            </a:r>
          </a:p>
        </p:txBody>
      </p:sp>
      <p:sp>
        <p:nvSpPr>
          <p:cNvPr id="7174" name="AutoShape 8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458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7175" name="AutoShape 9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077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04" r:id="rId1"/>
    <p:sldLayoutId id="2147485905" r:id="rId2"/>
    <p:sldLayoutId id="2147485906" r:id="rId3"/>
    <p:sldLayoutId id="2147485907" r:id="rId4"/>
    <p:sldLayoutId id="2147485908" r:id="rId5"/>
    <p:sldLayoutId id="2147485909" r:id="rId6"/>
    <p:sldLayoutId id="2147485910" r:id="rId7"/>
    <p:sldLayoutId id="2147485911" r:id="rId8"/>
    <p:sldLayoutId id="2147485912" r:id="rId9"/>
    <p:sldLayoutId id="2147485913" r:id="rId10"/>
    <p:sldLayoutId id="214748591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u="sng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1600"/>
        </a:spcAft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15888" indent="-1588" algn="l" rtl="0" eaLnBrk="0" fontAlgn="base" hangingPunct="0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463550" algn="l" rtl="0" eaLnBrk="0" fontAlgn="base" hangingPunct="0">
        <a:spcBef>
          <a:spcPct val="20000"/>
        </a:spcBef>
        <a:spcAft>
          <a:spcPct val="0"/>
        </a:spcAft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682625" algn="l" rtl="0" eaLnBrk="0" fontAlgn="base" hangingPunct="0">
        <a:spcBef>
          <a:spcPct val="20000"/>
        </a:spcBef>
        <a:spcAft>
          <a:spcPct val="0"/>
        </a:spcAft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863600" algn="l" rtl="0" eaLnBrk="0" fontAlgn="base" hangingPunct="0">
        <a:spcBef>
          <a:spcPct val="20000"/>
        </a:spcBef>
        <a:spcAft>
          <a:spcPct val="0"/>
        </a:spcAft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7838AB-26F5-4003-8FD2-295F71E7BA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19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0"/>
            <a:ext cx="868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041525"/>
            <a:ext cx="731520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7" name="AutoShape 10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8198" name="AutoShape 11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8199" name="Rectangle 12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en-US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en-US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15" r:id="rId1"/>
    <p:sldLayoutId id="2147485916" r:id="rId2"/>
    <p:sldLayoutId id="2147485917" r:id="rId3"/>
    <p:sldLayoutId id="2147485918" r:id="rId4"/>
    <p:sldLayoutId id="2147485919" r:id="rId5"/>
    <p:sldLayoutId id="2147485920" r:id="rId6"/>
    <p:sldLayoutId id="2147485921" r:id="rId7"/>
    <p:sldLayoutId id="2147485922" r:id="rId8"/>
    <p:sldLayoutId id="2147485923" r:id="rId9"/>
    <p:sldLayoutId id="2147485924" r:id="rId10"/>
    <p:sldLayoutId id="2147485925" r:id="rId11"/>
  </p:sldLayoutIdLst>
  <p:hf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1pPr>
      <a:lvl2pPr marL="4635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3pPr>
      <a:lvl4pPr marL="13779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6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okenb@itu.edu.t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ChangeArrowheads="1"/>
          </p:cNvSpPr>
          <p:nvPr/>
        </p:nvSpPr>
        <p:spPr bwMode="auto">
          <a:xfrm>
            <a:off x="1600200" y="457200"/>
            <a:ext cx="60960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000">
                <a:solidFill>
                  <a:schemeClr val="tx1"/>
                </a:solidFill>
                <a:latin typeface="Comic Sans MS" panose="030F0702030302020204" pitchFamily="66" charset="0"/>
              </a:rPr>
              <a:t>Introduction </a:t>
            </a:r>
            <a:r>
              <a:rPr lang="tr-TR" altLang="en-US" sz="4000">
                <a:solidFill>
                  <a:schemeClr val="tx1"/>
                </a:solidFill>
                <a:latin typeface="Comic Sans MS" panose="030F0702030302020204" pitchFamily="66" charset="0"/>
              </a:rPr>
              <a:t>t</a:t>
            </a:r>
            <a:r>
              <a:rPr lang="en-US" altLang="en-US" sz="4000">
                <a:solidFill>
                  <a:schemeClr val="tx1"/>
                </a:solidFill>
                <a:latin typeface="Comic Sans MS" panose="030F0702030302020204" pitchFamily="66" charset="0"/>
              </a:rPr>
              <a:t>o Scientific and Engineering Computation</a:t>
            </a:r>
            <a:endParaRPr lang="tr-TR" altLang="en-US" sz="400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tr-TR" altLang="en-US" sz="4000">
                <a:solidFill>
                  <a:schemeClr val="tx1"/>
                </a:solidFill>
                <a:latin typeface="Comic Sans MS" panose="030F0702030302020204" pitchFamily="66" charset="0"/>
              </a:rPr>
              <a:t>BIL105E</a:t>
            </a:r>
            <a:endParaRPr lang="en-US" altLang="en-US" sz="40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3429000"/>
            <a:ext cx="2828925" cy="1619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528309"/>
            <a:ext cx="3746500" cy="28067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746F1344-5E7D-4E64-A8B1-012BF51022D4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10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1.</a:t>
            </a:r>
            <a:r>
              <a:rPr lang="tr-TR" altLang="en-US" smtClean="0"/>
              <a:t>4</a:t>
            </a:r>
            <a:r>
              <a:rPr lang="en-US" altLang="en-US" smtClean="0"/>
              <a:t> History of C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0" smtClean="0"/>
              <a:t>Evolved by Ritchie from two previous programming languages, BCPL and 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0" smtClean="0"/>
              <a:t>Used to develop UNIX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0" smtClean="0"/>
              <a:t>Used to write modern operating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0" smtClean="0"/>
              <a:t>Hardware independent (portable)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smtClean="0"/>
              <a:t>By late 1970's C had evolved to "Traditional C"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Standardization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0" smtClean="0"/>
              <a:t>Many slight variations of C existed, and were incompatible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0" smtClean="0"/>
              <a:t>Committee formed to create a "unambiguous, machine-independent"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smtClean="0"/>
              <a:t>Standard created in 1989, updated in 1999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61A4AE16-A391-4E36-995F-756E532F0B9A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11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1.</a:t>
            </a:r>
            <a:r>
              <a:rPr lang="tr-TR" altLang="en-US" smtClean="0"/>
              <a:t>5</a:t>
            </a:r>
            <a:r>
              <a:rPr lang="en-US" altLang="en-US" smtClean="0"/>
              <a:t> C++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C++</a:t>
            </a:r>
          </a:p>
          <a:p>
            <a:pPr lvl="1" eaLnBrk="1" hangingPunct="1"/>
            <a:r>
              <a:rPr lang="en-US" altLang="en-US" b="0" smtClean="0"/>
              <a:t>Superset of C developed by Bjarne Stroustrup at Bell Labs</a:t>
            </a:r>
          </a:p>
          <a:p>
            <a:pPr lvl="1" eaLnBrk="1" hangingPunct="1"/>
            <a:r>
              <a:rPr lang="en-US" altLang="en-US" b="0" smtClean="0"/>
              <a:t>"Spruces up" C, and provides object-oriented capabilities</a:t>
            </a:r>
          </a:p>
          <a:p>
            <a:pPr lvl="1" eaLnBrk="1" hangingPunct="1"/>
            <a:r>
              <a:rPr lang="en-US" altLang="en-US" b="0" smtClean="0"/>
              <a:t>Dominant language in industry and academia</a:t>
            </a:r>
          </a:p>
          <a:p>
            <a:pPr eaLnBrk="1" hangingPunct="1"/>
            <a:r>
              <a:rPr lang="en-US" altLang="en-US" smtClean="0"/>
              <a:t>Learning C++</a:t>
            </a:r>
          </a:p>
          <a:p>
            <a:pPr lvl="1" eaLnBrk="1" hangingPunct="1"/>
            <a:r>
              <a:rPr lang="en-US" altLang="en-US" b="0" smtClean="0"/>
              <a:t>Because C++ includes C, some feel it is best to master C, then learn C++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ED654757-6831-4365-8ECC-F273385FCDF4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12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1.</a:t>
            </a:r>
            <a:r>
              <a:rPr lang="tr-TR" altLang="en-US" sz="3200" dirty="0" smtClean="0"/>
              <a:t>6</a:t>
            </a:r>
            <a:r>
              <a:rPr lang="en-US" altLang="en-US" sz="3200" dirty="0" smtClean="0"/>
              <a:t> Typical C Program Development Environment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3352800" cy="2343705"/>
          </a:xfrm>
        </p:spPr>
        <p:txBody>
          <a:bodyPr/>
          <a:lstStyle/>
          <a:p>
            <a:pPr marL="0" indent="0" eaLnBrk="1" hangingPunct="1"/>
            <a:r>
              <a:rPr lang="en-US" altLang="en-US" sz="1800" b="0" dirty="0" smtClean="0"/>
              <a:t>Phases of C Programs:</a:t>
            </a:r>
          </a:p>
          <a:p>
            <a:pPr marL="457200" lvl="1" indent="0" eaLnBrk="1" hangingPunct="1"/>
            <a:r>
              <a:rPr lang="en-US" altLang="en-US" sz="1800" b="0" i="1" dirty="0" smtClean="0"/>
              <a:t>Edit</a:t>
            </a:r>
          </a:p>
          <a:p>
            <a:pPr marL="457200" lvl="1" indent="0" eaLnBrk="1" hangingPunct="1"/>
            <a:r>
              <a:rPr lang="en-US" altLang="en-US" sz="1800" b="0" i="1" dirty="0" smtClean="0"/>
              <a:t>Preprocess</a:t>
            </a:r>
          </a:p>
          <a:p>
            <a:pPr marL="457200" lvl="1" indent="0" eaLnBrk="1" hangingPunct="1"/>
            <a:r>
              <a:rPr lang="en-US" altLang="en-US" sz="1800" b="0" i="1" dirty="0" smtClean="0"/>
              <a:t>Compile</a:t>
            </a:r>
          </a:p>
          <a:p>
            <a:pPr marL="457200" lvl="1" indent="0" eaLnBrk="1" hangingPunct="1"/>
            <a:r>
              <a:rPr lang="en-US" altLang="en-US" sz="1800" b="0" i="1" dirty="0" smtClean="0"/>
              <a:t>Link</a:t>
            </a:r>
          </a:p>
          <a:p>
            <a:pPr marL="457200" lvl="1" indent="0" eaLnBrk="1" hangingPunct="1"/>
            <a:r>
              <a:rPr lang="en-US" altLang="en-US" sz="1800" b="0" i="1" dirty="0" smtClean="0"/>
              <a:t>Load</a:t>
            </a:r>
          </a:p>
          <a:p>
            <a:pPr marL="457200" lvl="1" indent="0" eaLnBrk="1" hangingPunct="1"/>
            <a:r>
              <a:rPr lang="en-US" altLang="en-US" sz="1800" b="0" i="1" dirty="0" smtClean="0"/>
              <a:t>Execute</a:t>
            </a:r>
          </a:p>
        </p:txBody>
      </p:sp>
      <p:pic>
        <p:nvPicPr>
          <p:cNvPr id="46085" name="Picture 6" descr="AAHBDNU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83150" y="782638"/>
            <a:ext cx="3829050" cy="5051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6086" name="Rectangle 8"/>
          <p:cNvSpPr>
            <a:spLocks noChangeArrowheads="1"/>
          </p:cNvSpPr>
          <p:nvPr/>
        </p:nvSpPr>
        <p:spPr bwMode="auto">
          <a:xfrm>
            <a:off x="4648200" y="5867400"/>
            <a:ext cx="4352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286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en-US" sz="1600" dirty="0">
                <a:solidFill>
                  <a:srgbClr val="4D99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Garamond" pitchFamily="18" charset="0"/>
              </a:rPr>
              <a:t>Fig. 1.1</a:t>
            </a:r>
            <a:r>
              <a:rPr lang="en-US" alt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Garamond" pitchFamily="18" charset="0"/>
              </a:rPr>
              <a:t> | </a:t>
            </a:r>
            <a:r>
              <a:rPr lang="en-US" altLang="en-US" sz="1600" b="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Garamond" pitchFamily="18" charset="0"/>
              </a:rPr>
              <a:t>Typical C development environment.</a:t>
            </a:r>
          </a:p>
        </p:txBody>
      </p:sp>
      <p:sp>
        <p:nvSpPr>
          <p:cNvPr id="46087" name="Rounded Rectangular Callout 7"/>
          <p:cNvSpPr>
            <a:spLocks noChangeArrowheads="1"/>
          </p:cNvSpPr>
          <p:nvPr/>
        </p:nvSpPr>
        <p:spPr bwMode="auto">
          <a:xfrm>
            <a:off x="154395" y="3694633"/>
            <a:ext cx="4717869" cy="817245"/>
          </a:xfrm>
          <a:prstGeom prst="wedgeRoundRectCallout">
            <a:avLst>
              <a:gd name="adj1" fmla="val 59690"/>
              <a:gd name="adj2" fmla="val -289530"/>
              <a:gd name="adj3" fmla="val 16667"/>
            </a:avLst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just"/>
            <a:r>
              <a:rPr lang="en-US" altLang="tr-TR" sz="1400" dirty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US" altLang="tr-TR" sz="1400" b="1" u="sng" dirty="0">
                <a:solidFill>
                  <a:srgbClr val="000000"/>
                </a:solidFill>
                <a:latin typeface="Verdana" panose="020B0604030504040204" pitchFamily="34" charset="0"/>
              </a:rPr>
              <a:t>preprocessors </a:t>
            </a:r>
            <a:r>
              <a:rPr lang="en-US" altLang="tr-TR" sz="1400" dirty="0">
                <a:solidFill>
                  <a:srgbClr val="000000"/>
                </a:solidFill>
                <a:latin typeface="Verdana" panose="020B0604030504040204" pitchFamily="34" charset="0"/>
              </a:rPr>
              <a:t>are the directives, which give instructions to the compiler to preprocess the information before actual compilation starts</a:t>
            </a:r>
            <a:r>
              <a:rPr lang="en-US" altLang="tr-TR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9" y="4619636"/>
            <a:ext cx="4158522" cy="16527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8AD55C77-78C5-46F9-AFF5-0CFB230BFC60}" type="slidenum">
              <a:rPr lang="en-US" altLang="en-US" sz="1200" smtClean="0">
                <a:solidFill>
                  <a:schemeClr val="tx1"/>
                </a:solidFill>
              </a:rPr>
              <a:pPr/>
              <a:t>13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pic>
        <p:nvPicPr>
          <p:cNvPr id="4813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838450"/>
            <a:ext cx="6122988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9550"/>
            <a:ext cx="42005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38125"/>
            <a:ext cx="28765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8134" name="Straight Arrow Connector 4"/>
          <p:cNvCxnSpPr>
            <a:cxnSpLocks noChangeShapeType="1"/>
          </p:cNvCxnSpPr>
          <p:nvPr/>
        </p:nvCxnSpPr>
        <p:spPr bwMode="auto">
          <a:xfrm flipH="1" flipV="1">
            <a:off x="1066800" y="2705100"/>
            <a:ext cx="457200" cy="647700"/>
          </a:xfrm>
          <a:prstGeom prst="straightConnector1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35" name="Straight Arrow Connector 6"/>
          <p:cNvCxnSpPr>
            <a:cxnSpLocks noChangeShapeType="1"/>
          </p:cNvCxnSpPr>
          <p:nvPr/>
        </p:nvCxnSpPr>
        <p:spPr bwMode="auto">
          <a:xfrm flipH="1">
            <a:off x="304800" y="4448175"/>
            <a:ext cx="990600" cy="733425"/>
          </a:xfrm>
          <a:prstGeom prst="straightConnector1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36" name="Straight Arrow Connector 8"/>
          <p:cNvCxnSpPr>
            <a:cxnSpLocks noChangeShapeType="1"/>
          </p:cNvCxnSpPr>
          <p:nvPr/>
        </p:nvCxnSpPr>
        <p:spPr bwMode="auto">
          <a:xfrm flipV="1">
            <a:off x="7391400" y="2025650"/>
            <a:ext cx="76200" cy="169386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37" name="Straight Arrow Connector 12"/>
          <p:cNvCxnSpPr>
            <a:cxnSpLocks noChangeShapeType="1"/>
          </p:cNvCxnSpPr>
          <p:nvPr/>
        </p:nvCxnSpPr>
        <p:spPr bwMode="auto">
          <a:xfrm flipH="1" flipV="1">
            <a:off x="1181100" y="2638425"/>
            <a:ext cx="1708150" cy="10191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u="sng" smtClean="0">
                <a:ea typeface="굴림" pitchFamily="50" charset="-128"/>
              </a:rPr>
              <a:t>C compiler</a:t>
            </a:r>
            <a:endParaRPr lang="ko-KR" altLang="en-US" u="sng" smtClean="0">
              <a:ea typeface="굴림" pitchFamily="50" charset="-128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ko-KR" sz="2400" u="sng" dirty="0">
                <a:ea typeface="굴림" pitchFamily="50" charset="-128"/>
              </a:rPr>
              <a:t>C</a:t>
            </a:r>
            <a:r>
              <a:rPr lang="en-US" altLang="ko-KR" sz="2400" u="sng" dirty="0" err="1" smtClean="0">
                <a:ea typeface="굴림" pitchFamily="50" charset="-128"/>
              </a:rPr>
              <a:t>ompiler</a:t>
            </a:r>
            <a:endParaRPr lang="tr-TR" altLang="ko-KR" sz="2400" u="sng" dirty="0" smtClean="0">
              <a:ea typeface="굴림" pitchFamily="50" charset="-128"/>
            </a:endParaRPr>
          </a:p>
          <a:p>
            <a:pPr eaLnBrk="1" hangingPunct="1"/>
            <a:r>
              <a:rPr lang="en-US" altLang="ko-KR" sz="2000" dirty="0" smtClean="0">
                <a:ea typeface="굴림" pitchFamily="50" charset="-128"/>
              </a:rPr>
              <a:t>Programmer </a:t>
            </a:r>
            <a:r>
              <a:rPr lang="en-US" altLang="ko-KR" sz="2000" dirty="0" smtClean="0">
                <a:ea typeface="굴림" pitchFamily="50" charset="-128"/>
              </a:rPr>
              <a:t>can use high level language such as C</a:t>
            </a:r>
          </a:p>
          <a:p>
            <a:pPr lvl="1" eaLnBrk="1" hangingPunct="1"/>
            <a:r>
              <a:rPr lang="en-US" altLang="ko-KR" sz="2000" dirty="0" smtClean="0">
                <a:ea typeface="굴림" pitchFamily="50" charset="-128"/>
              </a:rPr>
              <a:t>CPU knows machine language (assembly language)</a:t>
            </a:r>
            <a:endParaRPr lang="ko-KR" altLang="en-US" sz="2000" dirty="0" smtClean="0">
              <a:ea typeface="굴림" pitchFamily="50" charset="-128"/>
            </a:endParaRPr>
          </a:p>
          <a:p>
            <a:pPr lvl="1" eaLnBrk="1" hangingPunct="1"/>
            <a:endParaRPr lang="ko-KR" altLang="en-US" sz="2000" dirty="0" smtClean="0">
              <a:ea typeface="굴림" pitchFamily="50" charset="-128"/>
            </a:endParaRPr>
          </a:p>
          <a:p>
            <a:pPr lvl="1" eaLnBrk="1" hangingPunct="1"/>
            <a:endParaRPr lang="ko-KR" altLang="en-US" sz="2000" dirty="0" smtClean="0">
              <a:ea typeface="굴림" pitchFamily="50" charset="-128"/>
            </a:endParaRPr>
          </a:p>
          <a:p>
            <a:pPr lvl="1" eaLnBrk="1" hangingPunct="1"/>
            <a:endParaRPr lang="ko-KR" altLang="en-US" sz="2000" dirty="0" smtClean="0">
              <a:ea typeface="굴림" pitchFamily="50" charset="-128"/>
            </a:endParaRPr>
          </a:p>
          <a:p>
            <a:pPr lvl="1" eaLnBrk="1" hangingPunct="1"/>
            <a:endParaRPr lang="ko-KR" altLang="en-US" sz="2000" dirty="0" smtClean="0">
              <a:ea typeface="굴림" pitchFamily="50" charset="-128"/>
            </a:endParaRPr>
          </a:p>
          <a:p>
            <a:pPr eaLnBrk="1" hangingPunct="1"/>
            <a:r>
              <a:rPr lang="en-US" altLang="ko-KR" sz="2400" u="sng" dirty="0" smtClean="0">
                <a:ea typeface="굴림" pitchFamily="50" charset="-128"/>
              </a:rPr>
              <a:t>C compiler</a:t>
            </a:r>
            <a:endParaRPr lang="ko-KR" altLang="en-US" sz="2400" u="sng" dirty="0" smtClean="0">
              <a:ea typeface="굴림" pitchFamily="50" charset="-128"/>
            </a:endParaRPr>
          </a:p>
          <a:p>
            <a:pPr lvl="1" eaLnBrk="1" hangingPunct="1"/>
            <a:r>
              <a:rPr lang="en-US" altLang="ko-KR" sz="2000" dirty="0" smtClean="0">
                <a:ea typeface="굴림" pitchFamily="50" charset="-128"/>
              </a:rPr>
              <a:t>Commercial compiler: Microsoft Visual C/C++ (ver. 6.0)</a:t>
            </a:r>
          </a:p>
          <a:p>
            <a:pPr lvl="1" eaLnBrk="1" hangingPunct="1"/>
            <a:r>
              <a:rPr lang="en-US" altLang="ko-KR" sz="2000" dirty="0" smtClean="0">
                <a:ea typeface="굴림" pitchFamily="50" charset="-128"/>
              </a:rPr>
              <a:t>Free compiler: </a:t>
            </a:r>
            <a:r>
              <a:rPr lang="ko-KR" altLang="en-US" sz="2000" dirty="0" smtClean="0">
                <a:ea typeface="굴림" pitchFamily="50" charset="-128"/>
              </a:rPr>
              <a:t> </a:t>
            </a:r>
            <a:r>
              <a:rPr lang="en-US" altLang="ko-KR" sz="2000" dirty="0" err="1" smtClean="0">
                <a:ea typeface="굴림" pitchFamily="50" charset="-128"/>
              </a:rPr>
              <a:t>gcc</a:t>
            </a:r>
            <a:r>
              <a:rPr lang="en-US" altLang="ko-KR" sz="2000" dirty="0" smtClean="0">
                <a:ea typeface="굴림" pitchFamily="50" charset="-128"/>
              </a:rPr>
              <a:t> </a:t>
            </a:r>
            <a:endParaRPr lang="ko-KR" altLang="en-US" sz="2000" dirty="0" smtClean="0">
              <a:ea typeface="굴림" pitchFamily="50" charset="-128"/>
            </a:endParaRPr>
          </a:p>
          <a:p>
            <a:pPr lvl="1" eaLnBrk="1" hangingPunct="1"/>
            <a:endParaRPr lang="ko-KR" altLang="en-US" sz="2000" dirty="0" smtClean="0">
              <a:ea typeface="굴림" pitchFamily="50" charset="-128"/>
            </a:endParaRPr>
          </a:p>
        </p:txBody>
      </p:sp>
      <p:sp>
        <p:nvSpPr>
          <p:cNvPr id="49156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F756BBCA-1EBB-419D-B7F9-D0394A0008AC}" type="slidenum">
              <a:rPr lang="ko-KR" altLang="en-US" sz="1200" b="0" smtClean="0">
                <a:solidFill>
                  <a:schemeClr val="tx1"/>
                </a:solidFill>
                <a:latin typeface="굴림" pitchFamily="50" charset="-128"/>
                <a:ea typeface="굴림" pitchFamily="50" charset="-128"/>
              </a:rPr>
              <a:pPr>
                <a:spcAft>
                  <a:spcPct val="0"/>
                </a:spcAft>
                <a:buClrTx/>
                <a:buFontTx/>
                <a:buNone/>
              </a:pPr>
              <a:t>14</a:t>
            </a:fld>
            <a:endParaRPr lang="en-US" altLang="ko-KR" sz="1200" b="0" smtClean="0">
              <a:solidFill>
                <a:schemeClr val="tx1"/>
              </a:solidFill>
              <a:latin typeface="굴림" pitchFamily="50" charset="-128"/>
              <a:ea typeface="굴림" pitchFamily="50" charset="-128"/>
            </a:endParaRPr>
          </a:p>
        </p:txBody>
      </p:sp>
      <p:sp>
        <p:nvSpPr>
          <p:cNvPr id="49157" name="AutoShape 4"/>
          <p:cNvSpPr>
            <a:spLocks noChangeArrowheads="1"/>
          </p:cNvSpPr>
          <p:nvPr/>
        </p:nvSpPr>
        <p:spPr bwMode="auto">
          <a:xfrm>
            <a:off x="3203575" y="2857500"/>
            <a:ext cx="1584325" cy="1008063"/>
          </a:xfrm>
          <a:prstGeom prst="roundRect">
            <a:avLst>
              <a:gd name="adj" fmla="val 16667"/>
            </a:avLst>
          </a:prstGeom>
          <a:solidFill>
            <a:srgbClr val="FFF3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kumimoji="1" lang="en-US" altLang="ko-KR" sz="1600" b="0">
                <a:solidFill>
                  <a:schemeClr val="tx1"/>
                </a:solidFill>
                <a:latin typeface="Tahoma" panose="020B0604030504040204" pitchFamily="34" charset="0"/>
                <a:ea typeface="굴림" pitchFamily="50" charset="-128"/>
              </a:rPr>
              <a:t>Compiler</a:t>
            </a:r>
            <a:endParaRPr kumimoji="1" lang="ko-KR" altLang="en-US" sz="1600" b="0">
              <a:solidFill>
                <a:schemeClr val="tx1"/>
              </a:solidFill>
              <a:latin typeface="Tahoma" panose="020B0604030504040204" pitchFamily="34" charset="0"/>
              <a:ea typeface="굴림" pitchFamily="50" charset="-128"/>
            </a:endParaRP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1331913" y="2857500"/>
            <a:ext cx="1295400" cy="1008063"/>
          </a:xfrm>
          <a:prstGeom prst="rect">
            <a:avLst/>
          </a:prstGeom>
          <a:solidFill>
            <a:srgbClr val="ECFFD9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kumimoji="1" lang="en-US" altLang="ko-KR" sz="1600" b="0">
                <a:solidFill>
                  <a:schemeClr val="tx1"/>
                </a:solidFill>
                <a:latin typeface="Tahoma" panose="020B0604030504040204" pitchFamily="34" charset="0"/>
                <a:ea typeface="굴림" pitchFamily="50" charset="-128"/>
              </a:rPr>
              <a:t>C program</a:t>
            </a:r>
            <a:endParaRPr kumimoji="1" lang="ko-KR" altLang="en-US" sz="1600" b="0">
              <a:solidFill>
                <a:schemeClr val="tx1"/>
              </a:solidFill>
              <a:latin typeface="Tahoma" panose="020B0604030504040204" pitchFamily="34" charset="0"/>
              <a:ea typeface="굴림" pitchFamily="50" charset="-128"/>
            </a:endParaRP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endParaRPr kumimoji="1" lang="ko-KR" altLang="en-US" sz="1600" b="0">
              <a:solidFill>
                <a:schemeClr val="tx1"/>
              </a:solidFill>
              <a:latin typeface="Tahoma" panose="020B0604030504040204" pitchFamily="34" charset="0"/>
              <a:ea typeface="굴림" pitchFamily="50" charset="-128"/>
            </a:endParaRP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kumimoji="1" lang="en-US" altLang="ko-KR" sz="1600" b="0">
                <a:solidFill>
                  <a:schemeClr val="tx1"/>
                </a:solidFill>
                <a:latin typeface="Tahoma" panose="020B0604030504040204" pitchFamily="34" charset="0"/>
                <a:ea typeface="굴림" pitchFamily="50" charset="-128"/>
              </a:rPr>
              <a:t>int main…</a:t>
            </a: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5364163" y="2857500"/>
            <a:ext cx="1295400" cy="1008063"/>
          </a:xfrm>
          <a:prstGeom prst="rect">
            <a:avLst/>
          </a:prstGeom>
          <a:solidFill>
            <a:srgbClr val="ECFFD9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kumimoji="1" lang="en-US" altLang="ko-KR" sz="1600" b="0">
                <a:solidFill>
                  <a:schemeClr val="tx1"/>
                </a:solidFill>
                <a:latin typeface="Tahoma" panose="020B0604030504040204" pitchFamily="34" charset="0"/>
                <a:ea typeface="굴림" pitchFamily="50" charset="-128"/>
              </a:rPr>
              <a:t>Machine </a:t>
            </a: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kumimoji="1" lang="en-US" altLang="ko-KR" sz="1600" b="0">
                <a:solidFill>
                  <a:schemeClr val="tx1"/>
                </a:solidFill>
                <a:latin typeface="Tahoma" panose="020B0604030504040204" pitchFamily="34" charset="0"/>
                <a:ea typeface="굴림" pitchFamily="50" charset="-128"/>
              </a:rPr>
              <a:t>language</a:t>
            </a:r>
            <a:endParaRPr kumimoji="1" lang="ko-KR" altLang="en-US" sz="1600" b="0">
              <a:solidFill>
                <a:schemeClr val="tx1"/>
              </a:solidFill>
              <a:latin typeface="Tahoma" panose="020B0604030504040204" pitchFamily="34" charset="0"/>
              <a:ea typeface="굴림" pitchFamily="50" charset="-128"/>
            </a:endParaRP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kumimoji="1" lang="en-US" altLang="ko-KR" sz="1600" b="0">
                <a:solidFill>
                  <a:schemeClr val="tx1"/>
                </a:solidFill>
                <a:latin typeface="Tahoma" panose="020B0604030504040204" pitchFamily="34" charset="0"/>
                <a:ea typeface="굴림" pitchFamily="50" charset="-128"/>
              </a:rPr>
              <a:t>010101…</a:t>
            </a:r>
          </a:p>
        </p:txBody>
      </p:sp>
      <p:sp>
        <p:nvSpPr>
          <p:cNvPr id="49160" name="AutoShape 8"/>
          <p:cNvSpPr>
            <a:spLocks noChangeArrowheads="1"/>
          </p:cNvSpPr>
          <p:nvPr/>
        </p:nvSpPr>
        <p:spPr bwMode="auto">
          <a:xfrm>
            <a:off x="2700338" y="3146425"/>
            <a:ext cx="431800" cy="503238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FFCC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9161" name="AutoShape 9"/>
          <p:cNvSpPr>
            <a:spLocks noChangeArrowheads="1"/>
          </p:cNvSpPr>
          <p:nvPr/>
        </p:nvSpPr>
        <p:spPr bwMode="auto">
          <a:xfrm>
            <a:off x="4859338" y="3146425"/>
            <a:ext cx="431800" cy="503238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FFCC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BD1A465-4E24-4574-8897-93CB0234063F}" type="slidenum">
              <a:rPr lang="en-US" altLang="en-US" sz="1200" smtClean="0">
                <a:solidFill>
                  <a:schemeClr val="tx1"/>
                </a:solidFill>
              </a:rPr>
              <a:pPr/>
              <a:t>15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1203" name="Rectangle 5"/>
          <p:cNvSpPr>
            <a:spLocks noChangeArrowheads="1"/>
          </p:cNvSpPr>
          <p:nvPr/>
        </p:nvSpPr>
        <p:spPr bwMode="auto">
          <a:xfrm>
            <a:off x="685800" y="1146175"/>
            <a:ext cx="38560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tr-TR" altLang="tr-TR" dirty="0"/>
              <a:t>http://www.bloodshed.net/download.html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466725"/>
            <a:ext cx="78486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tr-T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Compiler &amp; Editor Software Web </a:t>
            </a:r>
            <a:r>
              <a:rPr lang="tr-TR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  <a:endParaRPr lang="tr-TR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420688" y="274638"/>
            <a:ext cx="9891256" cy="1143000"/>
          </a:xfrm>
        </p:spPr>
        <p:txBody>
          <a:bodyPr/>
          <a:lstStyle/>
          <a:p>
            <a:pPr algn="l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CONTACT INFORMATION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idx="1"/>
          </p:nvPr>
        </p:nvSpPr>
        <p:spPr>
          <a:xfrm>
            <a:off x="420688" y="1600201"/>
            <a:ext cx="4989512" cy="1828800"/>
          </a:xfrm>
        </p:spPr>
        <p:txBody>
          <a:bodyPr/>
          <a:lstStyle/>
          <a:p>
            <a:pPr marL="6350" indent="0" eaLnBrk="1" hangingPunct="1">
              <a:buFont typeface="Arial" panose="020B0604020202020204" pitchFamily="34" charset="0"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GB" altLang="en-US" dirty="0" smtClean="0">
                <a:latin typeface="Comic Sans MS" panose="030F0702030302020204" pitchFamily="66" charset="0"/>
              </a:rPr>
              <a:t>Instructor: </a:t>
            </a:r>
            <a:r>
              <a:rPr lang="en-US" altLang="en-US" dirty="0" smtClean="0">
                <a:latin typeface="Comic Sans MS" panose="030F0702030302020204" pitchFamily="66" charset="0"/>
              </a:rPr>
              <a:t>Bora Döken</a:t>
            </a:r>
            <a:endParaRPr lang="en-GB" altLang="en-US" dirty="0" smtClean="0">
              <a:latin typeface="Comic Sans MS" panose="030F0702030302020204" pitchFamily="66" charset="0"/>
            </a:endParaRPr>
          </a:p>
          <a:p>
            <a:pPr marL="0" lvl="1" indent="-2746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tr-TR" altLang="en-US" sz="2000" dirty="0" smtClean="0">
              <a:latin typeface="Comic Sans MS" panose="030F0702030302020204" pitchFamily="66" charset="0"/>
            </a:endParaRPr>
          </a:p>
          <a:p>
            <a:pPr marL="0" lvl="1" indent="-2746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GB" altLang="en-US" dirty="0" smtClean="0">
                <a:latin typeface="Comic Sans MS" panose="030F0702030302020204" pitchFamily="66" charset="0"/>
              </a:rPr>
              <a:t>E-mail: </a:t>
            </a:r>
            <a:r>
              <a:rPr lang="en-US" altLang="en-US" dirty="0" err="1" smtClean="0">
                <a:solidFill>
                  <a:srgbClr val="FF0000"/>
                </a:solidFill>
                <a:latin typeface="Comic Sans MS" panose="030F0702030302020204" pitchFamily="66" charset="0"/>
                <a:hlinkClick r:id="rId3"/>
              </a:rPr>
              <a:t>dokenb</a:t>
            </a:r>
            <a:r>
              <a:rPr lang="tr-TR" altLang="en-US" dirty="0" smtClean="0">
                <a:solidFill>
                  <a:srgbClr val="FF0000"/>
                </a:solidFill>
                <a:latin typeface="Comic Sans MS" panose="030F0702030302020204" pitchFamily="66" charset="0"/>
                <a:hlinkClick r:id="rId3"/>
              </a:rPr>
              <a:t>@itu.edu.tr</a:t>
            </a:r>
            <a:endParaRPr lang="tr-TR" altLang="en-US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0" lvl="1" indent="-2746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GB" altLang="en-US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441" y="2425290"/>
            <a:ext cx="3491165" cy="3309110"/>
          </a:xfrm>
          <a:prstGeom prst="rect">
            <a:avLst/>
          </a:prstGeom>
        </p:spPr>
      </p:pic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450196" y="362841"/>
            <a:ext cx="82296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tr-TR" sz="3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Times" panose="02020603050405020304" pitchFamily="18" charset="0"/>
              </a:rPr>
              <a:t>Grading</a:t>
            </a:r>
            <a:r>
              <a:rPr lang="tr-TR" altLang="tr-TR" sz="3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Times" panose="02020603050405020304" pitchFamily="18" charset="0"/>
              </a:rPr>
              <a:t> &amp; </a:t>
            </a:r>
            <a:r>
              <a:rPr lang="en-GB" altLang="tr-TR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Times" panose="02020603050405020304" pitchFamily="18" charset="0"/>
              </a:rPr>
              <a:t>Attendance</a:t>
            </a:r>
            <a:r>
              <a:rPr lang="tr-TR" altLang="tr-TR" sz="3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Times" panose="02020603050405020304" pitchFamily="18" charset="0"/>
              </a:rPr>
              <a:t> </a:t>
            </a:r>
            <a:endParaRPr lang="en-US" altLang="tr-TR" sz="3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cs typeface="Times" panose="02020603050405020304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50196" y="1282290"/>
            <a:ext cx="545953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tr-TR" sz="2400" b="1" dirty="0">
                <a:latin typeface="Comic Sans MS" panose="030F0702030302020204" pitchFamily="66" charset="0"/>
                <a:cs typeface="Times" panose="02020603050405020304" pitchFamily="18" charset="0"/>
              </a:rPr>
              <a:t>Grading Method</a:t>
            </a:r>
            <a:endParaRPr lang="en-US" altLang="tr-TR" sz="2400" dirty="0">
              <a:latin typeface="Comic Sans MS" panose="030F0702030302020204" pitchFamily="66" charset="0"/>
              <a:cs typeface="Times" panose="02020603050405020304" pitchFamily="18" charset="0"/>
            </a:endParaRPr>
          </a:p>
          <a:p>
            <a:pPr eaLnBrk="1" hangingPunct="1"/>
            <a:r>
              <a:rPr lang="tr-TR" sz="2400" dirty="0" err="1" smtClean="0">
                <a:latin typeface="Comic Sans MS" panose="030F0702030302020204" pitchFamily="66" charset="0"/>
                <a:cs typeface="Times" panose="02020603050405020304" pitchFamily="18" charset="0"/>
              </a:rPr>
              <a:t>Two</a:t>
            </a:r>
            <a:r>
              <a:rPr lang="tr-TR" sz="2400" dirty="0" smtClean="0">
                <a:latin typeface="Comic Sans MS" panose="030F0702030302020204" pitchFamily="66" charset="0"/>
                <a:cs typeface="Times" panose="02020603050405020304" pitchFamily="18" charset="0"/>
              </a:rPr>
              <a:t> </a:t>
            </a:r>
            <a:r>
              <a:rPr lang="tr-TR" sz="2400" dirty="0" err="1" smtClean="0">
                <a:latin typeface="Comic Sans MS" panose="030F0702030302020204" pitchFamily="66" charset="0"/>
                <a:cs typeface="Times" panose="02020603050405020304" pitchFamily="18" charset="0"/>
              </a:rPr>
              <a:t>Midterm</a:t>
            </a:r>
            <a:r>
              <a:rPr lang="tr-TR" sz="2400" dirty="0" smtClean="0">
                <a:latin typeface="Comic Sans MS" panose="030F0702030302020204" pitchFamily="66" charset="0"/>
                <a:cs typeface="Times" panose="02020603050405020304" pitchFamily="18" charset="0"/>
              </a:rPr>
              <a:t> </a:t>
            </a:r>
            <a:r>
              <a:rPr lang="en-US" altLang="tr-TR" sz="2400" dirty="0" smtClean="0">
                <a:latin typeface="Comic Sans MS" panose="030F0702030302020204" pitchFamily="66" charset="0"/>
                <a:cs typeface="Times" panose="02020603050405020304" pitchFamily="18" charset="0"/>
              </a:rPr>
              <a:t>Exam</a:t>
            </a:r>
            <a:r>
              <a:rPr lang="tr-TR" altLang="tr-TR" sz="2400" dirty="0" smtClean="0">
                <a:latin typeface="Comic Sans MS" panose="030F0702030302020204" pitchFamily="66" charset="0"/>
                <a:cs typeface="Times" panose="02020603050405020304" pitchFamily="18" charset="0"/>
              </a:rPr>
              <a:t>s</a:t>
            </a:r>
            <a:r>
              <a:rPr lang="en-US" altLang="tr-TR" sz="2400" dirty="0" smtClean="0">
                <a:latin typeface="Comic Sans MS" panose="030F0702030302020204" pitchFamily="66" charset="0"/>
                <a:cs typeface="Times" panose="02020603050405020304" pitchFamily="18" charset="0"/>
              </a:rPr>
              <a:t>:</a:t>
            </a:r>
            <a:r>
              <a:rPr lang="tr-TR" altLang="tr-TR" sz="2400" dirty="0" smtClean="0">
                <a:latin typeface="Comic Sans MS" panose="030F0702030302020204" pitchFamily="66" charset="0"/>
                <a:cs typeface="Times" panose="02020603050405020304" pitchFamily="18" charset="0"/>
              </a:rPr>
              <a:t> 	</a:t>
            </a:r>
            <a:r>
              <a:rPr lang="en-US" altLang="tr-TR" sz="2400" dirty="0" smtClean="0">
                <a:latin typeface="Comic Sans MS" panose="030F0702030302020204" pitchFamily="66" charset="0"/>
                <a:cs typeface="Times" panose="02020603050405020304" pitchFamily="18" charset="0"/>
              </a:rPr>
              <a:t>%</a:t>
            </a:r>
            <a:r>
              <a:rPr lang="tr-TR" altLang="tr-TR" sz="2400" dirty="0" smtClean="0">
                <a:latin typeface="Comic Sans MS" panose="030F0702030302020204" pitchFamily="66" charset="0"/>
                <a:cs typeface="Times" panose="02020603050405020304" pitchFamily="18" charset="0"/>
              </a:rPr>
              <a:t>25 (</a:t>
            </a:r>
            <a:r>
              <a:rPr lang="tr-TR" altLang="tr-TR" sz="2400" dirty="0" err="1" smtClean="0">
                <a:latin typeface="Comic Sans MS" panose="030F0702030302020204" pitchFamily="66" charset="0"/>
                <a:cs typeface="Times" panose="02020603050405020304" pitchFamily="18" charset="0"/>
              </a:rPr>
              <a:t>each</a:t>
            </a:r>
            <a:r>
              <a:rPr lang="tr-TR" altLang="tr-TR" sz="2400" dirty="0" smtClean="0">
                <a:latin typeface="Comic Sans MS" panose="030F0702030302020204" pitchFamily="66" charset="0"/>
                <a:cs typeface="Times" panose="02020603050405020304" pitchFamily="18" charset="0"/>
              </a:rPr>
              <a:t>)</a:t>
            </a:r>
            <a:endParaRPr lang="en-US" altLang="tr-TR" sz="2400" dirty="0">
              <a:latin typeface="Comic Sans MS" panose="030F0702030302020204" pitchFamily="66" charset="0"/>
              <a:cs typeface="Times" panose="02020603050405020304" pitchFamily="18" charset="0"/>
            </a:endParaRPr>
          </a:p>
          <a:p>
            <a:pPr eaLnBrk="1" hangingPunct="1"/>
            <a:r>
              <a:rPr lang="tr-TR" altLang="tr-TR" sz="2400" dirty="0" err="1" smtClean="0">
                <a:latin typeface="Comic Sans MS" panose="030F0702030302020204" pitchFamily="66" charset="0"/>
                <a:cs typeface="Times" panose="02020603050405020304" pitchFamily="18" charset="0"/>
              </a:rPr>
              <a:t>One</a:t>
            </a:r>
            <a:r>
              <a:rPr lang="tr-TR" altLang="tr-TR" sz="2400" dirty="0" smtClean="0">
                <a:latin typeface="Comic Sans MS" panose="030F0702030302020204" pitchFamily="66" charset="0"/>
                <a:cs typeface="Times" panose="02020603050405020304" pitchFamily="18" charset="0"/>
              </a:rPr>
              <a:t> </a:t>
            </a:r>
            <a:r>
              <a:rPr lang="tr-TR" altLang="tr-TR" sz="2400" dirty="0" err="1" smtClean="0">
                <a:latin typeface="Comic Sans MS" panose="030F0702030302020204" pitchFamily="66" charset="0"/>
                <a:cs typeface="Times" panose="02020603050405020304" pitchFamily="18" charset="0"/>
              </a:rPr>
              <a:t>Homework</a:t>
            </a:r>
            <a:r>
              <a:rPr lang="tr-TR" altLang="tr-TR" sz="2400" dirty="0" smtClean="0">
                <a:latin typeface="Comic Sans MS" panose="030F0702030302020204" pitchFamily="66" charset="0"/>
                <a:cs typeface="Times" panose="02020603050405020304" pitchFamily="18" charset="0"/>
              </a:rPr>
              <a:t>		%10</a:t>
            </a:r>
          </a:p>
          <a:p>
            <a:pPr eaLnBrk="1" hangingPunct="1"/>
            <a:r>
              <a:rPr lang="en-US" altLang="tr-TR" sz="2400" dirty="0" smtClean="0">
                <a:latin typeface="Comic Sans MS" panose="030F0702030302020204" pitchFamily="66" charset="0"/>
                <a:cs typeface="Times" panose="02020603050405020304" pitchFamily="18" charset="0"/>
              </a:rPr>
              <a:t>Final </a:t>
            </a:r>
            <a:r>
              <a:rPr lang="en-US" altLang="tr-TR" sz="2400" dirty="0">
                <a:latin typeface="Comic Sans MS" panose="030F0702030302020204" pitchFamily="66" charset="0"/>
                <a:cs typeface="Times" panose="02020603050405020304" pitchFamily="18" charset="0"/>
              </a:rPr>
              <a:t>Exam: 			</a:t>
            </a:r>
            <a:r>
              <a:rPr lang="en-US" altLang="tr-TR" sz="2400" dirty="0" smtClean="0">
                <a:latin typeface="Comic Sans MS" panose="030F0702030302020204" pitchFamily="66" charset="0"/>
                <a:cs typeface="Times" panose="02020603050405020304" pitchFamily="18" charset="0"/>
              </a:rPr>
              <a:t>%</a:t>
            </a:r>
            <a:r>
              <a:rPr lang="tr-TR" altLang="tr-TR" sz="2400" dirty="0" smtClean="0">
                <a:latin typeface="Comic Sans MS" panose="030F0702030302020204" pitchFamily="66" charset="0"/>
                <a:cs typeface="Times" panose="02020603050405020304" pitchFamily="18" charset="0"/>
              </a:rPr>
              <a:t>40</a:t>
            </a:r>
            <a:endParaRPr lang="en-US" altLang="tr-TR" sz="2400" dirty="0">
              <a:latin typeface="Comic Sans MS" panose="030F0702030302020204" pitchFamily="66" charset="0"/>
              <a:cs typeface="Times" panose="02020603050405020304" pitchFamily="18" charset="0"/>
            </a:endParaRPr>
          </a:p>
        </p:txBody>
      </p:sp>
      <p:sp>
        <p:nvSpPr>
          <p:cNvPr id="10" name="Rectangle 9"/>
          <p:cNvSpPr>
            <a:spLocks noGrp="1" noChangeArrowheads="1"/>
          </p:cNvSpPr>
          <p:nvPr/>
        </p:nvSpPr>
        <p:spPr bwMode="auto">
          <a:xfrm>
            <a:off x="480622" y="5445224"/>
            <a:ext cx="3155274" cy="926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altLang="tr-TR" sz="3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Times" panose="02020603050405020304" pitchFamily="18" charset="0"/>
              </a:rPr>
              <a:t>Attendance</a:t>
            </a:r>
            <a:r>
              <a:rPr lang="tr-TR" altLang="tr-TR" sz="3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Times" panose="02020603050405020304" pitchFamily="18" charset="0"/>
              </a:rPr>
              <a:t> %50</a:t>
            </a:r>
            <a:endParaRPr lang="en-US" altLang="tr-TR" sz="30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07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COURSE INFORMATION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idx="1"/>
          </p:nvPr>
        </p:nvSpPr>
        <p:spPr>
          <a:xfrm>
            <a:off x="504825" y="1417638"/>
            <a:ext cx="7743825" cy="2925762"/>
          </a:xfrm>
        </p:spPr>
        <p:txBody>
          <a:bodyPr/>
          <a:lstStyle/>
          <a:p>
            <a:pPr marL="36000" lvl="1" indent="-450850">
              <a:lnSpc>
                <a:spcPct val="110000"/>
              </a:lnSpc>
              <a:spcBef>
                <a:spcPts val="500"/>
              </a:spcBef>
              <a:buSzPct val="35000"/>
              <a:buFontTx/>
              <a:buNone/>
              <a:tabLst>
                <a:tab pos="914400" algn="l"/>
                <a:tab pos="1084263" algn="l"/>
                <a:tab pos="1541463" algn="l"/>
                <a:tab pos="1998663" algn="l"/>
                <a:tab pos="2455863" algn="l"/>
                <a:tab pos="2913063" algn="l"/>
                <a:tab pos="3370263" algn="l"/>
                <a:tab pos="3827463" algn="l"/>
                <a:tab pos="4284663" algn="l"/>
                <a:tab pos="4741863" algn="l"/>
                <a:tab pos="5199063" algn="l"/>
                <a:tab pos="5656263" algn="l"/>
                <a:tab pos="6113463" algn="l"/>
                <a:tab pos="6570663" algn="l"/>
                <a:tab pos="7027863" algn="l"/>
                <a:tab pos="7485063" algn="l"/>
                <a:tab pos="7942263" algn="l"/>
                <a:tab pos="8399463" algn="l"/>
                <a:tab pos="8856663" algn="l"/>
                <a:tab pos="9313863" algn="l"/>
                <a:tab pos="9771063" algn="l"/>
              </a:tabLst>
              <a:defRPr/>
            </a:pPr>
            <a:r>
              <a:rPr lang="en-GB" altLang="en-US" sz="2200" b="1" dirty="0" smtClean="0">
                <a:latin typeface="Comic Sans MS" panose="030F0702030302020204" pitchFamily="66" charset="0"/>
              </a:rPr>
              <a:t>Text Books</a:t>
            </a:r>
            <a:r>
              <a:rPr lang="en-GB" altLang="en-US" sz="2200" dirty="0" smtClean="0">
                <a:latin typeface="Comic Sans MS" panose="030F0702030302020204" pitchFamily="66" charset="0"/>
              </a:rPr>
              <a:t>:</a:t>
            </a:r>
          </a:p>
          <a:p>
            <a:pPr marL="36000" lvl="1" indent="0" eaLnBrk="1" hangingPunct="1">
              <a:buSzPct val="45000"/>
              <a:buFont typeface="Arial" panose="020B0604020202020204" pitchFamily="34" charset="0"/>
              <a:buNone/>
              <a:tabLst>
                <a:tab pos="914400" algn="l"/>
                <a:tab pos="1084263" algn="l"/>
                <a:tab pos="1541463" algn="l"/>
                <a:tab pos="1998663" algn="l"/>
                <a:tab pos="2455863" algn="l"/>
                <a:tab pos="2913063" algn="l"/>
                <a:tab pos="3370263" algn="l"/>
                <a:tab pos="3827463" algn="l"/>
                <a:tab pos="4284663" algn="l"/>
                <a:tab pos="4741863" algn="l"/>
                <a:tab pos="5199063" algn="l"/>
                <a:tab pos="5656263" algn="l"/>
                <a:tab pos="6113463" algn="l"/>
                <a:tab pos="6570663" algn="l"/>
                <a:tab pos="7027863" algn="l"/>
                <a:tab pos="7485063" algn="l"/>
                <a:tab pos="7942263" algn="l"/>
                <a:tab pos="8399463" algn="l"/>
                <a:tab pos="8856663" algn="l"/>
                <a:tab pos="9313863" algn="l"/>
                <a:tab pos="9771063" algn="l"/>
              </a:tabLst>
              <a:defRPr/>
            </a:pPr>
            <a:r>
              <a:rPr lang="en-GB" altLang="en-US" sz="2200" dirty="0" smtClean="0">
                <a:latin typeface="Comic Sans MS" panose="030F0702030302020204" pitchFamily="66" charset="0"/>
              </a:rPr>
              <a:t>How To Program C, H.M. </a:t>
            </a:r>
            <a:r>
              <a:rPr lang="en-GB" altLang="en-US" sz="2200" dirty="0" err="1" smtClean="0">
                <a:latin typeface="Comic Sans MS" panose="030F0702030302020204" pitchFamily="66" charset="0"/>
              </a:rPr>
              <a:t>Deitel</a:t>
            </a:r>
            <a:r>
              <a:rPr lang="en-GB" altLang="en-US" sz="2200" dirty="0" smtClean="0">
                <a:latin typeface="Comic Sans MS" panose="030F0702030302020204" pitchFamily="66" charset="0"/>
              </a:rPr>
              <a:t> and P.J. </a:t>
            </a:r>
            <a:r>
              <a:rPr lang="en-GB" altLang="en-US" sz="2200" dirty="0" err="1" smtClean="0">
                <a:latin typeface="Comic Sans MS" panose="030F0702030302020204" pitchFamily="66" charset="0"/>
              </a:rPr>
              <a:t>Deitel</a:t>
            </a:r>
            <a:r>
              <a:rPr lang="en-GB" altLang="en-US" sz="2200" dirty="0" smtClean="0">
                <a:latin typeface="Comic Sans MS" panose="030F0702030302020204" pitchFamily="66" charset="0"/>
              </a:rPr>
              <a:t>, Prentice-Hall Inc., 2001</a:t>
            </a:r>
            <a:endParaRPr lang="tr-TR" altLang="en-US" sz="2200" dirty="0" smtClean="0">
              <a:latin typeface="Comic Sans MS" panose="030F0702030302020204" pitchFamily="66" charset="0"/>
            </a:endParaRPr>
          </a:p>
          <a:p>
            <a:pPr marL="36000" lvl="1" indent="0" eaLnBrk="1" hangingPunct="1">
              <a:buSzPct val="45000"/>
              <a:buFont typeface="Arial" panose="020B0604020202020204" pitchFamily="34" charset="0"/>
              <a:buNone/>
              <a:tabLst>
                <a:tab pos="914400" algn="l"/>
                <a:tab pos="1084263" algn="l"/>
                <a:tab pos="1541463" algn="l"/>
                <a:tab pos="1998663" algn="l"/>
                <a:tab pos="2455863" algn="l"/>
                <a:tab pos="2913063" algn="l"/>
                <a:tab pos="3370263" algn="l"/>
                <a:tab pos="3827463" algn="l"/>
                <a:tab pos="4284663" algn="l"/>
                <a:tab pos="4741863" algn="l"/>
                <a:tab pos="5199063" algn="l"/>
                <a:tab pos="5656263" algn="l"/>
                <a:tab pos="6113463" algn="l"/>
                <a:tab pos="6570663" algn="l"/>
                <a:tab pos="7027863" algn="l"/>
                <a:tab pos="7485063" algn="l"/>
                <a:tab pos="7942263" algn="l"/>
                <a:tab pos="8399463" algn="l"/>
                <a:tab pos="8856663" algn="l"/>
                <a:tab pos="9313863" algn="l"/>
                <a:tab pos="9771063" algn="l"/>
              </a:tabLst>
              <a:defRPr/>
            </a:pPr>
            <a:endParaRPr lang="tr-TR" altLang="en-US" sz="2200" b="1" dirty="0" smtClean="0">
              <a:latin typeface="Comic Sans MS" panose="030F0702030302020204" pitchFamily="66" charset="0"/>
            </a:endParaRPr>
          </a:p>
          <a:p>
            <a:pPr marL="36000" lvl="1" indent="0" eaLnBrk="1" hangingPunct="1">
              <a:buSzPct val="45000"/>
              <a:buFont typeface="Arial" panose="020B0604020202020204" pitchFamily="34" charset="0"/>
              <a:buNone/>
              <a:tabLst>
                <a:tab pos="914400" algn="l"/>
                <a:tab pos="1084263" algn="l"/>
                <a:tab pos="1541463" algn="l"/>
                <a:tab pos="1998663" algn="l"/>
                <a:tab pos="2455863" algn="l"/>
                <a:tab pos="2913063" algn="l"/>
                <a:tab pos="3370263" algn="l"/>
                <a:tab pos="3827463" algn="l"/>
                <a:tab pos="4284663" algn="l"/>
                <a:tab pos="4741863" algn="l"/>
                <a:tab pos="5199063" algn="l"/>
                <a:tab pos="5656263" algn="l"/>
                <a:tab pos="6113463" algn="l"/>
                <a:tab pos="6570663" algn="l"/>
                <a:tab pos="7027863" algn="l"/>
                <a:tab pos="7485063" algn="l"/>
                <a:tab pos="7942263" algn="l"/>
                <a:tab pos="8399463" algn="l"/>
                <a:tab pos="8856663" algn="l"/>
                <a:tab pos="9313863" algn="l"/>
                <a:tab pos="9771063" algn="l"/>
              </a:tabLst>
              <a:defRPr/>
            </a:pPr>
            <a:r>
              <a:rPr lang="tr-TR" altLang="en-US" sz="2200" b="1" dirty="0" smtClean="0">
                <a:latin typeface="Comic Sans MS" panose="030F0702030302020204" pitchFamily="66" charset="0"/>
              </a:rPr>
              <a:t>Web </a:t>
            </a:r>
            <a:r>
              <a:rPr lang="tr-TR" altLang="en-US" sz="2200" b="1" dirty="0" err="1" smtClean="0">
                <a:latin typeface="Comic Sans MS" panose="030F0702030302020204" pitchFamily="66" charset="0"/>
              </a:rPr>
              <a:t>Pages</a:t>
            </a:r>
            <a:r>
              <a:rPr lang="tr-TR" altLang="en-US" sz="2200" b="1" dirty="0" smtClean="0">
                <a:latin typeface="Comic Sans MS" panose="030F0702030302020204" pitchFamily="66" charset="0"/>
              </a:rPr>
              <a:t>:</a:t>
            </a:r>
            <a:endParaRPr lang="tr-TR" altLang="en-US" sz="2200" b="1" dirty="0">
              <a:latin typeface="Comic Sans MS" panose="030F0702030302020204" pitchFamily="66" charset="0"/>
            </a:endParaRPr>
          </a:p>
          <a:p>
            <a:pPr marL="36000" lvl="1" indent="0" eaLnBrk="1" hangingPunct="1">
              <a:buSzPct val="45000"/>
              <a:buNone/>
              <a:tabLst>
                <a:tab pos="914400" algn="l"/>
                <a:tab pos="1084263" algn="l"/>
                <a:tab pos="1541463" algn="l"/>
                <a:tab pos="1998663" algn="l"/>
                <a:tab pos="2455863" algn="l"/>
                <a:tab pos="2913063" algn="l"/>
                <a:tab pos="3370263" algn="l"/>
                <a:tab pos="3827463" algn="l"/>
                <a:tab pos="4284663" algn="l"/>
                <a:tab pos="4741863" algn="l"/>
                <a:tab pos="5199063" algn="l"/>
                <a:tab pos="5656263" algn="l"/>
                <a:tab pos="6113463" algn="l"/>
                <a:tab pos="6570663" algn="l"/>
                <a:tab pos="7027863" algn="l"/>
                <a:tab pos="7485063" algn="l"/>
                <a:tab pos="7942263" algn="l"/>
                <a:tab pos="8399463" algn="l"/>
                <a:tab pos="8856663" algn="l"/>
                <a:tab pos="9313863" algn="l"/>
                <a:tab pos="9771063" algn="l"/>
              </a:tabLst>
              <a:defRPr/>
            </a:pPr>
            <a:r>
              <a:rPr lang="en-GB" altLang="en-US" sz="2200" dirty="0">
                <a:latin typeface="Comic Sans MS" panose="030F0702030302020204" pitchFamily="66" charset="0"/>
              </a:rPr>
              <a:t>https://</a:t>
            </a:r>
            <a:r>
              <a:rPr lang="en-GB" altLang="en-US" sz="2200" dirty="0" smtClean="0">
                <a:latin typeface="Comic Sans MS" panose="030F0702030302020204" pitchFamily="66" charset="0"/>
              </a:rPr>
              <a:t>www.programiz.com/c-programming#tutorial</a:t>
            </a:r>
            <a:endParaRPr lang="tr-TR" altLang="en-US" sz="2200" dirty="0" smtClean="0">
              <a:latin typeface="Comic Sans MS" panose="030F0702030302020204" pitchFamily="66" charset="0"/>
            </a:endParaRPr>
          </a:p>
          <a:p>
            <a:pPr marL="36000" lvl="1" indent="0" eaLnBrk="1" hangingPunct="1">
              <a:buSzPct val="45000"/>
              <a:buNone/>
              <a:tabLst>
                <a:tab pos="914400" algn="l"/>
                <a:tab pos="1084263" algn="l"/>
                <a:tab pos="1541463" algn="l"/>
                <a:tab pos="1998663" algn="l"/>
                <a:tab pos="2455863" algn="l"/>
                <a:tab pos="2913063" algn="l"/>
                <a:tab pos="3370263" algn="l"/>
                <a:tab pos="3827463" algn="l"/>
                <a:tab pos="4284663" algn="l"/>
                <a:tab pos="4741863" algn="l"/>
                <a:tab pos="5199063" algn="l"/>
                <a:tab pos="5656263" algn="l"/>
                <a:tab pos="6113463" algn="l"/>
                <a:tab pos="6570663" algn="l"/>
                <a:tab pos="7027863" algn="l"/>
                <a:tab pos="7485063" algn="l"/>
                <a:tab pos="7942263" algn="l"/>
                <a:tab pos="8399463" algn="l"/>
                <a:tab pos="8856663" algn="l"/>
                <a:tab pos="9313863" algn="l"/>
                <a:tab pos="9771063" algn="l"/>
              </a:tabLst>
              <a:defRPr/>
            </a:pPr>
            <a:r>
              <a:rPr lang="en-GB" altLang="en-US" sz="2200" dirty="0" smtClean="0">
                <a:latin typeface="Comic Sans MS" panose="030F0702030302020204" pitchFamily="66" charset="0"/>
              </a:rPr>
              <a:t>https</a:t>
            </a:r>
            <a:r>
              <a:rPr lang="en-GB" altLang="en-US" sz="2200" dirty="0">
                <a:latin typeface="Comic Sans MS" panose="030F0702030302020204" pitchFamily="66" charset="0"/>
              </a:rPr>
              <a:t>://www.sitesbay.com/cprogramming/index</a:t>
            </a:r>
            <a:endParaRPr lang="en-GB" altLang="en-US" sz="2200" dirty="0" smtClean="0">
              <a:latin typeface="Comic Sans MS" panose="030F0702030302020204" pitchFamily="66" charset="0"/>
            </a:endParaRPr>
          </a:p>
          <a:p>
            <a:pPr marL="36000" indent="0">
              <a:lnSpc>
                <a:spcPct val="110000"/>
              </a:lnSpc>
              <a:spcBef>
                <a:spcPts val="500"/>
              </a:spcBef>
              <a:buFontTx/>
              <a:buNone/>
              <a:tabLst>
                <a:tab pos="914400" algn="l"/>
                <a:tab pos="1084263" algn="l"/>
                <a:tab pos="1541463" algn="l"/>
                <a:tab pos="1998663" algn="l"/>
                <a:tab pos="2455863" algn="l"/>
                <a:tab pos="2913063" algn="l"/>
                <a:tab pos="3370263" algn="l"/>
                <a:tab pos="3827463" algn="l"/>
                <a:tab pos="4284663" algn="l"/>
                <a:tab pos="4741863" algn="l"/>
                <a:tab pos="5199063" algn="l"/>
                <a:tab pos="5656263" algn="l"/>
                <a:tab pos="6113463" algn="l"/>
                <a:tab pos="6570663" algn="l"/>
                <a:tab pos="7027863" algn="l"/>
                <a:tab pos="7485063" algn="l"/>
                <a:tab pos="7942263" algn="l"/>
                <a:tab pos="8399463" algn="l"/>
                <a:tab pos="8856663" algn="l"/>
                <a:tab pos="9313863" algn="l"/>
                <a:tab pos="9771063" algn="l"/>
              </a:tabLst>
              <a:defRPr/>
            </a:pPr>
            <a:endParaRPr lang="tr-TR" altLang="en-US" sz="2200" b="1" dirty="0" smtClean="0">
              <a:latin typeface="Comic Sans MS" panose="030F0702030302020204" pitchFamily="66" charset="0"/>
            </a:endParaRPr>
          </a:p>
          <a:p>
            <a:pPr marL="36000" lvl="1" indent="-450850">
              <a:lnSpc>
                <a:spcPct val="110000"/>
              </a:lnSpc>
              <a:spcBef>
                <a:spcPts val="500"/>
              </a:spcBef>
              <a:buSzPct val="35000"/>
              <a:buFont typeface="Arial" panose="020B0604020202020204" pitchFamily="34" charset="0"/>
              <a:buNone/>
              <a:tabLst>
                <a:tab pos="914400" algn="l"/>
                <a:tab pos="1084263" algn="l"/>
                <a:tab pos="1541463" algn="l"/>
                <a:tab pos="1998663" algn="l"/>
                <a:tab pos="2455863" algn="l"/>
                <a:tab pos="2913063" algn="l"/>
                <a:tab pos="3370263" algn="l"/>
                <a:tab pos="3827463" algn="l"/>
                <a:tab pos="4284663" algn="l"/>
                <a:tab pos="4741863" algn="l"/>
                <a:tab pos="5199063" algn="l"/>
                <a:tab pos="5656263" algn="l"/>
                <a:tab pos="6113463" algn="l"/>
                <a:tab pos="6570663" algn="l"/>
                <a:tab pos="7027863" algn="l"/>
                <a:tab pos="7485063" algn="l"/>
                <a:tab pos="7942263" algn="l"/>
                <a:tab pos="8399463" algn="l"/>
                <a:tab pos="8856663" algn="l"/>
                <a:tab pos="9313863" algn="l"/>
                <a:tab pos="9771063" algn="l"/>
              </a:tabLst>
              <a:defRPr/>
            </a:pPr>
            <a:r>
              <a:rPr lang="tr-TR" altLang="en-US" sz="2200" b="1" dirty="0" smtClean="0">
                <a:latin typeface="Comic Sans MS" panose="030F0702030302020204" pitchFamily="66" charset="0"/>
              </a:rPr>
              <a:t>Editor &amp; Compiler Software</a:t>
            </a:r>
            <a:r>
              <a:rPr lang="en-GB" altLang="en-US" sz="2200" b="1" dirty="0" smtClean="0">
                <a:latin typeface="Comic Sans MS" panose="030F0702030302020204" pitchFamily="66" charset="0"/>
              </a:rPr>
              <a:t>:</a:t>
            </a:r>
            <a:endParaRPr lang="tr-TR" altLang="en-US" sz="2200" b="1" dirty="0" smtClean="0">
              <a:latin typeface="Comic Sans MS" panose="030F0702030302020204" pitchFamily="66" charset="0"/>
            </a:endParaRPr>
          </a:p>
          <a:p>
            <a:pPr marL="36000" lvl="1" indent="-450850">
              <a:lnSpc>
                <a:spcPct val="110000"/>
              </a:lnSpc>
              <a:spcBef>
                <a:spcPts val="500"/>
              </a:spcBef>
              <a:buSzPct val="35000"/>
              <a:buFont typeface="Arial" panose="020B0604020202020204" pitchFamily="34" charset="0"/>
              <a:buNone/>
              <a:tabLst>
                <a:tab pos="914400" algn="l"/>
                <a:tab pos="1084263" algn="l"/>
                <a:tab pos="1541463" algn="l"/>
                <a:tab pos="1998663" algn="l"/>
                <a:tab pos="2455863" algn="l"/>
                <a:tab pos="2913063" algn="l"/>
                <a:tab pos="3370263" algn="l"/>
                <a:tab pos="3827463" algn="l"/>
                <a:tab pos="4284663" algn="l"/>
                <a:tab pos="4741863" algn="l"/>
                <a:tab pos="5199063" algn="l"/>
                <a:tab pos="5656263" algn="l"/>
                <a:tab pos="6113463" algn="l"/>
                <a:tab pos="6570663" algn="l"/>
                <a:tab pos="7027863" algn="l"/>
                <a:tab pos="7485063" algn="l"/>
                <a:tab pos="7942263" algn="l"/>
                <a:tab pos="8399463" algn="l"/>
                <a:tab pos="8856663" algn="l"/>
                <a:tab pos="9313863" algn="l"/>
                <a:tab pos="9771063" algn="l"/>
              </a:tabLst>
              <a:defRPr/>
            </a:pPr>
            <a:r>
              <a:rPr lang="en-GB" altLang="en-US" sz="2200" dirty="0" smtClean="0">
                <a:latin typeface="Comic Sans MS" panose="030F0702030302020204" pitchFamily="66" charset="0"/>
              </a:rPr>
              <a:t>http://www.bloodshed.net/download.html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lnSpc>
                <a:spcPct val="95000"/>
              </a:lnSpc>
              <a:spcAft>
                <a:spcPct val="20000"/>
              </a:spcAft>
              <a:defRPr sz="6000" b="1">
                <a:solidFill>
                  <a:srgbClr val="4F87C6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5000"/>
              </a:lnSpc>
              <a:spcAft>
                <a:spcPct val="20000"/>
              </a:spcAft>
              <a:defRPr sz="4000"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Aft>
                <a:spcPct val="2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Aft>
                <a:spcPct val="2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Aft>
                <a:spcPct val="2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</a:pPr>
            <a:fld id="{9B5EB63A-C1DB-46F2-8359-D889498C8113}" type="slidenum">
              <a:rPr lang="en-US" altLang="en-US" sz="1200" b="0" smtClean="0">
                <a:solidFill>
                  <a:schemeClr val="tx1"/>
                </a:solidFill>
              </a:rPr>
              <a:pPr algn="r">
                <a:lnSpc>
                  <a:spcPct val="100000"/>
                </a:lnSpc>
                <a:spcAft>
                  <a:spcPct val="0"/>
                </a:spcAft>
              </a:pPr>
              <a:t>5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3625" y="889000"/>
            <a:ext cx="1042988" cy="1390650"/>
          </a:xfrm>
        </p:spPr>
        <p:txBody>
          <a:bodyPr/>
          <a:lstStyle/>
          <a:p>
            <a:pPr eaLnBrk="1" hangingPunct="1"/>
            <a:r>
              <a:rPr lang="en-US" altLang="en-US" smtClean="0"/>
              <a:t>1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55600" y="3543300"/>
            <a:ext cx="8453438" cy="969963"/>
          </a:xfrm>
        </p:spPr>
        <p:txBody>
          <a:bodyPr/>
          <a:lstStyle/>
          <a:p>
            <a:pPr marL="0" indent="0" eaLnBrk="1" hangingPunct="1"/>
            <a:r>
              <a:rPr lang="en-US" altLang="en-US" smtClean="0"/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2E6FFB0E-83F4-4C71-A6E4-365363B6D8D9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6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1.1 Introduction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We will learn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The C programming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Structured programming and proper programming techniques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This course is appropriate for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Technically oriented people with little or no programming experience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25600"/>
            <a:ext cx="352742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5D9BB0FB-E890-4B21-8D64-A7DC266534E7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7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1.</a:t>
            </a:r>
            <a:r>
              <a:rPr lang="tr-TR" altLang="en-US" sz="3200" smtClean="0"/>
              <a:t>2</a:t>
            </a:r>
            <a:r>
              <a:rPr lang="en-US" altLang="en-US" sz="3200" smtClean="0"/>
              <a:t> Machine Languages, Assembly Languages, and High-level Languages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6019800" cy="49530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/>
              <a:t>Three types of programming languages</a:t>
            </a:r>
          </a:p>
          <a:p>
            <a:pPr marL="876300" lvl="1" indent="-4191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 dirty="0" smtClean="0"/>
              <a:t>Machine languages 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altLang="en-US" sz="1800" dirty="0" smtClean="0"/>
              <a:t>Strings of numbers giving machine specific instructions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altLang="en-US" sz="1800" dirty="0" smtClean="0"/>
              <a:t>Example:</a:t>
            </a:r>
          </a:p>
          <a:p>
            <a:pPr marL="2209800" lvl="4" indent="-3810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1600" dirty="0" smtClean="0">
                <a:latin typeface="Lucida Console" panose="020B0609040504020204" pitchFamily="49" charset="0"/>
              </a:rPr>
              <a:t>10010111</a:t>
            </a:r>
            <a:endParaRPr lang="en-US" altLang="en-US" sz="1600" dirty="0" smtClean="0">
              <a:latin typeface="Lucida Console" panose="020B0609040504020204" pitchFamily="49" charset="0"/>
            </a:endParaRPr>
          </a:p>
          <a:p>
            <a:pPr marL="2209800" lvl="4" indent="-3810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1600" dirty="0" smtClean="0">
                <a:latin typeface="Lucida Console" panose="020B0609040504020204" pitchFamily="49" charset="0"/>
              </a:rPr>
              <a:t>00110001</a:t>
            </a:r>
          </a:p>
          <a:p>
            <a:pPr marL="2209800" lvl="4" indent="-3810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1600" dirty="0" smtClean="0">
                <a:latin typeface="Lucida Console" panose="020B0609040504020204" pitchFamily="49" charset="0"/>
              </a:rPr>
              <a:t>10001111</a:t>
            </a:r>
            <a:endParaRPr lang="en-US" altLang="en-US" sz="1600" dirty="0" smtClean="0">
              <a:latin typeface="Lucida Console" panose="020B0609040504020204" pitchFamily="49" charset="0"/>
            </a:endParaRPr>
          </a:p>
          <a:p>
            <a:pPr marL="876300" lvl="1" indent="-4191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 dirty="0" smtClean="0"/>
              <a:t>Assembly languages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altLang="en-US" sz="1800" dirty="0" smtClean="0"/>
              <a:t>English-like abbreviations representing elementary computer operations (translated via assemblers)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altLang="en-US" sz="1800" dirty="0" smtClean="0"/>
              <a:t>Example:</a:t>
            </a:r>
          </a:p>
          <a:p>
            <a:pPr marL="2209800" lvl="4" indent="-3810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Lucida Console" panose="020B0609040504020204" pitchFamily="49" charset="0"/>
              </a:rPr>
              <a:t>LOAD   BASEPAY</a:t>
            </a:r>
          </a:p>
          <a:p>
            <a:pPr marL="2209800" lvl="4" indent="-3810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Lucida Console" panose="020B0609040504020204" pitchFamily="49" charset="0"/>
              </a:rPr>
              <a:t>ADD    OVERPAY</a:t>
            </a:r>
          </a:p>
          <a:p>
            <a:pPr marL="2209800" lvl="4" indent="-3810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Lucida Console" panose="020B0609040504020204" pitchFamily="49" charset="0"/>
              </a:rPr>
              <a:t>STORE  GROSSPAY</a:t>
            </a:r>
            <a:endParaRPr lang="en-US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FD401260-5F38-4FB8-BE49-B6A51D38F575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8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1.</a:t>
            </a:r>
            <a:r>
              <a:rPr lang="tr-TR" altLang="en-US" sz="3200" smtClean="0"/>
              <a:t>3</a:t>
            </a:r>
            <a:r>
              <a:rPr lang="en-US" altLang="en-US" sz="3200" smtClean="0"/>
              <a:t> Machine Languages, Assembly Languages, and High-level Languages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Clr>
                <a:schemeClr val="tx1"/>
              </a:buClr>
              <a:buFontTx/>
              <a:buNone/>
            </a:pPr>
            <a:r>
              <a:rPr lang="en-US" altLang="en-US" smtClean="0"/>
              <a:t>Three types of programming languages (continued)</a:t>
            </a:r>
          </a:p>
          <a:p>
            <a:pPr marL="876300" lvl="1" indent="-419100" eaLnBrk="1" hangingPunct="1">
              <a:buClr>
                <a:schemeClr val="tx1"/>
              </a:buClr>
              <a:buFontTx/>
              <a:buAutoNum type="arabicPeriod" startAt="3"/>
            </a:pPr>
            <a:r>
              <a:rPr lang="en-US" altLang="en-US" smtClean="0"/>
              <a:t>High-level languages</a:t>
            </a:r>
          </a:p>
          <a:p>
            <a:pPr marL="1295400" lvl="2" indent="-381000" eaLnBrk="1" hangingPunct="1"/>
            <a:r>
              <a:rPr lang="en-US" altLang="en-US" smtClean="0"/>
              <a:t>Codes similar to everyday English</a:t>
            </a:r>
          </a:p>
          <a:p>
            <a:pPr marL="1295400" lvl="2" indent="-381000" eaLnBrk="1" hangingPunct="1"/>
            <a:r>
              <a:rPr lang="en-US" altLang="en-US" smtClean="0"/>
              <a:t>Use mathematical notations (translated via compilers)</a:t>
            </a:r>
          </a:p>
          <a:p>
            <a:pPr marL="1295400" lvl="2" indent="-381000" eaLnBrk="1" hangingPunct="1"/>
            <a:r>
              <a:rPr lang="en-US" altLang="en-US" smtClean="0"/>
              <a:t>Example:</a:t>
            </a:r>
          </a:p>
          <a:p>
            <a:pPr marL="1752600" lvl="3" indent="-381000" eaLnBrk="1" hangingPunct="1"/>
            <a:r>
              <a:rPr lang="en-US" altLang="en-US" sz="1800" smtClean="0">
                <a:latin typeface="Lucida Console" panose="020B0609040504020204" pitchFamily="49" charset="0"/>
              </a:rPr>
              <a:t>grossPay = basePay + overTimePay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67818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Paragraphs">
  <a:themeElements>
    <a:clrScheme name="Paragraph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Paragraph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itel_HTP_Title">
  <a:themeElements>
    <a:clrScheme name="Deitel_HTP_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itel_HTP_Tit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Deitel_HTP_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Quotes">
  <a:themeElements>
    <a:clrScheme name="Quot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Quote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Quot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bjectives">
  <a:themeElements>
    <a:clrScheme name="Objectiv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bjectiv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Object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utline">
  <a:themeElements>
    <a:clrScheme name="Outl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utline">
      <a:majorFont>
        <a:latin typeface="Goudy Sans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Out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ips">
  <a:themeElements>
    <a:clrScheme name="Tip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p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Tip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Figures">
  <a:themeElements>
    <a:clrScheme name="Figu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igures">
      <a:majorFont>
        <a:latin typeface="Arial"/>
        <a:ea typeface=""/>
        <a:cs typeface=""/>
      </a:majorFont>
      <a:minorFont>
        <a:latin typeface="A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Fig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Code">
  <a:themeElements>
    <a:clrScheme name="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de">
      <a:majorFont>
        <a:latin typeface="Arial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Pseudocode">
  <a:themeElements>
    <a:clrScheme name="Pseudo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seudocod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Pseudo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Deitel_HTP_Alpha</Template>
  <TotalTime>1728</TotalTime>
  <Words>447</Words>
  <Application>Microsoft Office PowerPoint</Application>
  <PresentationFormat>On-screen Show (4:3)</PresentationFormat>
  <Paragraphs>119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15</vt:i4>
      </vt:variant>
    </vt:vector>
  </HeadingPairs>
  <TitlesOfParts>
    <vt:vector size="39" baseType="lpstr">
      <vt:lpstr>AGaramond</vt:lpstr>
      <vt:lpstr>Arial</vt:lpstr>
      <vt:lpstr>Calibri</vt:lpstr>
      <vt:lpstr>Comic Sans MS</vt:lpstr>
      <vt:lpstr>Goudy Sans Medium</vt:lpstr>
      <vt:lpstr>굴림</vt:lpstr>
      <vt:lpstr>Lucida Console</vt:lpstr>
      <vt:lpstr>Symbol</vt:lpstr>
      <vt:lpstr>Tahoma</vt:lpstr>
      <vt:lpstr>Times</vt:lpstr>
      <vt:lpstr>Times New Roman</vt:lpstr>
      <vt:lpstr>Verdana</vt:lpstr>
      <vt:lpstr>Wingdings</vt:lpstr>
      <vt:lpstr>Blank</vt:lpstr>
      <vt:lpstr>Deitel_HTP_Title</vt:lpstr>
      <vt:lpstr>Quotes</vt:lpstr>
      <vt:lpstr>Objectives</vt:lpstr>
      <vt:lpstr>Outline</vt:lpstr>
      <vt:lpstr>Tips</vt:lpstr>
      <vt:lpstr>Figures</vt:lpstr>
      <vt:lpstr>Code</vt:lpstr>
      <vt:lpstr>Pseudocode</vt:lpstr>
      <vt:lpstr>Paragraphs</vt:lpstr>
      <vt:lpstr>Ofis Teması</vt:lpstr>
      <vt:lpstr>PowerPoint Presentation</vt:lpstr>
      <vt:lpstr>CONTACT INFORMATION</vt:lpstr>
      <vt:lpstr>PowerPoint Presentation</vt:lpstr>
      <vt:lpstr>COURSE INFORMATION</vt:lpstr>
      <vt:lpstr>1</vt:lpstr>
      <vt:lpstr>1.1 Introduction</vt:lpstr>
      <vt:lpstr>1.2 Machine Languages, Assembly Languages, and High-level Languages</vt:lpstr>
      <vt:lpstr>1.3 Machine Languages, Assembly Languages, and High-level Languages</vt:lpstr>
      <vt:lpstr>PowerPoint Presentation</vt:lpstr>
      <vt:lpstr>1.4 History of C</vt:lpstr>
      <vt:lpstr>1.5 C++</vt:lpstr>
      <vt:lpstr>1.6 Typical C Program Development Environment</vt:lpstr>
      <vt:lpstr>PowerPoint Presentation</vt:lpstr>
      <vt:lpstr>C compiler</vt:lpstr>
      <vt:lpstr>PowerPoint Presentation</vt:lpstr>
    </vt:vector>
  </TitlesOfParts>
  <Company>Pearson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PT</dc:creator>
  <cp:lastModifiedBy>Bora Döken</cp:lastModifiedBy>
  <cp:revision>333</cp:revision>
  <dcterms:created xsi:type="dcterms:W3CDTF">2004-06-18T18:26:58Z</dcterms:created>
  <dcterms:modified xsi:type="dcterms:W3CDTF">2018-09-01T18:44:50Z</dcterms:modified>
  <cp:category>Temlpate v. 07-27-04</cp:category>
</cp:coreProperties>
</file>