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6" r:id="rId2"/>
    <p:sldMasterId id="2147483661" r:id="rId3"/>
    <p:sldMasterId id="2147483657" r:id="rId4"/>
    <p:sldMasterId id="2147483658" r:id="rId5"/>
    <p:sldMasterId id="2147483664" r:id="rId6"/>
    <p:sldMasterId id="2147483660" r:id="rId7"/>
    <p:sldMasterId id="2147483662" r:id="rId8"/>
    <p:sldMasterId id="2147483663" r:id="rId9"/>
    <p:sldMasterId id="2147483659" r:id="rId10"/>
  </p:sldMasterIdLst>
  <p:notesMasterIdLst>
    <p:notesMasterId r:id="rId60"/>
  </p:notesMasterIdLst>
  <p:handoutMasterIdLst>
    <p:handoutMasterId r:id="rId61"/>
  </p:handoutMasterIdLst>
  <p:sldIdLst>
    <p:sldId id="257" r:id="rId11"/>
    <p:sldId id="262" r:id="rId12"/>
    <p:sldId id="258" r:id="rId13"/>
    <p:sldId id="323" r:id="rId14"/>
    <p:sldId id="324" r:id="rId15"/>
    <p:sldId id="325" r:id="rId16"/>
    <p:sldId id="326" r:id="rId17"/>
    <p:sldId id="296" r:id="rId18"/>
    <p:sldId id="327" r:id="rId19"/>
    <p:sldId id="328" r:id="rId20"/>
    <p:sldId id="329" r:id="rId21"/>
    <p:sldId id="298" r:id="rId22"/>
    <p:sldId id="297" r:id="rId23"/>
    <p:sldId id="274" r:id="rId24"/>
    <p:sldId id="330" r:id="rId25"/>
    <p:sldId id="275" r:id="rId26"/>
    <p:sldId id="300" r:id="rId27"/>
    <p:sldId id="301" r:id="rId28"/>
    <p:sldId id="302" r:id="rId29"/>
    <p:sldId id="331" r:id="rId30"/>
    <p:sldId id="339" r:id="rId31"/>
    <p:sldId id="341" r:id="rId32"/>
    <p:sldId id="303" r:id="rId33"/>
    <p:sldId id="304" r:id="rId34"/>
    <p:sldId id="305" r:id="rId35"/>
    <p:sldId id="306" r:id="rId36"/>
    <p:sldId id="279" r:id="rId37"/>
    <p:sldId id="307" r:id="rId38"/>
    <p:sldId id="282" r:id="rId39"/>
    <p:sldId id="283" r:id="rId40"/>
    <p:sldId id="284" r:id="rId41"/>
    <p:sldId id="332" r:id="rId42"/>
    <p:sldId id="333" r:id="rId43"/>
    <p:sldId id="287" r:id="rId44"/>
    <p:sldId id="288" r:id="rId45"/>
    <p:sldId id="308" r:id="rId46"/>
    <p:sldId id="334" r:id="rId47"/>
    <p:sldId id="310" r:id="rId48"/>
    <p:sldId id="335" r:id="rId49"/>
    <p:sldId id="311" r:id="rId50"/>
    <p:sldId id="336" r:id="rId51"/>
    <p:sldId id="312" r:id="rId52"/>
    <p:sldId id="313" r:id="rId53"/>
    <p:sldId id="314" r:id="rId54"/>
    <p:sldId id="292" r:id="rId55"/>
    <p:sldId id="315" r:id="rId56"/>
    <p:sldId id="337" r:id="rId57"/>
    <p:sldId id="338" r:id="rId58"/>
    <p:sldId id="295" r:id="rId59"/>
  </p:sldIdLst>
  <p:sldSz cx="9144000" cy="6858000" type="screen4x3"/>
  <p:notesSz cx="6934200" cy="9234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7"/>
    <a:srgbClr val="5172B3"/>
    <a:srgbClr val="FDC382"/>
    <a:srgbClr val="D8A57E"/>
    <a:srgbClr val="A0CED6"/>
    <a:srgbClr val="F0F5F7"/>
    <a:srgbClr val="4F87C6"/>
    <a:srgbClr val="5AD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0" autoAdjust="0"/>
    <p:restoredTop sz="91562" autoAdjust="0"/>
  </p:normalViewPr>
  <p:slideViewPr>
    <p:cSldViewPr>
      <p:cViewPr varScale="1">
        <p:scale>
          <a:sx n="88" d="100"/>
          <a:sy n="88" d="100"/>
        </p:scale>
        <p:origin x="1234" y="58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57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5" Type="http://schemas.openxmlformats.org/officeDocument/2006/relationships/slideMaster" Target="slideMasters/slideMaster5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542B21B-70AB-4BAA-B74B-A4AD3B80AF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86263"/>
            <a:ext cx="55467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45842E3-A939-4262-9BA7-48953BDEE4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4CB3FAA-CC80-4FBE-8896-982592D3CA1D}" type="slidenum">
              <a:rPr lang="en-US" altLang="en-US" sz="1200" smtClean="0">
                <a:solidFill>
                  <a:schemeClr val="tx1"/>
                </a:solidFill>
              </a:rPr>
              <a:pPr/>
              <a:t>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838EFA7-D5AC-4B0C-BDF7-1BCC6E83147E}" type="slidenum">
              <a:rPr lang="en-US" altLang="en-US" sz="120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Lucida Console" panose="020B0609040504020204" pitchFamily="49" charset="0"/>
              </a:rPr>
              <a:t>counter++</a:t>
            </a:r>
            <a:r>
              <a:rPr lang="tr-TR" altLang="en-US" smtClean="0">
                <a:latin typeface="Lucida Console" panose="020B0609040504020204" pitchFamily="49" charset="0"/>
              </a:rPr>
              <a:t> ve ++</a:t>
            </a:r>
            <a:r>
              <a:rPr lang="en-US" altLang="en-US" smtClean="0">
                <a:latin typeface="Lucida Console" panose="020B0609040504020204" pitchFamily="49" charset="0"/>
              </a:rPr>
              <a:t>counter</a:t>
            </a:r>
            <a:r>
              <a:rPr lang="tr-TR" altLang="en-US" smtClean="0">
                <a:latin typeface="Lucida Console" panose="020B0609040504020204" pitchFamily="49" charset="0"/>
              </a:rPr>
              <a:t> give same result</a:t>
            </a: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0603279-49E0-4820-8947-482088D31E92}" type="slidenum">
              <a:rPr lang="en-US" altLang="en-US" sz="120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5964EAF-D40E-49F0-AFD0-055048A06BCF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5DE2FB1-483A-4B94-9FF4-15BC63589370}" type="slidenum">
              <a:rPr lang="en-US" altLang="en-US" sz="120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655119A-8FD7-4CD4-A556-B79D9F08A9C2}" type="slidenum">
              <a:rPr lang="en-US" altLang="en-US" sz="120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5BC7277-962B-4254-9EFA-D0447A4B5CE2}" type="slidenum">
              <a:rPr lang="en-US" altLang="en-US" sz="120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A780B1A-AB99-4CB3-BF5F-05EE6D2ECD28}" type="slidenum">
              <a:rPr lang="en-US" altLang="en-US" sz="1200" smtClean="0">
                <a:solidFill>
                  <a:schemeClr val="tx1"/>
                </a:solidFill>
              </a:rPr>
              <a:pPr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BF8F90A-A947-47A4-9A75-4BE6CAC7D8FE}" type="slidenum">
              <a:rPr lang="en-US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9F1D85F-381F-4281-ACA3-74E1130C9A87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Pow function is defined in math.c library.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56955C7-AB62-4EDA-9507-AE8992256F60}" type="slidenum">
              <a:rPr lang="en-US" altLang="en-US" sz="1200" smtClean="0">
                <a:solidFill>
                  <a:schemeClr val="tx1"/>
                </a:solidFill>
              </a:rPr>
              <a:pPr/>
              <a:t>19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EA85DDB-AA7E-4801-829D-834FEB22BF30}" type="slidenum">
              <a:rPr lang="en-US" altLang="en-US" sz="1200" smtClean="0">
                <a:solidFill>
                  <a:schemeClr val="tx1"/>
                </a:solidFill>
              </a:rPr>
              <a:pPr/>
              <a:t>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AFC1095-1ECA-40F9-BC83-664B893D62A8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Assume that there are too many actions (different commands to work) according to the control value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20F718-2DBE-468F-865F-8E7B5A0E17ED}" type="slidenum">
              <a:rPr lang="en-US" altLang="en-US" sz="120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While command is executed until the special character string (EOF) is entered from the keyboard.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0215D6A-FA67-4688-9209-9683D8DDDB0C}" type="slidenum">
              <a:rPr lang="en-US" altLang="en-US" sz="120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87521D0-D9D7-46EB-A61E-2B3472F5369A}" type="slidenum">
              <a:rPr lang="en-US" altLang="en-US" sz="120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E885172-0124-4D5A-96B7-9F348D66CF64}" type="slidenum">
              <a:rPr lang="en-US" altLang="en-US" sz="120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FDC5FB0-D53F-4D88-9FC2-B31295BCCFBA}" type="slidenum">
              <a:rPr lang="en-US" altLang="en-US" sz="120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F69CA5A-633C-4283-992D-F2B073270852}" type="slidenum">
              <a:rPr lang="en-US" altLang="en-US" sz="1200" smtClean="0">
                <a:solidFill>
                  <a:schemeClr val="tx1"/>
                </a:solidFill>
              </a:rPr>
              <a:pPr/>
              <a:t>28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Each switch selection statement includes break command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964C9E2-F9F1-4A76-AC01-35D7B763A317}" type="slidenum">
              <a:rPr lang="en-US" altLang="en-US" sz="1200" smtClean="0">
                <a:solidFill>
                  <a:schemeClr val="tx1"/>
                </a:solidFill>
              </a:rPr>
              <a:pPr/>
              <a:t>29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In some situations you may thing that you do not need default case in switch block.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5754F84-0790-4A71-9D26-A326EAAD0783}" type="slidenum">
              <a:rPr lang="en-US" altLang="en-US" sz="120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104CB6C-B5D7-4171-BB67-A722C221D350}" type="slidenum">
              <a:rPr lang="en-US" altLang="en-US" sz="1200" smtClean="0">
                <a:solidFill>
                  <a:schemeClr val="tx1"/>
                </a:solidFill>
              </a:rPr>
              <a:pPr/>
              <a:t>31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F904809-39CE-4C21-A530-E5E6778856F3}" type="slidenum">
              <a:rPr lang="en-US" altLang="en-US" sz="1200" smtClean="0">
                <a:solidFill>
                  <a:schemeClr val="tx1"/>
                </a:solidFill>
              </a:rPr>
              <a:pPr/>
              <a:t>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77BFFF6-5B34-4F7C-B236-6AB64A1D0E43}" type="slidenum">
              <a:rPr lang="en-US" altLang="en-US" sz="1200" smtClean="0">
                <a:solidFill>
                  <a:schemeClr val="tx1"/>
                </a:solidFill>
              </a:rPr>
              <a:pPr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65D9876-B92C-44F9-B82C-B7BA6BC611C9}" type="slidenum">
              <a:rPr lang="en-US" altLang="en-US" sz="1200" smtClean="0">
                <a:solidFill>
                  <a:schemeClr val="tx1"/>
                </a:solidFill>
              </a:rPr>
              <a:pPr/>
              <a:t>33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0028C6D-41AF-49E2-8BDE-C93748C15830}" type="slidenum">
              <a:rPr lang="en-US" altLang="en-US" sz="1200" smtClean="0">
                <a:solidFill>
                  <a:schemeClr val="tx1"/>
                </a:solidFill>
              </a:rPr>
              <a:pPr/>
              <a:t>34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B57A39E-B933-413A-86DB-94CE2C85F3AE}" type="slidenum">
              <a:rPr lang="en-US" altLang="en-US" sz="1200" smtClean="0">
                <a:solidFill>
                  <a:schemeClr val="tx1"/>
                </a:solidFill>
              </a:rPr>
              <a:pPr/>
              <a:t>35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21B945A-D1CD-4B5B-8987-F803A508AD14}" type="slidenum">
              <a:rPr lang="en-US" altLang="en-US" sz="1200" smtClean="0">
                <a:solidFill>
                  <a:schemeClr val="tx1"/>
                </a:solidFill>
              </a:rPr>
              <a:pPr/>
              <a:t>36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6FF4BFA-FC7D-48B1-8FBA-4DF363663274}" type="slidenum">
              <a:rPr lang="en-US" altLang="en-US" sz="1200" smtClean="0">
                <a:solidFill>
                  <a:schemeClr val="tx1"/>
                </a:solidFill>
              </a:rPr>
              <a:pPr/>
              <a:t>37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69E6EFC-8FE3-4A59-9651-BF73731D6793}" type="slidenum">
              <a:rPr lang="en-US" altLang="en-US" sz="1200" smtClean="0">
                <a:solidFill>
                  <a:schemeClr val="tx1"/>
                </a:solidFill>
              </a:rPr>
              <a:pPr/>
              <a:t>38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7EF1A72-AFBC-4BEB-BED8-3754406A3FF6}" type="slidenum">
              <a:rPr lang="en-US" altLang="en-US" sz="1200" smtClean="0">
                <a:solidFill>
                  <a:schemeClr val="tx1"/>
                </a:solidFill>
              </a:rPr>
              <a:pPr/>
              <a:t>39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DD807F2-4C98-4EBF-843F-86D0BA005C77}" type="slidenum">
              <a:rPr lang="en-US" altLang="en-US" sz="1200" smtClean="0">
                <a:solidFill>
                  <a:schemeClr val="tx1"/>
                </a:solidFill>
              </a:rPr>
              <a:pPr/>
              <a:t>40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If x is equal to five ‘continue’ command is executed. Therefore the remaining command lines in the for structure are skipped.  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E6A411B-F919-4BFF-A38E-910467FCC533}" type="slidenum">
              <a:rPr lang="en-US" altLang="en-US" sz="1200" smtClean="0">
                <a:solidFill>
                  <a:schemeClr val="tx1"/>
                </a:solidFill>
              </a:rPr>
              <a:pPr/>
              <a:t>41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2D5DFE2-8EDB-489B-9D97-5ED8340436FB}" type="slidenum">
              <a:rPr lang="en-US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896A296-693E-4671-9A2C-7879A347E1AB}" type="slidenum">
              <a:rPr lang="en-US" altLang="en-US" sz="1200" smtClean="0">
                <a:solidFill>
                  <a:schemeClr val="tx1"/>
                </a:solidFill>
              </a:rPr>
              <a:pPr/>
              <a:t>42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8B343A3-608A-400C-9F41-4F36C93FFAC1}" type="slidenum">
              <a:rPr lang="en-US" altLang="en-US" sz="1200" smtClean="0">
                <a:solidFill>
                  <a:schemeClr val="tx1"/>
                </a:solidFill>
              </a:rPr>
              <a:pPr/>
              <a:t>43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28DFF0E-3E28-4112-8043-E0B952A3565B}" type="slidenum">
              <a:rPr lang="en-US" altLang="en-US" sz="1200" smtClean="0">
                <a:solidFill>
                  <a:schemeClr val="tx1"/>
                </a:solidFill>
              </a:rPr>
              <a:pPr/>
              <a:t>44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33A24C3-CFDD-49BB-A509-3F3B7632A141}" type="slidenum">
              <a:rPr lang="en-US" altLang="en-US" sz="1200" smtClean="0">
                <a:solidFill>
                  <a:schemeClr val="tx1"/>
                </a:solidFill>
              </a:rPr>
              <a:pPr/>
              <a:t>45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F595BAD-CBA7-49DF-BC35-57AAFA68F48C}" type="slidenum">
              <a:rPr lang="en-US" altLang="en-US" sz="1200" smtClean="0">
                <a:solidFill>
                  <a:schemeClr val="tx1"/>
                </a:solidFill>
              </a:rPr>
              <a:pPr/>
              <a:t>46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BDA97B7-A8A8-4270-AC44-62B78699CA90}" type="slidenum">
              <a:rPr lang="en-US" altLang="en-US" sz="1200" smtClean="0">
                <a:solidFill>
                  <a:schemeClr val="tx1"/>
                </a:solidFill>
              </a:rPr>
              <a:pPr/>
              <a:t>47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Using assignment operator instead of equality operator is a dangerous logic error</a:t>
            </a:r>
            <a:r>
              <a:rPr lang="tr-TR" altLang="en-US" smtClean="0"/>
              <a:t>,</a:t>
            </a:r>
            <a:r>
              <a:rPr lang="en-US" altLang="en-US" smtClean="0"/>
              <a:t> not a syntax error. Logic error means compiler gives no error messages.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6C06997-101E-4B1A-B69E-0197EB3A7CB9}" type="slidenum">
              <a:rPr lang="en-US" altLang="en-US" sz="1200" smtClean="0">
                <a:solidFill>
                  <a:schemeClr val="tx1"/>
                </a:solidFill>
              </a:rPr>
              <a:pPr/>
              <a:t>48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The four is assigned to paycode variable. if statement condition is always true. paycode is always four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16FC05C-1097-42B3-ADFC-BEFE0B4CE7E3}" type="slidenum">
              <a:rPr lang="en-US" altLang="en-US" sz="1200" smtClean="0">
                <a:solidFill>
                  <a:schemeClr val="tx1"/>
                </a:solidFill>
              </a:rPr>
              <a:pPr/>
              <a:t>49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5C1665D-CAE4-4EC9-80DC-DB40423AC04C}" type="slidenum">
              <a:rPr lang="en-US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47E522E-3D65-438E-85E4-46A9C375A310}" type="slidenum">
              <a:rPr lang="en-US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91D95D1-1548-4F84-9548-14D09BEF4C86}" type="slidenum">
              <a:rPr lang="en-US" altLang="en-US" sz="1200" smtClean="0">
                <a:solidFill>
                  <a:schemeClr val="tx1"/>
                </a:solidFill>
              </a:rPr>
              <a:pPr/>
              <a:t>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6606027-17BD-41B0-94EC-0CEF95C1F2B3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564053B-5D75-42D4-AE73-0D1BE494A643}" type="slidenum">
              <a:rPr lang="en-US" altLang="en-US" sz="120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Increment</a:t>
            </a:r>
            <a:r>
              <a:rPr lang="tr-TR" altLang="en-US" smtClean="0"/>
              <a:t>s</a:t>
            </a:r>
            <a:r>
              <a:rPr lang="en-US" altLang="en-US" smtClean="0"/>
              <a:t> counter value by one and use</a:t>
            </a:r>
            <a:r>
              <a:rPr lang="tr-TR" altLang="en-US" smtClean="0"/>
              <a:t>s</a:t>
            </a:r>
            <a:r>
              <a:rPr lang="en-US" altLang="en-US" smtClean="0"/>
              <a:t> this value in the statement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3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3040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41525"/>
            <a:ext cx="2171700" cy="4435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41525"/>
            <a:ext cx="6362700" cy="4435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18B4D-F01C-4C83-9B80-E70DEF97D7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97907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FF413-FDE9-4C66-9A2E-8A08C0FA84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14154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8EDBF-1F2F-4900-8AF3-AA7D66C257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73454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D9357-C17F-4D19-B378-62AB877797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78834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924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3924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663DC-8340-4C0C-A802-1D34317FCB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63749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FB92-A92F-4E12-896B-828178455A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37869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7A4E9-CFF1-4C55-B36E-5CA0188B4C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2619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3E655-F045-4A79-8B03-61A5EDC099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46618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B75B9-F848-43BE-B894-46B4D2490F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40444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0DD0D-0001-4940-8ADF-D4709BFA7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37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0490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3497B-307E-485A-B112-E1E2768F09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14145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F38EA-2151-4915-81C1-A6024E43E8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004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B9A8F-A51C-4F67-9861-570313B958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31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70283-3BFF-4311-9132-CA8BA23703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799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54975-6996-4346-BC16-F351B4C0A2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01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35814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5814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EC654-8AE2-4308-BFFA-B4E817AD87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28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1536E-4933-44EE-8A15-C6251E7C05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955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97299-2A22-4ABF-831B-EC4C81303E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177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977F9-8E15-415B-9968-9EE413068E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00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BB0BF-5E9C-4143-851C-B5F6916866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85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20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8BE8A-5DEB-41AC-9526-46A17E45CB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989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C21CB-A149-495A-BEA9-B963E56B95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449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9AE5B-0990-4200-9437-6E57FABE26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169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EA365-3E27-40AC-889A-81D075E249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523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E2100-CC97-4A56-A8CD-2AFEC72BC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3513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17917-FC36-45C2-B115-4A4D6228C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940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09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09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E1321-A662-4459-8554-92693C20C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9755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BD88C-1E53-43B9-B03A-A7EA0CCCD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9924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29AFE-9D2B-42A7-A44A-AF79D93E66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0801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1FC96-1541-49C5-8893-555809044D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59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1471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F6FE5-DC01-43F3-9D3A-E9225F47A8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0293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3781A-3436-4883-BAEA-47D51407B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8132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02091-DF5E-4FC4-85DC-69F101749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6168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5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5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983B3-428A-441F-8775-366E9441F2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2321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AAE4D-14EF-41B0-B58A-3B4F127060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0271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ACF99-4277-4F86-84ED-0C60CD4D78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9995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B1D2D-9BBC-4ADB-B4D4-3E85276C56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3092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097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097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421DB-3CEA-48AE-AD5E-9FBD3677A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3713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98FB-3A4D-4BBE-82A5-BDF90CB019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401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51DED-AEFE-4378-BBA8-545E89168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7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2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F99A2-C15C-4218-9390-BA329B7D64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5098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667C5-E129-43BD-82FA-2550F34D9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5455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83CFE-1917-426B-A5C3-EB1E979FF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7610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CBD43-9F9F-48B4-9AD8-C7764ED794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7024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1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1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22EB2-E2BE-4DD8-857E-67F87A0324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9609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D2847-3608-4715-B17B-41CFCEF23D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8483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FEF60-D307-4964-97D9-058F62704A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7007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C043A-295C-43A5-91BC-5CE32B309F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6480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0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0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13CEA-8648-4E76-B333-35FEC7FE9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2934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EBFD3-54B4-494B-BAE9-FEBD4A5B84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27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656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19AD3-C0C3-4D53-A046-F9233C707C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5886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BDE6-3ED2-4974-88DA-287EE42E0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5812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C6FF4-8276-417F-8081-EC76D37E5E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0341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B7505-B4DB-40A7-B7C3-181F4B3105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2228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8BA8E-96BF-408D-9EE4-FA1543E705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955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8913" y="365125"/>
            <a:ext cx="1976437" cy="1997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5776913" cy="1997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04F1C-57A4-4F0E-BB17-B975C6B5FE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16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43F31-906C-4407-AD00-432BAB409F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2624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05E5B-DDCB-47C4-859B-93A73CE25B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1881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2BCEE-3B11-4F60-9A64-112F971254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2911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320925"/>
            <a:ext cx="3543300" cy="206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2320925"/>
            <a:ext cx="3543300" cy="206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243EE-3095-49A1-B3C3-6D24382780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90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43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3E5C5-D118-4F7A-867A-00807570ED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7005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06BC6-BDA7-43C1-BBCF-A338EFA168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5859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CF8C-D88D-4700-953C-9E356CBE0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4203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D057F-E613-493E-8EBC-9F1C2D7BB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40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2003F-196C-4451-A3EE-1BA7BD23B5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7715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0A4A3-58CE-45AE-9259-305822210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5982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03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03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57AAC-C676-42B2-8AA7-1B5A33900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093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2415B-C346-4166-99E9-8DE5E66A42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74358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07260-B919-42BE-B9CD-98A0CB695C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5544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EB19A-A9B9-4D1F-9759-2A79E77774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15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3567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D6906-E694-40B2-A433-F4AF20DCCE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6177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8D496-E090-4E58-A83F-C724A1A991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3642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C2512-4795-44A8-A199-42BB1EEB3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25404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5DA15-4412-45BA-84E0-BFD1F6C331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9188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FAA35-01BC-4190-8830-7EE697675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032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223C5-2218-4C61-A373-9935A5F91F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5304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F53E6-DAD8-4F9A-B930-BBB95930F0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1140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825625"/>
            <a:ext cx="2171700" cy="4651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62700" cy="465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CD669-F03D-42DE-819C-4BFFAE66C7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81106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" y="1825625"/>
            <a:ext cx="8686800" cy="465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5116B-B681-4A9B-B31D-499F66034B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417052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D7584-4A47-4723-A3F3-567237F672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26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512593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45F12-42B3-42AE-8AF3-641FF2503F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19879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2610F-BE10-4BB6-8132-ADF1B3F985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99467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E0BB5-B5B6-46F3-9C0E-2413539262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59251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E6580-387C-4277-83C0-A6359E0B27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9085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B927A-EB91-4902-891D-76DE1053AC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19601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AE194-740E-427A-94FA-4A28EDE581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43535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F0DF1-56DD-4CDF-9A8F-8BA81BC740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56098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24E9A-4A4F-4AC8-808C-84D29A1B00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5894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01D67-545D-4654-B40F-CDEA3C5940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37169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A554C-AA3E-44B9-81E8-F3F53F2C3E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55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79045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62C3E-5F14-426E-AAFA-67A6A1D46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35299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56D10-B674-42FD-A355-8D949590B5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52517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E0A6E-3E04-40D0-AE05-AB2B1DC0D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70046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041525"/>
            <a:ext cx="3581400" cy="283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1525"/>
            <a:ext cx="3581400" cy="283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6F126-ADF6-4C10-B88D-5E1716EAAE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53218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1EAF0-28E4-43BE-83C3-4799CEC604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70553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66427-CA85-4843-A81F-C5E4B276ED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96446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43A9-DCD3-405C-801A-189CEF1B00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05986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8B7FC-13C2-4A09-BEBD-FA2857DE1B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36421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B5593-9EC1-435F-A40B-EAD1DB3D9D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9507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2516B-653C-4CD9-BDED-3B9C0D926F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00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3ADB922-76FF-4D7B-8B11-C128F1A954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8001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1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222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223" name="Rectangle 12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buChar char="-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73152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ADBDD76-3F7F-4DBD-BC56-9E4DFB8C6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  <p:sp>
        <p:nvSpPr>
          <p:cNvPr id="1033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4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6000" b="1" kern="1200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4000" b="1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09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31978DB-1CA6-46F9-9506-4F72E16816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05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2058" name="Rectangle 18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defRPr sz="2800" b="1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—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09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AE735E0-7D1D-46A5-8F3E-E936218767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8" name="Line 9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3079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3080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3081" name="Rectangle 16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01825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8B27489-482A-4FA9-9713-B778866C35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4100" name="Picture 7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102" name="AutoShape 13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103" name="AutoShape 14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4104" name="Rectangle 1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B410D2-ED83-4A88-BE63-BC545813AC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4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125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126" name="Line 8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5127" name="Line 9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51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20925"/>
            <a:ext cx="7239000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9" name="Rectangle 11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86D96D4-F52A-44E0-94FE-D3DFD00AE6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8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149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150" name="Rectangle 11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266D256-D179-41FD-A980-BE12D2D717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1200" smtClean="0">
                <a:sym typeface="Symbol" panose="05050102010706020507" pitchFamily="18" charset="2"/>
              </a:rPr>
              <a:t></a:t>
            </a:r>
            <a:r>
              <a:rPr lang="en-US" altLang="en-US" sz="1200" smtClean="0"/>
              <a:t> 2007 Pearson Education, Inc.  All rights reserved.</a:t>
            </a:r>
          </a:p>
        </p:txBody>
      </p:sp>
      <p:sp>
        <p:nvSpPr>
          <p:cNvPr id="7174" name="AutoShape 8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7175" name="AutoShape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1600"/>
        </a:spcAft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463550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682625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863600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B802A4-7D37-4FBB-B2FB-D880E5971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41525"/>
            <a:ext cx="73152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7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8198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8199" name="Rectangle 12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en-US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en-US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1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2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8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5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6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spcAft>
                <a:spcPct val="20000"/>
              </a:spcAft>
              <a:defRPr sz="6000" b="1">
                <a:solidFill>
                  <a:srgbClr val="4F87C6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5000"/>
              </a:lnSpc>
              <a:spcAft>
                <a:spcPct val="20000"/>
              </a:spcAft>
              <a:defRPr sz="40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Aft>
                <a:spcPct val="2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</a:pPr>
            <a:fld id="{25A75975-3983-40AE-8811-63B506B571E2}" type="slidenum">
              <a:rPr lang="en-US" altLang="en-US" sz="1200" b="0" smtClean="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Aft>
                  <a:spcPct val="0"/>
                </a:spcAft>
              </a:pPr>
              <a:t>1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25" y="889000"/>
            <a:ext cx="1042988" cy="1390650"/>
          </a:xfrm>
        </p:spPr>
        <p:txBody>
          <a:bodyPr/>
          <a:lstStyle/>
          <a:p>
            <a:pPr eaLnBrk="1" hangingPunct="1"/>
            <a:r>
              <a:rPr lang="en-US" altLang="en-US" smtClean="0"/>
              <a:t>4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1700" y="2679700"/>
            <a:ext cx="7315200" cy="1828800"/>
          </a:xfrm>
        </p:spPr>
        <p:txBody>
          <a:bodyPr/>
          <a:lstStyle/>
          <a:p>
            <a:pPr marL="0" indent="0" eaLnBrk="1" hangingPunct="1"/>
            <a:r>
              <a:rPr lang="en-US" altLang="en-US" smtClean="0"/>
              <a:t>C Program</a:t>
            </a:r>
            <a:br>
              <a:rPr lang="en-US" altLang="en-US" smtClean="0"/>
            </a:br>
            <a:r>
              <a:rPr lang="en-US" altLang="en-US" smtClean="0"/>
              <a:t>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C13CC031-79DA-44E8-AB04-6511FC7E1126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4.4 </a:t>
            </a:r>
            <a:r>
              <a:rPr lang="en-US" altLang="en-US" noProof="1" smtClean="0">
                <a:latin typeface="Lucida Console" panose="020B0609040504020204" pitchFamily="49" charset="0"/>
              </a:rPr>
              <a:t>for</a:t>
            </a:r>
            <a:r>
              <a:rPr lang="en-US" altLang="en-US" noProof="1" smtClean="0"/>
              <a:t> Repetition </a:t>
            </a:r>
            <a:r>
              <a:rPr lang="en-US" altLang="en-US" smtClean="0"/>
              <a:t>Statement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2819400"/>
          </a:xfrm>
        </p:spPr>
        <p:txBody>
          <a:bodyPr/>
          <a:lstStyle/>
          <a:p>
            <a:pPr eaLnBrk="1" hangingPunct="1"/>
            <a:r>
              <a:rPr lang="en-US" altLang="en-US" smtClean="0"/>
              <a:t>Format when using </a:t>
            </a:r>
            <a:r>
              <a:rPr lang="en-US" altLang="en-US" sz="2600" smtClean="0">
                <a:latin typeface="Lucida Console" panose="020B0609040504020204" pitchFamily="49" charset="0"/>
              </a:rPr>
              <a:t>for</a:t>
            </a:r>
            <a:r>
              <a:rPr lang="en-US" altLang="en-US" smtClean="0"/>
              <a:t> loops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z="1800" smtClean="0">
                <a:latin typeface="Lucida Console" panose="020B0609040504020204" pitchFamily="49" charset="0"/>
              </a:rPr>
              <a:t>for</a:t>
            </a:r>
            <a:r>
              <a:rPr lang="en-US" altLang="en-US" smtClean="0"/>
              <a:t> ( </a:t>
            </a:r>
            <a:r>
              <a:rPr lang="en-US" altLang="en-US" i="1" smtClean="0"/>
              <a:t>initialization</a:t>
            </a:r>
            <a:r>
              <a:rPr lang="en-US" altLang="en-US" smtClean="0"/>
              <a:t>; </a:t>
            </a:r>
            <a:r>
              <a:rPr lang="en-US" altLang="en-US" i="1" smtClean="0"/>
              <a:t>loopContinuationTest</a:t>
            </a:r>
            <a:r>
              <a:rPr lang="en-US" altLang="en-US" smtClean="0"/>
              <a:t>; </a:t>
            </a:r>
            <a:r>
              <a:rPr lang="en-US" altLang="en-US" i="1" smtClean="0"/>
              <a:t>increment</a:t>
            </a:r>
            <a:r>
              <a:rPr lang="en-US" altLang="en-US" smtClean="0"/>
              <a:t> ) </a:t>
            </a:r>
            <a:br>
              <a:rPr lang="en-US" altLang="en-US" smtClean="0"/>
            </a:br>
            <a:r>
              <a:rPr lang="en-US" altLang="en-US" smtClean="0"/>
              <a:t>   </a:t>
            </a:r>
            <a:r>
              <a:rPr lang="en-US" altLang="en-US" i="1" smtClean="0"/>
              <a:t>statement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Example:  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z="1800" smtClean="0">
                <a:latin typeface="Lucida Console" panose="020B0609040504020204" pitchFamily="49" charset="0"/>
              </a:rPr>
              <a:t>for( int counter = 1; counter &lt;= 10; counter++ )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z="1800" smtClean="0">
                <a:latin typeface="Lucida Console" panose="020B0609040504020204" pitchFamily="49" charset="0"/>
              </a:rPr>
              <a:t>   printf( "%d\n", counter );</a:t>
            </a:r>
          </a:p>
          <a:p>
            <a:pPr lvl="1" eaLnBrk="1" hangingPunct="1"/>
            <a:r>
              <a:rPr lang="en-US" altLang="en-US" b="0" smtClean="0"/>
              <a:t>Prints the integers from one to ten</a:t>
            </a:r>
          </a:p>
        </p:txBody>
      </p:sp>
      <p:pic>
        <p:nvPicPr>
          <p:cNvPr id="30725" name="Picture 3" descr="AAHBDOF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35400"/>
            <a:ext cx="5735638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2"/>
          <p:cNvSpPr txBox="1">
            <a:spLocks noChangeArrowheads="1"/>
          </p:cNvSpPr>
          <p:nvPr/>
        </p:nvSpPr>
        <p:spPr bwMode="auto">
          <a:xfrm>
            <a:off x="6629400" y="4724400"/>
            <a:ext cx="2209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7713" indent="-290513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2113" indent="-290513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rgbClr val="4D99FF"/>
                </a:solidFill>
                <a:latin typeface="Arial" panose="020B0604020202020204" pitchFamily="34" charset="0"/>
              </a:rPr>
              <a:t>Fig. 4.4</a:t>
            </a:r>
            <a:r>
              <a:rPr lang="en-US" altLang="en-US" sz="1600">
                <a:latin typeface="Arial" panose="020B0604020202020204" pitchFamily="34" charset="0"/>
              </a:rPr>
              <a:t> | Flowcharting a typical </a:t>
            </a:r>
            <a:r>
              <a:rPr lang="en-US" altLang="en-US" sz="1600">
                <a:latin typeface="Lucida Console" panose="020B0609040504020204" pitchFamily="49" charset="0"/>
              </a:rPr>
              <a:t>for</a:t>
            </a:r>
            <a:r>
              <a:rPr lang="en-US" altLang="en-US" sz="1600">
                <a:latin typeface="Arial" panose="020B0604020202020204" pitchFamily="34" charset="0"/>
              </a:rPr>
              <a:t> repetition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986FB97A-4052-4AE6-93BD-73E18493D687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4.4 </a:t>
            </a:r>
            <a:r>
              <a:rPr lang="en-US" altLang="en-US" noProof="1" smtClean="0">
                <a:latin typeface="Lucida Console" panose="020B0609040504020204" pitchFamily="49" charset="0"/>
              </a:rPr>
              <a:t>for</a:t>
            </a:r>
            <a:r>
              <a:rPr lang="en-US" altLang="en-US" noProof="1" smtClean="0"/>
              <a:t> Repetition </a:t>
            </a:r>
            <a:r>
              <a:rPr lang="en-US" altLang="en-US" smtClean="0"/>
              <a:t>Statement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For loops can usually be rewritten as while loops:</a:t>
            </a:r>
          </a:p>
          <a:p>
            <a:pPr marL="864000" lvl="2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i="1" dirty="0" smtClean="0"/>
              <a:t>	</a:t>
            </a:r>
            <a:r>
              <a:rPr lang="en-US" altLang="en-US" b="0" i="1" dirty="0" smtClean="0"/>
              <a:t>initialization;</a:t>
            </a:r>
            <a:br>
              <a:rPr lang="en-US" altLang="en-US" b="0" i="1" dirty="0" smtClean="0"/>
            </a:br>
            <a:r>
              <a:rPr lang="en-US" altLang="en-US" b="0" dirty="0" smtClean="0">
                <a:latin typeface="Courier New" panose="02070309020205020404" pitchFamily="49" charset="0"/>
              </a:rPr>
              <a:t>while</a:t>
            </a:r>
            <a:r>
              <a:rPr lang="en-US" altLang="en-US" b="0" i="1" dirty="0" smtClean="0"/>
              <a:t> </a:t>
            </a:r>
            <a:r>
              <a:rPr lang="en-US" altLang="en-US" b="0" dirty="0" smtClean="0"/>
              <a:t>( </a:t>
            </a:r>
            <a:r>
              <a:rPr lang="en-US" altLang="en-US" b="0" i="1" dirty="0" err="1" smtClean="0"/>
              <a:t>loopContinuationTest</a:t>
            </a:r>
            <a:r>
              <a:rPr lang="en-US" altLang="en-US" b="0" dirty="0" smtClean="0"/>
              <a:t> ) </a:t>
            </a:r>
            <a:r>
              <a:rPr lang="en-US" altLang="en-US" b="0" dirty="0" smtClean="0">
                <a:latin typeface="Courier New" panose="02070309020205020404" pitchFamily="49" charset="0"/>
              </a:rPr>
              <a:t>{</a:t>
            </a:r>
            <a:br>
              <a:rPr lang="en-US" altLang="en-US" b="0" dirty="0" smtClean="0">
                <a:latin typeface="Courier New" panose="02070309020205020404" pitchFamily="49" charset="0"/>
              </a:rPr>
            </a:br>
            <a:r>
              <a:rPr lang="en-US" altLang="en-US" b="0" i="1" dirty="0" smtClean="0"/>
              <a:t>   statement;</a:t>
            </a:r>
            <a:br>
              <a:rPr lang="en-US" altLang="en-US" b="0" i="1" dirty="0" smtClean="0"/>
            </a:br>
            <a:r>
              <a:rPr lang="en-US" altLang="en-US" b="0" i="1" dirty="0" smtClean="0"/>
              <a:t>   increment;</a:t>
            </a:r>
            <a:br>
              <a:rPr lang="en-US" altLang="en-US" b="0" i="1" dirty="0" smtClean="0"/>
            </a:br>
            <a:r>
              <a:rPr lang="en-US" altLang="en-US" b="0" dirty="0" smtClean="0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Initialization and increment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b="0" dirty="0" smtClean="0"/>
              <a:t>Can be comma-separated lists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/>
              <a:t>Example: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1800" b="0" dirty="0" smtClean="0">
                <a:latin typeface="Lucida Console" panose="020B0609040504020204" pitchFamily="49" charset="0"/>
              </a:rPr>
              <a:t>for (int </a:t>
            </a:r>
            <a:r>
              <a:rPr lang="en-US" altLang="en-US" sz="1800" b="0" dirty="0" err="1" smtClean="0">
                <a:latin typeface="Lucida Console" panose="020B0609040504020204" pitchFamily="49" charset="0"/>
              </a:rPr>
              <a:t>i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 = 0, j = 0;  j + </a:t>
            </a:r>
            <a:r>
              <a:rPr lang="en-US" altLang="en-US" sz="1800" b="0" dirty="0" err="1" smtClean="0">
                <a:latin typeface="Lucida Console" panose="020B0609040504020204" pitchFamily="49" charset="0"/>
              </a:rPr>
              <a:t>i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 &lt;= 10; </a:t>
            </a:r>
            <a:r>
              <a:rPr lang="en-US" altLang="en-US" sz="1800" b="0" dirty="0" err="1" smtClean="0">
                <a:latin typeface="Lucida Console" panose="020B0609040504020204" pitchFamily="49" charset="0"/>
              </a:rPr>
              <a:t>j++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, </a:t>
            </a:r>
            <a:r>
              <a:rPr lang="en-US" altLang="en-US" sz="1800" b="0" dirty="0" err="1" smtClean="0">
                <a:latin typeface="Lucida Console" panose="020B0609040504020204" pitchFamily="49" charset="0"/>
              </a:rPr>
              <a:t>i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++)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1800" b="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1800" b="0" dirty="0" err="1" smtClean="0">
                <a:latin typeface="Lucida Console" panose="020B0609040504020204" pitchFamily="49" charset="0"/>
              </a:rPr>
              <a:t>printf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( "%d\n", j + </a:t>
            </a:r>
            <a:r>
              <a:rPr lang="en-US" altLang="en-US" sz="1800" b="0" dirty="0" err="1" smtClean="0">
                <a:latin typeface="Lucida Console" panose="020B0609040504020204" pitchFamily="49" charset="0"/>
              </a:rPr>
              <a:t>i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DE113E6-7BF0-4973-8CAE-FE182295C3D7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3" y="5257800"/>
            <a:ext cx="8683625" cy="277813"/>
          </a:xfrm>
          <a:noFill/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4D99FF"/>
                </a:solidFill>
              </a:rPr>
              <a:t>Fig. 4.3</a:t>
            </a:r>
            <a:r>
              <a:rPr lang="en-US" altLang="en-US" smtClean="0">
                <a:solidFill>
                  <a:srgbClr val="000000"/>
                </a:solidFill>
              </a:rPr>
              <a:t> </a:t>
            </a:r>
            <a:r>
              <a:rPr lang="en-US" altLang="en-US" b="1" smtClean="0">
                <a:solidFill>
                  <a:srgbClr val="000000"/>
                </a:solidFill>
                <a:cs typeface="Times New Roman" panose="02020603050405020304" pitchFamily="18" charset="0"/>
              </a:rPr>
              <a:t>|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smtClean="0">
                <a:solidFill>
                  <a:srgbClr val="000000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mtClean="0">
                <a:solidFill>
                  <a:srgbClr val="000000"/>
                </a:solidFill>
              </a:rPr>
              <a:t> statement header components.</a:t>
            </a:r>
          </a:p>
        </p:txBody>
      </p:sp>
      <p:pic>
        <p:nvPicPr>
          <p:cNvPr id="34820" name="Picture 3" descr="AAEMZJI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8853488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41675" y="609600"/>
            <a:ext cx="3311525" cy="979488"/>
          </a:xfrm>
          <a:prstGeom prst="wedgeRoundRectCallout">
            <a:avLst>
              <a:gd name="adj1" fmla="val -25111"/>
              <a:gd name="adj2" fmla="val 266792"/>
              <a:gd name="adj3" fmla="val 16667"/>
            </a:avLst>
          </a:prstGeom>
          <a:noFill/>
          <a:ln w="2857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115888" indent="-1588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</a:pPr>
            <a:r>
              <a:rPr lang="en-US" altLang="en-US" sz="1800" b="1">
                <a:solidFill>
                  <a:schemeClr val="tx1"/>
                </a:solidFill>
                <a:latin typeface="AGaramond" pitchFamily="18" charset="0"/>
              </a:rPr>
              <a:t>Using commas instead of semicolons in a for header is a syntax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90F1EDF-303E-4956-BEF7-9AF850A93DB6}" type="slidenum">
              <a:rPr lang="en-US" altLang="en-US" sz="120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36867" name="Object 2"/>
          <p:cNvGraphicFramePr>
            <a:graphicFrameLocks noChangeAspect="1"/>
          </p:cNvGraphicFramePr>
          <p:nvPr/>
        </p:nvGraphicFramePr>
        <p:xfrm>
          <a:off x="0" y="0"/>
          <a:ext cx="7056438" cy="406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Document" r:id="rId4" imgW="7057644" imgH="4067556" progId="Word.Document.8">
                  <p:embed/>
                </p:oleObj>
              </mc:Choice>
              <mc:Fallback>
                <p:oleObj name="Document" r:id="rId4" imgW="7057644" imgH="406755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406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fig04_02.c</a:t>
            </a:r>
          </a:p>
        </p:txBody>
      </p:sp>
      <p:sp>
        <p:nvSpPr>
          <p:cNvPr id="36870" name="Text Box 5"/>
          <p:cNvSpPr>
            <a:spLocks noChangeArrowheads="1"/>
          </p:cNvSpPr>
          <p:nvPr/>
        </p:nvSpPr>
        <p:spPr bwMode="auto">
          <a:xfrm>
            <a:off x="5105400" y="2133600"/>
            <a:ext cx="3886200" cy="1635125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for loop begins by setting counter to 1 and repeats while counter &lt;= 10. Each time the end of the loop is reached, counter is incremented by 1.</a:t>
            </a:r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 flipH="1">
            <a:off x="4572000" y="239395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4800" y="4191000"/>
            <a:ext cx="3649663" cy="1116013"/>
          </a:xfrm>
          <a:prstGeom prst="wedgeRoundRectCallout">
            <a:avLst>
              <a:gd name="adj1" fmla="val -43972"/>
              <a:gd name="adj2" fmla="val -149949"/>
              <a:gd name="adj3" fmla="val 16667"/>
            </a:avLst>
          </a:prstGeom>
          <a:noFill/>
          <a:ln w="2857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5888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Put a blank line before and after each control statement to make it stand out in a program.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81000" y="1600200"/>
            <a:ext cx="0" cy="287338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81000" y="2895600"/>
            <a:ext cx="0" cy="287338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8FEA398A-7649-4BA4-B044-30307ABD1A62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14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Common Programming Error 4.4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04988"/>
            <a:ext cx="6861175" cy="1628775"/>
          </a:xfrm>
          <a:noFill/>
        </p:spPr>
        <p:txBody>
          <a:bodyPr anchor="t"/>
          <a:lstStyle/>
          <a:p>
            <a:pPr eaLnBrk="1" hangingPunct="1"/>
            <a:r>
              <a:rPr lang="en-US" altLang="en-US" smtClean="0"/>
              <a:t>Placing a semicolon immediately to the right of a </a:t>
            </a:r>
            <a:r>
              <a:rPr lang="en-US" altLang="en-US" smtClean="0">
                <a:latin typeface="Lucida Console" panose="020B0609040504020204" pitchFamily="49" charset="0"/>
              </a:rPr>
              <a:t>for</a:t>
            </a:r>
            <a:r>
              <a:rPr lang="en-US" altLang="en-US" smtClean="0"/>
              <a:t> header makes the body of </a:t>
            </a:r>
            <a:r>
              <a:rPr lang="en-US" altLang="en-US" smtClean="0">
                <a:latin typeface="Lucida Console" panose="020B0609040504020204" pitchFamily="49" charset="0"/>
              </a:rPr>
              <a:t>for</a:t>
            </a:r>
            <a:r>
              <a:rPr lang="en-US" altLang="en-US" smtClean="0"/>
              <a:t> statement</a:t>
            </a:r>
            <a:r>
              <a:rPr lang="tr-TR" altLang="en-US" smtClean="0"/>
              <a:t> empty</a:t>
            </a:r>
            <a:r>
              <a:rPr lang="en-US" altLang="en-US" smtClean="0"/>
              <a:t>. This is normally a logic error.</a:t>
            </a:r>
          </a:p>
        </p:txBody>
      </p:sp>
      <p:sp>
        <p:nvSpPr>
          <p:cNvPr id="38917" name="Rectangle 1"/>
          <p:cNvSpPr>
            <a:spLocks noChangeArrowheads="1"/>
          </p:cNvSpPr>
          <p:nvPr/>
        </p:nvSpPr>
        <p:spPr bwMode="auto">
          <a:xfrm>
            <a:off x="1166813" y="4067175"/>
            <a:ext cx="5257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lvl="2">
              <a:spcAft>
                <a:spcPct val="25000"/>
              </a:spcAft>
              <a:buClr>
                <a:schemeClr val="tx1"/>
              </a:buClr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&lt;= 10; i++)</a:t>
            </a:r>
            <a:r>
              <a:rPr lang="tr-TR" alt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ular Callout 8"/>
          <p:cNvSpPr>
            <a:spLocks noChangeArrowheads="1"/>
          </p:cNvSpPr>
          <p:nvPr/>
        </p:nvSpPr>
        <p:spPr bwMode="auto">
          <a:xfrm>
            <a:off x="4994275" y="3136900"/>
            <a:ext cx="2016125" cy="412750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>
            <a:lvl1pPr marL="2286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  <a:defRPr/>
            </a:pPr>
            <a:r>
              <a:rPr lang="tr-TR" altLang="en-US" sz="2200" i="1" u="sng" dirty="0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body is </a:t>
            </a:r>
            <a:r>
              <a:rPr lang="tr-TR" altLang="en-US" sz="2200" i="1" u="sng" dirty="0" err="1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empty</a:t>
            </a:r>
            <a:r>
              <a:rPr lang="tr-TR" altLang="en-US" sz="2200" i="1" u="sng" dirty="0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 </a:t>
            </a:r>
            <a:endParaRPr lang="tr-TR" altLang="en-US" sz="2200" i="1" u="sng" dirty="0">
              <a:solidFill>
                <a:schemeClr val="tx1"/>
              </a:solidFill>
              <a:latin typeface="+mn-lt"/>
              <a:ea typeface="Times New Roman" panose="02020603050405020304" pitchFamily="18" charset="0"/>
              <a:cs typeface="AGaramond" pitchFamily="18" charset="0"/>
            </a:endParaRP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H="1">
            <a:off x="5791200" y="3694113"/>
            <a:ext cx="7938" cy="430212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2312988" y="5076825"/>
            <a:ext cx="3554412" cy="411163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>
            <a:lvl1pPr marL="2286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  <a:defRPr/>
            </a:pPr>
            <a:r>
              <a:rPr lang="tr-TR" altLang="en-US" sz="2200" i="1" u="sng" dirty="0" err="1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Header</a:t>
            </a:r>
            <a:r>
              <a:rPr lang="tr-TR" altLang="en-US" sz="2200" i="1" u="sng" dirty="0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 of </a:t>
            </a:r>
            <a:r>
              <a:rPr lang="tr-TR" altLang="en-US" sz="2200" i="1" u="sng" dirty="0" err="1" smtClean="0">
                <a:solidFill>
                  <a:schemeClr val="accent2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for</a:t>
            </a:r>
            <a:r>
              <a:rPr lang="tr-TR" altLang="en-US" sz="2200" i="1" u="sng" dirty="0" smtClean="0">
                <a:solidFill>
                  <a:schemeClr val="accent2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tr-TR" altLang="en-US" sz="2200" i="1" u="sng" dirty="0" err="1" smtClean="0">
                <a:solidFill>
                  <a:schemeClr val="accent2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loop</a:t>
            </a:r>
            <a:r>
              <a:rPr lang="tr-TR" altLang="en-US" sz="2200" i="1" u="sng" dirty="0" smtClean="0">
                <a:solidFill>
                  <a:schemeClr val="accent2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tr-TR" altLang="en-US" sz="2200" i="1" u="sng" dirty="0" err="1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structure</a:t>
            </a:r>
            <a:endParaRPr lang="tr-TR" altLang="en-US" sz="2200" i="1" u="sng" dirty="0">
              <a:solidFill>
                <a:schemeClr val="tx1"/>
              </a:solidFill>
              <a:latin typeface="+mn-lt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38921" name="Double Brace 2"/>
          <p:cNvSpPr>
            <a:spLocks noChangeArrowheads="1"/>
          </p:cNvSpPr>
          <p:nvPr/>
        </p:nvSpPr>
        <p:spPr bwMode="auto">
          <a:xfrm>
            <a:off x="4572000" y="5100638"/>
            <a:ext cx="1430338" cy="50800"/>
          </a:xfrm>
          <a:prstGeom prst="bracePair">
            <a:avLst>
              <a:gd name="adj" fmla="val 83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25000"/>
              </a:spcAft>
              <a:buClr>
                <a:schemeClr val="tx1"/>
              </a:buClr>
            </a:pPr>
            <a:endParaRPr lang="tr-TR" altLang="tr-TR"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38922" name="Right Brace 3"/>
          <p:cNvSpPr>
            <a:spLocks/>
          </p:cNvSpPr>
          <p:nvPr/>
        </p:nvSpPr>
        <p:spPr bwMode="auto">
          <a:xfrm rot="5400000" flipV="1">
            <a:off x="3556793" y="2929732"/>
            <a:ext cx="576263" cy="3600450"/>
          </a:xfrm>
          <a:prstGeom prst="rightBrace">
            <a:avLst>
              <a:gd name="adj1" fmla="val 8331"/>
              <a:gd name="adj2" fmla="val 50000"/>
            </a:avLst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25000"/>
              </a:spcAft>
              <a:buClr>
                <a:schemeClr val="tx1"/>
              </a:buClr>
            </a:pPr>
            <a:endParaRPr lang="tr-TR" altLang="tr-TR">
              <a:ea typeface="Times New Roman" panose="02020603050405020304" pitchFamily="18" charset="0"/>
              <a:cs typeface="A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04C1FCB6-D2E9-45EC-BEDB-96B56FEB8E31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4.5 </a:t>
            </a:r>
            <a:r>
              <a:rPr lang="en-US" altLang="en-US" sz="3200" smtClean="0">
                <a:latin typeface="Lucida Console" panose="020B0609040504020204" pitchFamily="49" charset="0"/>
              </a:rPr>
              <a:t>for</a:t>
            </a:r>
            <a:r>
              <a:rPr lang="en-US" altLang="en-US" sz="3200" smtClean="0"/>
              <a:t> Statement : Notes and Observations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Arithmetic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smtClean="0"/>
              <a:t>Initialization, loop-continuation, and increment can contain arithmetic expressions.  If </a:t>
            </a:r>
            <a:r>
              <a:rPr lang="en-US" altLang="en-US" sz="1800" b="0" smtClean="0">
                <a:latin typeface="Lucida Console" panose="020B0609040504020204" pitchFamily="49" charset="0"/>
              </a:rPr>
              <a:t>x</a:t>
            </a:r>
            <a:r>
              <a:rPr lang="en-US" altLang="en-US" sz="2000" b="0" smtClean="0"/>
              <a:t> equals </a:t>
            </a:r>
            <a:r>
              <a:rPr lang="en-US" altLang="en-US" sz="1800" b="0" smtClean="0">
                <a:latin typeface="Lucida Console" panose="020B0609040504020204" pitchFamily="49" charset="0"/>
              </a:rPr>
              <a:t>2</a:t>
            </a:r>
            <a:r>
              <a:rPr lang="en-US" altLang="en-US" sz="2000" b="0" smtClean="0"/>
              <a:t> and </a:t>
            </a:r>
            <a:r>
              <a:rPr lang="en-US" altLang="en-US" sz="1800" b="0" smtClean="0">
                <a:latin typeface="Lucida Console" panose="020B0609040504020204" pitchFamily="49" charset="0"/>
              </a:rPr>
              <a:t>y</a:t>
            </a:r>
            <a:r>
              <a:rPr lang="en-US" altLang="en-US" sz="2000" b="0" smtClean="0"/>
              <a:t> equals </a:t>
            </a:r>
            <a:r>
              <a:rPr lang="en-US" altLang="en-US" sz="1800" b="0" smtClean="0">
                <a:latin typeface="Lucida Console" panose="020B0609040504020204" pitchFamily="49" charset="0"/>
              </a:rPr>
              <a:t>10</a:t>
            </a:r>
            <a:r>
              <a:rPr lang="en-US" altLang="en-US" sz="2000" b="0" smtClean="0"/>
              <a:t>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600" b="0" smtClean="0">
                <a:latin typeface="Lucida Console" panose="020B0609040504020204" pitchFamily="49" charset="0"/>
              </a:rPr>
              <a:t>for ( j = x; j &lt;= 4 * x * y; j += y / x )</a:t>
            </a:r>
            <a:r>
              <a:rPr lang="en-US" altLang="en-US" sz="1800" b="0" smtClean="0">
                <a:latin typeface="Courier New" panose="02070309020205020404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b="0" smtClean="0"/>
              <a:t>is equivalent to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600" b="0" smtClean="0">
                <a:latin typeface="Lucida Console" panose="020B0609040504020204" pitchFamily="49" charset="0"/>
              </a:rPr>
              <a:t>for ( j = 2; j &lt;= 80; j += 5 )</a:t>
            </a:r>
            <a:endParaRPr lang="tr-TR" altLang="en-US" sz="1600" b="0" smtClean="0">
              <a:latin typeface="Lucida Console" panose="020B0609040504020204" pitchFamily="49" charset="0"/>
            </a:endParaRP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1600" b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Notes about the </a:t>
            </a:r>
            <a:r>
              <a:rPr lang="en-US" altLang="en-US" sz="2200" smtClean="0">
                <a:latin typeface="Lucida Console" panose="020B0609040504020204" pitchFamily="49" charset="0"/>
              </a:rPr>
              <a:t>for</a:t>
            </a:r>
            <a:r>
              <a:rPr lang="en-US" altLang="en-US" sz="2400" smtClean="0"/>
              <a:t> statement: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smtClean="0"/>
              <a:t>"Increment" may be negative (decrement)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smtClean="0"/>
              <a:t>If the loop continuation condition is initially </a:t>
            </a:r>
            <a:r>
              <a:rPr lang="en-US" altLang="en-US" sz="1800" b="0" smtClean="0">
                <a:latin typeface="Lucida Console" panose="020B0609040504020204" pitchFamily="49" charset="0"/>
              </a:rPr>
              <a:t>false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0" smtClean="0"/>
              <a:t>The body of the </a:t>
            </a:r>
            <a:r>
              <a:rPr lang="en-US" altLang="en-US" sz="1600" b="0" smtClean="0">
                <a:latin typeface="Lucida Console" panose="020B0609040504020204" pitchFamily="49" charset="0"/>
              </a:rPr>
              <a:t>for</a:t>
            </a:r>
            <a:r>
              <a:rPr lang="en-US" altLang="en-US" sz="1800" b="0" smtClean="0"/>
              <a:t> statement is not performed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0" smtClean="0"/>
              <a:t>Control proceeds with the next statement after the </a:t>
            </a:r>
            <a:r>
              <a:rPr lang="en-US" altLang="en-US" sz="1600" b="0" smtClean="0">
                <a:latin typeface="Lucida Console" panose="020B0609040504020204" pitchFamily="49" charset="0"/>
              </a:rPr>
              <a:t>for</a:t>
            </a:r>
            <a:r>
              <a:rPr lang="en-US" altLang="en-US" sz="1800" b="0" smtClean="0"/>
              <a:t>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750E458B-777A-4AB3-A24B-6C3AD26363C9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16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Error-Prevention Tip 4.3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3" y="2055813"/>
            <a:ext cx="6859587" cy="1628775"/>
          </a:xfrm>
          <a:noFill/>
        </p:spPr>
        <p:txBody>
          <a:bodyPr anchor="t"/>
          <a:lstStyle/>
          <a:p>
            <a:pPr eaLnBrk="1" hangingPunct="1"/>
            <a:r>
              <a:rPr lang="en-US" altLang="en-US" smtClean="0"/>
              <a:t>Although the value of the control variable can be changed in the body of a </a:t>
            </a:r>
            <a:r>
              <a:rPr lang="en-US" altLang="en-US" smtClean="0">
                <a:latin typeface="Lucida Console" panose="020B0609040504020204" pitchFamily="49" charset="0"/>
              </a:rPr>
              <a:t>for</a:t>
            </a:r>
            <a:r>
              <a:rPr lang="en-US" altLang="en-US" smtClean="0"/>
              <a:t> loop, this can lead to subtle errors. </a:t>
            </a:r>
            <a:r>
              <a:rPr lang="en-US" altLang="en-US" i="1" smtClean="0">
                <a:solidFill>
                  <a:srgbClr val="FF0000"/>
                </a:solidFill>
              </a:rPr>
              <a:t>It is best not to change it. 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1371600" y="3810000"/>
            <a:ext cx="525780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lvl="2">
              <a:spcAft>
                <a:spcPct val="25000"/>
              </a:spcAft>
              <a:buClr>
                <a:schemeClr val="tx1"/>
              </a:buClr>
            </a:pP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i = 0;  i &lt;= 10; i++)</a:t>
            </a:r>
            <a:r>
              <a:rPr lang="tr-TR" alt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2">
              <a:spcAft>
                <a:spcPct val="25000"/>
              </a:spcAft>
              <a:buClr>
                <a:schemeClr val="tx1"/>
              </a:buClr>
            </a:pPr>
            <a:r>
              <a:rPr lang="tr-TR" alt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i=5;}</a:t>
            </a:r>
            <a:endParaRPr lang="en-US" altLang="en-US" sz="2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59063" y="4810125"/>
            <a:ext cx="2133600" cy="457200"/>
          </a:xfrm>
          <a:prstGeom prst="wedgeRoundRectCallout">
            <a:avLst>
              <a:gd name="adj1" fmla="val -36884"/>
              <a:gd name="adj2" fmla="val -180227"/>
              <a:gd name="adj3" fmla="val 16667"/>
            </a:avLst>
          </a:prstGeom>
          <a:noFill/>
          <a:ln w="2857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115888" indent="-1588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tr-TR" altLang="en-US" sz="1800" b="1">
                <a:solidFill>
                  <a:schemeClr val="tx1"/>
                </a:solidFill>
                <a:latin typeface="AGaramond" pitchFamily="18" charset="0"/>
              </a:rPr>
              <a:t>Control variable</a:t>
            </a:r>
            <a:endParaRPr lang="en-US" altLang="en-US" sz="1800" b="1">
              <a:solidFill>
                <a:schemeClr val="tx1"/>
              </a:solidFill>
              <a:latin typeface="A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4FE3920-7B67-4CE8-B2AC-D5A3D7E044B4}" type="slidenum">
              <a:rPr lang="en-US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45059" name="Object 2"/>
          <p:cNvGraphicFramePr>
            <a:graphicFrameLocks noChangeAspect="1"/>
          </p:cNvGraphicFramePr>
          <p:nvPr/>
        </p:nvGraphicFramePr>
        <p:xfrm>
          <a:off x="0" y="0"/>
          <a:ext cx="7056438" cy="456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Document" r:id="rId4" imgW="7057644" imgH="4567428" progId="Word.Document.8">
                  <p:embed/>
                </p:oleObj>
              </mc:Choice>
              <mc:Fallback>
                <p:oleObj name="Document" r:id="rId4" imgW="7057644" imgH="456742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456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fig04_05.c</a:t>
            </a:r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5257800" y="2057400"/>
            <a:ext cx="3657600" cy="923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Note that </a:t>
            </a: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number</a:t>
            </a: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has a different value each time </a:t>
            </a:r>
            <a:r>
              <a:rPr lang="tr-TR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when </a:t>
            </a: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this statement is executed</a:t>
            </a:r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 flipH="1">
            <a:off x="4114800" y="2438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7A1C302-E59B-48E0-A14A-0EA04E05635C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47107" name="Object 2"/>
          <p:cNvGraphicFramePr>
            <a:graphicFrameLocks noChangeAspect="1"/>
          </p:cNvGraphicFramePr>
          <p:nvPr/>
        </p:nvGraphicFramePr>
        <p:xfrm>
          <a:off x="0" y="0"/>
          <a:ext cx="7056438" cy="627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Document" r:id="rId4" imgW="7057644" imgH="6274308" progId="Word.Document.8">
                  <p:embed/>
                </p:oleObj>
              </mc:Choice>
              <mc:Fallback>
                <p:oleObj name="Document" r:id="rId4" imgW="7057644" imgH="627430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627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fig04_06.c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2 )</a:t>
            </a:r>
          </a:p>
        </p:txBody>
      </p:sp>
      <p:sp>
        <p:nvSpPr>
          <p:cNvPr id="880645" name="Text Box 5"/>
          <p:cNvSpPr txBox="1">
            <a:spLocks noChangeArrowheads="1"/>
          </p:cNvSpPr>
          <p:nvPr/>
        </p:nvSpPr>
        <p:spPr bwMode="auto">
          <a:xfrm>
            <a:off x="3505200" y="533400"/>
            <a:ext cx="2209800" cy="369888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en-US" sz="1800" b="1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additional header</a:t>
            </a:r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 flipH="1">
            <a:off x="1828800" y="762000"/>
            <a:ext cx="1676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47112" name="Line 7"/>
          <p:cNvSpPr>
            <a:spLocks noChangeShapeType="1"/>
          </p:cNvSpPr>
          <p:nvPr/>
        </p:nvSpPr>
        <p:spPr bwMode="auto">
          <a:xfrm flipH="1">
            <a:off x="1828800" y="685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80648" name="Text Box 8"/>
          <p:cNvSpPr txBox="1">
            <a:spLocks noChangeArrowheads="1"/>
          </p:cNvSpPr>
          <p:nvPr/>
        </p:nvSpPr>
        <p:spPr bwMode="auto">
          <a:xfrm>
            <a:off x="5334000" y="4038600"/>
            <a:ext cx="3657600" cy="923925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en-US" sz="18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pow</a:t>
            </a:r>
            <a:r>
              <a:rPr lang="en-US" altLang="en-US" sz="1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function calculates the value of the first argument to the power of the second argument</a:t>
            </a:r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 flipH="1">
            <a:off x="47244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5" grpId="0" animBg="1"/>
      <p:bldP spid="8806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3DC4752-15B0-4C9D-90B3-94E2AFDC38E4}" type="slidenum">
              <a:rPr lang="en-US" altLang="en-US" sz="1200" smtClean="0">
                <a:solidFill>
                  <a:schemeClr val="tx1"/>
                </a:solidFill>
              </a:rPr>
              <a:pPr/>
              <a:t>19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49155" name="Object 2"/>
          <p:cNvGraphicFramePr>
            <a:graphicFrameLocks noChangeAspect="1"/>
          </p:cNvGraphicFramePr>
          <p:nvPr/>
        </p:nvGraphicFramePr>
        <p:xfrm>
          <a:off x="0" y="0"/>
          <a:ext cx="7043738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Document" r:id="rId4" imgW="7046703" imgH="3194415" progId="Word.Document.8">
                  <p:embed/>
                </p:oleObj>
              </mc:Choice>
              <mc:Fallback>
                <p:oleObj name="Document" r:id="rId4" imgW="7046703" imgH="319441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3738" cy="319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fig04_06.c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(2 of 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A6F7047-EDF0-4340-A658-5D86C3BBE28D}" type="slidenum">
              <a:rPr lang="en-US" altLang="en-US" sz="1200" smtClean="0">
                <a:solidFill>
                  <a:schemeClr val="tx1"/>
                </a:solidFill>
              </a:rPr>
              <a:pPr/>
              <a:t>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762000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en-US" smtClean="0"/>
              <a:t>Not everything that can be counted counts, and</a:t>
            </a:r>
            <a:br>
              <a:rPr lang="en-US" altLang="en-US" smtClean="0"/>
            </a:br>
            <a:r>
              <a:rPr lang="en-US" altLang="en-US" smtClean="0"/>
              <a:t>not every thing that counts can be counted.</a:t>
            </a:r>
          </a:p>
          <a:p>
            <a:pPr marL="625475" lvl="1" indent="-265113" eaLnBrk="1" hangingPunct="1"/>
            <a:r>
              <a:rPr lang="en-US" altLang="en-US" smtClean="0"/>
              <a:t>Albert Einstein</a:t>
            </a:r>
          </a:p>
          <a:p>
            <a:pPr marL="625475" lvl="1" indent="-265113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Who can control his fate?</a:t>
            </a:r>
          </a:p>
          <a:p>
            <a:pPr marL="625475" lvl="1" indent="-265113" eaLnBrk="1" hangingPunct="1"/>
            <a:r>
              <a:rPr lang="en-US" altLang="en-US" smtClean="0"/>
              <a:t>William Shakespeare</a:t>
            </a:r>
          </a:p>
          <a:p>
            <a:pPr marL="625475" lvl="1" indent="-265113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 used key is always bright.</a:t>
            </a:r>
          </a:p>
          <a:p>
            <a:pPr marL="625475" lvl="1" indent="-265113" eaLnBrk="1" hangingPunct="1"/>
            <a:r>
              <a:rPr lang="en-US" altLang="en-US" smtClean="0"/>
              <a:t>Benjamin Franklin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253B751-7A93-4644-ADC8-627949549905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20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4.7 </a:t>
            </a:r>
            <a:r>
              <a:rPr lang="en-US" altLang="en-US" sz="3200" noProof="1" smtClean="0">
                <a:latin typeface="Lucida Console" panose="020B0609040504020204" pitchFamily="49" charset="0"/>
              </a:rPr>
              <a:t>switch</a:t>
            </a:r>
            <a:r>
              <a:rPr lang="en-US" altLang="en-US" sz="3200" noProof="1" smtClean="0"/>
              <a:t> Multiple-Selection </a:t>
            </a:r>
            <a:r>
              <a:rPr lang="en-US" altLang="en-US" sz="3200" smtClean="0"/>
              <a:t>Statement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66800"/>
            <a:ext cx="8001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200" dirty="0" smtClean="0">
                <a:latin typeface="Lucida Console" panose="020B0609040504020204" pitchFamily="49" charset="0"/>
              </a:rPr>
              <a:t>switch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0" dirty="0" smtClean="0"/>
              <a:t>Useful when a variable or expression is tested for all the values it can assume and different actions are taken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Format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0" dirty="0" smtClean="0"/>
              <a:t>Series of 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case</a:t>
            </a:r>
            <a:r>
              <a:rPr lang="en-US" altLang="en-US" sz="2000" b="0" dirty="0" smtClean="0"/>
              <a:t> labels and an optional </a:t>
            </a:r>
            <a:r>
              <a:rPr lang="en-US" altLang="en-US" sz="1800" b="0" dirty="0" smtClean="0">
                <a:latin typeface="Lucida Console" panose="020B0609040504020204" pitchFamily="49" charset="0"/>
              </a:rPr>
              <a:t>default</a:t>
            </a:r>
            <a:r>
              <a:rPr lang="en-US" altLang="en-US" sz="2000" b="0" dirty="0" smtClean="0"/>
              <a:t> case</a:t>
            </a:r>
            <a:endParaRPr lang="tr-TR" altLang="en-US" sz="2000" b="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000" b="0" dirty="0" smtClean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switch ( value )</a:t>
            </a:r>
            <a:r>
              <a:rPr lang="tr-TR" alt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{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case '1':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actions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case '2':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actions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default: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tr-TR" altLang="en-US" sz="1600" dirty="0" smtClean="0">
                <a:latin typeface="Lucida Console" panose="020B0609040504020204" pitchFamily="49" charset="0"/>
              </a:rPr>
              <a:t>a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ctions</a:t>
            </a:r>
            <a:endParaRPr lang="tr-TR" altLang="en-US" sz="1600" dirty="0" smtClean="0">
              <a:latin typeface="Lucida Console" panose="020B0609040504020204" pitchFamily="49" charset="0"/>
            </a:endParaRPr>
          </a:p>
          <a:p>
            <a:pPr marL="1144800" lvl="4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}</a:t>
            </a:r>
            <a:endParaRPr lang="tr-TR" altLang="en-US" sz="1600" dirty="0" smtClean="0">
              <a:latin typeface="Lucida Console" panose="020B060904050402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62400" y="3810000"/>
            <a:ext cx="4838700" cy="990600"/>
          </a:xfrm>
          <a:prstGeom prst="wedgeRoundRectCallout">
            <a:avLst>
              <a:gd name="adj1" fmla="val -62417"/>
              <a:gd name="adj2" fmla="val -11116"/>
              <a:gd name="adj3" fmla="val 16667"/>
            </a:avLst>
          </a:prstGeom>
          <a:noFill/>
          <a:ln w="2857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115888" indent="-1588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  <a:buFontTx/>
              <a:buNone/>
            </a:pPr>
            <a:r>
              <a:rPr lang="tr-TR" altLang="en-US" sz="1800" dirty="0" err="1">
                <a:solidFill>
                  <a:schemeClr val="tx1"/>
                </a:solidFill>
              </a:rPr>
              <a:t>if</a:t>
            </a:r>
            <a:r>
              <a:rPr lang="tr-TR" altLang="en-US" sz="1800" dirty="0">
                <a:solidFill>
                  <a:schemeClr val="tx1"/>
                </a:solidFill>
              </a:rPr>
              <a:t> ‘</a:t>
            </a:r>
            <a:r>
              <a:rPr lang="tr-TR" altLang="en-US" sz="1800" dirty="0" err="1">
                <a:solidFill>
                  <a:schemeClr val="tx1"/>
                </a:solidFill>
              </a:rPr>
              <a:t>value</a:t>
            </a:r>
            <a:r>
              <a:rPr lang="tr-TR" altLang="en-US" sz="1800" dirty="0">
                <a:solidFill>
                  <a:schemeClr val="tx1"/>
                </a:solidFill>
              </a:rPr>
              <a:t>’ is </a:t>
            </a:r>
            <a:r>
              <a:rPr lang="tr-TR" altLang="en-US" sz="1800" dirty="0" err="1">
                <a:solidFill>
                  <a:schemeClr val="tx1"/>
                </a:solidFill>
              </a:rPr>
              <a:t>equal</a:t>
            </a:r>
            <a:r>
              <a:rPr lang="tr-TR" altLang="en-US" sz="1800" dirty="0">
                <a:solidFill>
                  <a:schemeClr val="tx1"/>
                </a:solidFill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</a:rPr>
              <a:t>to</a:t>
            </a:r>
            <a:r>
              <a:rPr lang="tr-TR" altLang="en-US" sz="1800" dirty="0">
                <a:solidFill>
                  <a:schemeClr val="tx1"/>
                </a:solidFill>
              </a:rPr>
              <a:t> ‘2’, </a:t>
            </a:r>
            <a:r>
              <a:rPr lang="tr-TR" altLang="en-US" sz="1800" dirty="0" err="1">
                <a:solidFill>
                  <a:schemeClr val="tx1"/>
                </a:solidFill>
              </a:rPr>
              <a:t>the</a:t>
            </a:r>
            <a:r>
              <a:rPr lang="tr-TR" altLang="en-US" sz="1800" dirty="0">
                <a:solidFill>
                  <a:schemeClr val="tx1"/>
                </a:solidFill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</a:rPr>
              <a:t>code</a:t>
            </a:r>
            <a:r>
              <a:rPr lang="tr-TR" altLang="en-US" sz="1800" dirty="0">
                <a:solidFill>
                  <a:schemeClr val="tx1"/>
                </a:solidFill>
              </a:rPr>
              <a:t> is </a:t>
            </a:r>
            <a:r>
              <a:rPr lang="tr-TR" altLang="en-US" sz="1800" dirty="0" err="1">
                <a:solidFill>
                  <a:schemeClr val="tx1"/>
                </a:solidFill>
              </a:rPr>
              <a:t>swithed</a:t>
            </a:r>
            <a:r>
              <a:rPr lang="tr-TR" altLang="en-US" sz="1800" dirty="0">
                <a:solidFill>
                  <a:schemeClr val="tx1"/>
                </a:solidFill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</a:rPr>
              <a:t>to</a:t>
            </a:r>
            <a:r>
              <a:rPr lang="tr-TR" altLang="en-US" sz="1800" dirty="0">
                <a:solidFill>
                  <a:schemeClr val="tx1"/>
                </a:solidFill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</a:rPr>
              <a:t>the</a:t>
            </a:r>
            <a:r>
              <a:rPr lang="tr-TR" altLang="en-US" sz="1800" dirty="0">
                <a:solidFill>
                  <a:schemeClr val="tx1"/>
                </a:solidFill>
              </a:rPr>
              <a:t>  ‘</a:t>
            </a:r>
            <a:r>
              <a:rPr lang="tr-TR" altLang="en-US" sz="1800" dirty="0" err="1">
                <a:solidFill>
                  <a:schemeClr val="tx1"/>
                </a:solidFill>
              </a:rPr>
              <a:t>case</a:t>
            </a:r>
            <a:r>
              <a:rPr lang="tr-TR" altLang="en-US" sz="1800" dirty="0">
                <a:solidFill>
                  <a:schemeClr val="tx1"/>
                </a:solidFill>
              </a:rPr>
              <a:t> 2’.  </a:t>
            </a:r>
            <a:r>
              <a:rPr lang="tr-TR" altLang="en-US" sz="1800" dirty="0" err="1">
                <a:solidFill>
                  <a:schemeClr val="tx1"/>
                </a:solidFill>
              </a:rPr>
              <a:t>Then</a:t>
            </a:r>
            <a:r>
              <a:rPr lang="tr-TR" altLang="en-US" sz="1800" dirty="0">
                <a:solidFill>
                  <a:schemeClr val="tx1"/>
                </a:solidFill>
              </a:rPr>
              <a:t>, </a:t>
            </a:r>
            <a:r>
              <a:rPr lang="tr-TR" altLang="en-US" sz="1800" dirty="0" err="1">
                <a:solidFill>
                  <a:schemeClr val="tx1"/>
                </a:solidFill>
              </a:rPr>
              <a:t>statements</a:t>
            </a:r>
            <a:r>
              <a:rPr lang="tr-TR" altLang="en-US" sz="1800" dirty="0">
                <a:solidFill>
                  <a:schemeClr val="tx1"/>
                </a:solidFill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</a:rPr>
              <a:t>under</a:t>
            </a:r>
            <a:r>
              <a:rPr lang="tr-TR" altLang="en-US" sz="1800" dirty="0">
                <a:solidFill>
                  <a:schemeClr val="tx1"/>
                </a:solidFill>
              </a:rPr>
              <a:t> ‘</a:t>
            </a:r>
            <a:r>
              <a:rPr lang="tr-TR" altLang="en-US" sz="1800" dirty="0" err="1">
                <a:solidFill>
                  <a:schemeClr val="tx1"/>
                </a:solidFill>
              </a:rPr>
              <a:t>case</a:t>
            </a:r>
            <a:r>
              <a:rPr lang="tr-TR" altLang="en-US" sz="1800" dirty="0">
                <a:solidFill>
                  <a:schemeClr val="tx1"/>
                </a:solidFill>
              </a:rPr>
              <a:t> 2’ </a:t>
            </a:r>
            <a:r>
              <a:rPr lang="tr-TR" altLang="en-US" sz="1800" dirty="0" err="1" smtClean="0">
                <a:solidFill>
                  <a:schemeClr val="tx1"/>
                </a:solidFill>
              </a:rPr>
              <a:t>are</a:t>
            </a:r>
            <a:r>
              <a:rPr lang="tr-TR" altLang="en-US" sz="1800" dirty="0" smtClean="0">
                <a:solidFill>
                  <a:schemeClr val="tx1"/>
                </a:solidFill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</a:rPr>
              <a:t>executed</a:t>
            </a:r>
            <a:r>
              <a:rPr lang="tr-TR" altLang="en-US" sz="1800" dirty="0">
                <a:solidFill>
                  <a:schemeClr val="tx1"/>
                </a:solidFill>
              </a:rPr>
              <a:t>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114800" y="5097463"/>
            <a:ext cx="4838700" cy="990600"/>
          </a:xfrm>
          <a:prstGeom prst="wedgeRoundRectCallout">
            <a:avLst>
              <a:gd name="adj1" fmla="val -70028"/>
              <a:gd name="adj2" fmla="val -80347"/>
              <a:gd name="adj3" fmla="val 16667"/>
            </a:avLst>
          </a:prstGeom>
          <a:noFill/>
          <a:ln w="2857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115888" indent="-1588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  <a:buFontTx/>
              <a:buNone/>
            </a:pPr>
            <a:r>
              <a:rPr lang="tr-TR" altLang="en-US" sz="1800">
                <a:solidFill>
                  <a:schemeClr val="tx1"/>
                </a:solidFill>
              </a:rPr>
              <a:t>if ‘value’ is not equal to ‘1’ and ‘2’, the code is swithed to the  ‘default’.  Then, statements under ‘default’ is executed.</a:t>
            </a:r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78EDBF-1F2F-4900-8AF3-AA7D66C2579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33400" y="1676400"/>
            <a:ext cx="8153400" cy="4800600"/>
            <a:chOff x="838200" y="990600"/>
            <a:chExt cx="8153400" cy="4800600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429000" y="1524000"/>
              <a:ext cx="1524000" cy="454025"/>
            </a:xfrm>
            <a:prstGeom prst="rect">
              <a:avLst/>
            </a:prstGeom>
            <a:noFill/>
            <a:ln w="5715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tr-TR" sz="2000">
                  <a:latin typeface="Arial" panose="020B0604020202020204" pitchFamily="34" charset="0"/>
                </a:rPr>
                <a:t>action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1524000" cy="454025"/>
            </a:xfrm>
            <a:prstGeom prst="rect">
              <a:avLst/>
            </a:prstGeom>
            <a:noFill/>
            <a:ln w="5715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tr-TR" sz="2000">
                  <a:latin typeface="Arial" panose="020B0604020202020204" pitchFamily="34" charset="0"/>
                </a:rPr>
                <a:t>action</a:t>
              </a: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V="1">
              <a:off x="1905000" y="2438400"/>
              <a:ext cx="68580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838200" y="4953000"/>
              <a:ext cx="990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4267200" y="4038600"/>
              <a:ext cx="0" cy="609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2590800" y="1752600"/>
              <a:ext cx="762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 flipH="1">
              <a:off x="4267200" y="5105400"/>
              <a:ext cx="0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505200" y="3581400"/>
              <a:ext cx="1524000" cy="454025"/>
            </a:xfrm>
            <a:prstGeom prst="rect">
              <a:avLst/>
            </a:prstGeom>
            <a:noFill/>
            <a:ln w="5715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tr-TR" sz="2000">
                  <a:latin typeface="Arial" panose="020B0604020202020204" pitchFamily="34" charset="0"/>
                </a:rPr>
                <a:t>action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429000" y="2590800"/>
              <a:ext cx="1524000" cy="454025"/>
            </a:xfrm>
            <a:prstGeom prst="rect">
              <a:avLst/>
            </a:prstGeom>
            <a:noFill/>
            <a:ln w="5715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tr-TR" sz="2000">
                  <a:latin typeface="Arial" panose="020B0604020202020204" pitchFamily="34" charset="0"/>
                </a:rPr>
                <a:t>action</a:t>
              </a:r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4267200" y="3048000"/>
              <a:ext cx="0" cy="609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4267200" y="1981200"/>
              <a:ext cx="0" cy="609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2667000" y="2819400"/>
              <a:ext cx="762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2743200" y="3810000"/>
              <a:ext cx="762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2743200" y="4876800"/>
              <a:ext cx="762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 flipV="1">
              <a:off x="1905000" y="3505200"/>
              <a:ext cx="68580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 flipV="1">
              <a:off x="1752600" y="1371600"/>
              <a:ext cx="68580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V="1">
              <a:off x="1905000" y="4572000"/>
              <a:ext cx="68580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oval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>
              <a:off x="838200" y="3886200"/>
              <a:ext cx="990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838200" y="2819400"/>
              <a:ext cx="990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838200" y="1752600"/>
              <a:ext cx="990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838200" y="990600"/>
              <a:ext cx="0" cy="3962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AutoShape 34"/>
            <p:cNvSpPr>
              <a:spLocks/>
            </p:cNvSpPr>
            <p:nvPr/>
          </p:nvSpPr>
          <p:spPr bwMode="auto">
            <a:xfrm>
              <a:off x="5334000" y="1524000"/>
              <a:ext cx="457200" cy="3505200"/>
            </a:xfrm>
            <a:prstGeom prst="rightBrace">
              <a:avLst>
                <a:gd name="adj1" fmla="val 63889"/>
                <a:gd name="adj2" fmla="val 48486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" name="AutoShape 35"/>
            <p:cNvSpPr>
              <a:spLocks/>
            </p:cNvSpPr>
            <p:nvPr/>
          </p:nvSpPr>
          <p:spPr bwMode="auto">
            <a:xfrm>
              <a:off x="5943600" y="2590800"/>
              <a:ext cx="457200" cy="2438400"/>
            </a:xfrm>
            <a:prstGeom prst="rightBrace">
              <a:avLst>
                <a:gd name="adj1" fmla="val 44444"/>
                <a:gd name="adj2" fmla="val 48486"/>
              </a:avLst>
            </a:prstGeom>
            <a:noFill/>
            <a:ln w="38100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" name="AutoShape 36"/>
            <p:cNvSpPr>
              <a:spLocks/>
            </p:cNvSpPr>
            <p:nvPr/>
          </p:nvSpPr>
          <p:spPr bwMode="auto">
            <a:xfrm>
              <a:off x="6553200" y="3581400"/>
              <a:ext cx="457200" cy="1524000"/>
            </a:xfrm>
            <a:prstGeom prst="rightBrace">
              <a:avLst>
                <a:gd name="adj1" fmla="val 27778"/>
                <a:gd name="adj2" fmla="val 48486"/>
              </a:avLst>
            </a:prstGeom>
            <a:noFill/>
            <a:ln w="38100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" name="AutoShape 37"/>
            <p:cNvSpPr>
              <a:spLocks/>
            </p:cNvSpPr>
            <p:nvPr/>
          </p:nvSpPr>
          <p:spPr bwMode="auto">
            <a:xfrm>
              <a:off x="7239000" y="4572000"/>
              <a:ext cx="457200" cy="457200"/>
            </a:xfrm>
            <a:prstGeom prst="rightBrace">
              <a:avLst>
                <a:gd name="adj1" fmla="val 8333"/>
                <a:gd name="adj2" fmla="val 48486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" name="AutoShape 38"/>
            <p:cNvSpPr>
              <a:spLocks noChangeArrowheads="1"/>
            </p:cNvSpPr>
            <p:nvPr/>
          </p:nvSpPr>
          <p:spPr bwMode="auto">
            <a:xfrm>
              <a:off x="6324600" y="1219200"/>
              <a:ext cx="1143000" cy="457200"/>
            </a:xfrm>
            <a:prstGeom prst="wedgeRoundRectCallout">
              <a:avLst>
                <a:gd name="adj1" fmla="val -132793"/>
                <a:gd name="adj2" fmla="val 53512"/>
                <a:gd name="adj3" fmla="val 16667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tr-TR" sz="2000">
                  <a:latin typeface="Arial" panose="020B0604020202020204" pitchFamily="34" charset="0"/>
                </a:rPr>
                <a:t>case 1</a:t>
              </a:r>
            </a:p>
          </p:txBody>
        </p:sp>
        <p:sp>
          <p:nvSpPr>
            <p:cNvPr id="31" name="AutoShape 39"/>
            <p:cNvSpPr>
              <a:spLocks noChangeArrowheads="1"/>
            </p:cNvSpPr>
            <p:nvPr/>
          </p:nvSpPr>
          <p:spPr bwMode="auto">
            <a:xfrm>
              <a:off x="6934200" y="2209800"/>
              <a:ext cx="1143000" cy="457200"/>
            </a:xfrm>
            <a:prstGeom prst="wedgeRoundRectCallout">
              <a:avLst>
                <a:gd name="adj1" fmla="val -184325"/>
                <a:gd name="adj2" fmla="val 78780"/>
                <a:gd name="adj3" fmla="val 16667"/>
              </a:avLst>
            </a:prstGeom>
            <a:noFill/>
            <a:ln w="285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tr-TR" sz="2000">
                  <a:solidFill>
                    <a:srgbClr val="FAFD00"/>
                  </a:solidFill>
                  <a:latin typeface="Arial" panose="020B0604020202020204" pitchFamily="34" charset="0"/>
                </a:rPr>
                <a:t>case 2</a:t>
              </a:r>
            </a:p>
          </p:txBody>
        </p:sp>
        <p:sp>
          <p:nvSpPr>
            <p:cNvPr id="32" name="AutoShape 40"/>
            <p:cNvSpPr>
              <a:spLocks noChangeArrowheads="1"/>
            </p:cNvSpPr>
            <p:nvPr/>
          </p:nvSpPr>
          <p:spPr bwMode="auto">
            <a:xfrm>
              <a:off x="7239000" y="3352800"/>
              <a:ext cx="1143000" cy="457200"/>
            </a:xfrm>
            <a:prstGeom prst="wedgeRoundRectCallout">
              <a:avLst>
                <a:gd name="adj1" fmla="val -83056"/>
                <a:gd name="adj2" fmla="val 35069"/>
                <a:gd name="adj3" fmla="val 16667"/>
              </a:avLst>
            </a:prstGeom>
            <a:noFill/>
            <a:ln w="28575">
              <a:solidFill>
                <a:srgbClr val="00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tr-TR" sz="2000">
                  <a:solidFill>
                    <a:srgbClr val="00FFFF"/>
                  </a:solidFill>
                  <a:latin typeface="Arial" panose="020B0604020202020204" pitchFamily="34" charset="0"/>
                </a:rPr>
                <a:t>case 3</a:t>
              </a:r>
            </a:p>
          </p:txBody>
        </p:sp>
        <p:sp>
          <p:nvSpPr>
            <p:cNvPr id="33" name="AutoShape 41"/>
            <p:cNvSpPr>
              <a:spLocks noChangeArrowheads="1"/>
            </p:cNvSpPr>
            <p:nvPr/>
          </p:nvSpPr>
          <p:spPr bwMode="auto">
            <a:xfrm>
              <a:off x="7848600" y="4038600"/>
              <a:ext cx="1143000" cy="457200"/>
            </a:xfrm>
            <a:prstGeom prst="wedgeRoundRectCallout">
              <a:avLst>
                <a:gd name="adj1" fmla="val -77222"/>
                <a:gd name="adj2" fmla="val 64931"/>
                <a:gd name="adj3" fmla="val 16667"/>
              </a:avLst>
            </a:prstGeom>
            <a:noFill/>
            <a:ln w="2857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Font typeface="Monotype Sorts" pitchFamily="2" charset="2"/>
                <a:buNone/>
              </a:pPr>
              <a:r>
                <a:rPr lang="en-US" altLang="tr-TR" sz="2000">
                  <a:solidFill>
                    <a:srgbClr val="FF0000"/>
                  </a:solidFill>
                  <a:latin typeface="Arial" panose="020B0604020202020204" pitchFamily="34" charset="0"/>
                </a:rPr>
                <a:t>default</a:t>
              </a:r>
            </a:p>
          </p:txBody>
        </p:sp>
      </p:grp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5991225" y="287316"/>
            <a:ext cx="3028950" cy="1303246"/>
          </a:xfrm>
          <a:prstGeom prst="wedgeRoundRectCallout">
            <a:avLst>
              <a:gd name="adj1" fmla="val 4906"/>
              <a:gd name="adj2" fmla="val 137308"/>
              <a:gd name="adj3" fmla="val 16667"/>
            </a:avLst>
          </a:prstGeom>
          <a:noFill/>
          <a:ln w="2857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115888" indent="-1588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  <a:buFontTx/>
              <a:buNone/>
            </a:pPr>
            <a:r>
              <a:rPr lang="tr-TR" altLang="en-US" sz="1800" dirty="0" err="1">
                <a:solidFill>
                  <a:schemeClr val="tx1"/>
                </a:solidFill>
              </a:rPr>
              <a:t>if</a:t>
            </a:r>
            <a:r>
              <a:rPr lang="tr-TR" altLang="en-US" sz="1800" dirty="0">
                <a:solidFill>
                  <a:schemeClr val="tx1"/>
                </a:solidFill>
              </a:rPr>
              <a:t> ‘</a:t>
            </a:r>
            <a:r>
              <a:rPr lang="tr-TR" altLang="en-US" sz="1800" dirty="0" err="1">
                <a:solidFill>
                  <a:schemeClr val="tx1"/>
                </a:solidFill>
              </a:rPr>
              <a:t>value</a:t>
            </a:r>
            <a:r>
              <a:rPr lang="tr-TR" altLang="en-US" sz="1800" dirty="0">
                <a:solidFill>
                  <a:schemeClr val="tx1"/>
                </a:solidFill>
              </a:rPr>
              <a:t>’ is </a:t>
            </a:r>
            <a:r>
              <a:rPr lang="tr-TR" altLang="en-US" sz="1800" dirty="0" err="1">
                <a:solidFill>
                  <a:schemeClr val="tx1"/>
                </a:solidFill>
              </a:rPr>
              <a:t>equal</a:t>
            </a:r>
            <a:r>
              <a:rPr lang="tr-TR" altLang="en-US" sz="1800" dirty="0">
                <a:solidFill>
                  <a:schemeClr val="tx1"/>
                </a:solidFill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</a:rPr>
              <a:t>to</a:t>
            </a:r>
            <a:r>
              <a:rPr lang="tr-TR" altLang="en-US" sz="1800" dirty="0">
                <a:solidFill>
                  <a:schemeClr val="tx1"/>
                </a:solidFill>
              </a:rPr>
              <a:t> </a:t>
            </a:r>
            <a:r>
              <a:rPr lang="tr-TR" altLang="en-US" sz="1800" dirty="0" smtClean="0">
                <a:solidFill>
                  <a:schemeClr val="tx1"/>
                </a:solidFill>
              </a:rPr>
              <a:t>‘case2’, </a:t>
            </a:r>
            <a:r>
              <a:rPr lang="tr-TR" altLang="en-US" sz="1800" dirty="0" err="1">
                <a:solidFill>
                  <a:schemeClr val="tx1"/>
                </a:solidFill>
              </a:rPr>
              <a:t>the</a:t>
            </a:r>
            <a:r>
              <a:rPr lang="tr-TR" altLang="en-US" sz="1800" dirty="0">
                <a:solidFill>
                  <a:schemeClr val="tx1"/>
                </a:solidFill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</a:rPr>
              <a:t>code</a:t>
            </a:r>
            <a:r>
              <a:rPr lang="tr-TR" altLang="en-US" sz="1800" dirty="0">
                <a:solidFill>
                  <a:schemeClr val="tx1"/>
                </a:solidFill>
              </a:rPr>
              <a:t> is </a:t>
            </a:r>
            <a:r>
              <a:rPr lang="tr-TR" altLang="en-US" sz="1800" dirty="0" err="1">
                <a:solidFill>
                  <a:schemeClr val="tx1"/>
                </a:solidFill>
              </a:rPr>
              <a:t>swithed</a:t>
            </a:r>
            <a:r>
              <a:rPr lang="tr-TR" altLang="en-US" sz="1800" dirty="0">
                <a:solidFill>
                  <a:schemeClr val="tx1"/>
                </a:solidFill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</a:rPr>
              <a:t>to</a:t>
            </a:r>
            <a:r>
              <a:rPr lang="tr-TR" altLang="en-US" sz="1800" dirty="0">
                <a:solidFill>
                  <a:schemeClr val="tx1"/>
                </a:solidFill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</a:rPr>
              <a:t>the</a:t>
            </a:r>
            <a:r>
              <a:rPr lang="tr-TR" altLang="en-US" sz="1800" dirty="0">
                <a:solidFill>
                  <a:schemeClr val="tx1"/>
                </a:solidFill>
              </a:rPr>
              <a:t>  ‘</a:t>
            </a:r>
            <a:r>
              <a:rPr lang="tr-TR" altLang="en-US" sz="1800" dirty="0" err="1">
                <a:solidFill>
                  <a:schemeClr val="tx1"/>
                </a:solidFill>
              </a:rPr>
              <a:t>case</a:t>
            </a:r>
            <a:r>
              <a:rPr lang="tr-TR" altLang="en-US" sz="1800" dirty="0">
                <a:solidFill>
                  <a:schemeClr val="tx1"/>
                </a:solidFill>
              </a:rPr>
              <a:t> 2’.  </a:t>
            </a:r>
            <a:r>
              <a:rPr lang="tr-TR" altLang="en-US" sz="1800" dirty="0" err="1">
                <a:solidFill>
                  <a:schemeClr val="tx1"/>
                </a:solidFill>
              </a:rPr>
              <a:t>Then</a:t>
            </a:r>
            <a:r>
              <a:rPr lang="tr-TR" altLang="en-US" sz="1800" dirty="0">
                <a:solidFill>
                  <a:schemeClr val="tx1"/>
                </a:solidFill>
              </a:rPr>
              <a:t>, </a:t>
            </a:r>
            <a:r>
              <a:rPr lang="tr-TR" altLang="en-US" sz="1800" dirty="0" err="1">
                <a:solidFill>
                  <a:schemeClr val="tx1"/>
                </a:solidFill>
              </a:rPr>
              <a:t>statements</a:t>
            </a:r>
            <a:r>
              <a:rPr lang="tr-TR" altLang="en-US" sz="1800" dirty="0">
                <a:solidFill>
                  <a:schemeClr val="tx1"/>
                </a:solidFill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</a:rPr>
              <a:t>under</a:t>
            </a:r>
            <a:r>
              <a:rPr lang="tr-TR" altLang="en-US" sz="1800" dirty="0">
                <a:solidFill>
                  <a:schemeClr val="tx1"/>
                </a:solidFill>
              </a:rPr>
              <a:t> ‘</a:t>
            </a:r>
            <a:r>
              <a:rPr lang="tr-TR" altLang="en-US" sz="1800" dirty="0" err="1">
                <a:solidFill>
                  <a:schemeClr val="tx1"/>
                </a:solidFill>
              </a:rPr>
              <a:t>case</a:t>
            </a:r>
            <a:r>
              <a:rPr lang="tr-TR" altLang="en-US" sz="1800" dirty="0">
                <a:solidFill>
                  <a:schemeClr val="tx1"/>
                </a:solidFill>
              </a:rPr>
              <a:t> 2’ </a:t>
            </a:r>
            <a:r>
              <a:rPr lang="tr-TR" altLang="en-US" sz="1800" dirty="0" err="1" smtClean="0">
                <a:solidFill>
                  <a:schemeClr val="tx1"/>
                </a:solidFill>
              </a:rPr>
              <a:t>are</a:t>
            </a:r>
            <a:r>
              <a:rPr lang="tr-TR" altLang="en-US" sz="1800" dirty="0" smtClean="0">
                <a:solidFill>
                  <a:schemeClr val="tx1"/>
                </a:solidFill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</a:rPr>
              <a:t>executed</a:t>
            </a:r>
            <a:r>
              <a:rPr lang="tr-TR" altLang="en-US" sz="1800" dirty="0">
                <a:solidFill>
                  <a:schemeClr val="tx1"/>
                </a:solidFill>
              </a:rPr>
              <a:t>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8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z="3200" b="1" dirty="0">
                <a:solidFill>
                  <a:schemeClr val="tx1"/>
                </a:solidFill>
              </a:rPr>
              <a:t>The break statement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1"/>
            <a:ext cx="2667000" cy="533399"/>
          </a:xfrm>
        </p:spPr>
        <p:txBody>
          <a:bodyPr/>
          <a:lstStyle/>
          <a:p>
            <a:r>
              <a:rPr lang="en-US" altLang="tr-TR" sz="2400" dirty="0"/>
              <a:t>Syntax: </a:t>
            </a:r>
            <a:r>
              <a:rPr lang="en-US" altLang="tr-TR" sz="2400" dirty="0" smtClean="0"/>
              <a:t> </a:t>
            </a:r>
            <a:endParaRPr lang="en-US" altLang="tr-T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133600" y="1295401"/>
            <a:ext cx="1371600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b</a:t>
            </a:r>
            <a:r>
              <a:rPr lang="en-US" altLang="tr-TR" sz="24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reak</a:t>
            </a:r>
            <a:r>
              <a:rPr lang="tr-TR" altLang="tr-TR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;</a:t>
            </a:r>
            <a:endParaRPr lang="en-US" altLang="tr-TR" sz="2400" i="1" dirty="0">
              <a:solidFill>
                <a:schemeClr val="tx1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85800" y="2057400"/>
            <a:ext cx="6858000" cy="1200329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tr-TR" dirty="0"/>
              <a:t> When the </a:t>
            </a:r>
            <a:r>
              <a:rPr lang="en-US" altLang="tr-TR" dirty="0">
                <a:solidFill>
                  <a:srgbClr val="0000FF"/>
                </a:solidFill>
              </a:rPr>
              <a:t>break statement</a:t>
            </a:r>
            <a:r>
              <a:rPr lang="en-US" altLang="tr-TR" dirty="0"/>
              <a:t> is </a:t>
            </a:r>
            <a:r>
              <a:rPr lang="en-US" altLang="tr-TR" i="1" dirty="0"/>
              <a:t>executed</a:t>
            </a:r>
            <a:r>
              <a:rPr lang="en-US" altLang="tr-TR" dirty="0"/>
              <a:t> inside a </a:t>
            </a:r>
            <a:r>
              <a:rPr lang="en-US" altLang="tr-TR" dirty="0">
                <a:solidFill>
                  <a:srgbClr val="FF0000"/>
                </a:solidFill>
              </a:rPr>
              <a:t>loop-statement</a:t>
            </a:r>
            <a:r>
              <a:rPr lang="en-US" altLang="tr-TR" dirty="0"/>
              <a:t>, the </a:t>
            </a:r>
            <a:r>
              <a:rPr lang="en-US" altLang="tr-TR" dirty="0">
                <a:solidFill>
                  <a:srgbClr val="FF0000"/>
                </a:solidFill>
              </a:rPr>
              <a:t>loop-statement</a:t>
            </a:r>
            <a:r>
              <a:rPr lang="en-US" altLang="tr-TR" dirty="0"/>
              <a:t> is </a:t>
            </a:r>
            <a:r>
              <a:rPr lang="en-US" altLang="tr-TR" dirty="0">
                <a:solidFill>
                  <a:srgbClr val="0000FF"/>
                </a:solidFill>
              </a:rPr>
              <a:t>terminated </a:t>
            </a:r>
            <a:r>
              <a:rPr lang="en-US" altLang="tr-TR" i="1" dirty="0">
                <a:solidFill>
                  <a:srgbClr val="0000FF"/>
                </a:solidFill>
              </a:rPr>
              <a:t>immediately</a:t>
            </a:r>
            <a:r>
              <a:rPr lang="en-US" altLang="tr-TR" dirty="0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tr-TR" dirty="0"/>
              <a:t> The </a:t>
            </a:r>
            <a:r>
              <a:rPr lang="en-US" altLang="tr-TR" dirty="0">
                <a:solidFill>
                  <a:srgbClr val="0000FF"/>
                </a:solidFill>
              </a:rPr>
              <a:t>execution</a:t>
            </a:r>
            <a:r>
              <a:rPr lang="en-US" altLang="tr-TR" dirty="0"/>
              <a:t> of the program will </a:t>
            </a:r>
            <a:r>
              <a:rPr lang="en-US" altLang="tr-TR" dirty="0">
                <a:solidFill>
                  <a:srgbClr val="FF0000"/>
                </a:solidFill>
              </a:rPr>
              <a:t>continue</a:t>
            </a:r>
            <a:r>
              <a:rPr lang="en-US" altLang="tr-TR" dirty="0"/>
              <a:t> with the </a:t>
            </a:r>
            <a:r>
              <a:rPr lang="en-US" altLang="tr-TR" dirty="0">
                <a:solidFill>
                  <a:srgbClr val="0000FF"/>
                </a:solidFill>
              </a:rPr>
              <a:t>statement </a:t>
            </a:r>
            <a:r>
              <a:rPr lang="en-US" altLang="tr-TR" i="1" dirty="0">
                <a:solidFill>
                  <a:srgbClr val="0000FF"/>
                </a:solidFill>
              </a:rPr>
              <a:t>following</a:t>
            </a:r>
            <a:r>
              <a:rPr lang="en-US" altLang="tr-TR" dirty="0">
                <a:solidFill>
                  <a:srgbClr val="0000FF"/>
                </a:solidFill>
              </a:rPr>
              <a:t> the </a:t>
            </a:r>
            <a:r>
              <a:rPr lang="en-US" altLang="tr-TR" dirty="0" smtClean="0">
                <a:solidFill>
                  <a:srgbClr val="0000FF"/>
                </a:solidFill>
              </a:rPr>
              <a:t>loop-statement</a:t>
            </a:r>
            <a:endParaRPr lang="en-US" altLang="tr-TR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63" y="3463288"/>
            <a:ext cx="4868275" cy="204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396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629FAB2-0F09-4898-8BEE-F71DE144D474}" type="slidenum">
              <a:rPr lang="en-US" altLang="en-US" sz="120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53251" name="Object 2"/>
          <p:cNvGraphicFramePr>
            <a:graphicFrameLocks noChangeAspect="1"/>
          </p:cNvGraphicFramePr>
          <p:nvPr/>
        </p:nvGraphicFramePr>
        <p:xfrm>
          <a:off x="0" y="0"/>
          <a:ext cx="7056438" cy="606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Document" r:id="rId4" imgW="7057644" imgH="6067044" progId="Word.Document.8">
                  <p:embed/>
                </p:oleObj>
              </mc:Choice>
              <mc:Fallback>
                <p:oleObj name="Document" r:id="rId4" imgW="7057644" imgH="606704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606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fig04_07.c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(1 of 4 )</a:t>
            </a: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886790" name="Text Box 6"/>
          <p:cNvSpPr txBox="1">
            <a:spLocks noChangeArrowheads="1"/>
          </p:cNvSpPr>
          <p:nvPr/>
        </p:nvSpPr>
        <p:spPr bwMode="auto">
          <a:xfrm>
            <a:off x="4648200" y="3657600"/>
            <a:ext cx="4332288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EOF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stands for “end of file;” this character varies from system to system</a:t>
            </a:r>
          </a:p>
        </p:txBody>
      </p:sp>
      <p:sp>
        <p:nvSpPr>
          <p:cNvPr id="53256" name="Line 7"/>
          <p:cNvSpPr>
            <a:spLocks noChangeShapeType="1"/>
          </p:cNvSpPr>
          <p:nvPr/>
        </p:nvSpPr>
        <p:spPr bwMode="auto">
          <a:xfrm flipH="1">
            <a:off x="40386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86792" name="Text Box 8"/>
          <p:cNvSpPr txBox="1">
            <a:spLocks noChangeArrowheads="1"/>
          </p:cNvSpPr>
          <p:nvPr/>
        </p:nvSpPr>
        <p:spPr bwMode="auto">
          <a:xfrm>
            <a:off x="4953000" y="4495800"/>
            <a:ext cx="4100513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switch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statement checks each of its nested </a:t>
            </a: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case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 for a match</a:t>
            </a:r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 flipH="1" flipV="1">
            <a:off x="1981200" y="4648200"/>
            <a:ext cx="2971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86794" name="Text Box 10"/>
          <p:cNvSpPr txBox="1">
            <a:spLocks noChangeArrowheads="1"/>
          </p:cNvSpPr>
          <p:nvPr/>
        </p:nvSpPr>
        <p:spPr bwMode="auto">
          <a:xfrm>
            <a:off x="1981200" y="6019800"/>
            <a:ext cx="5105400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break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statement makes program skip to end of </a:t>
            </a: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switch</a:t>
            </a: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 flipH="1" flipV="1">
            <a:off x="1676400" y="571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90" grpId="0" animBg="1"/>
      <p:bldP spid="886792" grpId="0" animBg="1"/>
      <p:bldP spid="88679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1E56D3A-D13D-491E-AC69-06E5AEB0F52E}" type="slidenum">
              <a:rPr lang="en-US" altLang="en-US" sz="120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55299" name="Object 2"/>
          <p:cNvGraphicFramePr>
            <a:graphicFrameLocks noChangeAspect="1"/>
          </p:cNvGraphicFramePr>
          <p:nvPr/>
        </p:nvGraphicFramePr>
        <p:xfrm>
          <a:off x="0" y="0"/>
          <a:ext cx="7056438" cy="543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Document" r:id="rId4" imgW="7057644" imgH="5433060" progId="Word.Document.8">
                  <p:embed/>
                </p:oleObj>
              </mc:Choice>
              <mc:Fallback>
                <p:oleObj name="Document" r:id="rId4" imgW="7057644" imgH="54330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543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fig04_07.c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(2 of 4 )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76800" y="1962944"/>
            <a:ext cx="3505200" cy="1389856"/>
          </a:xfrm>
          <a:prstGeom prst="wedgeRoundRectCallout">
            <a:avLst>
              <a:gd name="adj1" fmla="val -67883"/>
              <a:gd name="adj2" fmla="val -29913"/>
              <a:gd name="adj3" fmla="val 16667"/>
            </a:avLst>
          </a:prstGeom>
          <a:noFill/>
          <a:ln w="2857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115888" indent="-1588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  <a:buFontTx/>
              <a:buNone/>
            </a:pPr>
            <a:r>
              <a:rPr lang="tr-TR" altLang="en-US" sz="1800" dirty="0" err="1">
                <a:solidFill>
                  <a:schemeClr val="tx1"/>
                </a:solidFill>
              </a:rPr>
              <a:t>if</a:t>
            </a:r>
            <a:r>
              <a:rPr lang="tr-TR" altLang="en-US" sz="1800" dirty="0">
                <a:solidFill>
                  <a:schemeClr val="tx1"/>
                </a:solidFill>
              </a:rPr>
              <a:t> </a:t>
            </a:r>
            <a:r>
              <a:rPr lang="tr-TR" altLang="en-US" sz="1800" dirty="0" smtClean="0">
                <a:solidFill>
                  <a:schemeClr val="tx1"/>
                </a:solidFill>
              </a:rPr>
              <a:t>‘</a:t>
            </a:r>
            <a:r>
              <a:rPr lang="tr-TR" altLang="en-US" sz="1800" dirty="0" err="1" smtClean="0">
                <a:solidFill>
                  <a:schemeClr val="tx1"/>
                </a:solidFill>
              </a:rPr>
              <a:t>grade</a:t>
            </a:r>
            <a:r>
              <a:rPr lang="tr-TR" altLang="en-US" sz="1800" dirty="0" smtClean="0">
                <a:solidFill>
                  <a:schemeClr val="tx1"/>
                </a:solidFill>
              </a:rPr>
              <a:t>’ </a:t>
            </a:r>
            <a:r>
              <a:rPr lang="tr-TR" altLang="en-US" sz="1800" dirty="0">
                <a:solidFill>
                  <a:schemeClr val="tx1"/>
                </a:solidFill>
              </a:rPr>
              <a:t>is </a:t>
            </a:r>
            <a:r>
              <a:rPr lang="tr-TR" altLang="en-US" sz="1800" dirty="0" err="1">
                <a:solidFill>
                  <a:schemeClr val="tx1"/>
                </a:solidFill>
              </a:rPr>
              <a:t>equal</a:t>
            </a:r>
            <a:r>
              <a:rPr lang="tr-TR" altLang="en-US" sz="1800" dirty="0">
                <a:solidFill>
                  <a:schemeClr val="tx1"/>
                </a:solidFill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</a:rPr>
              <a:t>to</a:t>
            </a:r>
            <a:r>
              <a:rPr lang="tr-TR" altLang="en-US" sz="1800" dirty="0">
                <a:solidFill>
                  <a:schemeClr val="tx1"/>
                </a:solidFill>
              </a:rPr>
              <a:t> </a:t>
            </a:r>
            <a:r>
              <a:rPr lang="tr-TR" altLang="en-US" sz="1800" dirty="0" smtClean="0">
                <a:solidFill>
                  <a:schemeClr val="tx1"/>
                </a:solidFill>
              </a:rPr>
              <a:t>‘D’, </a:t>
            </a:r>
            <a:r>
              <a:rPr lang="tr-TR" altLang="en-US" sz="1800" dirty="0" err="1">
                <a:solidFill>
                  <a:schemeClr val="tx1"/>
                </a:solidFill>
              </a:rPr>
              <a:t>the</a:t>
            </a:r>
            <a:r>
              <a:rPr lang="tr-TR" altLang="en-US" sz="1800" dirty="0">
                <a:solidFill>
                  <a:schemeClr val="tx1"/>
                </a:solidFill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</a:rPr>
              <a:t>code</a:t>
            </a:r>
            <a:r>
              <a:rPr lang="tr-TR" altLang="en-US" sz="1800" dirty="0">
                <a:solidFill>
                  <a:schemeClr val="tx1"/>
                </a:solidFill>
              </a:rPr>
              <a:t> is </a:t>
            </a:r>
            <a:r>
              <a:rPr lang="tr-TR" altLang="en-US" sz="1800" dirty="0" err="1">
                <a:solidFill>
                  <a:schemeClr val="tx1"/>
                </a:solidFill>
              </a:rPr>
              <a:t>swithed</a:t>
            </a:r>
            <a:r>
              <a:rPr lang="tr-TR" altLang="en-US" sz="1800" dirty="0">
                <a:solidFill>
                  <a:schemeClr val="tx1"/>
                </a:solidFill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</a:rPr>
              <a:t>to</a:t>
            </a:r>
            <a:r>
              <a:rPr lang="tr-TR" altLang="en-US" sz="1800" dirty="0">
                <a:solidFill>
                  <a:schemeClr val="tx1"/>
                </a:solidFill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</a:rPr>
              <a:t>the</a:t>
            </a:r>
            <a:r>
              <a:rPr lang="tr-TR" altLang="en-US" sz="1800" dirty="0">
                <a:solidFill>
                  <a:schemeClr val="tx1"/>
                </a:solidFill>
              </a:rPr>
              <a:t>  </a:t>
            </a:r>
            <a:r>
              <a:rPr lang="tr-TR" altLang="en-US" sz="1800" dirty="0" err="1" smtClean="0">
                <a:solidFill>
                  <a:schemeClr val="tx1"/>
                </a:solidFill>
              </a:rPr>
              <a:t>case</a:t>
            </a:r>
            <a:r>
              <a:rPr lang="tr-TR" altLang="en-US" sz="1800" dirty="0" smtClean="0">
                <a:solidFill>
                  <a:schemeClr val="tx1"/>
                </a:solidFill>
              </a:rPr>
              <a:t> ‘D’.  </a:t>
            </a:r>
            <a:r>
              <a:rPr lang="tr-TR" altLang="en-US" sz="1800" dirty="0" err="1">
                <a:solidFill>
                  <a:schemeClr val="tx1"/>
                </a:solidFill>
              </a:rPr>
              <a:t>Then</a:t>
            </a:r>
            <a:r>
              <a:rPr lang="tr-TR" altLang="en-US" sz="1800" dirty="0">
                <a:solidFill>
                  <a:schemeClr val="tx1"/>
                </a:solidFill>
              </a:rPr>
              <a:t>, </a:t>
            </a:r>
            <a:r>
              <a:rPr lang="tr-TR" altLang="en-US" sz="1800" dirty="0" err="1">
                <a:solidFill>
                  <a:schemeClr val="tx1"/>
                </a:solidFill>
              </a:rPr>
              <a:t>statements</a:t>
            </a:r>
            <a:r>
              <a:rPr lang="tr-TR" altLang="en-US" sz="1800" dirty="0">
                <a:solidFill>
                  <a:schemeClr val="tx1"/>
                </a:solidFill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</a:rPr>
              <a:t>under</a:t>
            </a:r>
            <a:r>
              <a:rPr lang="tr-TR" altLang="en-US" sz="1800" dirty="0">
                <a:solidFill>
                  <a:schemeClr val="tx1"/>
                </a:solidFill>
              </a:rPr>
              <a:t> </a:t>
            </a:r>
            <a:r>
              <a:rPr lang="tr-TR" altLang="en-US" sz="1800" dirty="0" err="1" smtClean="0">
                <a:solidFill>
                  <a:schemeClr val="tx1"/>
                </a:solidFill>
              </a:rPr>
              <a:t>are</a:t>
            </a:r>
            <a:r>
              <a:rPr lang="tr-TR" altLang="en-US" sz="1800" dirty="0" smtClean="0">
                <a:solidFill>
                  <a:schemeClr val="tx1"/>
                </a:solidFill>
              </a:rPr>
              <a:t> </a:t>
            </a:r>
            <a:r>
              <a:rPr lang="tr-TR" altLang="en-US" sz="1800" dirty="0" err="1">
                <a:solidFill>
                  <a:schemeClr val="tx1"/>
                </a:solidFill>
              </a:rPr>
              <a:t>executed</a:t>
            </a:r>
            <a:r>
              <a:rPr lang="tr-TR" altLang="en-US" sz="1800" dirty="0">
                <a:solidFill>
                  <a:schemeClr val="tx1"/>
                </a:solidFill>
              </a:rPr>
              <a:t>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800600" y="3699669"/>
            <a:ext cx="2819400" cy="1066800"/>
          </a:xfrm>
          <a:prstGeom prst="wedgeRoundRectCallout">
            <a:avLst>
              <a:gd name="adj1" fmla="val -95273"/>
              <a:gd name="adj2" fmla="val -30561"/>
              <a:gd name="adj3" fmla="val 16667"/>
            </a:avLst>
          </a:prstGeom>
          <a:noFill/>
          <a:ln w="28575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eaLnBrk="1" hangingPunct="1">
              <a:spcAft>
                <a:spcPts val="1600"/>
              </a:spcAft>
              <a:buClrTx/>
              <a:buFontTx/>
              <a:buNone/>
              <a:defRPr sz="18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5888" indent="-1588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break statement makes program skip to end of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E8B5C31-B301-40D1-8B5D-DEB8A110AA79}" type="slidenum">
              <a:rPr lang="en-US" altLang="en-US" sz="120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57347" name="Object 2"/>
          <p:cNvGraphicFramePr>
            <a:graphicFrameLocks noChangeAspect="1"/>
          </p:cNvGraphicFramePr>
          <p:nvPr/>
        </p:nvGraphicFramePr>
        <p:xfrm>
          <a:off x="0" y="0"/>
          <a:ext cx="7056438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Document" r:id="rId4" imgW="7057644" imgH="4169664" progId="Word.Document.8">
                  <p:embed/>
                </p:oleObj>
              </mc:Choice>
              <mc:Fallback>
                <p:oleObj name="Document" r:id="rId4" imgW="7057644" imgH="416966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416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fig04_07.c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(3 of 4 )</a:t>
            </a:r>
          </a:p>
        </p:txBody>
      </p:sp>
      <p:sp>
        <p:nvSpPr>
          <p:cNvPr id="888837" name="Text Box 5"/>
          <p:cNvSpPr txBox="1">
            <a:spLocks noChangeArrowheads="1"/>
          </p:cNvSpPr>
          <p:nvPr/>
        </p:nvSpPr>
        <p:spPr bwMode="auto">
          <a:xfrm>
            <a:off x="5486400" y="533400"/>
            <a:ext cx="3505200" cy="646113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en-US" sz="1800" b="1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default</a:t>
            </a:r>
            <a:r>
              <a:rPr lang="en-US" altLang="en-US" sz="1800" b="1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case occurs if none of the </a:t>
            </a:r>
            <a:r>
              <a:rPr lang="en-US" altLang="en-US" sz="1800" b="1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case</a:t>
            </a:r>
            <a:r>
              <a:rPr lang="en-US" altLang="en-US" sz="1800" b="1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 are matched</a:t>
            </a:r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 flipH="1">
            <a:off x="4648200" y="152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6324600" y="15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6A2FF3A-C0CD-4F46-B0BB-ACF7DC3068EA}" type="slidenum">
              <a:rPr lang="en-US" altLang="en-US" sz="120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59395" name="Object 2"/>
          <p:cNvGraphicFramePr>
            <a:graphicFrameLocks noChangeAspect="1"/>
          </p:cNvGraphicFramePr>
          <p:nvPr/>
        </p:nvGraphicFramePr>
        <p:xfrm>
          <a:off x="0" y="0"/>
          <a:ext cx="7043738" cy="420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Document" r:id="rId4" imgW="7046703" imgH="4207348" progId="Word.Document.8">
                  <p:embed/>
                </p:oleObj>
              </mc:Choice>
              <mc:Fallback>
                <p:oleObj name="Document" r:id="rId4" imgW="7046703" imgH="4207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3738" cy="420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fig04_07.c</a:t>
            </a:r>
          </a:p>
          <a:p>
            <a:pPr eaLnBrk="1" hangingPunct="1"/>
            <a:r>
              <a:rPr lang="en-US" altLang="en-US" sz="1600" b="0">
                <a:latin typeface="Times New Roman" panose="02020603050405020304" pitchFamily="18" charset="0"/>
              </a:rPr>
              <a:t>(4 of 4 )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9B206F1D-C621-43EE-9EAC-139103605E2A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27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Portability Tip 4.1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3" y="2055813"/>
            <a:ext cx="6859587" cy="860425"/>
          </a:xfrm>
          <a:noFill/>
        </p:spPr>
        <p:txBody>
          <a:bodyPr anchor="t"/>
          <a:lstStyle/>
          <a:p>
            <a:pPr eaLnBrk="1" hangingPunct="1"/>
            <a:r>
              <a:rPr lang="en-US" altLang="en-US" smtClean="0"/>
              <a:t>The keystroke combinations for entering </a:t>
            </a:r>
            <a:r>
              <a:rPr lang="en-US" altLang="en-US" smtClean="0">
                <a:latin typeface="Lucida Console" panose="020B0609040504020204" pitchFamily="49" charset="0"/>
              </a:rPr>
              <a:t>EOF</a:t>
            </a:r>
            <a:r>
              <a:rPr lang="en-US" altLang="en-US" smtClean="0"/>
              <a:t> (end of file) are system dependent.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FF490D3-75B2-4E70-BBAF-18C9E62B7D67}" type="slidenum">
              <a:rPr lang="en-US" altLang="en-US" sz="1200" smtClean="0">
                <a:solidFill>
                  <a:schemeClr val="tx1"/>
                </a:solidFill>
              </a:rPr>
              <a:pPr/>
              <a:t>28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277813"/>
          </a:xfrm>
          <a:noFill/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4D99FF"/>
                </a:solidFill>
              </a:rPr>
              <a:t>Fig. 4.8</a:t>
            </a:r>
            <a:r>
              <a:rPr lang="en-US" altLang="en-US" smtClean="0">
                <a:solidFill>
                  <a:srgbClr val="000000"/>
                </a:solidFill>
              </a:rPr>
              <a:t> </a:t>
            </a:r>
            <a:r>
              <a:rPr lang="en-US" altLang="en-US" b="1" smtClean="0">
                <a:solidFill>
                  <a:srgbClr val="000000"/>
                </a:solidFill>
                <a:cs typeface="Times New Roman" panose="02020603050405020304" pitchFamily="18" charset="0"/>
              </a:rPr>
              <a:t>|</a:t>
            </a:r>
            <a:r>
              <a:rPr lang="en-US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smtClean="0">
                <a:solidFill>
                  <a:srgbClr val="000000"/>
                </a:solidFill>
                <a:latin typeface="Lucida Console" panose="020B0609040504020204" pitchFamily="49" charset="0"/>
              </a:rPr>
              <a:t>switch</a:t>
            </a:r>
            <a:r>
              <a:rPr lang="en-US" altLang="en-US" smtClean="0">
                <a:solidFill>
                  <a:srgbClr val="000000"/>
                </a:solidFill>
              </a:rPr>
              <a:t> multiple-selection statement with </a:t>
            </a:r>
            <a:r>
              <a:rPr lang="en-US" altLang="en-US" b="1" smtClean="0">
                <a:solidFill>
                  <a:srgbClr val="000000"/>
                </a:solidFill>
                <a:latin typeface="Lucida Console" panose="020B0609040504020204" pitchFamily="49" charset="0"/>
              </a:rPr>
              <a:t>breaks</a:t>
            </a:r>
            <a:r>
              <a:rPr lang="en-US" altLang="en-US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3492" name="Picture 3" descr="AAHBDOH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0488"/>
            <a:ext cx="6359525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3240291A-6799-410D-9C9C-104F55A8B0ED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29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Good Programming Practice 4.7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3" y="2055813"/>
            <a:ext cx="7264400" cy="2781300"/>
          </a:xfrm>
          <a:noFill/>
        </p:spPr>
        <p:txBody>
          <a:bodyPr anchor="t"/>
          <a:lstStyle/>
          <a:p>
            <a:pPr eaLnBrk="1" hangingPunct="1"/>
            <a:r>
              <a:rPr lang="en-US" altLang="en-US" smtClean="0"/>
              <a:t>Provide a </a:t>
            </a:r>
            <a:r>
              <a:rPr lang="en-US" altLang="en-US" smtClean="0">
                <a:latin typeface="Lucida Console" panose="020B0609040504020204" pitchFamily="49" charset="0"/>
              </a:rPr>
              <a:t>default</a:t>
            </a:r>
            <a:r>
              <a:rPr lang="en-US" altLang="en-US" smtClean="0"/>
              <a:t> case in </a:t>
            </a:r>
            <a:r>
              <a:rPr lang="en-US" altLang="en-US" smtClean="0">
                <a:latin typeface="Lucida Console" panose="020B0609040504020204" pitchFamily="49" charset="0"/>
              </a:rPr>
              <a:t>switch</a:t>
            </a:r>
            <a:r>
              <a:rPr lang="en-US" altLang="en-US" smtClean="0"/>
              <a:t> statements. Cases not explicitly tested in a </a:t>
            </a:r>
            <a:r>
              <a:rPr lang="en-US" altLang="en-US" smtClean="0">
                <a:latin typeface="Lucida Console" panose="020B0609040504020204" pitchFamily="49" charset="0"/>
              </a:rPr>
              <a:t>switch</a:t>
            </a:r>
            <a:r>
              <a:rPr lang="en-US" altLang="en-US" smtClean="0"/>
              <a:t> are ignored. The </a:t>
            </a:r>
            <a:r>
              <a:rPr lang="en-US" altLang="en-US" smtClean="0">
                <a:latin typeface="Lucida Console" panose="020B0609040504020204" pitchFamily="49" charset="0"/>
              </a:rPr>
              <a:t>default</a:t>
            </a:r>
            <a:r>
              <a:rPr lang="en-US" altLang="en-US" smtClean="0"/>
              <a:t> case helps prevent this by focusing the programmer on the need to process exceptional conditions. There are situations in which no </a:t>
            </a:r>
            <a:r>
              <a:rPr lang="en-US" altLang="en-US" smtClean="0">
                <a:latin typeface="Lucida Console" panose="020B0609040504020204" pitchFamily="49" charset="0"/>
              </a:rPr>
              <a:t>default</a:t>
            </a:r>
            <a:r>
              <a:rPr lang="en-US" altLang="en-US" smtClean="0"/>
              <a:t> processing is needed.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5000"/>
              </a:lnSpc>
              <a:spcAft>
                <a:spcPct val="20000"/>
              </a:spcAft>
              <a:buClr>
                <a:srgbClr val="4E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Aft>
                <a:spcPct val="30000"/>
              </a:spcAft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2AC3E8AF-176C-4089-AF93-96E1FBB360BA}" type="slidenum">
              <a:rPr lang="en-US" altLang="en-US" sz="1200" b="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OBJECTIVES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255713"/>
            <a:ext cx="7740650" cy="4302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0" smtClean="0">
                <a:ea typeface="Times New Roman" panose="02020603050405020304" pitchFamily="18" charset="0"/>
                <a:cs typeface="Goudy Sans Book" pitchFamily="34" charset="0"/>
              </a:rPr>
              <a:t>In this chapter you will learn: </a:t>
            </a:r>
          </a:p>
          <a:p>
            <a:pPr eaLnBrk="1" hangingPunct="1"/>
            <a:r>
              <a:rPr lang="en-US" altLang="en-US" sz="2200" b="0" smtClean="0">
                <a:ea typeface="Times New Roman" panose="02020603050405020304" pitchFamily="18" charset="0"/>
                <a:cs typeface="Goudy Sans Book" pitchFamily="34" charset="0"/>
              </a:rPr>
              <a:t>The essentials of counter-controlled repetition. </a:t>
            </a:r>
          </a:p>
          <a:p>
            <a:pPr eaLnBrk="1" hangingPunct="1"/>
            <a:r>
              <a:rPr lang="en-US" altLang="en-US" sz="2200" b="0" smtClean="0">
                <a:ea typeface="Times New Roman" panose="02020603050405020304" pitchFamily="18" charset="0"/>
                <a:cs typeface="Goudy Sans Book" pitchFamily="34" charset="0"/>
              </a:rPr>
              <a:t>To use the </a:t>
            </a:r>
            <a:r>
              <a:rPr lang="en-US" altLang="en-US" sz="1800" b="0" smtClean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for</a:t>
            </a:r>
            <a:r>
              <a:rPr lang="en-US" altLang="en-US" sz="2200" b="0" smtClean="0">
                <a:ea typeface="Times New Roman" panose="02020603050405020304" pitchFamily="18" charset="0"/>
                <a:cs typeface="Goudy Sans Book" pitchFamily="34" charset="0"/>
              </a:rPr>
              <a:t> and </a:t>
            </a:r>
            <a:r>
              <a:rPr lang="en-US" altLang="en-US" sz="1800" b="0" smtClean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do...while</a:t>
            </a:r>
            <a:r>
              <a:rPr lang="en-US" altLang="en-US" sz="2200" b="0" smtClean="0">
                <a:ea typeface="Times New Roman" panose="02020603050405020304" pitchFamily="18" charset="0"/>
                <a:cs typeface="Goudy Sans Book" pitchFamily="34" charset="0"/>
              </a:rPr>
              <a:t> repetition statements to execute statements in a program repeatedly.</a:t>
            </a:r>
          </a:p>
          <a:p>
            <a:pPr eaLnBrk="1" hangingPunct="1"/>
            <a:r>
              <a:rPr lang="en-US" altLang="en-US" sz="2200" b="0" smtClean="0">
                <a:ea typeface="Times New Roman" panose="02020603050405020304" pitchFamily="18" charset="0"/>
                <a:cs typeface="Goudy Sans Book" pitchFamily="34" charset="0"/>
              </a:rPr>
              <a:t>To understand multiple selection using the </a:t>
            </a:r>
            <a:r>
              <a:rPr lang="en-US" altLang="en-US" sz="1800" b="0" smtClean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switch</a:t>
            </a:r>
            <a:r>
              <a:rPr lang="en-US" altLang="en-US" sz="2200" b="0" smtClean="0">
                <a:ea typeface="Times New Roman" panose="02020603050405020304" pitchFamily="18" charset="0"/>
                <a:cs typeface="Goudy Sans Book" pitchFamily="34" charset="0"/>
              </a:rPr>
              <a:t> selection statement.</a:t>
            </a:r>
          </a:p>
          <a:p>
            <a:pPr eaLnBrk="1" hangingPunct="1"/>
            <a:r>
              <a:rPr lang="en-US" altLang="en-US" sz="2200" b="0" smtClean="0">
                <a:ea typeface="Times New Roman" panose="02020603050405020304" pitchFamily="18" charset="0"/>
                <a:cs typeface="Goudy Sans Book" pitchFamily="34" charset="0"/>
              </a:rPr>
              <a:t>To use the </a:t>
            </a:r>
            <a:r>
              <a:rPr lang="en-US" altLang="en-US" sz="1800" b="0" smtClean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break</a:t>
            </a:r>
            <a:r>
              <a:rPr lang="en-US" altLang="en-US" sz="2200" b="0" smtClean="0">
                <a:ea typeface="Times New Roman" panose="02020603050405020304" pitchFamily="18" charset="0"/>
                <a:cs typeface="Goudy Sans Book" pitchFamily="34" charset="0"/>
              </a:rPr>
              <a:t> and </a:t>
            </a:r>
            <a:r>
              <a:rPr lang="en-US" altLang="en-US" sz="1800" b="0" smtClean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continue</a:t>
            </a:r>
            <a:r>
              <a:rPr lang="en-US" altLang="en-US" sz="2200" b="0" smtClean="0">
                <a:ea typeface="Times New Roman" panose="02020603050405020304" pitchFamily="18" charset="0"/>
                <a:cs typeface="Goudy Sans Book" pitchFamily="34" charset="0"/>
              </a:rPr>
              <a:t> program control statements to alter the flow of control.</a:t>
            </a:r>
          </a:p>
          <a:p>
            <a:pPr eaLnBrk="1" hangingPunct="1"/>
            <a:r>
              <a:rPr lang="en-US" altLang="en-US" sz="2200" b="0" smtClean="0">
                <a:ea typeface="Times New Roman" panose="02020603050405020304" pitchFamily="18" charset="0"/>
                <a:cs typeface="Goudy Sans Book" pitchFamily="34" charset="0"/>
              </a:rPr>
              <a:t>To use the logical operators to form complex conditional expressions in control statements.</a:t>
            </a:r>
          </a:p>
          <a:p>
            <a:pPr eaLnBrk="1" hangingPunct="1"/>
            <a:r>
              <a:rPr lang="en-US" altLang="en-US" sz="2200" b="0" smtClean="0">
                <a:ea typeface="Times New Roman" panose="02020603050405020304" pitchFamily="18" charset="0"/>
                <a:cs typeface="Goudy Sans Book" pitchFamily="34" charset="0"/>
              </a:rPr>
              <a:t>To avoid the consequences of confusing the equality and assignment operators.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3A3AA0F0-25EC-4606-83F3-66BC3CF589E1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30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Good Programming Practice 4.8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3" y="2055813"/>
            <a:ext cx="7088187" cy="2012950"/>
          </a:xfrm>
          <a:noFill/>
        </p:spPr>
        <p:txBody>
          <a:bodyPr anchor="t"/>
          <a:lstStyle/>
          <a:p>
            <a:pPr eaLnBrk="1" hangingPunct="1"/>
            <a:r>
              <a:rPr lang="en-US" altLang="en-US" smtClean="0"/>
              <a:t>Although the </a:t>
            </a:r>
            <a:r>
              <a:rPr lang="en-US" altLang="en-US" smtClean="0">
                <a:latin typeface="Lucida Console" panose="020B0609040504020204" pitchFamily="49" charset="0"/>
              </a:rPr>
              <a:t>case</a:t>
            </a:r>
            <a:r>
              <a:rPr lang="en-US" altLang="en-US" smtClean="0"/>
              <a:t> clauses and the </a:t>
            </a:r>
            <a:r>
              <a:rPr lang="en-US" altLang="en-US" smtClean="0">
                <a:latin typeface="Lucida Console" panose="020B0609040504020204" pitchFamily="49" charset="0"/>
              </a:rPr>
              <a:t>default</a:t>
            </a:r>
            <a:r>
              <a:rPr lang="en-US" altLang="en-US" smtClean="0"/>
              <a:t> case clause in a </a:t>
            </a:r>
            <a:r>
              <a:rPr lang="en-US" altLang="en-US" smtClean="0">
                <a:latin typeface="Lucida Console" panose="020B0609040504020204" pitchFamily="49" charset="0"/>
              </a:rPr>
              <a:t>switch</a:t>
            </a:r>
            <a:r>
              <a:rPr lang="en-US" altLang="en-US" smtClean="0"/>
              <a:t> statement can occur in any order, it is considered good programming practice to place the </a:t>
            </a:r>
            <a:r>
              <a:rPr lang="en-US" altLang="en-US" smtClean="0">
                <a:latin typeface="Lucida Console" panose="020B0609040504020204" pitchFamily="49" charset="0"/>
              </a:rPr>
              <a:t>default </a:t>
            </a:r>
            <a:r>
              <a:rPr lang="en-US" altLang="en-US" smtClean="0"/>
              <a:t>clause last.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23F0655C-D9A5-464C-AF91-800DDC8258F7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31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Good Programming Practice 4.9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3" y="2055813"/>
            <a:ext cx="6630987" cy="2012950"/>
          </a:xfrm>
          <a:noFill/>
        </p:spPr>
        <p:txBody>
          <a:bodyPr anchor="t"/>
          <a:lstStyle/>
          <a:p>
            <a:pPr eaLnBrk="1" hangingPunct="1"/>
            <a:r>
              <a:rPr lang="en-US" altLang="en-US" smtClean="0"/>
              <a:t>In a </a:t>
            </a:r>
            <a:r>
              <a:rPr lang="en-US" altLang="en-US" smtClean="0">
                <a:latin typeface="Lucida Console" panose="020B0609040504020204" pitchFamily="49" charset="0"/>
              </a:rPr>
              <a:t>switch</a:t>
            </a:r>
            <a:r>
              <a:rPr lang="en-US" altLang="en-US" smtClean="0"/>
              <a:t> statement when the </a:t>
            </a:r>
            <a:r>
              <a:rPr lang="en-US" altLang="en-US" smtClean="0">
                <a:latin typeface="Lucida Console" panose="020B0609040504020204" pitchFamily="49" charset="0"/>
              </a:rPr>
              <a:t>default</a:t>
            </a:r>
            <a:r>
              <a:rPr lang="en-US" altLang="en-US" smtClean="0"/>
              <a:t> clause is listed last, the </a:t>
            </a:r>
            <a:r>
              <a:rPr lang="en-US" altLang="en-US" smtClean="0">
                <a:latin typeface="Lucida Console" panose="020B0609040504020204" pitchFamily="49" charset="0"/>
              </a:rPr>
              <a:t>break</a:t>
            </a:r>
            <a:r>
              <a:rPr lang="en-US" altLang="en-US" smtClean="0"/>
              <a:t> statement is not required. But some programmers include this </a:t>
            </a:r>
            <a:r>
              <a:rPr lang="en-US" altLang="en-US" smtClean="0">
                <a:latin typeface="Lucida Console" panose="020B0609040504020204" pitchFamily="49" charset="0"/>
              </a:rPr>
              <a:t>break</a:t>
            </a:r>
            <a:r>
              <a:rPr lang="en-US" altLang="en-US" smtClean="0"/>
              <a:t> for clarity and symmetry with other </a:t>
            </a:r>
            <a:r>
              <a:rPr lang="en-US" altLang="en-US" smtClean="0">
                <a:latin typeface="Lucida Console" panose="020B0609040504020204" pitchFamily="49" charset="0"/>
              </a:rPr>
              <a:t>cases</a:t>
            </a:r>
            <a:r>
              <a:rPr lang="en-US" altLang="en-US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 descr="AAHBDOG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3" y="2474913"/>
            <a:ext cx="684688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E262C6C8-7788-42FA-86AA-960A6E50AE4B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32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4.8 </a:t>
            </a:r>
            <a:r>
              <a:rPr lang="en-US" altLang="en-US" noProof="1" smtClean="0">
                <a:latin typeface="Lucida Console" panose="020B0609040504020204" pitchFamily="49" charset="0"/>
              </a:rPr>
              <a:t>do</a:t>
            </a:r>
            <a:r>
              <a:rPr lang="en-US" altLang="en-US" smtClean="0"/>
              <a:t>…</a:t>
            </a:r>
            <a:r>
              <a:rPr lang="en-US" altLang="en-US" noProof="1" smtClean="0">
                <a:latin typeface="Lucida Console" panose="020B0609040504020204" pitchFamily="49" charset="0"/>
              </a:rPr>
              <a:t>while</a:t>
            </a:r>
            <a:r>
              <a:rPr lang="en-US" altLang="en-US" noProof="1" smtClean="0"/>
              <a:t> Repetition </a:t>
            </a:r>
            <a:r>
              <a:rPr lang="en-US" altLang="en-US" smtClean="0"/>
              <a:t>Statement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1238"/>
            <a:ext cx="8001000" cy="45259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sz="2600" dirty="0" smtClean="0">
                <a:latin typeface="Lucida Console" panose="020B0609040504020204" pitchFamily="49" charset="0"/>
              </a:rPr>
              <a:t>do</a:t>
            </a:r>
            <a:r>
              <a:rPr lang="en-US" altLang="en-US" dirty="0" smtClean="0"/>
              <a:t>…</a:t>
            </a:r>
            <a:r>
              <a:rPr lang="en-US" altLang="en-US" sz="2600" dirty="0" smtClean="0">
                <a:latin typeface="Lucida Console" panose="020B0609040504020204" pitchFamily="49" charset="0"/>
              </a:rPr>
              <a:t>while</a:t>
            </a:r>
            <a:r>
              <a:rPr lang="en-US" altLang="en-US" dirty="0" smtClean="0"/>
              <a:t> repetition statement </a:t>
            </a:r>
          </a:p>
          <a:p>
            <a:pPr lvl="1" eaLnBrk="1" hangingPunct="1"/>
            <a:r>
              <a:rPr lang="en-US" altLang="en-US" b="0" dirty="0" smtClean="0"/>
              <a:t>Similar to the </a:t>
            </a:r>
            <a:r>
              <a:rPr lang="en-US" altLang="en-US" sz="2000" b="0" dirty="0" smtClean="0">
                <a:latin typeface="Lucida Console" panose="020B0609040504020204" pitchFamily="49" charset="0"/>
              </a:rPr>
              <a:t>while</a:t>
            </a:r>
            <a:r>
              <a:rPr lang="en-US" altLang="en-US" b="0" dirty="0" smtClean="0"/>
              <a:t> structure</a:t>
            </a:r>
          </a:p>
          <a:p>
            <a:pPr lvl="1" eaLnBrk="1" hangingPunct="1"/>
            <a:r>
              <a:rPr lang="en-US" altLang="en-US" b="0" dirty="0" smtClean="0"/>
              <a:t>Condition for repetition only tested after the body of the loop is performed</a:t>
            </a:r>
          </a:p>
          <a:p>
            <a:pPr lvl="2" eaLnBrk="1" hangingPunct="1"/>
            <a:r>
              <a:rPr lang="en-US" altLang="en-US" b="0" dirty="0" smtClean="0"/>
              <a:t>All actions are performed at least once</a:t>
            </a:r>
          </a:p>
          <a:p>
            <a:pPr lvl="1" eaLnBrk="1" hangingPunct="1"/>
            <a:r>
              <a:rPr lang="en-US" altLang="en-US" dirty="0" smtClean="0"/>
              <a:t>Format:</a:t>
            </a:r>
          </a:p>
          <a:p>
            <a:pPr lvl="3" eaLnBrk="1" hangingPunct="1"/>
            <a:r>
              <a:rPr lang="en-US" altLang="en-US" sz="1800" dirty="0" smtClean="0">
                <a:latin typeface="Lucida Console" panose="020B0609040504020204" pitchFamily="49" charset="0"/>
              </a:rPr>
              <a:t>do {</a:t>
            </a:r>
          </a:p>
          <a:p>
            <a:pPr lvl="3" eaLnBrk="1" hangingPunct="1"/>
            <a:r>
              <a:rPr lang="en-US" altLang="en-US" b="0" dirty="0" smtClean="0">
                <a:latin typeface="Courier New" panose="02070309020205020404" pitchFamily="49" charset="0"/>
              </a:rPr>
              <a:t>  </a:t>
            </a:r>
            <a:r>
              <a:rPr lang="en-US" altLang="en-US" i="1" dirty="0" smtClean="0"/>
              <a:t>statement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;</a:t>
            </a:r>
          </a:p>
          <a:p>
            <a:pPr lvl="3" eaLnBrk="1" hangingPunct="1"/>
            <a:r>
              <a:rPr lang="en-US" altLang="en-US" sz="1800" dirty="0" smtClean="0">
                <a:latin typeface="Lucida Console" panose="020B0609040504020204" pitchFamily="49" charset="0"/>
              </a:rPr>
              <a:t>} while (</a:t>
            </a:r>
            <a:r>
              <a:rPr lang="en-US" altLang="en-US" b="0" dirty="0" smtClean="0">
                <a:latin typeface="Courier New" panose="02070309020205020404" pitchFamily="49" charset="0"/>
              </a:rPr>
              <a:t> </a:t>
            </a:r>
            <a:r>
              <a:rPr lang="en-US" altLang="en-US" i="1" dirty="0" smtClean="0"/>
              <a:t>condition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);</a:t>
            </a:r>
            <a:endParaRPr lang="en-US" altLang="en-US" dirty="0" smtClean="0"/>
          </a:p>
        </p:txBody>
      </p:sp>
      <p:sp>
        <p:nvSpPr>
          <p:cNvPr id="71686" name="Rectangle 2"/>
          <p:cNvSpPr txBox="1">
            <a:spLocks noChangeArrowheads="1"/>
          </p:cNvSpPr>
          <p:nvPr/>
        </p:nvSpPr>
        <p:spPr bwMode="auto">
          <a:xfrm>
            <a:off x="5867400" y="5360988"/>
            <a:ext cx="29718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7713" indent="-290513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2113" indent="-290513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rgbClr val="4D99FF"/>
                </a:solidFill>
                <a:latin typeface="Arial" panose="020B0604020202020204" pitchFamily="34" charset="0"/>
              </a:rPr>
              <a:t>Fig. 4.10</a:t>
            </a:r>
            <a:r>
              <a:rPr lang="en-US" altLang="en-US" sz="1600" b="0">
                <a:latin typeface="Arial" panose="020B0604020202020204" pitchFamily="34" charset="0"/>
              </a:rPr>
              <a:t> </a:t>
            </a:r>
            <a:r>
              <a:rPr lang="en-US" altLang="en-US" sz="1600">
                <a:latin typeface="Arial" panose="020B0604020202020204" pitchFamily="34" charset="0"/>
              </a:rPr>
              <a:t>|</a:t>
            </a:r>
            <a:r>
              <a:rPr lang="en-US" altLang="en-US" sz="1600" b="0">
                <a:latin typeface="Arial" panose="020B0604020202020204" pitchFamily="34" charset="0"/>
              </a:rPr>
              <a:t> Flowcharting the </a:t>
            </a:r>
            <a:r>
              <a:rPr lang="en-US" altLang="en-US" sz="1600">
                <a:latin typeface="Lucida Console" panose="020B0609040504020204" pitchFamily="49" charset="0"/>
              </a:rPr>
              <a:t>do...while</a:t>
            </a:r>
            <a:r>
              <a:rPr lang="en-US" altLang="en-US" sz="1600" b="0">
                <a:latin typeface="Arial" panose="020B0604020202020204" pitchFamily="34" charset="0"/>
              </a:rPr>
              <a:t> repetition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8ADADE96-BAA4-4B99-BEDB-37D1571F5AB3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33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4.8 </a:t>
            </a:r>
            <a:r>
              <a:rPr lang="en-US" altLang="en-US" noProof="1" smtClean="0">
                <a:latin typeface="Lucida Console" panose="020B0609040504020204" pitchFamily="49" charset="0"/>
              </a:rPr>
              <a:t>do</a:t>
            </a:r>
            <a:r>
              <a:rPr lang="en-US" altLang="en-US" smtClean="0"/>
              <a:t>…</a:t>
            </a:r>
            <a:r>
              <a:rPr lang="en-US" altLang="en-US" noProof="1" smtClean="0">
                <a:latin typeface="Lucida Console" panose="020B0609040504020204" pitchFamily="49" charset="0"/>
              </a:rPr>
              <a:t>while</a:t>
            </a:r>
            <a:r>
              <a:rPr lang="en-US" altLang="en-US" noProof="1" smtClean="0"/>
              <a:t> Repetition </a:t>
            </a:r>
            <a:r>
              <a:rPr lang="en-US" altLang="en-US" smtClean="0"/>
              <a:t>Statement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(letting counter = 1):</a:t>
            </a:r>
            <a:endParaRPr lang="tr-TR" altLang="en-US" smtClean="0"/>
          </a:p>
          <a:p>
            <a:pPr eaLnBrk="1" hangingPunct="1"/>
            <a:endParaRPr lang="en-US" altLang="en-US" smtClean="0"/>
          </a:p>
          <a:p>
            <a:pPr lvl="3" eaLnBrk="1" hangingPunct="1"/>
            <a:r>
              <a:rPr lang="en-US" altLang="en-US" sz="1800" b="0" smtClean="0">
                <a:latin typeface="Lucida Console" panose="020B0609040504020204" pitchFamily="49" charset="0"/>
              </a:rPr>
              <a:t>do {</a:t>
            </a:r>
          </a:p>
          <a:p>
            <a:pPr lvl="3" eaLnBrk="1" hangingPunct="1"/>
            <a:r>
              <a:rPr lang="en-US" altLang="en-US" sz="1800" b="0" smtClean="0">
                <a:latin typeface="Lucida Console" panose="020B0609040504020204" pitchFamily="49" charset="0"/>
              </a:rPr>
              <a:t>   printf( "%d  ", counter );</a:t>
            </a:r>
          </a:p>
          <a:p>
            <a:pPr lvl="3" eaLnBrk="1" hangingPunct="1"/>
            <a:r>
              <a:rPr lang="en-US" altLang="en-US" sz="1800" b="0" smtClean="0">
                <a:latin typeface="Lucida Console" panose="020B0609040504020204" pitchFamily="49" charset="0"/>
              </a:rPr>
              <a:t>} while (++counter &lt;= 10);</a:t>
            </a:r>
            <a:endParaRPr lang="tr-TR" altLang="en-US" sz="1800" b="0" smtClean="0">
              <a:latin typeface="Lucida Console" panose="020B0609040504020204" pitchFamily="49" charset="0"/>
            </a:endParaRPr>
          </a:p>
          <a:p>
            <a:pPr lvl="3" eaLnBrk="1" hangingPunct="1"/>
            <a:endParaRPr lang="en-US" altLang="en-US" sz="1800" b="0" smtClean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b="0" smtClean="0"/>
              <a:t>Prints the integers from </a:t>
            </a:r>
            <a:r>
              <a:rPr lang="en-US" altLang="en-US" sz="2000" b="0" smtClean="0">
                <a:latin typeface="Lucida Console" panose="020B0609040504020204" pitchFamily="49" charset="0"/>
              </a:rPr>
              <a:t>1</a:t>
            </a:r>
            <a:r>
              <a:rPr lang="en-US" altLang="en-US" b="0" smtClean="0"/>
              <a:t> to </a:t>
            </a:r>
            <a:r>
              <a:rPr lang="en-US" altLang="en-US" sz="2000" b="0" smtClean="0">
                <a:latin typeface="Lucida Console" panose="020B0609040504020204" pitchFamily="49" charset="0"/>
              </a:rPr>
              <a:t>10</a:t>
            </a:r>
            <a:endParaRPr lang="en-US" altLang="en-US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89820AE9-D8B8-4E85-99E7-E8A740463FAC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34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Good Programming Practice 4.10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1676400"/>
            <a:ext cx="7164387" cy="2397125"/>
          </a:xfrm>
          <a:noFill/>
        </p:spPr>
        <p:txBody>
          <a:bodyPr anchor="t"/>
          <a:lstStyle/>
          <a:p>
            <a:pPr eaLnBrk="1" hangingPunct="1"/>
            <a:r>
              <a:rPr lang="en-US" altLang="en-US" smtClean="0"/>
              <a:t>Some programmers always include braces in a </a:t>
            </a:r>
            <a:r>
              <a:rPr lang="en-US" altLang="en-US" smtClean="0">
                <a:latin typeface="Lucida Console" panose="020B0609040504020204" pitchFamily="49" charset="0"/>
              </a:rPr>
              <a:t>do...while</a:t>
            </a:r>
            <a:r>
              <a:rPr lang="en-US" altLang="en-US" smtClean="0"/>
              <a:t> statement even if the braces are not necessary. This helps eliminate ambiguity between the </a:t>
            </a:r>
            <a:r>
              <a:rPr lang="en-US" altLang="en-US" smtClean="0">
                <a:latin typeface="Lucida Console" panose="020B0609040504020204" pitchFamily="49" charset="0"/>
              </a:rPr>
              <a:t>do...while</a:t>
            </a:r>
            <a:r>
              <a:rPr lang="en-US" altLang="en-US" smtClean="0"/>
              <a:t> statement containing one statement and the </a:t>
            </a:r>
            <a:r>
              <a:rPr lang="en-US" altLang="en-US" smtClean="0">
                <a:latin typeface="Lucida Console" panose="020B0609040504020204" pitchFamily="49" charset="0"/>
              </a:rPr>
              <a:t>while</a:t>
            </a:r>
            <a:r>
              <a:rPr lang="en-US" altLang="en-US" smtClean="0"/>
              <a:t> statement.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9813" y="4191000"/>
            <a:ext cx="7075487" cy="1062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62113" lvl="3" indent="-290513" eaLnBrk="1" hangingPunct="1">
              <a:spcAft>
                <a:spcPct val="25000"/>
              </a:spcAft>
              <a:buClr>
                <a:srgbClr val="4F87C6"/>
              </a:buClr>
              <a:defRPr/>
            </a:pPr>
            <a:r>
              <a:rPr lang="en-US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do {</a:t>
            </a:r>
          </a:p>
          <a:p>
            <a:pPr marL="1662113" lvl="3" indent="-290513" eaLnBrk="1" hangingPunct="1">
              <a:spcAft>
                <a:spcPct val="25000"/>
              </a:spcAft>
              <a:buClr>
                <a:srgbClr val="4F87C6"/>
              </a:buClr>
              <a:defRPr/>
            </a:pPr>
            <a:r>
              <a:rPr lang="en-US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   </a:t>
            </a:r>
            <a:r>
              <a:rPr lang="en-US" altLang="en-US" sz="1800" dirty="0" err="1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printf</a:t>
            </a:r>
            <a:r>
              <a:rPr lang="en-US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( "%d  ", counter );</a:t>
            </a:r>
          </a:p>
          <a:p>
            <a:pPr marL="1662113" lvl="3" indent="-290513" eaLnBrk="1" hangingPunct="1">
              <a:spcAft>
                <a:spcPct val="25000"/>
              </a:spcAft>
              <a:buClr>
                <a:srgbClr val="4F87C6"/>
              </a:buClr>
              <a:defRPr/>
            </a:pPr>
            <a:r>
              <a:rPr lang="en-US" altLang="en-US" sz="180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} while (++counter &lt;= 10);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8EFA891A-6ECF-44A5-A84F-58C136688C1B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35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Common Programming Error 4.7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52600"/>
            <a:ext cx="7597775" cy="3352800"/>
          </a:xfrm>
          <a:noFill/>
        </p:spPr>
        <p:txBody>
          <a:bodyPr anchor="t"/>
          <a:lstStyle/>
          <a:p>
            <a:pPr eaLnBrk="1" hangingPunct="1">
              <a:lnSpc>
                <a:spcPct val="85000"/>
              </a:lnSpc>
            </a:pPr>
            <a:r>
              <a:rPr lang="en-US" altLang="en-US" sz="2600" smtClean="0"/>
              <a:t>Infinite loops are caused when the loop-continuation condition in a </a:t>
            </a:r>
            <a:r>
              <a:rPr lang="en-US" altLang="en-US" sz="2600" smtClean="0">
                <a:latin typeface="Lucida Console" panose="020B0609040504020204" pitchFamily="49" charset="0"/>
              </a:rPr>
              <a:t>while</a:t>
            </a:r>
            <a:r>
              <a:rPr lang="en-US" altLang="en-US" sz="2600" smtClean="0"/>
              <a:t>, </a:t>
            </a:r>
            <a:r>
              <a:rPr lang="en-US" altLang="en-US" sz="2600" smtClean="0">
                <a:latin typeface="Lucida Console" panose="020B0609040504020204" pitchFamily="49" charset="0"/>
              </a:rPr>
              <a:t>for</a:t>
            </a:r>
            <a:r>
              <a:rPr lang="en-US" altLang="en-US" sz="2600" smtClean="0"/>
              <a:t> or </a:t>
            </a:r>
            <a:r>
              <a:rPr lang="en-US" altLang="en-US" sz="2600" smtClean="0">
                <a:latin typeface="Lucida Console" panose="020B0609040504020204" pitchFamily="49" charset="0"/>
              </a:rPr>
              <a:t>do...while</a:t>
            </a:r>
            <a:r>
              <a:rPr lang="en-US" altLang="en-US" sz="2600" smtClean="0"/>
              <a:t> statement never becomes false. </a:t>
            </a:r>
            <a:r>
              <a:rPr lang="en-US" altLang="en-US" sz="2600" b="0" i="1" smtClean="0">
                <a:solidFill>
                  <a:srgbClr val="FF0000"/>
                </a:solidFill>
              </a:rPr>
              <a:t>To prevent this, make sure there is not a semicolon immediately after the header of a </a:t>
            </a:r>
            <a:r>
              <a:rPr lang="en-US" altLang="en-US" sz="2600" b="0" i="1" smtClean="0">
                <a:solidFill>
                  <a:srgbClr val="FF0000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en-US" sz="2600" b="0" i="1" smtClean="0">
                <a:solidFill>
                  <a:srgbClr val="FF0000"/>
                </a:solidFill>
              </a:rPr>
              <a:t> or </a:t>
            </a:r>
            <a:r>
              <a:rPr lang="en-US" altLang="en-US" sz="2600" b="0" i="1" smtClean="0">
                <a:solidFill>
                  <a:srgbClr val="FF0000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2600" b="0" i="1" smtClean="0">
                <a:solidFill>
                  <a:srgbClr val="FF0000"/>
                </a:solidFill>
              </a:rPr>
              <a:t> statement</a:t>
            </a:r>
            <a:r>
              <a:rPr lang="en-US" altLang="en-US" sz="2600" smtClean="0"/>
              <a:t>. </a:t>
            </a:r>
            <a:endParaRPr lang="tr-TR" altLang="en-US" sz="2600" smtClean="0"/>
          </a:p>
          <a:p>
            <a:pPr eaLnBrk="1" hangingPunct="1">
              <a:lnSpc>
                <a:spcPct val="85000"/>
              </a:lnSpc>
            </a:pPr>
            <a:r>
              <a:rPr lang="en-US" altLang="en-US" sz="2600" b="0" i="1" smtClean="0">
                <a:solidFill>
                  <a:srgbClr val="0070C0"/>
                </a:solidFill>
              </a:rPr>
              <a:t>In a counter-controlled loop, make sure the control variable is incremented (or decremented) in the loop.</a:t>
            </a:r>
            <a:endParaRPr lang="tr-TR" altLang="en-US" sz="2600" b="0" i="1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en-US" sz="2600" b="0" i="1" smtClean="0">
                <a:solidFill>
                  <a:srgbClr val="C00000"/>
                </a:solidFill>
              </a:rPr>
              <a:t>In a sentinel-controlled loop, make sure the sentinel value is eventually input.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458775B-434C-450C-9EEB-DD07A4608093}" type="slidenum">
              <a:rPr lang="en-US" altLang="en-US" sz="1200" smtClean="0">
                <a:solidFill>
                  <a:schemeClr val="tx1"/>
                </a:solidFill>
              </a:rPr>
              <a:pPr/>
              <a:t>36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79875" name="Object 2"/>
          <p:cNvGraphicFramePr>
            <a:graphicFrameLocks noChangeAspect="1"/>
          </p:cNvGraphicFramePr>
          <p:nvPr/>
        </p:nvGraphicFramePr>
        <p:xfrm>
          <a:off x="0" y="0"/>
          <a:ext cx="7056438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5" name="Document" r:id="rId4" imgW="7057644" imgH="4006596" progId="Word.Document.8">
                  <p:embed/>
                </p:oleObj>
              </mc:Choice>
              <mc:Fallback>
                <p:oleObj name="Document" r:id="rId4" imgW="7057644" imgH="400659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400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fig04_09.c</a:t>
            </a:r>
          </a:p>
        </p:txBody>
      </p:sp>
      <p:sp>
        <p:nvSpPr>
          <p:cNvPr id="893957" name="Text Box 5"/>
          <p:cNvSpPr txBox="1">
            <a:spLocks noChangeArrowheads="1"/>
          </p:cNvSpPr>
          <p:nvPr/>
        </p:nvSpPr>
        <p:spPr bwMode="auto">
          <a:xfrm>
            <a:off x="5181600" y="2209800"/>
            <a:ext cx="3733800" cy="646113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en-US" sz="1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increments </a:t>
            </a:r>
            <a:r>
              <a:rPr lang="en-US" altLang="en-US" sz="18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counter</a:t>
            </a:r>
            <a:r>
              <a:rPr lang="en-US" altLang="en-US" sz="1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then checks if it is less than or equal to 10</a:t>
            </a:r>
          </a:p>
        </p:txBody>
      </p:sp>
      <p:sp>
        <p:nvSpPr>
          <p:cNvPr id="79879" name="Line 6"/>
          <p:cNvSpPr>
            <a:spLocks noChangeShapeType="1"/>
          </p:cNvSpPr>
          <p:nvPr/>
        </p:nvSpPr>
        <p:spPr bwMode="auto">
          <a:xfrm flipH="1">
            <a:off x="4800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7B07F165-4941-4404-98A6-5AC6DEEE219E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37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4.9 </a:t>
            </a:r>
            <a:r>
              <a:rPr lang="en-US" altLang="en-US" noProof="1" smtClean="0">
                <a:latin typeface="Lucida Console" panose="020B0609040504020204" pitchFamily="49" charset="0"/>
              </a:rPr>
              <a:t>break</a:t>
            </a:r>
            <a:r>
              <a:rPr lang="en-US" altLang="en-US" noProof="1" smtClean="0"/>
              <a:t> and </a:t>
            </a:r>
            <a:r>
              <a:rPr lang="en-US" altLang="en-US" noProof="1" smtClean="0">
                <a:latin typeface="Lucida Console" panose="020B0609040504020204" pitchFamily="49" charset="0"/>
              </a:rPr>
              <a:t>continue</a:t>
            </a:r>
            <a:r>
              <a:rPr lang="en-US" altLang="en-US" noProof="1" smtClean="0"/>
              <a:t> Statements</a:t>
            </a:r>
            <a:endParaRPr lang="en-US" altLang="en-US" smtClean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600" smtClean="0">
                <a:latin typeface="Lucida Console" panose="020B0609040504020204" pitchFamily="49" charset="0"/>
              </a:rPr>
              <a:t>break</a:t>
            </a:r>
          </a:p>
          <a:p>
            <a:pPr lvl="1" eaLnBrk="1" hangingPunct="1"/>
            <a:r>
              <a:rPr lang="en-US" altLang="en-US" b="0" smtClean="0"/>
              <a:t>Causes immediate exit from a </a:t>
            </a:r>
            <a:r>
              <a:rPr lang="en-US" altLang="en-US" sz="2000" b="0" smtClean="0">
                <a:latin typeface="Lucida Console" panose="020B0609040504020204" pitchFamily="49" charset="0"/>
              </a:rPr>
              <a:t>while</a:t>
            </a:r>
            <a:r>
              <a:rPr lang="en-US" altLang="en-US" b="0" smtClean="0"/>
              <a:t>, </a:t>
            </a:r>
            <a:r>
              <a:rPr lang="en-US" altLang="en-US" sz="2000" b="0" smtClean="0">
                <a:latin typeface="Lucida Console" panose="020B0609040504020204" pitchFamily="49" charset="0"/>
              </a:rPr>
              <a:t>for</a:t>
            </a:r>
            <a:r>
              <a:rPr lang="en-US" altLang="en-US" b="0" smtClean="0"/>
              <a:t>, </a:t>
            </a:r>
            <a:r>
              <a:rPr lang="en-US" altLang="en-US" sz="2000" b="0" smtClean="0">
                <a:latin typeface="Lucida Console" panose="020B0609040504020204" pitchFamily="49" charset="0"/>
              </a:rPr>
              <a:t>do</a:t>
            </a:r>
            <a:r>
              <a:rPr lang="en-US" altLang="en-US" b="0" smtClean="0"/>
              <a:t>…</a:t>
            </a:r>
            <a:r>
              <a:rPr lang="en-US" altLang="en-US" sz="2000" b="0" smtClean="0">
                <a:latin typeface="Lucida Console" panose="020B0609040504020204" pitchFamily="49" charset="0"/>
              </a:rPr>
              <a:t>while</a:t>
            </a:r>
            <a:r>
              <a:rPr lang="en-US" altLang="en-US" b="0" smtClean="0"/>
              <a:t> or </a:t>
            </a:r>
            <a:r>
              <a:rPr lang="en-US" altLang="en-US" sz="2000" b="0" smtClean="0">
                <a:latin typeface="Lucida Console" panose="020B0609040504020204" pitchFamily="49" charset="0"/>
              </a:rPr>
              <a:t>switch</a:t>
            </a:r>
            <a:r>
              <a:rPr lang="en-US" altLang="en-US" b="0" smtClean="0"/>
              <a:t> statement</a:t>
            </a:r>
          </a:p>
          <a:p>
            <a:pPr lvl="1" eaLnBrk="1" hangingPunct="1"/>
            <a:r>
              <a:rPr lang="en-US" altLang="en-US" b="0" smtClean="0"/>
              <a:t>Program execution continues with the first statement after the structure</a:t>
            </a:r>
          </a:p>
          <a:p>
            <a:pPr lvl="1" eaLnBrk="1" hangingPunct="1"/>
            <a:r>
              <a:rPr lang="en-US" altLang="en-US" smtClean="0"/>
              <a:t>Common uses of the </a:t>
            </a:r>
            <a:r>
              <a:rPr lang="en-US" altLang="en-US" sz="2000" smtClean="0">
                <a:latin typeface="Lucida Console" panose="020B0609040504020204" pitchFamily="49" charset="0"/>
              </a:rPr>
              <a:t>break</a:t>
            </a:r>
            <a:r>
              <a:rPr lang="en-US" altLang="en-US" smtClean="0"/>
              <a:t> statement</a:t>
            </a:r>
          </a:p>
          <a:p>
            <a:pPr lvl="2" eaLnBrk="1" hangingPunct="1"/>
            <a:r>
              <a:rPr lang="en-US" altLang="en-US" b="0" smtClean="0"/>
              <a:t>Escape early from a loop</a:t>
            </a:r>
          </a:p>
          <a:p>
            <a:pPr lvl="2" eaLnBrk="1" hangingPunct="1"/>
            <a:r>
              <a:rPr lang="en-US" altLang="en-US" b="0" smtClean="0"/>
              <a:t>Skip the remainder of a </a:t>
            </a:r>
            <a:r>
              <a:rPr lang="en-US" altLang="en-US" sz="1800" b="0" smtClean="0">
                <a:latin typeface="Lucida Console" panose="020B0609040504020204" pitchFamily="49" charset="0"/>
              </a:rPr>
              <a:t>switch</a:t>
            </a:r>
            <a:r>
              <a:rPr lang="en-US" altLang="en-US" b="0" smtClean="0"/>
              <a:t>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2B8C1CC-0F64-4763-9B4A-74B9DDDF4BD1}" type="slidenum">
              <a:rPr lang="en-US" altLang="en-US" sz="1200" smtClean="0">
                <a:solidFill>
                  <a:schemeClr val="tx1"/>
                </a:solidFill>
              </a:rPr>
              <a:pPr/>
              <a:t>38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83971" name="Object 2"/>
          <p:cNvGraphicFramePr>
            <a:graphicFrameLocks noChangeAspect="1"/>
          </p:cNvGraphicFramePr>
          <p:nvPr/>
        </p:nvGraphicFramePr>
        <p:xfrm>
          <a:off x="0" y="0"/>
          <a:ext cx="7053263" cy="610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1" name="Document" r:id="rId4" imgW="7056048" imgH="6108940" progId="Word.Document.8">
                  <p:embed/>
                </p:oleObj>
              </mc:Choice>
              <mc:Fallback>
                <p:oleObj name="Document" r:id="rId4" imgW="7056048" imgH="61089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10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fig04_11.c</a:t>
            </a:r>
          </a:p>
        </p:txBody>
      </p:sp>
      <p:sp>
        <p:nvSpPr>
          <p:cNvPr id="899077" name="Text Box 5"/>
          <p:cNvSpPr txBox="1">
            <a:spLocks noChangeArrowheads="1"/>
          </p:cNvSpPr>
          <p:nvPr/>
        </p:nvSpPr>
        <p:spPr bwMode="auto">
          <a:xfrm>
            <a:off x="5486400" y="2743200"/>
            <a:ext cx="3200400" cy="646113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en-US" sz="1800" b="1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break</a:t>
            </a:r>
            <a:r>
              <a:rPr lang="en-US" altLang="en-US" sz="1800" b="1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immediately ends </a:t>
            </a:r>
            <a:r>
              <a:rPr lang="en-US" altLang="en-US" sz="1800" b="1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for</a:t>
            </a:r>
            <a:r>
              <a:rPr lang="en-US" altLang="en-US" sz="1800" b="1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loop</a:t>
            </a:r>
          </a:p>
        </p:txBody>
      </p:sp>
      <p:sp>
        <p:nvSpPr>
          <p:cNvPr id="83975" name="Line 6"/>
          <p:cNvSpPr>
            <a:spLocks noChangeShapeType="1"/>
          </p:cNvSpPr>
          <p:nvPr/>
        </p:nvSpPr>
        <p:spPr bwMode="auto">
          <a:xfrm flipH="1">
            <a:off x="4343400" y="3048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A63D443F-6E89-4278-9C90-BE84FD640471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39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4.9 </a:t>
            </a:r>
            <a:r>
              <a:rPr lang="en-US" altLang="en-US" noProof="1" smtClean="0">
                <a:latin typeface="Lucida Console" panose="020B0609040504020204" pitchFamily="49" charset="0"/>
              </a:rPr>
              <a:t>break</a:t>
            </a:r>
            <a:r>
              <a:rPr lang="en-US" altLang="en-US" noProof="1" smtClean="0"/>
              <a:t> and </a:t>
            </a:r>
            <a:r>
              <a:rPr lang="en-US" altLang="en-US" noProof="1" smtClean="0">
                <a:latin typeface="Lucida Console" panose="020B0609040504020204" pitchFamily="49" charset="0"/>
              </a:rPr>
              <a:t>continue</a:t>
            </a:r>
            <a:r>
              <a:rPr lang="en-US" altLang="en-US" noProof="1" smtClean="0"/>
              <a:t> Statements</a:t>
            </a:r>
            <a:endParaRPr lang="en-US" altLang="en-US" smtClean="0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>
                <a:latin typeface="Lucida Console" panose="020B0609040504020204" pitchFamily="49" charset="0"/>
              </a:rPr>
              <a:t>continue</a:t>
            </a:r>
          </a:p>
          <a:p>
            <a:pPr lvl="1" eaLnBrk="1" hangingPunct="1"/>
            <a:r>
              <a:rPr lang="en-US" altLang="en-US" b="0" smtClean="0"/>
              <a:t>Skips the remaining statements in the body of a </a:t>
            </a:r>
            <a:r>
              <a:rPr lang="en-US" altLang="en-US" sz="2000" b="0" smtClean="0">
                <a:latin typeface="Lucida Console" panose="020B0609040504020204" pitchFamily="49" charset="0"/>
              </a:rPr>
              <a:t>while</a:t>
            </a:r>
            <a:r>
              <a:rPr lang="en-US" altLang="en-US" b="0" smtClean="0"/>
              <a:t>, </a:t>
            </a:r>
            <a:r>
              <a:rPr lang="en-US" altLang="en-US" sz="2000" b="0" smtClean="0">
                <a:latin typeface="Lucida Console" panose="020B0609040504020204" pitchFamily="49" charset="0"/>
              </a:rPr>
              <a:t>for</a:t>
            </a:r>
            <a:r>
              <a:rPr lang="en-US" altLang="en-US" b="0" smtClean="0"/>
              <a:t> or </a:t>
            </a:r>
            <a:r>
              <a:rPr lang="en-US" altLang="en-US" sz="2000" b="0" smtClean="0">
                <a:latin typeface="Lucida Console" panose="020B0609040504020204" pitchFamily="49" charset="0"/>
              </a:rPr>
              <a:t>do</a:t>
            </a:r>
            <a:r>
              <a:rPr lang="en-US" altLang="en-US" b="0" smtClean="0"/>
              <a:t>…</a:t>
            </a:r>
            <a:r>
              <a:rPr lang="en-US" altLang="en-US" sz="2000" b="0" smtClean="0">
                <a:latin typeface="Lucida Console" panose="020B0609040504020204" pitchFamily="49" charset="0"/>
              </a:rPr>
              <a:t>while</a:t>
            </a:r>
            <a:r>
              <a:rPr lang="en-US" altLang="en-US" b="0" smtClean="0"/>
              <a:t> statemen</a:t>
            </a:r>
            <a:r>
              <a:rPr lang="en-US" altLang="en-US" smtClean="0"/>
              <a:t>t </a:t>
            </a:r>
          </a:p>
          <a:p>
            <a:pPr lvl="2" eaLnBrk="1" hangingPunct="1"/>
            <a:r>
              <a:rPr lang="en-US" altLang="en-US" b="0" smtClean="0"/>
              <a:t>Proceeds with the next iteration of the loop</a:t>
            </a:r>
          </a:p>
          <a:p>
            <a:pPr lvl="1" eaLnBrk="1" hangingPunct="1"/>
            <a:r>
              <a:rPr lang="en-US" altLang="en-US" sz="2000" smtClean="0">
                <a:latin typeface="Lucida Console" panose="020B0609040504020204" pitchFamily="49" charset="0"/>
              </a:rPr>
              <a:t>while</a:t>
            </a:r>
            <a:r>
              <a:rPr lang="en-US" altLang="en-US" smtClean="0"/>
              <a:t> and </a:t>
            </a:r>
            <a:r>
              <a:rPr lang="en-US" altLang="en-US" sz="2000" smtClean="0">
                <a:latin typeface="Lucida Console" panose="020B0609040504020204" pitchFamily="49" charset="0"/>
              </a:rPr>
              <a:t>do</a:t>
            </a:r>
            <a:r>
              <a:rPr lang="en-US" altLang="en-US" smtClean="0"/>
              <a:t>…</a:t>
            </a:r>
            <a:r>
              <a:rPr lang="en-US" altLang="en-US" sz="2000" smtClean="0">
                <a:latin typeface="Lucida Console" panose="020B0609040504020204" pitchFamily="49" charset="0"/>
              </a:rPr>
              <a:t>while</a:t>
            </a:r>
          </a:p>
          <a:p>
            <a:pPr lvl="2" eaLnBrk="1" hangingPunct="1"/>
            <a:r>
              <a:rPr lang="en-US" altLang="en-US" b="0" smtClean="0"/>
              <a:t>Loop-continuation test is evaluated immediately after the </a:t>
            </a:r>
            <a:r>
              <a:rPr lang="en-US" altLang="en-US" sz="1800" b="0" smtClean="0">
                <a:latin typeface="Lucida Console" panose="020B0609040504020204" pitchFamily="49" charset="0"/>
              </a:rPr>
              <a:t>continue</a:t>
            </a:r>
            <a:r>
              <a:rPr lang="en-US" altLang="en-US" b="0" smtClean="0"/>
              <a:t> statement is executed</a:t>
            </a:r>
          </a:p>
          <a:p>
            <a:pPr lvl="1" eaLnBrk="1" hangingPunct="1"/>
            <a:r>
              <a:rPr lang="en-US" altLang="en-US" sz="2000" smtClean="0">
                <a:latin typeface="Lucida Console" panose="020B0609040504020204" pitchFamily="49" charset="0"/>
              </a:rPr>
              <a:t>for</a:t>
            </a:r>
          </a:p>
          <a:p>
            <a:pPr lvl="2" eaLnBrk="1" hangingPunct="1"/>
            <a:r>
              <a:rPr lang="en-US" altLang="en-US" b="0" smtClean="0"/>
              <a:t>Increment expression is executed, then the loop-continuation test is evaluated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D7B6F6AC-EA62-4833-800A-7FD41E579EB5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4.1 Introduction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This chapter introduces</a:t>
            </a:r>
          </a:p>
          <a:p>
            <a:pPr lvl="1" eaLnBrk="1" hangingPunct="1"/>
            <a:r>
              <a:rPr lang="en-US" altLang="en-US" smtClean="0"/>
              <a:t>Additional repetition control structures</a:t>
            </a:r>
          </a:p>
          <a:p>
            <a:pPr lvl="2" eaLnBrk="1" hangingPunct="1"/>
            <a:r>
              <a:rPr lang="en-US" altLang="en-US" sz="1800" smtClean="0">
                <a:latin typeface="Lucida Console" panose="020B0609040504020204" pitchFamily="49" charset="0"/>
              </a:rPr>
              <a:t>for</a:t>
            </a:r>
          </a:p>
          <a:p>
            <a:pPr lvl="2" eaLnBrk="1" hangingPunct="1"/>
            <a:r>
              <a:rPr lang="en-US" altLang="en-US" sz="1800" smtClean="0">
                <a:latin typeface="Lucida Console" panose="020B0609040504020204" pitchFamily="49" charset="0"/>
              </a:rPr>
              <a:t>do</a:t>
            </a:r>
            <a:r>
              <a:rPr lang="en-US" altLang="en-US" smtClean="0"/>
              <a:t>…</a:t>
            </a:r>
            <a:r>
              <a:rPr lang="en-US" altLang="en-US" sz="1800" smtClean="0">
                <a:latin typeface="Lucida Console" panose="020B0609040504020204" pitchFamily="49" charset="0"/>
              </a:rPr>
              <a:t>while</a:t>
            </a:r>
          </a:p>
          <a:p>
            <a:pPr lvl="1" eaLnBrk="1" hangingPunct="1"/>
            <a:r>
              <a:rPr lang="en-US" altLang="en-US" sz="2000" smtClean="0">
                <a:latin typeface="Lucida Console" panose="020B0609040504020204" pitchFamily="49" charset="0"/>
              </a:rPr>
              <a:t>switch</a:t>
            </a:r>
            <a:r>
              <a:rPr lang="en-US" altLang="en-US" smtClean="0"/>
              <a:t> multiple selection statement</a:t>
            </a:r>
          </a:p>
          <a:p>
            <a:pPr lvl="1" eaLnBrk="1" hangingPunct="1"/>
            <a:r>
              <a:rPr lang="en-US" altLang="en-US" sz="2000" smtClean="0">
                <a:latin typeface="Lucida Console" panose="020B0609040504020204" pitchFamily="49" charset="0"/>
              </a:rPr>
              <a:t>break</a:t>
            </a:r>
            <a:r>
              <a:rPr lang="en-US" altLang="en-US" smtClean="0"/>
              <a:t> statement</a:t>
            </a:r>
          </a:p>
          <a:p>
            <a:pPr lvl="2" eaLnBrk="1" hangingPunct="1"/>
            <a:r>
              <a:rPr lang="en-US" altLang="en-US" smtClean="0"/>
              <a:t>Used for exiting immediately and rapidly from certain control structures</a:t>
            </a:r>
          </a:p>
          <a:p>
            <a:pPr lvl="1" eaLnBrk="1" hangingPunct="1"/>
            <a:r>
              <a:rPr lang="en-US" altLang="en-US" sz="2000" smtClean="0">
                <a:latin typeface="Lucida Console" panose="020B0609040504020204" pitchFamily="49" charset="0"/>
              </a:rPr>
              <a:t>continue</a:t>
            </a:r>
            <a:r>
              <a:rPr lang="en-US" altLang="en-US" smtClean="0"/>
              <a:t> statement</a:t>
            </a:r>
          </a:p>
          <a:p>
            <a:pPr lvl="2" eaLnBrk="1" hangingPunct="1"/>
            <a:r>
              <a:rPr lang="en-US" altLang="en-US" smtClean="0"/>
              <a:t>Used for skipping the remainder of the body of a repetition structure and proceeding with the next iteration of the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F9D7734-640A-4F6F-8470-CE4AE3CAED62}" type="slidenum">
              <a:rPr lang="en-US" altLang="en-US" sz="1200" smtClean="0">
                <a:solidFill>
                  <a:schemeClr val="tx1"/>
                </a:solidFill>
              </a:rPr>
              <a:pPr/>
              <a:t>40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/>
        </p:nvGraphicFramePr>
        <p:xfrm>
          <a:off x="0" y="0"/>
          <a:ext cx="7053263" cy="624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7" name="Document" r:id="rId4" imgW="7056048" imgH="6242221" progId="Word.Document.8">
                  <p:embed/>
                </p:oleObj>
              </mc:Choice>
              <mc:Fallback>
                <p:oleObj name="Document" r:id="rId4" imgW="7056048" imgH="624222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624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fig04_12.c</a:t>
            </a:r>
          </a:p>
        </p:txBody>
      </p:sp>
      <p:sp>
        <p:nvSpPr>
          <p:cNvPr id="900102" name="Text Box 6"/>
          <p:cNvSpPr txBox="1">
            <a:spLocks noChangeArrowheads="1"/>
          </p:cNvSpPr>
          <p:nvPr/>
        </p:nvSpPr>
        <p:spPr bwMode="auto">
          <a:xfrm>
            <a:off x="5638800" y="2743200"/>
            <a:ext cx="3200400" cy="923925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en-US" sz="1800" b="1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continue</a:t>
            </a:r>
            <a:r>
              <a:rPr lang="en-US" altLang="en-US" sz="1800" b="1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skips to end of </a:t>
            </a:r>
            <a:r>
              <a:rPr lang="en-US" altLang="en-US" sz="1800" b="1" smtClean="0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for</a:t>
            </a:r>
            <a:r>
              <a:rPr lang="en-US" altLang="en-US" sz="1800" b="1" smtClean="0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loop and performs next iteration</a:t>
            </a:r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 flipH="1">
            <a:off x="51054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46DF1142-1658-4281-8896-3C8F39D918E1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41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4.10 </a:t>
            </a:r>
            <a:r>
              <a:rPr lang="en-US" altLang="en-US" noProof="1" smtClean="0"/>
              <a:t>Logical Operators</a:t>
            </a:r>
            <a:endParaRPr lang="en-US" altLang="en-US" smtClean="0"/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smtClean="0">
                <a:latin typeface="Lucida Console" panose="020B0609040504020204" pitchFamily="49" charset="0"/>
              </a:rPr>
              <a:t>&amp;&amp;</a:t>
            </a:r>
            <a:r>
              <a:rPr lang="en-US" altLang="en-US" sz="2400" smtClean="0"/>
              <a:t> ( logical AND 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smtClean="0"/>
              <a:t>Returns </a:t>
            </a:r>
            <a:r>
              <a:rPr lang="en-US" altLang="en-US" sz="1800" b="0" smtClean="0">
                <a:latin typeface="Lucida Console" panose="020B0609040504020204" pitchFamily="49" charset="0"/>
              </a:rPr>
              <a:t>true</a:t>
            </a:r>
            <a:r>
              <a:rPr lang="en-US" altLang="en-US" sz="2000" b="0" smtClean="0"/>
              <a:t> if both conditions are </a:t>
            </a:r>
            <a:r>
              <a:rPr lang="en-US" altLang="en-US" sz="1800" b="0" smtClean="0">
                <a:latin typeface="Lucida Console" panose="020B0609040504020204" pitchFamily="49" charset="0"/>
              </a:rPr>
              <a:t>true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smtClean="0">
                <a:latin typeface="Lucida Console" panose="020B0609040504020204" pitchFamily="49" charset="0"/>
              </a:rPr>
              <a:t>||</a:t>
            </a:r>
            <a:r>
              <a:rPr lang="en-US" altLang="en-US" sz="2400" smtClean="0"/>
              <a:t> ( logical OR 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smtClean="0"/>
              <a:t>Returns </a:t>
            </a:r>
            <a:r>
              <a:rPr lang="en-US" altLang="en-US" sz="1800" b="0" smtClean="0">
                <a:latin typeface="Lucida Console" panose="020B0609040504020204" pitchFamily="49" charset="0"/>
              </a:rPr>
              <a:t>true</a:t>
            </a:r>
            <a:r>
              <a:rPr lang="en-US" altLang="en-US" sz="2000" b="0" smtClean="0"/>
              <a:t> if either of its conditions are </a:t>
            </a:r>
            <a:r>
              <a:rPr lang="en-US" altLang="en-US" sz="1800" b="0" smtClean="0">
                <a:latin typeface="Lucida Console" panose="020B0609040504020204" pitchFamily="49" charset="0"/>
              </a:rPr>
              <a:t>true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smtClean="0">
                <a:latin typeface="Lucida Console" panose="020B0609040504020204" pitchFamily="49" charset="0"/>
              </a:rPr>
              <a:t>!</a:t>
            </a:r>
            <a:r>
              <a:rPr lang="en-US" altLang="en-US" sz="2400" smtClean="0"/>
              <a:t> ( logical NOT, logical negation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smtClean="0"/>
              <a:t>Reverses the truth/falsity of its 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0" smtClean="0"/>
              <a:t>Unary operator, has one operand</a:t>
            </a:r>
            <a:endParaRPr lang="tr-TR" altLang="en-US" sz="2000" b="0" smtClean="0"/>
          </a:p>
          <a:p>
            <a:pPr lvl="1" eaLnBrk="1" hangingPunct="1">
              <a:lnSpc>
                <a:spcPct val="90000"/>
              </a:lnSpc>
            </a:pPr>
            <a:endParaRPr lang="en-US" altLang="en-US" sz="2000" b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Useful as conditions in loops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 u="sng" smtClean="0"/>
              <a:t>	Expression		Result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 b="0" smtClean="0"/>
              <a:t>	</a:t>
            </a:r>
            <a:r>
              <a:rPr lang="en-US" altLang="en-US" sz="1600" b="0" smtClean="0">
                <a:latin typeface="Lucida Console" panose="020B0609040504020204" pitchFamily="49" charset="0"/>
              </a:rPr>
              <a:t>true &amp;&amp; false		false</a:t>
            </a:r>
            <a:br>
              <a:rPr lang="en-US" altLang="en-US" sz="1600" b="0" smtClean="0">
                <a:latin typeface="Lucida Console" panose="020B0609040504020204" pitchFamily="49" charset="0"/>
              </a:rPr>
            </a:br>
            <a:r>
              <a:rPr lang="en-US" altLang="en-US" sz="1600" b="0" smtClean="0">
                <a:latin typeface="Lucida Console" panose="020B0609040504020204" pitchFamily="49" charset="0"/>
              </a:rPr>
              <a:t>true || false		true	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600" b="0" smtClean="0">
                <a:latin typeface="Lucida Console" panose="020B0609040504020204" pitchFamily="49" charset="0"/>
              </a:rPr>
              <a:t>	!false		true</a:t>
            </a:r>
            <a:endParaRPr lang="en-US" altLang="en-US" sz="18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EEA13F3-FDF6-421B-9A39-285207F95A34}" type="slidenum">
              <a:rPr lang="en-US" altLang="en-US" sz="1200" smtClean="0">
                <a:solidFill>
                  <a:schemeClr val="tx1"/>
                </a:solidFill>
              </a:rPr>
              <a:pPr/>
              <a:t>42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92163" name="Object 2"/>
          <p:cNvGraphicFramePr>
            <a:graphicFrameLocks noGrp="1" noChangeAspect="1"/>
          </p:cNvGraphicFramePr>
          <p:nvPr>
            <p:ph/>
          </p:nvPr>
        </p:nvGraphicFramePr>
        <p:xfrm>
          <a:off x="-34925" y="2933700"/>
          <a:ext cx="91567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0" name="Document" r:id="rId4" imgW="5561320" imgH="1643108" progId="Word.Document.8">
                  <p:embed/>
                </p:oleObj>
              </mc:Choice>
              <mc:Fallback>
                <p:oleObj name="Document" r:id="rId4" imgW="5561320" imgH="1643108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4925" y="2933700"/>
                        <a:ext cx="9156700" cy="270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4.13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Truth table for the </a:t>
            </a:r>
            <a:r>
              <a:rPr lang="en-US" altLang="en-US" b="1">
                <a:solidFill>
                  <a:srgbClr val="000000"/>
                </a:solidFill>
                <a:latin typeface="Lucida Console" panose="020B0609040504020204" pitchFamily="49" charset="0"/>
              </a:rPr>
              <a:t>&amp;&amp;</a:t>
            </a:r>
            <a:r>
              <a:rPr lang="en-US" altLang="en-US">
                <a:solidFill>
                  <a:srgbClr val="000000"/>
                </a:solidFill>
              </a:rPr>
              <a:t> (logical AND) operator.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316029E-0FB9-49E1-87B0-3B8D2489AC6A}" type="slidenum">
              <a:rPr lang="en-US" altLang="en-US" sz="1200" smtClean="0">
                <a:solidFill>
                  <a:schemeClr val="tx1"/>
                </a:solidFill>
              </a:rPr>
              <a:pPr/>
              <a:t>43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94211" name="Object 2"/>
          <p:cNvGraphicFramePr>
            <a:graphicFrameLocks noChangeAspect="1"/>
          </p:cNvGraphicFramePr>
          <p:nvPr/>
        </p:nvGraphicFramePr>
        <p:xfrm>
          <a:off x="134938" y="3024188"/>
          <a:ext cx="9009062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8" name="Document" r:id="rId4" imgW="5551616" imgH="1642748" progId="Word.Document.8">
                  <p:embed/>
                </p:oleObj>
              </mc:Choice>
              <mc:Fallback>
                <p:oleObj name="Document" r:id="rId4" imgW="5551616" imgH="16427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8" y="3024188"/>
                        <a:ext cx="9009062" cy="265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4.14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Truth table for the logical </a:t>
            </a:r>
            <a:r>
              <a:rPr lang="en-US" altLang="en-US" b="1">
                <a:solidFill>
                  <a:srgbClr val="000000"/>
                </a:solidFill>
                <a:latin typeface="Lucida Console" panose="020B0609040504020204" pitchFamily="49" charset="0"/>
              </a:rPr>
              <a:t>OR</a:t>
            </a:r>
            <a:r>
              <a:rPr lang="en-US" altLang="en-US">
                <a:solidFill>
                  <a:srgbClr val="000000"/>
                </a:solidFill>
              </a:rPr>
              <a:t> (</a:t>
            </a:r>
            <a:r>
              <a:rPr lang="en-US" altLang="en-US" b="1">
                <a:solidFill>
                  <a:srgbClr val="000000"/>
                </a:solidFill>
                <a:latin typeface="Lucida Console" panose="020B0609040504020204" pitchFamily="49" charset="0"/>
              </a:rPr>
              <a:t>||</a:t>
            </a:r>
            <a:r>
              <a:rPr lang="en-US" altLang="en-US">
                <a:solidFill>
                  <a:srgbClr val="000000"/>
                </a:solidFill>
              </a:rPr>
              <a:t>) operator.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0B566CA-FFAE-48A0-994D-66E872C8E971}" type="slidenum">
              <a:rPr lang="en-US" altLang="en-US" sz="1200" smtClean="0">
                <a:solidFill>
                  <a:schemeClr val="tx1"/>
                </a:solidFill>
              </a:rPr>
              <a:pPr/>
              <a:t>44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96259" name="Object 2"/>
          <p:cNvGraphicFramePr>
            <a:graphicFrameLocks noGrp="1" noChangeAspect="1"/>
          </p:cNvGraphicFramePr>
          <p:nvPr>
            <p:ph/>
          </p:nvPr>
        </p:nvGraphicFramePr>
        <p:xfrm>
          <a:off x="381000" y="3581400"/>
          <a:ext cx="8615363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6" name="Document" r:id="rId4" imgW="5223654" imgH="1152338" progId="Word.Document.8">
                  <p:embed/>
                </p:oleObj>
              </mc:Choice>
              <mc:Fallback>
                <p:oleObj name="Document" r:id="rId4" imgW="5223654" imgH="1152338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81400"/>
                        <a:ext cx="8615363" cy="190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4.15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Truth table for operator ! (logical negation).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163FC4B1-0E74-4F65-AEB5-3B34161F4410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45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Performance Tip 4.2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1752600"/>
            <a:ext cx="6935787" cy="3409950"/>
          </a:xfrm>
          <a:noFill/>
        </p:spPr>
        <p:txBody>
          <a:bodyPr anchor="t"/>
          <a:lstStyle/>
          <a:p>
            <a:pPr eaLnBrk="1" hangingPunct="1"/>
            <a:r>
              <a:rPr lang="en-US" altLang="en-US" smtClean="0"/>
              <a:t>In expressions using operator </a:t>
            </a:r>
            <a:r>
              <a:rPr lang="en-US" altLang="en-US" i="1" smtClean="0">
                <a:latin typeface="Lucida Console" panose="020B0609040504020204" pitchFamily="49" charset="0"/>
              </a:rPr>
              <a:t>&amp;&amp;</a:t>
            </a:r>
            <a:r>
              <a:rPr lang="en-US" altLang="en-US" smtClean="0"/>
              <a:t>, make the condition that is most likely to be false the leftmost condition. </a:t>
            </a:r>
            <a:endParaRPr lang="tr-TR" altLang="en-US" smtClean="0"/>
          </a:p>
          <a:p>
            <a:pPr eaLnBrk="1" hangingPunct="1"/>
            <a:endParaRPr lang="tr-TR" altLang="en-US" smtClean="0"/>
          </a:p>
          <a:p>
            <a:pPr eaLnBrk="1" hangingPunct="1"/>
            <a:r>
              <a:rPr lang="en-US" altLang="en-US" smtClean="0"/>
              <a:t>In expressions using operator </a:t>
            </a:r>
            <a:r>
              <a:rPr lang="en-US" altLang="en-US" smtClean="0">
                <a:latin typeface="Lucida Console" panose="020B0609040504020204" pitchFamily="49" charset="0"/>
              </a:rPr>
              <a:t>||</a:t>
            </a:r>
            <a:r>
              <a:rPr lang="en-US" altLang="en-US" smtClean="0"/>
              <a:t>, make the condition that is most likely to be true the leftmost condition. This can reduce a program’s execution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4780EFC-56E5-4423-A883-9797B8097327}" type="slidenum">
              <a:rPr lang="en-US" altLang="en-US" sz="1200" smtClean="0">
                <a:solidFill>
                  <a:schemeClr val="tx1"/>
                </a:solidFill>
              </a:rPr>
              <a:pPr/>
              <a:t>46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100355" name="Object 2"/>
          <p:cNvGraphicFramePr>
            <a:graphicFrameLocks noGrp="1" noChangeAspect="1"/>
          </p:cNvGraphicFramePr>
          <p:nvPr>
            <p:ph/>
          </p:nvPr>
        </p:nvGraphicFramePr>
        <p:xfrm>
          <a:off x="838200" y="184150"/>
          <a:ext cx="7762875" cy="56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2" name="Document" r:id="rId4" imgW="6823854" imgH="4937150" progId="Word.Document.8">
                  <p:embed/>
                </p:oleObj>
              </mc:Choice>
              <mc:Fallback>
                <p:oleObj name="Document" r:id="rId4" imgW="6823854" imgH="4937150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4150"/>
                        <a:ext cx="7762875" cy="561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Rectangle 3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en-US" b="1">
                <a:solidFill>
                  <a:srgbClr val="4D99FF"/>
                </a:solidFill>
              </a:rPr>
              <a:t>Fig. 4.16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</a:rPr>
              <a:t>|</a:t>
            </a:r>
            <a:r>
              <a:rPr lang="en-US" altLang="en-US">
                <a:solidFill>
                  <a:srgbClr val="000000"/>
                </a:solidFill>
              </a:rPr>
              <a:t> Operator precedence and associativity.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4AC8DD66-E2E2-466D-A0EF-61A3E1C3869A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47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4.11 </a:t>
            </a:r>
            <a:r>
              <a:rPr lang="en-US" altLang="en-US" sz="3200" noProof="1" smtClean="0"/>
              <a:t>Confusing Equality (</a:t>
            </a:r>
            <a:r>
              <a:rPr lang="en-US" altLang="en-US" sz="3200" noProof="1" smtClean="0">
                <a:latin typeface="Lucida Console" panose="020B0609040504020204" pitchFamily="49" charset="0"/>
              </a:rPr>
              <a:t>==</a:t>
            </a:r>
            <a:r>
              <a:rPr lang="en-US" altLang="en-US" sz="3200" noProof="1" smtClean="0"/>
              <a:t>) and Assignment (</a:t>
            </a:r>
            <a:r>
              <a:rPr lang="en-US" altLang="en-US" sz="3200" noProof="1" smtClean="0">
                <a:latin typeface="Lucida Console" panose="020B0609040504020204" pitchFamily="49" charset="0"/>
              </a:rPr>
              <a:t>=</a:t>
            </a:r>
            <a:r>
              <a:rPr lang="en-US" altLang="en-US" sz="3200" noProof="1" smtClean="0"/>
              <a:t>) Operators</a:t>
            </a:r>
            <a:endParaRPr lang="en-US" altLang="en-US" sz="3200" smtClean="0"/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36576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Dangerous error</a:t>
            </a:r>
            <a:r>
              <a:rPr lang="tr-TR" altLang="en-US" smtClean="0"/>
              <a:t> (using = instead of ==)</a:t>
            </a:r>
            <a:endParaRPr lang="en-US" altLang="en-US" smtClean="0"/>
          </a:p>
          <a:p>
            <a:pPr lvl="1" eaLnBrk="1" hangingPunct="1"/>
            <a:r>
              <a:rPr lang="en-US" altLang="en-US" b="0" smtClean="0"/>
              <a:t>Does not ordinarily cause syntax errors</a:t>
            </a:r>
          </a:p>
          <a:p>
            <a:pPr lvl="1" eaLnBrk="1" hangingPunct="1"/>
            <a:r>
              <a:rPr lang="en-US" altLang="en-US" b="0" smtClean="0"/>
              <a:t>Nonzero values are </a:t>
            </a:r>
            <a:r>
              <a:rPr lang="en-US" altLang="en-US" sz="2000" b="0" smtClean="0">
                <a:latin typeface="Lucida Console" panose="020B0609040504020204" pitchFamily="49" charset="0"/>
              </a:rPr>
              <a:t>true</a:t>
            </a:r>
            <a:r>
              <a:rPr lang="en-US" altLang="en-US" b="0" smtClean="0"/>
              <a:t>, zero values are </a:t>
            </a:r>
            <a:r>
              <a:rPr lang="en-US" altLang="en-US" sz="2000" b="0" smtClean="0">
                <a:latin typeface="Lucida Console" panose="020B0609040504020204" pitchFamily="49" charset="0"/>
              </a:rPr>
              <a:t>false</a:t>
            </a:r>
            <a:endParaRPr lang="tr-TR" altLang="en-US" sz="2000" b="0" smtClean="0">
              <a:latin typeface="Lucida Console" panose="020B0609040504020204" pitchFamily="49" charset="0"/>
            </a:endParaRPr>
          </a:p>
          <a:p>
            <a:pPr lvl="1" eaLnBrk="1" hangingPunct="1"/>
            <a:endParaRPr lang="en-US" altLang="en-US" sz="2000" b="0" smtClean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smtClean="0"/>
              <a:t>Example using </a:t>
            </a:r>
            <a:r>
              <a:rPr lang="en-US" altLang="en-US" sz="2000" smtClean="0">
                <a:latin typeface="Lucida Console" panose="020B0609040504020204" pitchFamily="49" charset="0"/>
              </a:rPr>
              <a:t>==</a:t>
            </a:r>
            <a:r>
              <a:rPr lang="en-US" altLang="en-US" smtClean="0"/>
              <a:t>:  </a:t>
            </a:r>
          </a:p>
          <a:p>
            <a:pPr lvl="3" eaLnBrk="1" hangingPunct="1"/>
            <a:r>
              <a:rPr lang="en-US" altLang="en-US" sz="1800" b="0" smtClean="0">
                <a:solidFill>
                  <a:srgbClr val="0070C0"/>
                </a:solidFill>
                <a:latin typeface="Lucida Console" panose="020B0609040504020204" pitchFamily="49" charset="0"/>
              </a:rPr>
              <a:t>if ( payCode == 4 )</a:t>
            </a:r>
          </a:p>
          <a:p>
            <a:pPr lvl="3" eaLnBrk="1" hangingPunct="1"/>
            <a:r>
              <a:rPr lang="en-US" altLang="en-US" sz="1800" b="0" smtClean="0">
                <a:solidFill>
                  <a:srgbClr val="0070C0"/>
                </a:solidFill>
                <a:latin typeface="Lucida Console" panose="020B0609040504020204" pitchFamily="49" charset="0"/>
              </a:rPr>
              <a:t>   printf( "You get a bonus!\n" );</a:t>
            </a:r>
            <a:endParaRPr lang="tr-TR" altLang="en-US" sz="1800" b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eaLnBrk="1" hangingPunct="1"/>
            <a:r>
              <a:rPr lang="en-US" altLang="en-US" b="0" smtClean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</a:p>
          <a:p>
            <a:pPr lvl="2" eaLnBrk="1" hangingPunct="1"/>
            <a:r>
              <a:rPr lang="en-US" altLang="en-US" smtClean="0"/>
              <a:t>Checks </a:t>
            </a:r>
            <a:r>
              <a:rPr lang="en-US" altLang="en-US" sz="1800" smtClean="0">
                <a:latin typeface="Lucida Console" panose="020B0609040504020204" pitchFamily="49" charset="0"/>
              </a:rPr>
              <a:t>payCode</a:t>
            </a:r>
            <a:r>
              <a:rPr lang="en-US" altLang="en-US" smtClean="0"/>
              <a:t>, if it is </a:t>
            </a:r>
            <a:r>
              <a:rPr lang="en-US" altLang="en-US" sz="1800" smtClean="0">
                <a:latin typeface="Lucida Console" panose="020B0609040504020204" pitchFamily="49" charset="0"/>
              </a:rPr>
              <a:t>4</a:t>
            </a:r>
            <a:r>
              <a:rPr lang="en-US" altLang="en-US" smtClean="0"/>
              <a:t> then a bonus is awarded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9D6181EE-ED94-462D-B8C1-43F55835011B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48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4.11 </a:t>
            </a:r>
            <a:r>
              <a:rPr lang="en-US" altLang="en-US" sz="3200" noProof="1" smtClean="0"/>
              <a:t>Confusing Equality (</a:t>
            </a:r>
            <a:r>
              <a:rPr lang="en-US" altLang="en-US" sz="3200" noProof="1" smtClean="0">
                <a:latin typeface="Lucida Console" panose="020B0609040504020204" pitchFamily="49" charset="0"/>
              </a:rPr>
              <a:t>==</a:t>
            </a:r>
            <a:r>
              <a:rPr lang="en-US" altLang="en-US" sz="3200" noProof="1" smtClean="0"/>
              <a:t>) and Assignment (</a:t>
            </a:r>
            <a:r>
              <a:rPr lang="en-US" altLang="en-US" sz="3200" noProof="1" smtClean="0">
                <a:latin typeface="Lucida Console" panose="020B0609040504020204" pitchFamily="49" charset="0"/>
              </a:rPr>
              <a:t>=</a:t>
            </a:r>
            <a:r>
              <a:rPr lang="en-US" altLang="en-US" sz="3200" noProof="1" smtClean="0"/>
              <a:t>) Operators</a:t>
            </a:r>
            <a:endParaRPr lang="en-US" altLang="en-US" sz="3200" smtClean="0"/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3124200"/>
          </a:xfrm>
        </p:spPr>
        <p:txBody>
          <a:bodyPr/>
          <a:lstStyle/>
          <a:p>
            <a:pPr lvl="2" eaLnBrk="1" hangingPunct="1"/>
            <a:r>
              <a:rPr lang="en-US" altLang="en-US" sz="2400" smtClean="0"/>
              <a:t>Example, replacing </a:t>
            </a:r>
            <a:r>
              <a:rPr lang="en-US" altLang="en-US" sz="2400" smtClean="0">
                <a:latin typeface="Lucida Console" panose="020B0609040504020204" pitchFamily="49" charset="0"/>
              </a:rPr>
              <a:t>==</a:t>
            </a:r>
            <a:r>
              <a:rPr lang="en-US" altLang="en-US" sz="2400" smtClean="0"/>
              <a:t> with </a:t>
            </a:r>
            <a:r>
              <a:rPr lang="en-US" altLang="en-US" sz="2400" smtClean="0">
                <a:latin typeface="Lucida Console" panose="020B0609040504020204" pitchFamily="49" charset="0"/>
              </a:rPr>
              <a:t>=</a:t>
            </a:r>
            <a:r>
              <a:rPr lang="en-US" altLang="en-US" sz="2400" smtClean="0"/>
              <a:t>:</a:t>
            </a:r>
            <a:endParaRPr lang="tr-TR" altLang="en-US" sz="2400" smtClean="0"/>
          </a:p>
          <a:p>
            <a:pPr lvl="2" eaLnBrk="1" hangingPunct="1"/>
            <a:endParaRPr lang="en-US" altLang="en-US" sz="800" smtClean="0"/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en-US" sz="1800" b="0" smtClean="0">
                <a:solidFill>
                  <a:srgbClr val="0070C0"/>
                </a:solidFill>
                <a:latin typeface="Lucida Console" panose="020B0609040504020204" pitchFamily="49" charset="0"/>
              </a:rPr>
              <a:t>if ( payCode = 4 )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en-US" sz="1800" b="0" smtClean="0">
                <a:solidFill>
                  <a:srgbClr val="0070C0"/>
                </a:solidFill>
                <a:latin typeface="Lucida Console" panose="020B0609040504020204" pitchFamily="49" charset="0"/>
              </a:rPr>
              <a:t>   printf( "You get a bonus!\n" );</a:t>
            </a:r>
            <a:endParaRPr lang="tr-TR" altLang="en-US" sz="1800" b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4" eaLnBrk="1" hangingPunct="1">
              <a:buFont typeface="Wingdings" panose="05000000000000000000" pitchFamily="2" charset="2"/>
              <a:buNone/>
            </a:pPr>
            <a:endParaRPr lang="en-US" altLang="en-US" sz="800" b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eaLnBrk="1" hangingPunct="1"/>
            <a:r>
              <a:rPr lang="en-US" altLang="en-US" sz="2400" b="0" smtClean="0"/>
              <a:t>This sets </a:t>
            </a:r>
            <a:r>
              <a:rPr lang="en-US" altLang="en-US" sz="2400" b="0" smtClean="0">
                <a:latin typeface="Lucida Console" panose="020B0609040504020204" pitchFamily="49" charset="0"/>
              </a:rPr>
              <a:t>payCode</a:t>
            </a:r>
            <a:r>
              <a:rPr lang="en-US" altLang="en-US" sz="2400" b="0" smtClean="0"/>
              <a:t> to </a:t>
            </a:r>
            <a:r>
              <a:rPr lang="en-US" altLang="en-US" sz="2400" b="0" smtClean="0">
                <a:latin typeface="Lucida Console" panose="020B0609040504020204" pitchFamily="49" charset="0"/>
              </a:rPr>
              <a:t>4</a:t>
            </a:r>
          </a:p>
          <a:p>
            <a:pPr lvl="3" eaLnBrk="1" hangingPunct="1"/>
            <a:r>
              <a:rPr lang="en-US" altLang="en-US" sz="2400" b="0" smtClean="0">
                <a:latin typeface="Lucida Console" panose="020B0609040504020204" pitchFamily="49" charset="0"/>
              </a:rPr>
              <a:t>4</a:t>
            </a:r>
            <a:r>
              <a:rPr lang="en-US" altLang="en-US" sz="2400" b="0" smtClean="0"/>
              <a:t> is nonzero, so expression is</a:t>
            </a:r>
            <a:r>
              <a:rPr lang="tr-TR" altLang="en-US" sz="2400" b="0" smtClean="0"/>
              <a:t> always</a:t>
            </a:r>
            <a:r>
              <a:rPr lang="en-US" altLang="en-US" sz="2400" b="0" smtClean="0"/>
              <a:t> </a:t>
            </a:r>
            <a:r>
              <a:rPr lang="en-US" altLang="en-US" sz="2400" b="0" smtClean="0">
                <a:latin typeface="Lucida Console" panose="020B0609040504020204" pitchFamily="49" charset="0"/>
              </a:rPr>
              <a:t>true</a:t>
            </a:r>
            <a:r>
              <a:rPr lang="tr-TR" altLang="en-US" sz="1800" b="0" smtClean="0">
                <a:latin typeface="Lucida Console" panose="020B0609040504020204" pitchFamily="49" charset="0"/>
              </a:rPr>
              <a:t>.</a:t>
            </a:r>
          </a:p>
          <a:p>
            <a:pPr lvl="3" eaLnBrk="1" hangingPunct="1"/>
            <a:endParaRPr lang="en-US" altLang="en-US" sz="800" smtClean="0"/>
          </a:p>
          <a:p>
            <a:pPr lvl="1" eaLnBrk="1" hangingPunct="1"/>
            <a:r>
              <a:rPr lang="en-US" altLang="en-US" b="0" smtClean="0"/>
              <a:t>Logic error, not a sy</a:t>
            </a:r>
            <a:r>
              <a:rPr lang="en-US" altLang="en-US" b="0" smtClean="0">
                <a:solidFill>
                  <a:schemeClr val="accent2"/>
                </a:solidFill>
              </a:rPr>
              <a:t>n</a:t>
            </a:r>
            <a:r>
              <a:rPr lang="en-US" altLang="en-US" b="0" smtClean="0"/>
              <a:t>tax error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495800"/>
            <a:ext cx="7162800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000" b="1" u="sng" dirty="0">
                <a:solidFill>
                  <a:schemeClr val="tx1"/>
                </a:solidFill>
                <a:latin typeface="+mn-lt"/>
              </a:rPr>
              <a:t>A simple solution is advised to this dangerous problem. </a:t>
            </a:r>
            <a:endParaRPr lang="tr-TR" altLang="en-US" sz="2000" b="1" u="sng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defRPr/>
            </a:pPr>
            <a:endParaRPr lang="tr-TR" altLang="en-US" sz="800" b="1" u="sng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b="1" u="sng" dirty="0">
                <a:solidFill>
                  <a:schemeClr val="accent6"/>
                </a:solidFill>
                <a:latin typeface="+mn-lt"/>
              </a:rPr>
              <a:t>Use 4==x  instead of x==4. </a:t>
            </a:r>
            <a:endParaRPr lang="tr-TR" altLang="en-US" sz="2000" b="1" u="sng" dirty="0">
              <a:solidFill>
                <a:schemeClr val="accent6"/>
              </a:solidFill>
              <a:latin typeface="+mn-lt"/>
            </a:endParaRPr>
          </a:p>
          <a:p>
            <a:pPr eaLnBrk="1" hangingPunct="1">
              <a:defRPr/>
            </a:pPr>
            <a:endParaRPr lang="tr-TR" altLang="en-US" sz="800" b="1" u="sng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defRPr/>
            </a:pPr>
            <a:r>
              <a:rPr lang="en-US" altLang="en-US" sz="2000" b="1" u="sng" dirty="0">
                <a:solidFill>
                  <a:schemeClr val="tx1"/>
                </a:solidFill>
                <a:latin typeface="+mn-lt"/>
              </a:rPr>
              <a:t>if you accidentally replace operator == with = the compiler gives error messages.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D48EFFAD-0FDE-4F48-8297-741D1DB755BA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49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Error-Prevention Tip 4.6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3" y="2055813"/>
            <a:ext cx="7088187" cy="1244600"/>
          </a:xfrm>
          <a:noFill/>
        </p:spPr>
        <p:txBody>
          <a:bodyPr anchor="t"/>
          <a:lstStyle/>
          <a:p>
            <a:pPr eaLnBrk="1" hangingPunct="1"/>
            <a:r>
              <a:rPr lang="en-US" altLang="en-US" smtClean="0"/>
              <a:t>After you write a program, text search it</a:t>
            </a:r>
            <a:br>
              <a:rPr lang="en-US" altLang="en-US" smtClean="0"/>
            </a:br>
            <a:r>
              <a:rPr lang="en-US" altLang="en-US" smtClean="0"/>
              <a:t>for every </a:t>
            </a:r>
            <a:r>
              <a:rPr lang="en-US" altLang="en-US" smtClean="0">
                <a:latin typeface="Lucida Console" panose="020B0609040504020204" pitchFamily="49" charset="0"/>
              </a:rPr>
              <a:t>=</a:t>
            </a:r>
            <a:r>
              <a:rPr lang="en-US" altLang="en-US" smtClean="0"/>
              <a:t> and check that it is being used properly.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E8EB8454-E225-4D7D-BA31-0941D5521F71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4.2 Repetition Essentials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Loop</a:t>
            </a:r>
          </a:p>
          <a:p>
            <a:pPr lvl="1" eaLnBrk="1" hangingPunct="1"/>
            <a:r>
              <a:rPr lang="en-US" altLang="en-US" b="0" smtClean="0"/>
              <a:t>Group of instructions computer executes repeatedly while some condition remains </a:t>
            </a:r>
            <a:r>
              <a:rPr lang="en-US" altLang="en-US" sz="2000" b="0" smtClean="0">
                <a:latin typeface="Lucida Console" panose="020B0609040504020204" pitchFamily="49" charset="0"/>
              </a:rPr>
              <a:t>true</a:t>
            </a:r>
          </a:p>
          <a:p>
            <a:pPr eaLnBrk="1" hangingPunct="1"/>
            <a:r>
              <a:rPr lang="en-US" altLang="en-US" smtClean="0"/>
              <a:t>Counter-controlled repetition</a:t>
            </a:r>
          </a:p>
          <a:p>
            <a:pPr lvl="1" eaLnBrk="1" hangingPunct="1"/>
            <a:r>
              <a:rPr lang="en-US" altLang="en-US" b="0" smtClean="0"/>
              <a:t>Definite repetition: know how many times loop will execute</a:t>
            </a:r>
          </a:p>
          <a:p>
            <a:pPr lvl="1" eaLnBrk="1" hangingPunct="1"/>
            <a:r>
              <a:rPr lang="en-US" altLang="en-US" b="0" smtClean="0"/>
              <a:t>Control variable used to count repetitions</a:t>
            </a:r>
          </a:p>
          <a:p>
            <a:pPr eaLnBrk="1" hangingPunct="1"/>
            <a:r>
              <a:rPr lang="en-US" altLang="en-US" smtClean="0"/>
              <a:t>Sentinel-controlled repetition</a:t>
            </a:r>
            <a:r>
              <a:rPr lang="tr-TR" altLang="en-US" smtClean="0"/>
              <a:t> </a:t>
            </a:r>
            <a:r>
              <a:rPr lang="tr-TR" altLang="en-US" sz="2400" i="1" smtClean="0"/>
              <a:t>(special end of data value)</a:t>
            </a:r>
            <a:endParaRPr lang="en-US" altLang="en-US" sz="2400" i="1" smtClean="0"/>
          </a:p>
          <a:p>
            <a:pPr lvl="1" eaLnBrk="1" hangingPunct="1"/>
            <a:r>
              <a:rPr lang="en-US" altLang="en-US" b="0" smtClean="0"/>
              <a:t>Indefinite repetition</a:t>
            </a:r>
          </a:p>
          <a:p>
            <a:pPr lvl="1" eaLnBrk="1" hangingPunct="1"/>
            <a:r>
              <a:rPr lang="en-US" altLang="en-US" b="0" smtClean="0"/>
              <a:t>Used when number of repetitions not known</a:t>
            </a:r>
          </a:p>
          <a:p>
            <a:pPr lvl="1" eaLnBrk="1" hangingPunct="1"/>
            <a:r>
              <a:rPr lang="en-US" altLang="en-US" b="0" smtClean="0"/>
              <a:t>Sentinel value indicates "end of data"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CDEC790F-6E9D-4050-B7EE-2655B2AFCDF3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4.3 Counter-Controlled Repetition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Counter-controlled repetition requires</a:t>
            </a:r>
          </a:p>
          <a:p>
            <a:pPr lvl="1" eaLnBrk="1" hangingPunct="1"/>
            <a:r>
              <a:rPr lang="en-US" altLang="en-US" b="0" smtClean="0"/>
              <a:t>The name of a control variable (or loop counter)</a:t>
            </a:r>
          </a:p>
          <a:p>
            <a:pPr lvl="1" eaLnBrk="1" hangingPunct="1"/>
            <a:r>
              <a:rPr lang="en-US" altLang="en-US" b="0" smtClean="0"/>
              <a:t>The initial value of the control variable</a:t>
            </a:r>
          </a:p>
          <a:p>
            <a:pPr lvl="1" eaLnBrk="1" hangingPunct="1"/>
            <a:r>
              <a:rPr lang="en-US" altLang="en-US" b="0" smtClean="0"/>
              <a:t>An increment (or decrement) by which the control variable is modified each time through the loop</a:t>
            </a:r>
          </a:p>
          <a:p>
            <a:pPr lvl="1" eaLnBrk="1" hangingPunct="1"/>
            <a:r>
              <a:rPr lang="en-US" altLang="en-US" b="0" smtClean="0"/>
              <a:t>A condition that tests for the final value of the control variable (i.e., whether looping should continue)</a:t>
            </a:r>
          </a:p>
          <a:p>
            <a:pPr lvl="1" eaLnBrk="1" hangingPunct="1"/>
            <a:endParaRPr lang="en-US" altLang="en-US" smtClean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 smtClean="0">
                <a:latin typeface="Lucida Console" panose="020B0609040504020204" pitchFamily="49" charset="0"/>
              </a:rPr>
              <a:t>int counter = 1;          // initialization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 smtClean="0">
                <a:latin typeface="Lucida Console" panose="020B0609040504020204" pitchFamily="49" charset="0"/>
              </a:rPr>
              <a:t>while ( counter &lt;= 10 ) { // repetition condition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 smtClean="0">
                <a:latin typeface="Lucida Console" panose="020B0609040504020204" pitchFamily="49" charset="0"/>
              </a:rPr>
              <a:t>   printf( "%d\n", counter );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 smtClean="0">
                <a:latin typeface="Lucida Console" panose="020B0609040504020204" pitchFamily="49" charset="0"/>
              </a:rPr>
              <a:t>   ++counter; </a:t>
            </a:r>
            <a:r>
              <a:rPr lang="tr-TR" altLang="en-US" sz="1800" smtClean="0">
                <a:latin typeface="Lucida Console" panose="020B0609040504020204" pitchFamily="49" charset="0"/>
              </a:rPr>
              <a:t>}</a:t>
            </a:r>
            <a:r>
              <a:rPr lang="en-US" altLang="en-US" sz="1800" smtClean="0">
                <a:latin typeface="Lucida Console" panose="020B0609040504020204" pitchFamily="49" charset="0"/>
              </a:rPr>
              <a:t>            // increment</a:t>
            </a:r>
          </a:p>
          <a:p>
            <a:pPr lvl="1" eaLnBrk="1" hangingPunct="1"/>
            <a:endParaRPr lang="en-US" altLang="en-US" smtClean="0"/>
          </a:p>
        </p:txBody>
      </p:sp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 flipH="1">
            <a:off x="2895600" y="2209800"/>
            <a:ext cx="533400" cy="23622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681288" y="2708275"/>
            <a:ext cx="990600" cy="19050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H="1">
            <a:off x="2628900" y="3009900"/>
            <a:ext cx="38100" cy="25558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2819400" y="3733800"/>
            <a:ext cx="1066800" cy="12573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F4D312E9-E634-4960-9F3D-84933650C75A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4.3 Counter-Controlled Repetition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Example: 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 smtClean="0">
                <a:latin typeface="Lucida Console" panose="020B0609040504020204" pitchFamily="49" charset="0"/>
              </a:rPr>
              <a:t>int counter = 1;          // initialization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 smtClean="0">
                <a:latin typeface="Lucida Console" panose="020B0609040504020204" pitchFamily="49" charset="0"/>
              </a:rPr>
              <a:t>while ( counter &lt;= 10 ) { // repetition condition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 smtClean="0">
                <a:latin typeface="Lucida Console" panose="020B0609040504020204" pitchFamily="49" charset="0"/>
              </a:rPr>
              <a:t>   printf( "%d\n", counter );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 smtClean="0">
                <a:latin typeface="Lucida Console" panose="020B0609040504020204" pitchFamily="49" charset="0"/>
              </a:rPr>
              <a:t>   ++counter;             // increment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 smtClean="0">
                <a:latin typeface="Lucida Console" panose="020B0609040504020204" pitchFamily="49" charset="0"/>
              </a:rPr>
              <a:t>}</a:t>
            </a:r>
            <a:endParaRPr lang="tr-TR" altLang="en-US" sz="1800" smtClean="0">
              <a:latin typeface="Lucida Console" panose="020B0609040504020204" pitchFamily="49" charset="0"/>
            </a:endParaRP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180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statement</a:t>
            </a:r>
            <a:endParaRPr lang="en-US" altLang="en-US" sz="2400" i="1" smtClean="0">
              <a:solidFill>
                <a:srgbClr val="C00000"/>
              </a:solidFill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altLang="en-US" sz="2400" i="1" smtClean="0">
                <a:solidFill>
                  <a:srgbClr val="C00000"/>
                </a:solidFill>
                <a:latin typeface="Lucida Console" panose="020B0609040504020204" pitchFamily="49" charset="0"/>
              </a:rPr>
              <a:t>int counter = 1;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0" smtClean="0"/>
              <a:t>Names variable</a:t>
            </a:r>
            <a:r>
              <a:rPr lang="tr-TR" altLang="en-US" b="0" smtClean="0"/>
              <a:t> as </a:t>
            </a:r>
            <a:r>
              <a:rPr lang="en-US" altLang="en-US" sz="1800" b="0" smtClean="0">
                <a:latin typeface="Lucida Console" panose="020B0609040504020204" pitchFamily="49" charset="0"/>
              </a:rPr>
              <a:t>counter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0" smtClean="0"/>
              <a:t>Defines it to be an integer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0" smtClean="0"/>
              <a:t>Reserves space for it in memory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b="0" smtClean="0"/>
              <a:t>Sets it to an initial value of </a:t>
            </a:r>
            <a:r>
              <a:rPr lang="en-US" altLang="en-US" sz="1800" b="0" smtClean="0">
                <a:latin typeface="Lucida Console" panose="020B0609040504020204" pitchFamily="49" charset="0"/>
              </a:rPr>
              <a:t>1</a:t>
            </a:r>
            <a:endParaRPr lang="en-US" altLang="en-US" sz="1800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17F24F0-B8F9-450E-9A6B-A2AE8A4F1FAE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graphicFrame>
        <p:nvGraphicFramePr>
          <p:cNvPr id="26627" name="Object 2"/>
          <p:cNvGraphicFramePr>
            <a:graphicFrameLocks noChangeAspect="1"/>
          </p:cNvGraphicFramePr>
          <p:nvPr/>
        </p:nvGraphicFramePr>
        <p:xfrm>
          <a:off x="0" y="0"/>
          <a:ext cx="7053263" cy="581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Document" r:id="rId4" imgW="7067222" imgH="5813611" progId="Word.Document.8">
                  <p:embed/>
                </p:oleObj>
              </mc:Choice>
              <mc:Fallback>
                <p:oleObj name="Document" r:id="rId4" imgW="7067222" imgH="581361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3263" cy="581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fig04_01.c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257800" y="1371600"/>
            <a:ext cx="3657600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Definition and assignment are performed simultaneously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3733800" y="1600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81E873E-B5C4-4EF0-BE59-C6414181083E}" type="slidenum">
              <a:rPr lang="en-US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en-US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4.3 Counter-Controlled Repetition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066800"/>
            <a:ext cx="8001000" cy="3048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Condensed code</a:t>
            </a:r>
          </a:p>
          <a:p>
            <a:pPr lvl="1" eaLnBrk="1" hangingPunct="1"/>
            <a:r>
              <a:rPr lang="en-US" altLang="en-US" b="0" smtClean="0"/>
              <a:t>C Programmers would make the program more concise</a:t>
            </a:r>
          </a:p>
          <a:p>
            <a:pPr lvl="1" eaLnBrk="1" hangingPunct="1"/>
            <a:r>
              <a:rPr lang="en-US" altLang="en-US" b="0" smtClean="0"/>
              <a:t>Initialize </a:t>
            </a:r>
            <a:r>
              <a:rPr lang="en-US" altLang="en-US" sz="2000" b="0" smtClean="0">
                <a:latin typeface="Lucida Console" panose="020B0609040504020204" pitchFamily="49" charset="0"/>
              </a:rPr>
              <a:t>counter</a:t>
            </a:r>
            <a:r>
              <a:rPr lang="en-US" altLang="en-US" b="0" smtClean="0"/>
              <a:t> to </a:t>
            </a:r>
            <a:r>
              <a:rPr lang="en-US" altLang="en-US" sz="2000" b="0" smtClean="0">
                <a:latin typeface="Lucida Console" panose="020B0609040504020204" pitchFamily="49" charset="0"/>
              </a:rPr>
              <a:t>0</a:t>
            </a:r>
            <a:endParaRPr lang="tr-TR" altLang="en-US" sz="2000" b="0" smtClean="0">
              <a:latin typeface="Lucida Console" panose="020B0609040504020204" pitchFamily="49" charset="0"/>
            </a:endParaRPr>
          </a:p>
          <a:p>
            <a:pPr lvl="1" eaLnBrk="1" hangingPunct="1"/>
            <a:endParaRPr lang="en-US" altLang="en-US" sz="2000" smtClean="0">
              <a:latin typeface="Lucida Console" panose="020B0609040504020204" pitchFamily="49" charset="0"/>
            </a:endParaRPr>
          </a:p>
          <a:p>
            <a:pPr lvl="2" eaLnBrk="1" hangingPunct="1"/>
            <a:r>
              <a:rPr lang="en-US" altLang="en-US" sz="1800" b="0" smtClean="0">
                <a:latin typeface="Lucida Console" panose="020B0609040504020204" pitchFamily="49" charset="0"/>
              </a:rPr>
              <a:t>int counter = </a:t>
            </a:r>
            <a:r>
              <a:rPr lang="tr-TR" altLang="en-US" sz="1800" b="0" smtClean="0">
                <a:latin typeface="Lucida Console" panose="020B0609040504020204" pitchFamily="49" charset="0"/>
              </a:rPr>
              <a:t>0</a:t>
            </a:r>
            <a:r>
              <a:rPr lang="en-US" altLang="en-US" sz="1800" b="0" smtClean="0">
                <a:latin typeface="Lucida Console" panose="020B0609040504020204" pitchFamily="49" charset="0"/>
              </a:rPr>
              <a:t>;</a:t>
            </a:r>
          </a:p>
          <a:p>
            <a:pPr lvl="2" eaLnBrk="1" hangingPunct="1"/>
            <a:r>
              <a:rPr lang="en-US" altLang="en-US" sz="1800" b="0" smtClean="0">
                <a:latin typeface="Lucida Console" panose="020B0609040504020204" pitchFamily="49" charset="0"/>
              </a:rPr>
              <a:t>while ( ++counter &lt;= 10 )</a:t>
            </a:r>
            <a:br>
              <a:rPr lang="en-US" altLang="en-US" sz="1800" b="0" smtClean="0">
                <a:latin typeface="Lucida Console" panose="020B0609040504020204" pitchFamily="49" charset="0"/>
              </a:rPr>
            </a:br>
            <a:r>
              <a:rPr lang="en-US" altLang="en-US" sz="1800" b="0" smtClean="0">
                <a:latin typeface="Lucida Console" panose="020B0609040504020204" pitchFamily="49" charset="0"/>
              </a:rPr>
              <a:t>	printf("%d\n", counter );</a:t>
            </a:r>
            <a:endParaRPr lang="en-US" altLang="en-US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"/>
        <a:cs typeface=""/>
      </a:majorFont>
      <a:minorFont>
        <a:latin typeface="A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Pseudocode">
  <a:themeElements>
    <a:clrScheme name="Pseudo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seudocod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Pseudo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Deitel_HTP_Alpha</Template>
  <TotalTime>3011</TotalTime>
  <Words>2186</Words>
  <Application>Microsoft Office PowerPoint</Application>
  <PresentationFormat>On-screen Show (4:3)</PresentationFormat>
  <Paragraphs>390</Paragraphs>
  <Slides>49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72" baseType="lpstr">
      <vt:lpstr>Arial Unicode MS</vt:lpstr>
      <vt:lpstr>AGaramond</vt:lpstr>
      <vt:lpstr>Arial</vt:lpstr>
      <vt:lpstr>Courier New</vt:lpstr>
      <vt:lpstr>Goudy Sans Book</vt:lpstr>
      <vt:lpstr>Goudy Sans Medium</vt:lpstr>
      <vt:lpstr>Lucida Console</vt:lpstr>
      <vt:lpstr>Monotype Sorts</vt:lpstr>
      <vt:lpstr>Symbol</vt:lpstr>
      <vt:lpstr>Times</vt:lpstr>
      <vt:lpstr>Times New Roman</vt:lpstr>
      <vt:lpstr>Wingdings</vt:lpstr>
      <vt:lpstr>Blank</vt:lpstr>
      <vt:lpstr>Deitel_HTP_Title</vt:lpstr>
      <vt:lpstr>Quotes</vt:lpstr>
      <vt:lpstr>Objectives</vt:lpstr>
      <vt:lpstr>Outline</vt:lpstr>
      <vt:lpstr>Tips</vt:lpstr>
      <vt:lpstr>Figures</vt:lpstr>
      <vt:lpstr>Code</vt:lpstr>
      <vt:lpstr>Pseudocode</vt:lpstr>
      <vt:lpstr>Paragraphs</vt:lpstr>
      <vt:lpstr>Document</vt:lpstr>
      <vt:lpstr>4</vt:lpstr>
      <vt:lpstr>PowerPoint Presentation</vt:lpstr>
      <vt:lpstr>OBJECTIVES</vt:lpstr>
      <vt:lpstr>4.1 Introduction</vt:lpstr>
      <vt:lpstr>4.2 Repetition Essentials</vt:lpstr>
      <vt:lpstr>4.3 Counter-Controlled Repetition</vt:lpstr>
      <vt:lpstr>4.3 Counter-Controlled Repetition</vt:lpstr>
      <vt:lpstr>PowerPoint Presentation</vt:lpstr>
      <vt:lpstr>4.3 Counter-Controlled Repetition</vt:lpstr>
      <vt:lpstr>4.4 for Repetition Statement</vt:lpstr>
      <vt:lpstr>4.4 for Repetition Statement</vt:lpstr>
      <vt:lpstr>Fig. 4.3 | for statement header components.</vt:lpstr>
      <vt:lpstr>PowerPoint Presentation</vt:lpstr>
      <vt:lpstr>Common Programming Error 4.4</vt:lpstr>
      <vt:lpstr>4.5 for Statement : Notes and Observations</vt:lpstr>
      <vt:lpstr>Error-Prevention Tip 4.3</vt:lpstr>
      <vt:lpstr>PowerPoint Presentation</vt:lpstr>
      <vt:lpstr>PowerPoint Presentation</vt:lpstr>
      <vt:lpstr>PowerPoint Presentation</vt:lpstr>
      <vt:lpstr>4.7 switch Multiple-Selection Statement</vt:lpstr>
      <vt:lpstr>PowerPoint Presentation</vt:lpstr>
      <vt:lpstr>The break statement </vt:lpstr>
      <vt:lpstr>PowerPoint Presentation</vt:lpstr>
      <vt:lpstr>PowerPoint Presentation</vt:lpstr>
      <vt:lpstr>PowerPoint Presentation</vt:lpstr>
      <vt:lpstr>PowerPoint Presentation</vt:lpstr>
      <vt:lpstr>Portability Tip 4.1</vt:lpstr>
      <vt:lpstr>Fig. 4.8 | switch multiple-selection statement with breaks.</vt:lpstr>
      <vt:lpstr>Good Programming Practice 4.7</vt:lpstr>
      <vt:lpstr>Good Programming Practice 4.8</vt:lpstr>
      <vt:lpstr>Good Programming Practice 4.9</vt:lpstr>
      <vt:lpstr>4.8 do…while Repetition Statement</vt:lpstr>
      <vt:lpstr>4.8 do…while Repetition Statement</vt:lpstr>
      <vt:lpstr>Good Programming Practice 4.10</vt:lpstr>
      <vt:lpstr>Common Programming Error 4.7</vt:lpstr>
      <vt:lpstr>PowerPoint Presentation</vt:lpstr>
      <vt:lpstr>4.9 break and continue Statements</vt:lpstr>
      <vt:lpstr>PowerPoint Presentation</vt:lpstr>
      <vt:lpstr>4.9 break and continue Statements</vt:lpstr>
      <vt:lpstr>PowerPoint Presentation</vt:lpstr>
      <vt:lpstr>4.10 Logical Operators</vt:lpstr>
      <vt:lpstr>PowerPoint Presentation</vt:lpstr>
      <vt:lpstr>PowerPoint Presentation</vt:lpstr>
      <vt:lpstr>PowerPoint Presentation</vt:lpstr>
      <vt:lpstr>Performance Tip 4.2</vt:lpstr>
      <vt:lpstr>PowerPoint Presentation</vt:lpstr>
      <vt:lpstr>4.11 Confusing Equality (==) and Assignment (=) Operators</vt:lpstr>
      <vt:lpstr>4.11 Confusing Equality (==) and Assignment (=) Operators</vt:lpstr>
      <vt:lpstr>Error-Prevention Tip 4.6</vt:lpstr>
    </vt:vector>
  </TitlesOfParts>
  <Company>Pearson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PT</dc:creator>
  <cp:lastModifiedBy>Bora Döken</cp:lastModifiedBy>
  <cp:revision>412</cp:revision>
  <dcterms:created xsi:type="dcterms:W3CDTF">2004-06-18T18:26:58Z</dcterms:created>
  <dcterms:modified xsi:type="dcterms:W3CDTF">2018-09-01T12:18:41Z</dcterms:modified>
  <cp:category>Temlpate v. 07-27-04</cp:category>
</cp:coreProperties>
</file>