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</p:sldMasterIdLst>
  <p:notesMasterIdLst>
    <p:notesMasterId r:id="rId52"/>
  </p:notesMasterIdLst>
  <p:handoutMasterIdLst>
    <p:handoutMasterId r:id="rId53"/>
  </p:handoutMasterIdLst>
  <p:sldIdLst>
    <p:sldId id="257" r:id="rId11"/>
    <p:sldId id="262" r:id="rId12"/>
    <p:sldId id="258" r:id="rId13"/>
    <p:sldId id="259" r:id="rId14"/>
    <p:sldId id="307" r:id="rId15"/>
    <p:sldId id="308" r:id="rId16"/>
    <p:sldId id="309" r:id="rId17"/>
    <p:sldId id="310" r:id="rId18"/>
    <p:sldId id="285" r:id="rId19"/>
    <p:sldId id="263" r:id="rId20"/>
    <p:sldId id="311" r:id="rId21"/>
    <p:sldId id="286" r:id="rId22"/>
    <p:sldId id="265" r:id="rId23"/>
    <p:sldId id="312" r:id="rId24"/>
    <p:sldId id="300" r:id="rId25"/>
    <p:sldId id="266" r:id="rId26"/>
    <p:sldId id="313" r:id="rId27"/>
    <p:sldId id="267" r:id="rId28"/>
    <p:sldId id="314" r:id="rId29"/>
    <p:sldId id="269" r:id="rId30"/>
    <p:sldId id="315" r:id="rId31"/>
    <p:sldId id="271" r:id="rId32"/>
    <p:sldId id="316" r:id="rId33"/>
    <p:sldId id="288" r:id="rId34"/>
    <p:sldId id="273" r:id="rId35"/>
    <p:sldId id="274" r:id="rId36"/>
    <p:sldId id="275" r:id="rId37"/>
    <p:sldId id="276" r:id="rId38"/>
    <p:sldId id="277" r:id="rId39"/>
    <p:sldId id="317" r:id="rId40"/>
    <p:sldId id="318" r:id="rId41"/>
    <p:sldId id="290" r:id="rId42"/>
    <p:sldId id="278" r:id="rId43"/>
    <p:sldId id="291" r:id="rId44"/>
    <p:sldId id="279" r:id="rId45"/>
    <p:sldId id="280" r:id="rId46"/>
    <p:sldId id="292" r:id="rId47"/>
    <p:sldId id="281" r:id="rId48"/>
    <p:sldId id="282" r:id="rId49"/>
    <p:sldId id="283" r:id="rId50"/>
    <p:sldId id="284" r:id="rId51"/>
  </p:sldIdLst>
  <p:sldSz cx="9144000" cy="6858000" type="screen4x3"/>
  <p:notesSz cx="693420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5172B3"/>
    <a:srgbClr val="FDC382"/>
    <a:srgbClr val="D8A57E"/>
    <a:srgbClr val="F9F9F7"/>
    <a:srgbClr val="A0CED6"/>
    <a:srgbClr val="F0F5F7"/>
    <a:srgbClr val="4F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4622" autoAdjust="0"/>
  </p:normalViewPr>
  <p:slideViewPr>
    <p:cSldViewPr>
      <p:cViewPr varScale="1">
        <p:scale>
          <a:sx n="64" d="100"/>
          <a:sy n="64" d="100"/>
        </p:scale>
        <p:origin x="1387" y="62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8E128E-818E-4390-82B1-251048F14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2CA3BB-5493-4452-8CAC-771F41E1F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C5DDA1F-DCF9-45DD-867D-CB8962D1B517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82CD9F-55E6-4947-ACE3-EFBFD19A9D5A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D712074-794E-4390-996D-78956D2B0CB6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6F01CF0-5591-49B4-B476-541041F2992A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35CE54-F5CD-4B83-A36F-EF887FB6FB15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81B8412-B387-43FC-A7C3-E675D78E07CE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F9A9695-6F9C-4948-B19F-560F187C33CC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301359B-006D-44DB-B80E-92ABEF5D132D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52EA19F-FE44-4435-9DEE-874F5580D97C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C2B620A-4FE1-4597-A946-9884120EE40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A849B63-61E9-40F1-8A3C-07D9C8D55600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C98AFA9-D5F2-481B-96DB-6BE736C753DE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2EF5888-FA1D-4CDD-9878-865FF8ACAB7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D45773F-F90F-4F28-9871-D425F86D42DD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F8E6186-CEA3-4D6E-A411-E02818E93A76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D69E4A5-22B2-43E0-A2DC-9E234FBE27B1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272F964-B615-483D-8982-0DFBBDEDA3C3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A593517-A54B-4603-AC9E-61583E7902F3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EF1FC44-6475-4587-9620-F9148B5F3BAB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F0CE15C-7628-4827-B713-0ED1DC9D6434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FCD12C-3FAB-4372-BD2A-B6A78CFAB766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AFA4547-A797-4002-BD0C-33A14D5ABB30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C42E8BD-FEEF-44EC-BD42-0CDBFC8BD7F6}" type="slidenum">
              <a:rPr lang="en-US" altLang="en-US" sz="1200" smtClean="0">
                <a:solidFill>
                  <a:schemeClr val="tx1"/>
                </a:solidFill>
              </a:rPr>
              <a:pPr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906FCFF-C483-41A4-8E89-EDA6921F3EDC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9F591AA-425B-42E8-8930-794237A493EC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077E4BF-6716-4FE0-8E31-A277CB61BC16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679F03C-FBF1-428C-B1B0-A85057F395C3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1DA50B0-E088-4349-8A21-01F427BE71B7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17B5DD2-DF46-4723-A9DC-7BA9E5C53619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50AF23E-68BA-48A8-BCB2-2E134673CA59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03543C6-94C1-4965-9FFD-E4D71991033D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F1AE2AE-B6E3-4849-A489-6C1BF4DD67BC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1653CBE-6650-42BC-9F85-40785416F4AE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5D2F9AA-B222-473D-B88D-453AE7C964ED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1E7D27B-241C-43B8-B3E2-63E2CCC06EA3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29E52D8-15BF-4C15-9D4C-560B9E8753CD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030CAEB-0721-4999-BB0B-5697A050AA8F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A9005BA-6A79-4435-B542-296D75E56783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C179B97-4448-4B11-BD99-FB56C8659E5C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7E2116F-48F7-4E0B-A200-43D98F8A8B72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C86AB70-B553-4A7E-B5DB-C3F1E67F926E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21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A349D-FBD9-4EBE-9BA0-67D95EB7E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553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7D957-32D4-4B25-8070-CBAB19320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59811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7C798-5A4F-4A6C-9968-BC19BAA33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0117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D40E0-12A6-4E89-8719-F665B20F2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1721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8A742-8C13-4FA5-A2BE-21989F4D89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3058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C5CB9-8A7A-4E76-9129-BEF8A2ADB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3108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4C100-576F-4B49-8C59-1CFA92940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3338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90BC7-6B87-4993-8B6C-FE7576491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1312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53580-3A93-4842-8FAA-D9BA0A710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02866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5DE3C-03D1-4121-AAA1-82A6FCD98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34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105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38139-221C-4E90-9605-E58368B03A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44803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68135-2C82-4BD9-8F33-1090F0DE4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9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5A7A4-7110-476D-9FD7-D07007FA6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19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51B8-5B50-44C2-90C8-7DB8FF0235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47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2F0E3-63F0-4CC6-BEB2-F8B173A06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676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ABC5-357F-4FED-9F2E-B2F1BE0B6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992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39D71-9E87-47FF-B374-E25B3866D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74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EDA7-3201-43F2-82C9-96FA6FB970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5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B809-A9C8-4ABD-A2DB-231768FAD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699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6C1E7-16C2-48CC-B11C-12A5553C97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59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10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4632F-C47F-4C06-BBB4-4D7D8E156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705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107EC-3A40-4D65-B200-497ACAFAD3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29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F6219-BE39-4EFA-ACAA-A0C45326A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346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87361-47F3-4B2B-81B8-143536BE5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652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BD85-DA6C-4935-B7B3-2EA039FCE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019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C1C13-82FF-4767-A794-D6DDCB79E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100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CDDA5-138E-4FE7-99AA-F3DC7BDA4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925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DBFE1-A92F-4DC2-A05B-8C2B4AB571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23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A08C1-E923-4224-AF07-3F19368B4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24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9DA44-58C3-4BEB-B828-DC87BC82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1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261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4EBCE-B740-4F26-9A7F-DDE37F6F5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14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08570-99DD-42C3-8587-E547FC571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720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06775-380C-4F3A-A035-5750E20FC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501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45AA9-F971-45EA-A129-58F5A0D98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721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61764-26E4-46B5-8008-70388112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883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88085-8328-4C08-979C-2A0F644A6F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2184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E1A5F-113C-4CEB-B311-A80B8D78C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642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E1A62-867C-4547-9C46-7C0FF8C8D8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66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1C388-DE83-4A21-95B5-0D62CD8D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93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A9AD-A090-4BBB-AA09-FF26C429D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88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69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D20D-47DF-4952-A76B-870D035FD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1731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4EF1D-E435-40EC-BF73-AC069C385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5680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90FA8-F47F-47CB-89F5-DEC8FFF10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7194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37BCD-81C6-4141-B1F0-FF8634458E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1953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31BA0-B266-419A-9CB6-B4DBE4A45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851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7DAFF-A443-40AA-BB5C-CC94E77A87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5503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92FF1-71FD-4207-9883-32D69CA031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6444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6565-C046-4922-9FEA-B15A16F6B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584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E253B-8340-44F7-8ED5-36339C630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561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7A2F-4ACA-4488-9EE6-0C1A5DDB6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77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43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2C84A-4FE7-4EBB-B513-4FF1BE8B2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1017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A60E9-2CA5-4F6C-83C3-497FCF2563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3206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D1EE-BF96-4BCF-8A31-99798B841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2793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CE84B-E855-4EBE-A6EA-3990853D4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0552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A162A-3887-44E2-B24B-9085573A93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2646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199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199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F2B9F-DFC5-4549-9C5C-A807E0A59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5824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09F-0960-4000-A7C9-C1DBD68E1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992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5233E-64C6-423D-8491-9BFC209068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628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A4093-EA70-4F17-9281-EF2EF874AD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759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EEBB9-09C4-425C-AF3A-2C75EA46F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97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4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013D-4393-4662-A38A-9DA509F53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115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9A50B-3020-41B4-A970-556E4CA54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4435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9CBDA-5B4B-45F6-A590-5E1C562B86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135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5B8E-9D31-41A8-BE41-3F9F33B5E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4138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C5BCE-A131-4EB3-AC46-549056175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5778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A9CF2-0F8A-4226-BF5A-5926C8BA3B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9282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829F2-B8F5-4F02-BA57-0D85721BE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4266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655D-670C-402B-93A1-D9E1E1FAC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0402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B3220-877E-4CAA-A3AE-BC4C462AE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9680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A6C84-76B6-4CA5-B281-EBBE7AB7D6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51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0831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C317E-E0F4-4989-83C7-7277F2C10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3809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BBF5F-A7B8-49F7-9996-01697AA70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2069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5F30A-9E84-4F83-B3DF-D7BCEC6EF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1125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33452-3C65-41DA-874F-BA38ED5A0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376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4B8F1-3833-4B6D-98C5-BE72C1C9D1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8683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E8CDB-2A9E-43DD-8A22-DBD624BD6E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8915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35C49-6711-4A43-B954-88562D647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853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3021E-6F82-45F9-B2C7-BD1E6ABCC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8186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825625"/>
            <a:ext cx="8686800" cy="465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66A88-B1C5-4751-9E16-7C8717665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028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46802-97E8-4938-9D3F-D57210BE2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75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623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FC7AA-1451-4D75-B769-7CF26B828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9513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FF6DE-D7FB-407C-9246-78A0BB250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3758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30D53-D291-47AF-9571-9F86B55506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7498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155D3-CD2A-4D7B-8D80-DA2724830C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498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0B24A-7CBE-453D-A5A1-95A3852C1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799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DE2DB-2733-4D3A-B589-3887D2356D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1956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41F18-A350-4CCA-BB5A-3E60789D18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2389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CE21C-280F-401F-9C9A-3C0A73A93A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4781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4D05F-2428-4B09-9283-D5ED80DE71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9963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20F9-8429-4605-A8F1-572FE36B5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2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7853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3B6-3699-4587-BBE6-3D5B4EC08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2875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DE3DF-8901-4221-B82E-B3604805C5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9493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915E-0AFA-43C4-9869-E9EB184B52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0249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01A2C-1AC0-43EB-B806-C72E5FED88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7340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B2AD7-82B0-4153-B375-690EDD909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9309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B5D49-5C6F-4283-8953-3A0EA0662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56657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E3A67-9590-4254-8068-6CF628A84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7637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C73D4-8C7F-457A-88F9-9EC5128B6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10404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0EABD-04AB-449C-8B13-269854C98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7110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8BB66-213E-4048-A205-804A5776A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79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9FEED9-A684-412C-A68B-A8A371015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3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F6775-A368-4A99-9DA6-CADD5DE3B0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4000" b="1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30FB2A-3069-40BC-9F79-226F868AF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8" name="Rectangle 1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3CBDA7-D9E6-420A-AFDF-6F2FB7718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1" name="Rectangle 16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2FBB84-26FA-48ED-8B3D-D3251B41F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4" name="Rectangle 1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7F0D7D-16AF-4C5F-9F90-8512D69F4E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49C4AF5-1554-4E0E-AF7B-A70AA6C80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D89C230-93AE-453D-8C17-D829537C7D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200" smtClean="0">
                <a:sym typeface="Symbol" panose="05050102010706020507" pitchFamily="18" charset="2"/>
              </a:rPr>
              <a:t></a:t>
            </a:r>
            <a:r>
              <a:rPr lang="en-US" altLang="en-US" sz="1200" smtClean="0"/>
              <a:t> 2007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60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E90BDA0-0BEC-468D-A76E-A598123E5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spcAft>
                <a:spcPct val="20000"/>
              </a:spcAft>
              <a:defRPr sz="6000" b="1">
                <a:solidFill>
                  <a:srgbClr val="4F87C6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5000"/>
              </a:lnSpc>
              <a:spcAft>
                <a:spcPct val="20000"/>
              </a:spcAft>
              <a:defRPr sz="40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Aft>
                <a:spcPct val="2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</a:pPr>
            <a:fld id="{E85542D4-2EF9-45B3-BD43-2745D5ACDB76}" type="slidenum">
              <a:rPr lang="en-US" altLang="en-US" sz="1200" b="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Aft>
                  <a:spcPct val="0"/>
                </a:spcAft>
              </a:pPr>
              <a:t>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889000"/>
            <a:ext cx="1042988" cy="1390650"/>
          </a:xfrm>
        </p:spPr>
        <p:txBody>
          <a:bodyPr/>
          <a:lstStyle/>
          <a:p>
            <a:pPr eaLnBrk="1" hangingPunct="1"/>
            <a:r>
              <a:rPr lang="en-US" altLang="en-US" smtClean="0"/>
              <a:t>9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667000"/>
            <a:ext cx="7315200" cy="1828800"/>
          </a:xfrm>
        </p:spPr>
        <p:txBody>
          <a:bodyPr/>
          <a:lstStyle/>
          <a:p>
            <a:pPr eaLnBrk="1" hangingPunct="1"/>
            <a:r>
              <a:rPr lang="en-US" altLang="en-US" smtClean="0"/>
              <a:t>C Formatted Input/Output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CB2A349-0274-4E26-A08A-BCDA85BE3891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0" y="0"/>
          <a:ext cx="7056438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Document" r:id="rId4" imgW="7059168" imgH="3118104" progId="Word.Document.8">
                  <p:embed/>
                </p:oleObj>
              </mc:Choice>
              <mc:Fallback>
                <p:oleObj name="Document" r:id="rId4" imgW="7059168" imgH="31181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311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fig09_02.c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3276600" y="609600"/>
            <a:ext cx="2819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and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specify signed integers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>
            <a:off x="2438400" y="7620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5351" name="Text Box 7"/>
          <p:cNvSpPr txBox="1">
            <a:spLocks noChangeArrowheads="1"/>
          </p:cNvSpPr>
          <p:nvPr/>
        </p:nvSpPr>
        <p:spPr bwMode="auto">
          <a:xfrm>
            <a:off x="3657600" y="1828800"/>
            <a:ext cx="25908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h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short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number</a:t>
            </a: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H="1">
            <a:off x="2667000" y="19812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5353" name="Text Box 9"/>
          <p:cNvSpPr txBox="1">
            <a:spLocks noChangeArrowheads="1"/>
          </p:cNvSpPr>
          <p:nvPr/>
        </p:nvSpPr>
        <p:spPr bwMode="auto">
          <a:xfrm>
            <a:off x="6553200" y="2209800"/>
            <a:ext cx="2438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long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number</a:t>
            </a: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H="1">
            <a:off x="6248400" y="2286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5355" name="Text Box 11"/>
          <p:cNvSpPr txBox="1">
            <a:spLocks noChangeArrowheads="1"/>
          </p:cNvSpPr>
          <p:nvPr/>
        </p:nvSpPr>
        <p:spPr bwMode="auto">
          <a:xfrm>
            <a:off x="3810000" y="2514600"/>
            <a:ext cx="2438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an octal integer</a:t>
            </a: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H="1">
            <a:off x="24384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5357" name="Text Box 13"/>
          <p:cNvSpPr txBox="1">
            <a:spLocks noChangeArrowheads="1"/>
          </p:cNvSpPr>
          <p:nvPr/>
        </p:nvSpPr>
        <p:spPr bwMode="auto">
          <a:xfrm>
            <a:off x="2362200" y="3429000"/>
            <a:ext cx="2819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u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an unsigned integer</a:t>
            </a:r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 flipH="1" flipV="1">
            <a:off x="1447800" y="2971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graphicFrame>
        <p:nvGraphicFramePr>
          <p:cNvPr id="30736" name="Object 2"/>
          <p:cNvGraphicFramePr>
            <a:graphicFrameLocks noChangeAspect="1"/>
          </p:cNvGraphicFramePr>
          <p:nvPr/>
        </p:nvGraphicFramePr>
        <p:xfrm>
          <a:off x="0" y="2944813"/>
          <a:ext cx="7056438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Document" r:id="rId6" imgW="7059168" imgH="3733800" progId="Word.Document.8">
                  <p:embed/>
                </p:oleObj>
              </mc:Choice>
              <mc:Fallback>
                <p:oleObj name="Document" r:id="rId6" imgW="7059168" imgH="3733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44813"/>
                        <a:ext cx="7056438" cy="373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05400" y="3554413"/>
            <a:ext cx="3276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and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specify hexadecimal integers</a:t>
            </a:r>
          </a:p>
        </p:txBody>
      </p:sp>
      <p:sp>
        <p:nvSpPr>
          <p:cNvPr id="30738" name="Line 6"/>
          <p:cNvSpPr>
            <a:spLocks noChangeShapeType="1"/>
          </p:cNvSpPr>
          <p:nvPr/>
        </p:nvSpPr>
        <p:spPr bwMode="auto">
          <a:xfrm flipH="1" flipV="1">
            <a:off x="2438400" y="3303588"/>
            <a:ext cx="2667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9" grpId="0" animBg="1"/>
      <p:bldP spid="825351" grpId="0" animBg="1"/>
      <p:bldP spid="825353" grpId="0" animBg="1"/>
      <p:bldP spid="825355" grpId="0" animBg="1"/>
      <p:bldP spid="825357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6DF7DB5-E44B-4810-8CDA-4BCC59BDA2F9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9.5 Printing Floating-Point Numbers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Floating Point Numbers</a:t>
            </a:r>
          </a:p>
          <a:p>
            <a:pPr lvl="1" eaLnBrk="1" hangingPunct="1"/>
            <a:r>
              <a:rPr lang="en-US" altLang="en-US" b="0" dirty="0" smtClean="0"/>
              <a:t>Have a decimal point (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33.5</a:t>
            </a:r>
            <a:r>
              <a:rPr lang="en-US" altLang="en-US" b="0" dirty="0" smtClean="0"/>
              <a:t>)</a:t>
            </a:r>
          </a:p>
          <a:p>
            <a:pPr lvl="1" eaLnBrk="1" hangingPunct="1"/>
            <a:r>
              <a:rPr lang="en-US" altLang="en-US" b="0" dirty="0" smtClean="0"/>
              <a:t>Exponential notation (computer's version of scientific notation)</a:t>
            </a:r>
          </a:p>
          <a:p>
            <a:pPr lvl="2" eaLnBrk="1" hangingPunct="1"/>
            <a:r>
              <a:rPr lang="en-US" altLang="en-US" sz="1800" b="0" dirty="0" smtClean="0">
                <a:latin typeface="Lucida Console" panose="020B0609040504020204" pitchFamily="49" charset="0"/>
              </a:rPr>
              <a:t>150.3</a:t>
            </a:r>
            <a:r>
              <a:rPr lang="en-US" altLang="en-US" b="0" dirty="0" smtClean="0"/>
              <a:t> is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1.503 x 10²</a:t>
            </a:r>
            <a:r>
              <a:rPr lang="en-US" altLang="en-US" b="0" dirty="0" smtClean="0"/>
              <a:t> in scientific</a:t>
            </a:r>
          </a:p>
          <a:p>
            <a:pPr lvl="2" eaLnBrk="1" hangingPunct="1"/>
            <a:r>
              <a:rPr lang="en-US" altLang="en-US" sz="1800" b="0" dirty="0" smtClean="0">
                <a:latin typeface="Lucida Console" panose="020B0609040504020204" pitchFamily="49" charset="0"/>
              </a:rPr>
              <a:t>150.3</a:t>
            </a:r>
            <a:r>
              <a:rPr lang="en-US" altLang="en-US" b="0" dirty="0" smtClean="0"/>
              <a:t> is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1.503E+02</a:t>
            </a:r>
            <a:r>
              <a:rPr lang="en-US" altLang="en-US" b="0" dirty="0" smtClean="0"/>
              <a:t> in exponential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7875DEB-8319-436C-B255-F6D707C1E536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9.3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Floating-point conversion specifiers. </a:t>
            </a:r>
          </a:p>
        </p:txBody>
      </p:sp>
      <p:graphicFrame>
        <p:nvGraphicFramePr>
          <p:cNvPr id="34820" name="Object 3"/>
          <p:cNvGraphicFramePr>
            <a:graphicFrameLocks noGrp="1" noChangeAspect="1"/>
          </p:cNvGraphicFramePr>
          <p:nvPr>
            <p:ph/>
          </p:nvPr>
        </p:nvGraphicFramePr>
        <p:xfrm>
          <a:off x="914400" y="2720975"/>
          <a:ext cx="77851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Document" r:id="rId4" imgW="5874229" imgH="2183643" progId="Word.Document.8">
                  <p:embed/>
                </p:oleObj>
              </mc:Choice>
              <mc:Fallback>
                <p:oleObj name="Document" r:id="rId4" imgW="5874229" imgH="2183643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20975"/>
                        <a:ext cx="77851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43000" y="2084797"/>
            <a:ext cx="450155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tr-TR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tr-TR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 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“%</a:t>
            </a:r>
            <a:r>
              <a:rPr lang="tr-TR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%</a:t>
            </a:r>
            <a:r>
              <a:rPr lang="tr-TR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tr-TR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%</a:t>
            </a:r>
            <a:r>
              <a:rPr lang="tr-TR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”,  </a:t>
            </a:r>
            <a:r>
              <a:rPr lang="en-US" altLang="tr-TR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a, 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tr-TR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c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tr-TR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;</a:t>
            </a:r>
            <a:endParaRPr lang="en-US" altLang="tr-TR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23C97A3-D0C5-47E6-B8AF-224F9448F425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0" y="0"/>
          <a:ext cx="7053263" cy="57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Document" r:id="rId4" imgW="7056048" imgH="5713060" progId="Word.Document.8">
                  <p:embed/>
                </p:oleObj>
              </mc:Choice>
              <mc:Fallback>
                <p:oleObj name="Document" r:id="rId4" imgW="7056048" imgH="57130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71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fig09_04.c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5486400" y="1752600"/>
            <a:ext cx="3200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and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specify exponential notation</a:t>
            </a: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H="1">
            <a:off x="3124200" y="1905000"/>
            <a:ext cx="2362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5638800" y="2438400"/>
            <a:ext cx="2819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fixed-point notation</a:t>
            </a:r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H="1">
            <a:off x="3048000" y="2590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7401" name="Text Box 9"/>
          <p:cNvSpPr txBox="1">
            <a:spLocks noChangeArrowheads="1"/>
          </p:cNvSpPr>
          <p:nvPr/>
        </p:nvSpPr>
        <p:spPr bwMode="auto">
          <a:xfrm>
            <a:off x="4724400" y="3048000"/>
            <a:ext cx="4191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and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specify either exponential or fixed-point notation depending on the number’s size</a:t>
            </a:r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 flipH="1" flipV="1">
            <a:off x="2971800" y="29718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 animBg="1"/>
      <p:bldP spid="827399" grpId="0" animBg="1"/>
      <p:bldP spid="8274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43FDDAF-C69A-452F-A691-CC9C7A611308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9.6 Printing Strings and Characters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latin typeface="Lucida Console" panose="020B0609040504020204" pitchFamily="49" charset="0"/>
              </a:rPr>
              <a:t>c</a:t>
            </a:r>
            <a:r>
              <a:rPr lang="en-US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Prints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char</a:t>
            </a:r>
            <a:r>
              <a:rPr lang="en-US" altLang="en-US" b="0" dirty="0" smtClean="0"/>
              <a:t>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Cannot be used to print the first character of a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latin typeface="Lucida Console" panose="020B0609040504020204" pitchFamily="49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Requires a pointer to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char</a:t>
            </a:r>
            <a:r>
              <a:rPr lang="en-US" altLang="en-US" b="0" dirty="0" smtClean="0"/>
              <a:t> as an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Prints characters until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NULL</a:t>
            </a:r>
            <a:r>
              <a:rPr lang="en-US" altLang="en-US" b="0" dirty="0" smtClean="0"/>
              <a:t> (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'\0'</a:t>
            </a:r>
            <a:r>
              <a:rPr lang="en-US" altLang="en-US" b="0" dirty="0" smtClean="0"/>
              <a:t>) encountered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Cannot print a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char</a:t>
            </a:r>
            <a:r>
              <a:rPr lang="en-US" altLang="en-US" b="0" dirty="0" smtClean="0"/>
              <a:t> argument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Single quotes for character constants (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'z'</a:t>
            </a:r>
            <a:r>
              <a:rPr lang="en-US" altLang="en-US" b="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Double quotes for strings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"z"</a:t>
            </a:r>
            <a:r>
              <a:rPr lang="en-US" altLang="en-US" b="0" dirty="0" smtClean="0"/>
              <a:t> (which actually contains two characters,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'z'</a:t>
            </a:r>
            <a:r>
              <a:rPr lang="en-US" altLang="en-US" b="0" dirty="0" smtClean="0"/>
              <a:t> and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'\0'</a:t>
            </a:r>
            <a:r>
              <a:rPr lang="en-US" altLang="en-US" b="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0A17FAB1-3C8F-4914-A216-52DF398B57FE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9.6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760" y="1829051"/>
            <a:ext cx="6859587" cy="1754326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Using double quotes around a character constant creates a pointer to a string consisting of two characters, the second of which is the terminating null. A character constant is a single character enclosed in single quotes.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78DE38A-42B0-43AA-AEED-592E13AD6FDF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0" y="0"/>
          <a:ext cx="7056438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Document" r:id="rId4" imgW="7059168" imgH="4888992" progId="Word.Document.8">
                  <p:embed/>
                </p:oleObj>
              </mc:Choice>
              <mc:Fallback>
                <p:oleObj name="Document" r:id="rId4" imgW="7059168" imgH="48889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88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fig09_05.c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28421" name="Text Box 5"/>
          <p:cNvSpPr txBox="1">
            <a:spLocks noChangeArrowheads="1"/>
          </p:cNvSpPr>
          <p:nvPr/>
        </p:nvSpPr>
        <p:spPr bwMode="auto">
          <a:xfrm>
            <a:off x="4724400" y="1981200"/>
            <a:ext cx="3276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character will be printed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H="1">
            <a:off x="2895600" y="220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8423" name="Text Box 7"/>
          <p:cNvSpPr txBox="1">
            <a:spLocks noChangeArrowheads="1"/>
          </p:cNvSpPr>
          <p:nvPr/>
        </p:nvSpPr>
        <p:spPr bwMode="auto">
          <a:xfrm>
            <a:off x="5257800" y="2590800"/>
            <a:ext cx="3048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string will be printed</a:t>
            </a: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 flipH="1" flipV="1">
            <a:off x="2971800" y="26670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1" grpId="0" animBg="1"/>
      <p:bldP spid="8284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A614829-9D28-4A8B-857A-30918CF043A5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9.7 Other Conversion Specifiers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latin typeface="Lucida Console" panose="020B0609040504020204" pitchFamily="49" charset="0"/>
              </a:rPr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Displays pointer value (address)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latin typeface="Lucida Console" panose="020B0609040504020204" pitchFamily="49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Stores number of characters already output by current </a:t>
            </a:r>
            <a:r>
              <a:rPr lang="en-US" altLang="en-US" sz="1800" smtClean="0">
                <a:latin typeface="Lucida Console" panose="020B0609040504020204" pitchFamily="49" charset="0"/>
              </a:rPr>
              <a:t>printf</a:t>
            </a:r>
            <a:r>
              <a:rPr lang="en-US" altLang="en-US" sz="2000" smtClean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Takes a pointer to an integer as an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Nothing printed by a </a:t>
            </a:r>
            <a:r>
              <a:rPr lang="en-US" altLang="en-US" sz="1800" smtClean="0">
                <a:latin typeface="Lucida Console" panose="020B0609040504020204" pitchFamily="49" charset="0"/>
              </a:rPr>
              <a:t>%n</a:t>
            </a:r>
            <a:r>
              <a:rPr lang="en-US" altLang="en-US" sz="2000" smtClean="0"/>
              <a:t>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Every </a:t>
            </a:r>
            <a:r>
              <a:rPr lang="en-US" altLang="en-US" sz="1800" smtClean="0">
                <a:latin typeface="Lucida Console" panose="020B0609040504020204" pitchFamily="49" charset="0"/>
              </a:rPr>
              <a:t>printf</a:t>
            </a:r>
            <a:r>
              <a:rPr lang="en-US" altLang="en-US" sz="2000" smtClean="0"/>
              <a:t> call returns a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Number of characters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Negative number if error occurs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latin typeface="Lucida Console" panose="020B0609040504020204" pitchFamily="49" charset="0"/>
              </a:rPr>
              <a:t>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Prints a percent sign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>
                <a:latin typeface="Lucida Console" panose="020B0609040504020204" pitchFamily="49" charset="0"/>
              </a:rPr>
              <a:t>%%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0" y="4365625"/>
          <a:ext cx="6956425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Document" r:id="rId4" imgW="7084859" imgH="2983188" progId="Word.Document.8">
                  <p:embed/>
                </p:oleObj>
              </mc:Choice>
              <mc:Fallback>
                <p:oleObj name="Document" r:id="rId4" imgW="7084859" imgH="29831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65625"/>
                        <a:ext cx="6956425" cy="293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4DC2B5-7021-4388-91B6-86A7139D98D0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0" y="0"/>
          <a:ext cx="695642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Document" r:id="rId6" imgW="7084859" imgH="4589216" progId="Word.Document.8">
                  <p:embed/>
                </p:oleObj>
              </mc:Choice>
              <mc:Fallback>
                <p:oleObj name="Document" r:id="rId6" imgW="7084859" imgH="45892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56425" cy="451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fig09_07.c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29445" name="Text Box 5"/>
          <p:cNvSpPr txBox="1">
            <a:spLocks noChangeArrowheads="1"/>
          </p:cNvSpPr>
          <p:nvPr/>
        </p:nvSpPr>
        <p:spPr bwMode="auto">
          <a:xfrm>
            <a:off x="4800600" y="2286000"/>
            <a:ext cx="3962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memory address will be printed</a:t>
            </a:r>
          </a:p>
        </p:txBody>
      </p:sp>
      <p:sp>
        <p:nvSpPr>
          <p:cNvPr id="47112" name="Line 6"/>
          <p:cNvSpPr>
            <a:spLocks noChangeShapeType="1"/>
          </p:cNvSpPr>
          <p:nvPr/>
        </p:nvSpPr>
        <p:spPr bwMode="auto">
          <a:xfrm flipH="1">
            <a:off x="4191000" y="2362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4572000" y="3200400"/>
            <a:ext cx="4343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n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stores the number of characters printed on a line</a:t>
            </a:r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H="1" flipV="1">
            <a:off x="2971800" y="31242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 flipH="1" flipV="1">
            <a:off x="3124200" y="4419600"/>
            <a:ext cx="274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9449" name="Text Box 9"/>
          <p:cNvSpPr txBox="1">
            <a:spLocks noChangeArrowheads="1"/>
          </p:cNvSpPr>
          <p:nvPr/>
        </p:nvSpPr>
        <p:spPr bwMode="auto">
          <a:xfrm>
            <a:off x="5867400" y="4572000"/>
            <a:ext cx="2057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%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prints a percent 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 animBg="1"/>
      <p:bldP spid="829447" grpId="0" animBg="1"/>
      <p:bldP spid="8294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0BF9F21-B9AB-4D11-9AA1-1F4CA7EC1145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9.8 Printing with Field Widths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Field width</a:t>
            </a:r>
          </a:p>
          <a:p>
            <a:pPr lvl="1" eaLnBrk="1" hangingPunct="1"/>
            <a:r>
              <a:rPr lang="en-US" altLang="en-US" b="0" dirty="0" smtClean="0"/>
              <a:t>Size of field in which data is printed</a:t>
            </a:r>
          </a:p>
          <a:p>
            <a:pPr lvl="1" eaLnBrk="1" hangingPunct="1"/>
            <a:r>
              <a:rPr lang="en-US" altLang="en-US" b="0" dirty="0" smtClean="0"/>
              <a:t>If width larger than data, default right justified</a:t>
            </a:r>
          </a:p>
          <a:p>
            <a:pPr lvl="2" eaLnBrk="1" hangingPunct="1"/>
            <a:r>
              <a:rPr lang="en-US" altLang="en-US" b="0" dirty="0" smtClean="0"/>
              <a:t>If field width too small, increases to fit data</a:t>
            </a:r>
          </a:p>
          <a:p>
            <a:pPr lvl="2" eaLnBrk="1" hangingPunct="1"/>
            <a:r>
              <a:rPr lang="en-US" altLang="en-US" b="0" dirty="0" smtClean="0"/>
              <a:t>Minus sign uses one character position in field</a:t>
            </a:r>
          </a:p>
          <a:p>
            <a:pPr lvl="1" eaLnBrk="1" hangingPunct="1"/>
            <a:r>
              <a:rPr lang="en-US" altLang="en-US" dirty="0" smtClean="0"/>
              <a:t>Integer width inserted between 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%</a:t>
            </a:r>
            <a:r>
              <a:rPr lang="en-US" altLang="en-US" dirty="0" smtClean="0"/>
              <a:t> and conversion specifier</a:t>
            </a:r>
          </a:p>
          <a:p>
            <a:pPr marL="457200" lvl="1" indent="0" eaLnBrk="1" hangingPunct="1">
              <a:buNone/>
            </a:pPr>
            <a:r>
              <a:rPr lang="tr-TR" altLang="en-US" dirty="0" smtClean="0"/>
              <a:t>    </a:t>
            </a:r>
            <a:r>
              <a:rPr lang="tr-TR" altLang="en-US" dirty="0" err="1" smtClean="0"/>
              <a:t>Example</a:t>
            </a:r>
            <a:r>
              <a:rPr lang="tr-TR" altLang="en-US" sz="20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%4d</a:t>
            </a:r>
            <a:r>
              <a:rPr lang="en-US" altLang="en-US" b="0" dirty="0" smtClean="0"/>
              <a:t> </a:t>
            </a:r>
            <a:r>
              <a:rPr lang="en-US" altLang="en-US" b="0" dirty="0" smtClean="0">
                <a:cs typeface="Times New Roman" panose="02020603050405020304" pitchFamily="18" charset="0"/>
              </a:rPr>
              <a:t>–</a:t>
            </a:r>
            <a:r>
              <a:rPr lang="en-US" altLang="en-US" b="0" dirty="0" smtClean="0"/>
              <a:t> field width of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5BE1EF1-3178-4445-BF3E-3D0EB105259B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1219200" y="762000"/>
            <a:ext cx="75723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Aft>
                <a:spcPct val="20000"/>
              </a:spcAft>
              <a:buFont typeface="Times" panose="02020603050405020304" pitchFamily="18" charset="0"/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2313" indent="-265113">
              <a:lnSpc>
                <a:spcPct val="95000"/>
              </a:lnSpc>
              <a:spcAft>
                <a:spcPct val="30000"/>
              </a:spcAft>
              <a:buFont typeface="Arial" panose="020B0604020202020204" pitchFamily="34" charset="0"/>
              <a:buChar char="—"/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030538" indent="-117475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373438" indent="-228600">
              <a:spcBef>
                <a:spcPct val="20000"/>
              </a:spcBef>
              <a:buFont typeface="Times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716338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173538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630738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5087938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45138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All the news that’s fit to print.</a:t>
            </a:r>
          </a:p>
          <a:p>
            <a:pPr lvl="1" eaLnBrk="1" hangingPunct="1"/>
            <a:r>
              <a:rPr lang="en-US" altLang="en-US"/>
              <a:t>Adolph S. Ochs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What mad pursuit? What struggle to escape?</a:t>
            </a:r>
          </a:p>
          <a:p>
            <a:pPr lvl="1" eaLnBrk="1" hangingPunct="1"/>
            <a:r>
              <a:rPr lang="en-US" altLang="en-US"/>
              <a:t>John Keats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Remove not the landmark on the boundary</a:t>
            </a:r>
            <a:br>
              <a:rPr lang="en-US" altLang="en-US"/>
            </a:br>
            <a:r>
              <a:rPr lang="en-US" altLang="en-US"/>
              <a:t>of the fields.</a:t>
            </a:r>
          </a:p>
          <a:p>
            <a:pPr lvl="1" eaLnBrk="1" hangingPunct="1"/>
            <a:r>
              <a:rPr lang="en-US" altLang="en-US"/>
              <a:t>Amenemope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C9236C4-B586-4CA4-902F-9397CC0E7BFE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0" y="0"/>
          <a:ext cx="7056438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Document" r:id="rId4" imgW="7059168" imgH="3252216" progId="Word.Document.8">
                  <p:embed/>
                </p:oleObj>
              </mc:Choice>
              <mc:Fallback>
                <p:oleObj name="Document" r:id="rId4" imgW="7059168" imgH="32522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fig09_08.c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31493" name="Text Box 5"/>
          <p:cNvSpPr txBox="1">
            <a:spLocks noChangeArrowheads="1"/>
          </p:cNvSpPr>
          <p:nvPr/>
        </p:nvSpPr>
        <p:spPr bwMode="auto">
          <a:xfrm>
            <a:off x="3276600" y="1371600"/>
            <a:ext cx="36576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 field width of 4 will make C attempt to print the number in a 4-character space</a:t>
            </a: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 flipH="1">
            <a:off x="2514600" y="160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4648200" y="2667000"/>
            <a:ext cx="4191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Note that C considers the minus sign a character</a:t>
            </a:r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 flipH="1">
            <a:off x="2438400" y="2819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graphicFrame>
        <p:nvGraphicFramePr>
          <p:cNvPr id="51210" name="Object 2"/>
          <p:cNvGraphicFramePr>
            <a:graphicFrameLocks noChangeAspect="1"/>
          </p:cNvGraphicFramePr>
          <p:nvPr/>
        </p:nvGraphicFramePr>
        <p:xfrm>
          <a:off x="0" y="3068638"/>
          <a:ext cx="7056438" cy="378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Document" r:id="rId6" imgW="7059168" imgH="3791712" progId="Word.Document.8">
                  <p:embed/>
                </p:oleObj>
              </mc:Choice>
              <mc:Fallback>
                <p:oleObj name="Document" r:id="rId6" imgW="7059168" imgH="37917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638"/>
                        <a:ext cx="7056438" cy="378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ounded Rectangular Callout 1"/>
          <p:cNvSpPr>
            <a:spLocks noChangeArrowheads="1"/>
          </p:cNvSpPr>
          <p:nvPr/>
        </p:nvSpPr>
        <p:spPr bwMode="auto">
          <a:xfrm>
            <a:off x="1066800" y="6176963"/>
            <a:ext cx="4572000" cy="339725"/>
          </a:xfrm>
          <a:prstGeom prst="wedgeRoundRectCallout">
            <a:avLst>
              <a:gd name="adj1" fmla="val -58509"/>
              <a:gd name="adj2" fmla="val 25597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2" eaLnBrk="1" hangingPunct="1"/>
            <a:r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If field width</a:t>
            </a:r>
            <a:r>
              <a:rPr lang="tr-TR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 is</a:t>
            </a:r>
            <a:r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 too small, increases to fit data</a:t>
            </a:r>
          </a:p>
        </p:txBody>
      </p:sp>
      <p:sp>
        <p:nvSpPr>
          <p:cNvPr id="51212" name="Rounded Rectangular Callout 11"/>
          <p:cNvSpPr>
            <a:spLocks noChangeArrowheads="1"/>
          </p:cNvSpPr>
          <p:nvPr/>
        </p:nvSpPr>
        <p:spPr bwMode="auto">
          <a:xfrm>
            <a:off x="914400" y="4713288"/>
            <a:ext cx="4572000" cy="339725"/>
          </a:xfrm>
          <a:prstGeom prst="wedgeRoundRectCallout">
            <a:avLst>
              <a:gd name="adj1" fmla="val -58509"/>
              <a:gd name="adj2" fmla="val 25597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2" eaLnBrk="1" hangingPunct="1"/>
            <a:r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If </a:t>
            </a:r>
            <a:r>
              <a:rPr lang="tr-TR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field </a:t>
            </a:r>
            <a:r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width </a:t>
            </a:r>
            <a:r>
              <a:rPr lang="tr-TR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is </a:t>
            </a:r>
            <a:r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larger than data, default right justified</a:t>
            </a:r>
          </a:p>
        </p:txBody>
      </p:sp>
      <p:sp>
        <p:nvSpPr>
          <p:cNvPr id="51213" name="Rounded Rectangular Callout 12"/>
          <p:cNvSpPr>
            <a:spLocks noChangeArrowheads="1"/>
          </p:cNvSpPr>
          <p:nvPr/>
        </p:nvSpPr>
        <p:spPr bwMode="auto">
          <a:xfrm>
            <a:off x="887413" y="5681663"/>
            <a:ext cx="4572000" cy="341312"/>
          </a:xfrm>
          <a:prstGeom prst="wedgeRoundRectCallout">
            <a:avLst>
              <a:gd name="adj1" fmla="val -58509"/>
              <a:gd name="adj2" fmla="val 25597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2" eaLnBrk="1" hangingPunct="1"/>
            <a:r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Minus sign uses one character position in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3" grpId="0" animBg="1"/>
      <p:bldP spid="8314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11C9DB2-4763-48E6-AC80-6B00BB31DE8F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9.8 Printing with Field Widths and Precision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i="1" smtClean="0"/>
              <a:t>Meaning varies depending on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Integers (default </a:t>
            </a:r>
            <a:r>
              <a:rPr lang="en-US" altLang="en-US" sz="1800" smtClean="0">
                <a:latin typeface="Lucida Console" panose="020B0609040504020204" pitchFamily="49" charset="0"/>
              </a:rPr>
              <a:t>1</a:t>
            </a:r>
            <a:r>
              <a:rPr lang="en-US" altLang="en-US" sz="200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smtClean="0"/>
              <a:t>Minimum number of digits to print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0" smtClean="0"/>
              <a:t>If data too small, prefixed with zeros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Floating point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smtClean="0"/>
              <a:t>Number of digits to appear after decimal (</a:t>
            </a:r>
            <a:r>
              <a:rPr lang="en-US" altLang="en-US" sz="1600" b="0" smtClean="0">
                <a:latin typeface="Lucida Console" panose="020B0609040504020204" pitchFamily="49" charset="0"/>
              </a:rPr>
              <a:t>e</a:t>
            </a:r>
            <a:r>
              <a:rPr lang="en-US" altLang="en-US" sz="1800" b="0" smtClean="0"/>
              <a:t> and </a:t>
            </a:r>
            <a:r>
              <a:rPr lang="en-US" altLang="en-US" sz="1600" b="0" smtClean="0">
                <a:latin typeface="Lucida Console" panose="020B0609040504020204" pitchFamily="49" charset="0"/>
              </a:rPr>
              <a:t>f</a:t>
            </a:r>
            <a:r>
              <a:rPr lang="en-US" altLang="en-US" sz="1800" b="0" smtClean="0"/>
              <a:t>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0" smtClean="0"/>
              <a:t>For </a:t>
            </a:r>
            <a:r>
              <a:rPr lang="en-US" altLang="en-US" sz="1600" b="0" smtClean="0">
                <a:latin typeface="Lucida Console" panose="020B0609040504020204" pitchFamily="49" charset="0"/>
              </a:rPr>
              <a:t>g</a:t>
            </a:r>
            <a:r>
              <a:rPr lang="en-US" altLang="en-US" sz="1800" b="0" smtClean="0"/>
              <a:t> </a:t>
            </a:r>
            <a:r>
              <a:rPr lang="en-US" altLang="en-US" sz="1800" b="0" smtClean="0">
                <a:cs typeface="Times New Roman" panose="02020603050405020304" pitchFamily="18" charset="0"/>
              </a:rPr>
              <a:t>– </a:t>
            </a:r>
            <a:r>
              <a:rPr lang="en-US" altLang="en-US" sz="1800" b="0" smtClean="0"/>
              <a:t>maximum number of significant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Strings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smtClean="0"/>
              <a:t>Maximum number of characters to be written from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Format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smtClean="0"/>
              <a:t>Use a dot (</a:t>
            </a:r>
            <a:r>
              <a:rPr lang="en-US" altLang="en-US" sz="1600" b="0" smtClean="0">
                <a:latin typeface="Lucida Console" panose="020B0609040504020204" pitchFamily="49" charset="0"/>
              </a:rPr>
              <a:t>.</a:t>
            </a:r>
            <a:r>
              <a:rPr lang="en-US" altLang="en-US" sz="1800" b="0" smtClean="0"/>
              <a:t>) then precision number after </a:t>
            </a:r>
            <a:r>
              <a:rPr lang="en-US" altLang="en-US" sz="1600" b="0" smtClean="0">
                <a:latin typeface="Lucida Console" panose="020B0609040504020204" pitchFamily="49" charset="0"/>
              </a:rPr>
              <a:t>%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b="0" smtClean="0">
                <a:latin typeface="Lucida Console" panose="020B0609040504020204" pitchFamily="49" charset="0"/>
              </a:rPr>
              <a:t>	</a:t>
            </a:r>
            <a:r>
              <a:rPr lang="en-US" altLang="en-US" b="0" smtClean="0">
                <a:latin typeface="Lucida Console" panose="020B0609040504020204" pitchFamily="49" charset="0"/>
              </a:rPr>
              <a:t>%.3f</a:t>
            </a:r>
            <a:endParaRPr lang="en-US" altLang="en-US" b="0" smtClean="0"/>
          </a:p>
        </p:txBody>
      </p:sp>
      <p:sp>
        <p:nvSpPr>
          <p:cNvPr id="2" name="Flowchart: Alternate Process 1"/>
          <p:cNvSpPr/>
          <p:nvPr/>
        </p:nvSpPr>
        <p:spPr>
          <a:xfrm>
            <a:off x="609600" y="1219200"/>
            <a:ext cx="7772400" cy="377825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6000" lvl="1" eaLnBrk="1" hangingPunct="1">
              <a:lnSpc>
                <a:spcPct val="90000"/>
              </a:lnSpc>
              <a:defRPr/>
            </a:pPr>
            <a:r>
              <a:rPr lang="tr-TR" altLang="en-US" sz="1800" b="1" dirty="0">
                <a:solidFill>
                  <a:schemeClr val="tx1"/>
                </a:solidFill>
                <a:latin typeface="+mn-lt"/>
              </a:rPr>
              <a:t>Precision </a:t>
            </a: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Format</a:t>
            </a:r>
            <a:r>
              <a:rPr lang="tr-TR" altLang="en-US" sz="1800" b="1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%.3f</a:t>
            </a:r>
            <a:r>
              <a:rPr lang="tr-TR" altLang="en-US" sz="1800" b="1" dirty="0">
                <a:solidFill>
                  <a:schemeClr val="tx1"/>
                </a:solidFill>
                <a:latin typeface="+mn-lt"/>
              </a:rPr>
              <a:t>           </a:t>
            </a: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Use a dot (.) then precision number after 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470A1A3-F094-4623-A38F-EC94260EE474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0" y="0"/>
          <a:ext cx="6629400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Document" r:id="rId4" imgW="7059168" imgH="3691128" progId="Word.Document.8">
                  <p:embed/>
                </p:oleObj>
              </mc:Choice>
              <mc:Fallback>
                <p:oleObj name="Document" r:id="rId4" imgW="7059168" imgH="36911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629400" cy="346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fig09_09.c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graphicFrame>
        <p:nvGraphicFramePr>
          <p:cNvPr id="55302" name="Object 2"/>
          <p:cNvGraphicFramePr>
            <a:graphicFrameLocks noChangeAspect="1"/>
          </p:cNvGraphicFramePr>
          <p:nvPr/>
        </p:nvGraphicFramePr>
        <p:xfrm>
          <a:off x="4763" y="3305175"/>
          <a:ext cx="6634162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Document" r:id="rId6" imgW="7059168" imgH="3791712" progId="Word.Document.8">
                  <p:embed/>
                </p:oleObj>
              </mc:Choice>
              <mc:Fallback>
                <p:oleObj name="Document" r:id="rId6" imgW="7059168" imgH="37917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3305175"/>
                        <a:ext cx="6634162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4572000" y="3524250"/>
            <a:ext cx="4191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Precision for the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specifier controls the maximum number of significant digits printed</a:t>
            </a: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4800600" y="2228850"/>
            <a:ext cx="39624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Precision for integers specifies the minimum number of characters to be printed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 flipH="1">
            <a:off x="3733800" y="25336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5306" name="Line 12"/>
          <p:cNvSpPr>
            <a:spLocks noChangeShapeType="1"/>
          </p:cNvSpPr>
          <p:nvPr/>
        </p:nvSpPr>
        <p:spPr bwMode="auto">
          <a:xfrm flipH="1" flipV="1">
            <a:off x="3200400" y="329565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 flipH="1" flipV="1">
            <a:off x="2286000" y="3305175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33544" name="Text Box 8"/>
          <p:cNvSpPr txBox="1">
            <a:spLocks noChangeArrowheads="1"/>
          </p:cNvSpPr>
          <p:nvPr/>
        </p:nvSpPr>
        <p:spPr bwMode="auto">
          <a:xfrm>
            <a:off x="4343400" y="4170363"/>
            <a:ext cx="38862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Precision for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specifiers controls the number of digits after the decimal point</a:t>
            </a:r>
          </a:p>
        </p:txBody>
      </p:sp>
      <p:sp>
        <p:nvSpPr>
          <p:cNvPr id="55309" name="Rounded Rectangular Callout 3"/>
          <p:cNvSpPr>
            <a:spLocks noChangeArrowheads="1"/>
          </p:cNvSpPr>
          <p:nvPr/>
        </p:nvSpPr>
        <p:spPr bwMode="auto">
          <a:xfrm>
            <a:off x="3813175" y="5286375"/>
            <a:ext cx="2133600" cy="815975"/>
          </a:xfrm>
          <a:prstGeom prst="wedgeRoundRectCallout">
            <a:avLst>
              <a:gd name="adj1" fmla="val -148671"/>
              <a:gd name="adj2" fmla="val -215917"/>
              <a:gd name="adj3" fmla="val 16667"/>
            </a:avLst>
          </a:prstGeom>
          <a:noFill/>
          <a:ln w="38100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Maximum number of characters to be written from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833542" grpId="0" animBg="1"/>
      <p:bldP spid="8335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9751F0E-5E9A-454A-A5B5-287D26C8E996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9.9 Using Flags in the </a:t>
            </a:r>
            <a:r>
              <a:rPr lang="en-US" altLang="en-US" sz="3200" smtClean="0">
                <a:latin typeface="Lucida Console" panose="020B0609040504020204" pitchFamily="49" charset="0"/>
              </a:rPr>
              <a:t>printf</a:t>
            </a:r>
            <a:r>
              <a:rPr lang="en-US" altLang="en-US" sz="3200" smtClean="0"/>
              <a:t> Format Control String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Flags</a:t>
            </a:r>
          </a:p>
          <a:p>
            <a:pPr lvl="1" eaLnBrk="1" hangingPunct="1"/>
            <a:r>
              <a:rPr lang="en-US" altLang="en-US" smtClean="0"/>
              <a:t>Supplement formatting capabilities</a:t>
            </a:r>
          </a:p>
          <a:p>
            <a:pPr lvl="1" eaLnBrk="1" hangingPunct="1"/>
            <a:r>
              <a:rPr lang="en-US" altLang="en-US" smtClean="0"/>
              <a:t>Place flag immediately </a:t>
            </a:r>
            <a:r>
              <a:rPr lang="en-US" altLang="en-US" i="1" smtClean="0">
                <a:solidFill>
                  <a:srgbClr val="FF0000"/>
                </a:solidFill>
              </a:rPr>
              <a:t>to the right of percent sign</a:t>
            </a:r>
          </a:p>
          <a:p>
            <a:pPr lvl="1" eaLnBrk="1" hangingPunct="1"/>
            <a:r>
              <a:rPr lang="en-US" altLang="en-US" smtClean="0"/>
              <a:t>Several flags may be combined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7032368-9340-4F44-BD7D-2D679DB899EB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9.10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Format control string flags. </a:t>
            </a:r>
          </a:p>
        </p:txBody>
      </p:sp>
      <p:graphicFrame>
        <p:nvGraphicFramePr>
          <p:cNvPr id="59396" name="Object 3"/>
          <p:cNvGraphicFramePr>
            <a:graphicFrameLocks noGrp="1" noChangeAspect="1"/>
          </p:cNvGraphicFramePr>
          <p:nvPr>
            <p:ph/>
          </p:nvPr>
        </p:nvGraphicFramePr>
        <p:xfrm>
          <a:off x="820738" y="1371600"/>
          <a:ext cx="74961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Document" r:id="rId4" imgW="5481368" imgH="3120570" progId="Word.Document.8">
                  <p:embed/>
                </p:oleObj>
              </mc:Choice>
              <mc:Fallback>
                <p:oleObj name="Document" r:id="rId4" imgW="5481368" imgH="3120570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1371600"/>
                        <a:ext cx="749617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F4B3768-7E6E-4566-9343-61F047143A58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0" y="0"/>
          <a:ext cx="7056438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Document" r:id="rId4" imgW="7059168" imgH="3569208" progId="Word.Document.8">
                  <p:embed/>
                </p:oleObj>
              </mc:Choice>
              <mc:Fallback>
                <p:oleObj name="Document" r:id="rId4" imgW="7059168" imgH="35692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fig09_11.c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35589" name="Text Box 5"/>
          <p:cNvSpPr txBox="1">
            <a:spLocks noChangeArrowheads="1"/>
          </p:cNvSpPr>
          <p:nvPr/>
        </p:nvSpPr>
        <p:spPr bwMode="auto">
          <a:xfrm>
            <a:off x="4953000" y="1905000"/>
            <a:ext cx="3505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-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flag left justifies characters in a field</a:t>
            </a: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H="1" flipV="1">
            <a:off x="2514600" y="1752600"/>
            <a:ext cx="243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26BF788-F7CA-476C-BCC3-8AABCE3B662A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0" y="0"/>
          <a:ext cx="70532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Document" r:id="rId4" imgW="7056048" imgH="3811829" progId="Word.Document.8">
                  <p:embed/>
                </p:oleObj>
              </mc:Choice>
              <mc:Fallback>
                <p:oleObj name="Document" r:id="rId4" imgW="7056048" imgH="38118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fig09_12.c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36613" name="Text Box 5"/>
          <p:cNvSpPr txBox="1">
            <a:spLocks noChangeArrowheads="1"/>
          </p:cNvSpPr>
          <p:nvPr/>
        </p:nvSpPr>
        <p:spPr bwMode="auto">
          <a:xfrm>
            <a:off x="4267200" y="1524000"/>
            <a:ext cx="3886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+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flag forces a plus sign on positive numbers</a:t>
            </a:r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H="1">
            <a:off x="3429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F184721-3BD9-4F67-ABCC-EB930003B56A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0" y="0"/>
          <a:ext cx="7056438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Document" r:id="rId4" imgW="7059168" imgH="3404616" progId="Word.Document.8">
                  <p:embed/>
                </p:oleObj>
              </mc:Choice>
              <mc:Fallback>
                <p:oleObj name="Document" r:id="rId4" imgW="7059168" imgH="34046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fig09_13.c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4724400" y="1524000"/>
            <a:ext cx="4038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Space flag forces a space on positive numbers</a:t>
            </a:r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 flipH="1">
            <a:off x="3505200" y="1600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E3F8431-2140-470B-B1A9-D54E54594359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/>
        </p:nvGraphicFramePr>
        <p:xfrm>
          <a:off x="0" y="0"/>
          <a:ext cx="6956425" cy="534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Document" r:id="rId4" imgW="7084859" imgH="5428755" progId="Word.Document.8">
                  <p:embed/>
                </p:oleObj>
              </mc:Choice>
              <mc:Fallback>
                <p:oleObj name="Document" r:id="rId4" imgW="7084859" imgH="54287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56425" cy="534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fig09_14.c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38661" name="Text Box 5"/>
          <p:cNvSpPr txBox="1">
            <a:spLocks noChangeArrowheads="1"/>
          </p:cNvSpPr>
          <p:nvPr/>
        </p:nvSpPr>
        <p:spPr bwMode="auto">
          <a:xfrm>
            <a:off x="4953000" y="1905000"/>
            <a:ext cx="3505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#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flag prefixes a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0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before octal integers</a:t>
            </a:r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 flipH="1">
            <a:off x="2362200" y="20574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38663" name="Text Box 7"/>
          <p:cNvSpPr txBox="1">
            <a:spLocks noChangeArrowheads="1"/>
          </p:cNvSpPr>
          <p:nvPr/>
        </p:nvSpPr>
        <p:spPr bwMode="auto">
          <a:xfrm>
            <a:off x="4419600" y="2438400"/>
            <a:ext cx="4267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#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flag prefixes a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0x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before hexadecimal integers</a:t>
            </a:r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 flipH="1" flipV="1">
            <a:off x="2362200" y="2514600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38665" name="Text Box 9"/>
          <p:cNvSpPr txBox="1">
            <a:spLocks noChangeArrowheads="1"/>
          </p:cNvSpPr>
          <p:nvPr/>
        </p:nvSpPr>
        <p:spPr bwMode="auto">
          <a:xfrm>
            <a:off x="4953000" y="2895600"/>
            <a:ext cx="3810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#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flag forces a decimal point on floating-point numbers with no fractional part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H="1" flipV="1">
            <a:off x="2438400" y="2971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1" grpId="0" animBg="1"/>
      <p:bldP spid="838663" grpId="0" animBg="1"/>
      <p:bldP spid="8386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EDAAF4B-B007-4577-B685-4683DD2AF646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0" y="0"/>
          <a:ext cx="7056438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Document" r:id="rId4" imgW="7059168" imgH="3404616" progId="Word.Document.8">
                  <p:embed/>
                </p:oleObj>
              </mc:Choice>
              <mc:Fallback>
                <p:oleObj name="Document" r:id="rId4" imgW="7059168" imgH="34046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fig09_15.c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4191000" y="1447800"/>
            <a:ext cx="3124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0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flag fills empty spaces with zeros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 flipH="1">
            <a:off x="2590800" y="1600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5000"/>
              </a:lnSpc>
              <a:spcAft>
                <a:spcPct val="20000"/>
              </a:spcAft>
              <a:buClr>
                <a:srgbClr val="4E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Aft>
                <a:spcPct val="30000"/>
              </a:spcAft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530FE052-31A0-4333-B8E3-CC193E5BD645}" type="slidenum">
              <a:rPr lang="en-US" altLang="en-US" sz="1200" b="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OBJECTIVES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612063" cy="4349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In this chapter you will learn: 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use input and output streams.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use all print formatting capabilities.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use all input formatting capabilities.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print with field widths and precisions.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use formatting flags in the </a:t>
            </a:r>
            <a:r>
              <a:rPr lang="en-US" altLang="en-US" sz="24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printf</a:t>
            </a:r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 format control string.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output literals and escape sequences.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format input using </a:t>
            </a:r>
            <a:r>
              <a:rPr lang="en-US" altLang="en-US" sz="24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scanf</a:t>
            </a:r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2E738D9-C339-4457-8995-4602ADD2643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9.10 Printing Literals and Escape Sequences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2286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Printing Literals</a:t>
            </a:r>
          </a:p>
          <a:p>
            <a:pPr lvl="1" eaLnBrk="1" hangingPunct="1"/>
            <a:r>
              <a:rPr lang="en-US" altLang="en-US" b="0" dirty="0" smtClean="0"/>
              <a:t>Most characters can be printed</a:t>
            </a:r>
          </a:p>
          <a:p>
            <a:pPr lvl="1" eaLnBrk="1" hangingPunct="1"/>
            <a:r>
              <a:rPr lang="en-US" altLang="en-US" b="0" dirty="0" smtClean="0"/>
              <a:t>Certain "problem" characters, such as the quotation mark "</a:t>
            </a:r>
          </a:p>
          <a:p>
            <a:pPr lvl="1" eaLnBrk="1" hangingPunct="1"/>
            <a:r>
              <a:rPr lang="en-US" altLang="en-US" b="0" dirty="0" smtClean="0"/>
              <a:t>Must be represented by escape sequences</a:t>
            </a:r>
          </a:p>
          <a:p>
            <a:pPr lvl="2" eaLnBrk="1" hangingPunct="1"/>
            <a:r>
              <a:rPr lang="en-US" altLang="en-US" b="0" dirty="0" smtClean="0"/>
              <a:t>Represented by a backslash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\</a:t>
            </a:r>
            <a:r>
              <a:rPr lang="en-US" altLang="en-US" b="0" dirty="0" smtClean="0"/>
              <a:t> followed by an escape character</a:t>
            </a:r>
          </a:p>
        </p:txBody>
      </p:sp>
      <p:graphicFrame>
        <p:nvGraphicFramePr>
          <p:cNvPr id="71685" name="Object 3"/>
          <p:cNvGraphicFramePr>
            <a:graphicFrameLocks noChangeAspect="1"/>
          </p:cNvGraphicFramePr>
          <p:nvPr/>
        </p:nvGraphicFramePr>
        <p:xfrm>
          <a:off x="28575" y="3448050"/>
          <a:ext cx="5527675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Document" r:id="rId4" imgW="5538158" imgH="3295996" progId="Word.Document.8">
                  <p:embed/>
                </p:oleObj>
              </mc:Choice>
              <mc:Fallback>
                <p:oleObj name="Document" r:id="rId4" imgW="5538158" imgH="32959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3448050"/>
                        <a:ext cx="5527675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B9824EE-9AAC-4E3A-99D8-00866D1827B4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9.11 Formatting Input with </a:t>
            </a:r>
            <a:r>
              <a:rPr lang="en-US" altLang="en-US" smtClean="0">
                <a:latin typeface="Lucida Console" panose="020B0609040504020204" pitchFamily="49" charset="0"/>
              </a:rPr>
              <a:t>scanf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Lucida Console" panose="020B0609040504020204" pitchFamily="49" charset="0"/>
              </a:rPr>
              <a:t>scanf</a:t>
            </a:r>
          </a:p>
          <a:p>
            <a:pPr lvl="1" eaLnBrk="1" hangingPunct="1"/>
            <a:r>
              <a:rPr lang="en-US" altLang="en-US" smtClean="0"/>
              <a:t>Input can be formatted much like output can</a:t>
            </a:r>
          </a:p>
          <a:p>
            <a:pPr lvl="1" eaLnBrk="1" hangingPunct="1"/>
            <a:r>
              <a:rPr lang="en-US" altLang="en-US" smtClean="0">
                <a:latin typeface="Lucida Console" panose="020B0609040504020204" pitchFamily="49" charset="0"/>
              </a:rPr>
              <a:t>scanf</a:t>
            </a:r>
            <a:r>
              <a:rPr lang="en-US" altLang="en-US" smtClean="0"/>
              <a:t> conversion specifiers are slightly different from those used with </a:t>
            </a:r>
            <a:r>
              <a:rPr lang="en-US" altLang="en-US" smtClean="0">
                <a:latin typeface="Lucida Console" panose="020B0609040504020204" pitchFamily="49" charset="0"/>
              </a:rPr>
              <a:t>printf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531B1B8-9126-4DC9-A56C-2B6B1A2F7405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9.17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Conversion specifiers for </a:t>
            </a:r>
            <a:r>
              <a:rPr lang="en-US" altLang="en-US" b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scanf</a:t>
            </a:r>
            <a:r>
              <a:rPr lang="en-US" altLang="en-US">
                <a:solidFill>
                  <a:srgbClr val="000000"/>
                </a:solidFill>
              </a:rPr>
              <a:t>. (Part 1 of 3.)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75780" name="Object 3"/>
          <p:cNvGraphicFramePr>
            <a:graphicFrameLocks noGrp="1" noChangeAspect="1"/>
          </p:cNvGraphicFramePr>
          <p:nvPr>
            <p:ph/>
          </p:nvPr>
        </p:nvGraphicFramePr>
        <p:xfrm>
          <a:off x="619125" y="1460500"/>
          <a:ext cx="789940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Document" r:id="rId4" imgW="6032021" imgH="3190813" progId="Word.Document.8">
                  <p:embed/>
                </p:oleObj>
              </mc:Choice>
              <mc:Fallback>
                <p:oleObj name="Document" r:id="rId4" imgW="6032021" imgH="3190813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460500"/>
                        <a:ext cx="7899400" cy="41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2D833A0-19D2-405D-BAC0-A876861E48EA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77827" name="Object 2"/>
          <p:cNvGraphicFramePr>
            <a:graphicFrameLocks noChangeAspect="1"/>
          </p:cNvGraphicFramePr>
          <p:nvPr/>
        </p:nvGraphicFramePr>
        <p:xfrm>
          <a:off x="0" y="0"/>
          <a:ext cx="7056438" cy="577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Document" r:id="rId4" imgW="7059168" imgH="5775960" progId="Word.Document.8">
                  <p:embed/>
                </p:oleObj>
              </mc:Choice>
              <mc:Fallback>
                <p:oleObj name="Document" r:id="rId4" imgW="7059168" imgH="57759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577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fig09_18.c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40709" name="Text Box 5"/>
          <p:cNvSpPr txBox="1">
            <a:spLocks noChangeArrowheads="1"/>
          </p:cNvSpPr>
          <p:nvPr/>
        </p:nvSpPr>
        <p:spPr bwMode="auto">
          <a:xfrm>
            <a:off x="1676400" y="990600"/>
            <a:ext cx="3657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decimal integer will be input</a:t>
            </a:r>
          </a:p>
        </p:txBody>
      </p:sp>
      <p:sp>
        <p:nvSpPr>
          <p:cNvPr id="77831" name="Line 6"/>
          <p:cNvSpPr>
            <a:spLocks noChangeShapeType="1"/>
          </p:cNvSpPr>
          <p:nvPr/>
        </p:nvSpPr>
        <p:spPr bwMode="auto">
          <a:xfrm flipH="1">
            <a:off x="1295400" y="1219200"/>
            <a:ext cx="381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0711" name="Text Box 7"/>
          <p:cNvSpPr txBox="1">
            <a:spLocks noChangeArrowheads="1"/>
          </p:cNvSpPr>
          <p:nvPr/>
        </p:nvSpPr>
        <p:spPr bwMode="auto">
          <a:xfrm>
            <a:off x="1752600" y="1371600"/>
            <a:ext cx="3048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an integer will be input</a:t>
            </a:r>
          </a:p>
        </p:txBody>
      </p:sp>
      <p:sp>
        <p:nvSpPr>
          <p:cNvPr id="77833" name="Line 8"/>
          <p:cNvSpPr>
            <a:spLocks noChangeShapeType="1"/>
          </p:cNvSpPr>
          <p:nvPr/>
        </p:nvSpPr>
        <p:spPr bwMode="auto">
          <a:xfrm flipH="1">
            <a:off x="1524000" y="1524000"/>
            <a:ext cx="228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0713" name="Text Box 9"/>
          <p:cNvSpPr txBox="1">
            <a:spLocks noChangeArrowheads="1"/>
          </p:cNvSpPr>
          <p:nvPr/>
        </p:nvSpPr>
        <p:spPr bwMode="auto">
          <a:xfrm>
            <a:off x="2438400" y="1752600"/>
            <a:ext cx="3505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an octal integer will be input</a:t>
            </a:r>
          </a:p>
        </p:txBody>
      </p:sp>
      <p:sp>
        <p:nvSpPr>
          <p:cNvPr id="77835" name="Line 10"/>
          <p:cNvSpPr>
            <a:spLocks noChangeShapeType="1"/>
          </p:cNvSpPr>
          <p:nvPr/>
        </p:nvSpPr>
        <p:spPr bwMode="auto">
          <a:xfrm flipH="1">
            <a:off x="1981200" y="1905000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0715" name="Text Box 11"/>
          <p:cNvSpPr txBox="1">
            <a:spLocks noChangeArrowheads="1"/>
          </p:cNvSpPr>
          <p:nvPr/>
        </p:nvSpPr>
        <p:spPr bwMode="auto">
          <a:xfrm>
            <a:off x="2590800" y="2133600"/>
            <a:ext cx="4572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u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an unsigned decimal integer will be input</a:t>
            </a:r>
          </a:p>
        </p:txBody>
      </p:sp>
      <p:sp>
        <p:nvSpPr>
          <p:cNvPr id="77837" name="Line 12"/>
          <p:cNvSpPr>
            <a:spLocks noChangeShapeType="1"/>
          </p:cNvSpPr>
          <p:nvPr/>
        </p:nvSpPr>
        <p:spPr bwMode="auto">
          <a:xfrm flipH="1">
            <a:off x="2133600" y="22860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0717" name="Text Box 13"/>
          <p:cNvSpPr txBox="1">
            <a:spLocks noChangeArrowheads="1"/>
          </p:cNvSpPr>
          <p:nvPr/>
        </p:nvSpPr>
        <p:spPr bwMode="auto">
          <a:xfrm>
            <a:off x="2743200" y="2514600"/>
            <a:ext cx="4038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hexadecimal integer will be input</a:t>
            </a:r>
          </a:p>
        </p:txBody>
      </p:sp>
      <p:sp>
        <p:nvSpPr>
          <p:cNvPr id="77839" name="Line 14"/>
          <p:cNvSpPr>
            <a:spLocks noChangeShapeType="1"/>
          </p:cNvSpPr>
          <p:nvPr/>
        </p:nvSpPr>
        <p:spPr bwMode="auto">
          <a:xfrm flipH="1">
            <a:off x="2362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9" grpId="0" animBg="1"/>
      <p:bldP spid="840711" grpId="0" animBg="1"/>
      <p:bldP spid="840713" grpId="0" animBg="1"/>
      <p:bldP spid="840715" grpId="0" animBg="1"/>
      <p:bldP spid="8407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5FA3EEF-4209-4DA0-8366-A5DBC16C7EEE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79875" name="Object 2"/>
          <p:cNvGraphicFramePr>
            <a:graphicFrameLocks noGrp="1" noChangeAspect="1"/>
          </p:cNvGraphicFramePr>
          <p:nvPr>
            <p:ph/>
          </p:nvPr>
        </p:nvGraphicFramePr>
        <p:xfrm>
          <a:off x="1143000" y="1524000"/>
          <a:ext cx="6986588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Document" r:id="rId4" imgW="6032021" imgH="3354352" progId="Word.Document.8">
                  <p:embed/>
                </p:oleObj>
              </mc:Choice>
              <mc:Fallback>
                <p:oleObj name="Document" r:id="rId4" imgW="6032021" imgH="3354352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6986588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9.17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Conversion specifiers for </a:t>
            </a:r>
            <a:r>
              <a:rPr lang="en-US" altLang="en-US" b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scanf</a:t>
            </a:r>
            <a:r>
              <a:rPr lang="en-US" altLang="en-US">
                <a:solidFill>
                  <a:srgbClr val="000000"/>
                </a:solidFill>
              </a:rPr>
              <a:t>. (Part 2 of 3.)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17D0570-EA93-49CB-A7EB-70B12D113626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0" y="0"/>
          <a:ext cx="7053263" cy="613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Document" r:id="rId4" imgW="7056048" imgH="6133795" progId="Word.Document.8">
                  <p:embed/>
                </p:oleObj>
              </mc:Choice>
              <mc:Fallback>
                <p:oleObj name="Document" r:id="rId4" imgW="7056048" imgH="61337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13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fig09_19.c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1752600" y="1143000"/>
            <a:ext cx="4953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and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specify a floating-point number will be input</a:t>
            </a:r>
          </a:p>
        </p:txBody>
      </p:sp>
      <p:sp>
        <p:nvSpPr>
          <p:cNvPr id="81927" name="Line 6"/>
          <p:cNvSpPr>
            <a:spLocks noChangeShapeType="1"/>
          </p:cNvSpPr>
          <p:nvPr/>
        </p:nvSpPr>
        <p:spPr bwMode="auto">
          <a:xfrm flipH="1">
            <a:off x="1371600" y="1295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1735" name="Text Box 7"/>
          <p:cNvSpPr txBox="1">
            <a:spLocks noChangeArrowheads="1"/>
          </p:cNvSpPr>
          <p:nvPr/>
        </p:nvSpPr>
        <p:spPr bwMode="auto">
          <a:xfrm>
            <a:off x="2514600" y="1676400"/>
            <a:ext cx="4724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double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or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long double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will be input</a:t>
            </a:r>
          </a:p>
        </p:txBody>
      </p:sp>
      <p:sp>
        <p:nvSpPr>
          <p:cNvPr id="81929" name="Line 8"/>
          <p:cNvSpPr>
            <a:spLocks noChangeShapeType="1"/>
          </p:cNvSpPr>
          <p:nvPr/>
        </p:nvSpPr>
        <p:spPr bwMode="auto">
          <a:xfrm flipH="1">
            <a:off x="1828800" y="1828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3" grpId="0" animBg="1"/>
      <p:bldP spid="8417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42CFDA3-E314-4B5A-984F-9A7799AFC64C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3971" name="Object 2"/>
          <p:cNvGraphicFramePr>
            <a:graphicFrameLocks noChangeAspect="1"/>
          </p:cNvGraphicFramePr>
          <p:nvPr/>
        </p:nvGraphicFramePr>
        <p:xfrm>
          <a:off x="0" y="0"/>
          <a:ext cx="7056438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Document" r:id="rId4" imgW="7059168" imgH="5108448" progId="Word.Document.8">
                  <p:embed/>
                </p:oleObj>
              </mc:Choice>
              <mc:Fallback>
                <p:oleObj name="Document" r:id="rId4" imgW="7059168" imgH="51084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fig09_20.c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42757" name="Text Box 5"/>
          <p:cNvSpPr txBox="1">
            <a:spLocks noChangeArrowheads="1"/>
          </p:cNvSpPr>
          <p:nvPr/>
        </p:nvSpPr>
        <p:spPr bwMode="auto">
          <a:xfrm>
            <a:off x="1828800" y="1066800"/>
            <a:ext cx="3124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character will be input</a:t>
            </a:r>
          </a:p>
        </p:txBody>
      </p:sp>
      <p:sp>
        <p:nvSpPr>
          <p:cNvPr id="83975" name="Line 6"/>
          <p:cNvSpPr>
            <a:spLocks noChangeShapeType="1"/>
          </p:cNvSpPr>
          <p:nvPr/>
        </p:nvSpPr>
        <p:spPr bwMode="auto">
          <a:xfrm flipH="1">
            <a:off x="1295400" y="12192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2759" name="Text Box 7"/>
          <p:cNvSpPr txBox="1">
            <a:spLocks noChangeArrowheads="1"/>
          </p:cNvSpPr>
          <p:nvPr/>
        </p:nvSpPr>
        <p:spPr bwMode="auto">
          <a:xfrm>
            <a:off x="1981200" y="1524000"/>
            <a:ext cx="2819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a string will be input</a:t>
            </a:r>
          </a:p>
        </p:txBody>
      </p:sp>
      <p:sp>
        <p:nvSpPr>
          <p:cNvPr id="83977" name="Line 8"/>
          <p:cNvSpPr>
            <a:spLocks noChangeShapeType="1"/>
          </p:cNvSpPr>
          <p:nvPr/>
        </p:nvSpPr>
        <p:spPr bwMode="auto">
          <a:xfrm flipH="1">
            <a:off x="1524000" y="167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7" grpId="0" animBg="1"/>
      <p:bldP spid="8427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D0D455D-CAA5-45CF-8CDD-D009B9E3759B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6019" name="Object 2"/>
          <p:cNvGraphicFramePr>
            <a:graphicFrameLocks noGrp="1" noChangeAspect="1"/>
          </p:cNvGraphicFramePr>
          <p:nvPr>
            <p:ph/>
          </p:nvPr>
        </p:nvGraphicFramePr>
        <p:xfrm>
          <a:off x="1143000" y="2713038"/>
          <a:ext cx="72104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Document" r:id="rId4" imgW="6022675" imgH="2426790" progId="Word.Document.8">
                  <p:embed/>
                </p:oleObj>
              </mc:Choice>
              <mc:Fallback>
                <p:oleObj name="Document" r:id="rId4" imgW="6022675" imgH="242679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13038"/>
                        <a:ext cx="7210425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9.17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Conversion specifiers for </a:t>
            </a:r>
            <a:r>
              <a:rPr lang="en-US" altLang="en-US" b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scanf</a:t>
            </a:r>
            <a:r>
              <a:rPr lang="en-US" altLang="en-US">
                <a:solidFill>
                  <a:srgbClr val="000000"/>
                </a:solidFill>
              </a:rPr>
              <a:t>. (Part 3 of 3.)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CE2AC53-96B7-4C26-9DFA-1D558E0CAFD5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0" y="0"/>
          <a:ext cx="7056438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Document" r:id="rId4" imgW="7059168" imgH="4501896" progId="Word.Document.8">
                  <p:embed/>
                </p:oleObj>
              </mc:Choice>
              <mc:Fallback>
                <p:oleObj name="Document" r:id="rId4" imgW="7059168" imgH="45018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50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fig09_21.c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3733800" y="1524000"/>
            <a:ext cx="48006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[]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specifies only the initial segment of a string that contains the characters in brackets will be read</a:t>
            </a:r>
          </a:p>
        </p:txBody>
      </p:sp>
      <p:sp>
        <p:nvSpPr>
          <p:cNvPr id="88071" name="Line 6"/>
          <p:cNvSpPr>
            <a:spLocks noChangeShapeType="1"/>
          </p:cNvSpPr>
          <p:nvPr/>
        </p:nvSpPr>
        <p:spPr bwMode="auto">
          <a:xfrm flipH="1">
            <a:off x="1600200" y="16764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E830541-34D3-420C-9BEA-BD99A03FFDE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0" y="0"/>
          <a:ext cx="7056438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Document" r:id="rId4" imgW="7059168" imgH="4139184" progId="Word.Document.8">
                  <p:embed/>
                </p:oleObj>
              </mc:Choice>
              <mc:Fallback>
                <p:oleObj name="Document" r:id="rId4" imgW="7059168" imgH="41391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13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fig09_22.c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44806" name="Text Box 6"/>
          <p:cNvSpPr txBox="1">
            <a:spLocks noChangeArrowheads="1"/>
          </p:cNvSpPr>
          <p:nvPr/>
        </p:nvSpPr>
        <p:spPr bwMode="auto">
          <a:xfrm>
            <a:off x="4038600" y="2133600"/>
            <a:ext cx="4953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[]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and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^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specify only the initial segment of a string that does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not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contain the characters in brackets will be read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 flipH="1" flipV="1">
            <a:off x="1676400" y="2133600"/>
            <a:ext cx="2362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EFFF818-7031-4C98-85BB-9C9B875009CC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460375"/>
            <a:ext cx="8185150" cy="5307013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9.1	</a:t>
            </a:r>
            <a:r>
              <a:rPr lang="en-US" altLang="en-US" sz="2400" smtClean="0">
                <a:ea typeface="Times New Roman" panose="02020603050405020304" pitchFamily="18" charset="0"/>
                <a:cs typeface="Goudy Sans Book" pitchFamily="34" charset="0"/>
              </a:rPr>
              <a:t>Introduction </a:t>
            </a:r>
            <a:endParaRPr lang="en-US" altLang="en-US" sz="2400" smtClean="0">
              <a:solidFill>
                <a:srgbClr val="B3B366"/>
              </a:solidFill>
              <a:ea typeface="Times New Roman" panose="02020603050405020304" pitchFamily="18" charset="0"/>
              <a:cs typeface="Goudy Sans Medium" pitchFamily="34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9.2</a:t>
            </a:r>
            <a:r>
              <a:rPr lang="en-US" altLang="en-US" sz="2400" smtClean="0">
                <a:ea typeface="Times New Roman" panose="02020603050405020304" pitchFamily="18" charset="0"/>
                <a:cs typeface="Goudy Sans Book" pitchFamily="34" charset="0"/>
              </a:rPr>
              <a:t>	Streams</a:t>
            </a:r>
            <a:r>
              <a:rPr lang="en-US" altLang="en-US" sz="2400" smtClean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endParaRPr lang="en-US" altLang="en-US" sz="2400" smtClean="0">
              <a:solidFill>
                <a:srgbClr val="B3B366"/>
              </a:solidFill>
              <a:ea typeface="Times New Roman" panose="02020603050405020304" pitchFamily="18" charset="0"/>
              <a:cs typeface="Goudy Sans Book" pitchFamily="34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ea typeface="Times New Roman" panose="02020603050405020304" pitchFamily="18" charset="0"/>
                <a:cs typeface="Goudy Sans Book" pitchFamily="34" charset="0"/>
              </a:rPr>
              <a:t>9.3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Formatting Output with </a:t>
            </a:r>
            <a:r>
              <a:rPr lang="en-US" altLang="en-US" smtClean="0">
                <a:latin typeface="Lucida Console" panose="020B0609040504020204" pitchFamily="49" charset="0"/>
              </a:rPr>
              <a:t>printf</a:t>
            </a:r>
            <a:endParaRPr lang="en-US" altLang="en-US" smtClean="0">
              <a:solidFill>
                <a:srgbClr val="B3B366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9.4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Printing Integers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9.5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Printing Floating-Point Numbers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9.6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Printing Strings and Characters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9.7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Other Conversion Specifiers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9.8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Printing with Field Widths and Precision</a:t>
            </a: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9.9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Using Flags in the </a:t>
            </a:r>
            <a:r>
              <a:rPr lang="en-US" altLang="en-US" smtClean="0">
                <a:latin typeface="Lucida Console" panose="020B0609040504020204" pitchFamily="49" charset="0"/>
              </a:rPr>
              <a:t>printf</a:t>
            </a:r>
            <a:r>
              <a:rPr lang="en-US" altLang="en-US" sz="2400" smtClean="0"/>
              <a:t> Format Control String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9.10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Printing Literals and Escape Sequences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9.11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Reading Formatted Input with </a:t>
            </a:r>
            <a:r>
              <a:rPr lang="en-US" altLang="en-US" smtClean="0">
                <a:latin typeface="Lucida Console" panose="020B0609040504020204" pitchFamily="49" charset="0"/>
              </a:rPr>
              <a:t>scanf</a:t>
            </a:r>
            <a:endParaRPr lang="en-US" altLang="en-US" smtClean="0">
              <a:solidFill>
                <a:srgbClr val="B3B366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A494842-2D17-43A8-98AC-ED551279A876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2163" name="Object 2"/>
          <p:cNvGraphicFramePr>
            <a:graphicFrameLocks noChangeAspect="1"/>
          </p:cNvGraphicFramePr>
          <p:nvPr/>
        </p:nvGraphicFramePr>
        <p:xfrm>
          <a:off x="0" y="0"/>
          <a:ext cx="7056438" cy="43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Document" r:id="rId4" imgW="7059168" imgH="4349496" progId="Word.Document.8">
                  <p:embed/>
                </p:oleObj>
              </mc:Choice>
              <mc:Fallback>
                <p:oleObj name="Document" r:id="rId4" imgW="7059168" imgH="43494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34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fig09_23.c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auto">
          <a:xfrm>
            <a:off x="2133600" y="914400"/>
            <a:ext cx="35052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 field width of 2 tells C to only read the first 2 characters of that input</a:t>
            </a:r>
          </a:p>
        </p:txBody>
      </p:sp>
      <p:sp>
        <p:nvSpPr>
          <p:cNvPr id="92167" name="Line 6"/>
          <p:cNvSpPr>
            <a:spLocks noChangeShapeType="1"/>
          </p:cNvSpPr>
          <p:nvPr/>
        </p:nvSpPr>
        <p:spPr bwMode="auto">
          <a:xfrm flipH="1">
            <a:off x="1295400" y="10668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B8D9B75-A403-434B-9250-E1F2220E706F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4211" name="Object 2"/>
          <p:cNvGraphicFramePr>
            <a:graphicFrameLocks noChangeAspect="1"/>
          </p:cNvGraphicFramePr>
          <p:nvPr/>
        </p:nvGraphicFramePr>
        <p:xfrm>
          <a:off x="0" y="0"/>
          <a:ext cx="7037388" cy="663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Document" r:id="rId4" imgW="7056048" imgH="6603159" progId="Word.Document.8">
                  <p:embed/>
                </p:oleObj>
              </mc:Choice>
              <mc:Fallback>
                <p:oleObj name="Document" r:id="rId4" imgW="7056048" imgH="66031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63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fig09_24.c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2514600" y="1371600"/>
            <a:ext cx="43434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*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is a wildcard—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scanf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will disregard anything between the two inputs on either side of it</a:t>
            </a:r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 flipH="1">
            <a:off x="1524000" y="16764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2AA9395-B574-419B-AA32-B00BBAE6133D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9.1 Introduction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</a:t>
            </a:r>
          </a:p>
          <a:p>
            <a:pPr lvl="1" eaLnBrk="1" hangingPunct="1"/>
            <a:r>
              <a:rPr lang="en-US" altLang="en-US" b="0" dirty="0" smtClean="0"/>
              <a:t>Presentation of results</a:t>
            </a:r>
          </a:p>
          <a:p>
            <a:pPr lvl="1" eaLnBrk="1" hangingPunct="1"/>
            <a:r>
              <a:rPr lang="en-US" altLang="en-US" sz="2000" b="0" dirty="0" err="1" smtClean="0">
                <a:latin typeface="Lucida Console" panose="020B0609040504020204" pitchFamily="49" charset="0"/>
              </a:rPr>
              <a:t>scanf</a:t>
            </a:r>
            <a:r>
              <a:rPr lang="en-US" altLang="en-US" b="0" dirty="0" smtClean="0"/>
              <a:t> and </a:t>
            </a:r>
            <a:r>
              <a:rPr lang="en-US" altLang="en-US" sz="2000" b="0" dirty="0" err="1" smtClean="0">
                <a:latin typeface="Lucida Console" panose="020B0609040504020204" pitchFamily="49" charset="0"/>
              </a:rPr>
              <a:t>printf</a:t>
            </a:r>
            <a:endParaRPr lang="en-US" altLang="en-US" sz="2000" b="0" dirty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b="0" dirty="0" smtClean="0"/>
              <a:t>Streams (input and output)</a:t>
            </a:r>
          </a:p>
          <a:p>
            <a:pPr lvl="2" eaLnBrk="1" hangingPunct="1"/>
            <a:r>
              <a:rPr lang="en-US" altLang="en-US" sz="1800" b="0" dirty="0" smtClean="0">
                <a:latin typeface="Lucida Console" panose="020B0609040504020204" pitchFamily="49" charset="0"/>
              </a:rPr>
              <a:t>gets</a:t>
            </a:r>
            <a:r>
              <a:rPr lang="en-US" altLang="en-US" b="0" dirty="0" smtClean="0"/>
              <a:t>,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puts</a:t>
            </a:r>
            <a:r>
              <a:rPr lang="en-US" altLang="en-US" b="0" dirty="0" smtClean="0"/>
              <a:t>,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getchar</a:t>
            </a:r>
            <a:r>
              <a:rPr lang="en-US" altLang="en-US" b="0" dirty="0" smtClean="0"/>
              <a:t>,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putchar</a:t>
            </a:r>
            <a:r>
              <a:rPr lang="en-US" altLang="en-US" b="0" dirty="0" smtClean="0"/>
              <a:t> (in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&lt;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stdio.h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&gt;</a:t>
            </a:r>
            <a:r>
              <a:rPr lang="en-US" altLang="en-US" b="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8091469-0D1E-4F11-8690-40651AB5392C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9.2 Streams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Streams</a:t>
            </a:r>
          </a:p>
          <a:p>
            <a:pPr lvl="1" eaLnBrk="1" hangingPunct="1"/>
            <a:r>
              <a:rPr lang="en-US" altLang="en-US" dirty="0" smtClean="0"/>
              <a:t>Sequences of characters organized into lines</a:t>
            </a:r>
          </a:p>
          <a:p>
            <a:pPr lvl="2" eaLnBrk="1" hangingPunct="1"/>
            <a:r>
              <a:rPr lang="en-US" altLang="en-US" b="0" dirty="0" smtClean="0"/>
              <a:t>Each line consists of zero or more characters and ends with newline character</a:t>
            </a:r>
          </a:p>
          <a:p>
            <a:pPr lvl="2" eaLnBrk="1" hangingPunct="1"/>
            <a:r>
              <a:rPr lang="en-US" altLang="en-US" b="0" dirty="0" smtClean="0"/>
              <a:t>ANSI C must support lines of at least 254 characters</a:t>
            </a:r>
          </a:p>
          <a:p>
            <a:pPr lvl="1" eaLnBrk="1" hangingPunct="1"/>
            <a:r>
              <a:rPr lang="en-US" altLang="en-US" dirty="0" smtClean="0"/>
              <a:t>Performs all input and output</a:t>
            </a:r>
          </a:p>
          <a:p>
            <a:pPr lvl="1" eaLnBrk="1" hangingPunct="1"/>
            <a:r>
              <a:rPr lang="en-US" altLang="en-US" dirty="0" smtClean="0"/>
              <a:t>Can often be redirected</a:t>
            </a:r>
          </a:p>
          <a:p>
            <a:pPr lvl="2" eaLnBrk="1" hangingPunct="1"/>
            <a:r>
              <a:rPr lang="en-US" altLang="en-US" b="0" dirty="0" smtClean="0"/>
              <a:t>Standard input </a:t>
            </a:r>
            <a:r>
              <a:rPr lang="en-US" altLang="en-US" b="0" dirty="0" smtClean="0">
                <a:cs typeface="Times New Roman" panose="02020603050405020304" pitchFamily="18" charset="0"/>
              </a:rPr>
              <a:t>–</a:t>
            </a:r>
            <a:r>
              <a:rPr lang="en-US" altLang="en-US" b="0" dirty="0" smtClean="0"/>
              <a:t> keyboard</a:t>
            </a:r>
          </a:p>
          <a:p>
            <a:pPr lvl="2" eaLnBrk="1" hangingPunct="1"/>
            <a:r>
              <a:rPr lang="en-US" altLang="en-US" b="0" dirty="0" smtClean="0"/>
              <a:t>Standard output </a:t>
            </a:r>
            <a:r>
              <a:rPr lang="en-US" altLang="en-US" b="0" dirty="0" smtClean="0">
                <a:cs typeface="Times New Roman" panose="02020603050405020304" pitchFamily="18" charset="0"/>
              </a:rPr>
              <a:t>–</a:t>
            </a:r>
            <a:r>
              <a:rPr lang="en-US" altLang="en-US" b="0" dirty="0" smtClean="0"/>
              <a:t> screen</a:t>
            </a:r>
          </a:p>
          <a:p>
            <a:pPr lvl="2" eaLnBrk="1" hangingPunct="1"/>
            <a:r>
              <a:rPr lang="en-US" altLang="en-US" b="0" dirty="0" smtClean="0"/>
              <a:t>Standard error </a:t>
            </a:r>
            <a:r>
              <a:rPr lang="en-US" altLang="en-US" b="0" dirty="0" smtClean="0">
                <a:cs typeface="Times New Roman" panose="02020603050405020304" pitchFamily="18" charset="0"/>
              </a:rPr>
              <a:t>–</a:t>
            </a:r>
            <a:r>
              <a:rPr lang="en-US" altLang="en-US" b="0" dirty="0" smtClean="0"/>
              <a:t>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B22ED8F-BFA5-4C0C-AA26-13961BC44ECF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462714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9A75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9A75E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9A75E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9A75E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9A75E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9A75E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9A75E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9A75E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9A75E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dirty="0" smtClean="0"/>
              <a:t>Formatted Output with </a:t>
            </a:r>
            <a:r>
              <a:rPr lang="en-US" altLang="tr-TR" dirty="0" err="1" smtClean="0"/>
              <a:t>printf</a:t>
            </a:r>
            <a:endParaRPr lang="en-US" altLang="tr-TR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57200" y="10668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21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"/>
              </a:lnSpc>
              <a:buFontTx/>
              <a:buNone/>
            </a:pPr>
            <a:endParaRPr lang="en-US" altLang="tr-TR" sz="2200" dirty="0" smtClean="0"/>
          </a:p>
          <a:p>
            <a:pPr>
              <a:lnSpc>
                <a:spcPct val="90000"/>
              </a:lnSpc>
            </a:pPr>
            <a:r>
              <a:rPr lang="en-US" altLang="tr-TR" sz="2200" dirty="0" smtClean="0"/>
              <a:t>This function provides for formatted output to the screen.  The syntax is:</a:t>
            </a:r>
            <a:endParaRPr lang="tr-TR" altLang="tr-TR" sz="2200" dirty="0" smtClean="0"/>
          </a:p>
          <a:p>
            <a:pPr>
              <a:lnSpc>
                <a:spcPct val="90000"/>
              </a:lnSpc>
            </a:pPr>
            <a:endParaRPr lang="en-US" altLang="tr-TR" sz="2200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tr-TR" sz="2200" b="0" dirty="0" err="1" smtClean="0">
                <a:latin typeface="Lucida Bright" panose="02040602050505020304" pitchFamily="18" charset="0"/>
              </a:rPr>
              <a:t>printf</a:t>
            </a:r>
            <a:r>
              <a:rPr lang="en-US" altLang="tr-TR" sz="2200" b="0" dirty="0" smtClean="0">
                <a:latin typeface="Lucida Bright" panose="02040602050505020304" pitchFamily="18" charset="0"/>
              </a:rPr>
              <a:t> ( “</a:t>
            </a:r>
            <a:r>
              <a:rPr lang="en-US" altLang="tr-TR" sz="2200" b="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format</a:t>
            </a:r>
            <a:r>
              <a:rPr lang="en-US" altLang="tr-TR" sz="2200" b="0" dirty="0" smtClean="0">
                <a:latin typeface="Lucida Bright" panose="02040602050505020304" pitchFamily="18" charset="0"/>
              </a:rPr>
              <a:t>”, var1, var2, … ) ;</a:t>
            </a:r>
            <a:endParaRPr lang="tr-TR" altLang="tr-TR" sz="2200" b="0" dirty="0" smtClean="0">
              <a:latin typeface="Lucida Bright" panose="02040602050505020304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tr-TR" sz="2200" dirty="0" smtClean="0"/>
          </a:p>
          <a:p>
            <a:pPr>
              <a:lnSpc>
                <a:spcPct val="90000"/>
              </a:lnSpc>
            </a:pPr>
            <a:r>
              <a:rPr lang="en-US" altLang="tr-TR" sz="2200" dirty="0" smtClean="0"/>
              <a:t>The “</a:t>
            </a:r>
            <a:r>
              <a:rPr lang="en-US" altLang="tr-TR" sz="2200" dirty="0" smtClean="0">
                <a:solidFill>
                  <a:srgbClr val="FF0000"/>
                </a:solidFill>
              </a:rPr>
              <a:t>format</a:t>
            </a:r>
            <a:r>
              <a:rPr lang="en-US" altLang="tr-TR" sz="2200" dirty="0" smtClean="0"/>
              <a:t>” includes a listing of the data types of the variables to be output and, optionally, some text and control character(s). </a:t>
            </a:r>
          </a:p>
          <a:p>
            <a:pPr>
              <a:lnSpc>
                <a:spcPct val="90000"/>
              </a:lnSpc>
            </a:pPr>
            <a:r>
              <a:rPr lang="en-US" altLang="tr-TR" sz="2200" dirty="0" smtClean="0"/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200" dirty="0" smtClean="0"/>
              <a:t>		</a:t>
            </a:r>
            <a:r>
              <a:rPr lang="en-US" altLang="tr-TR" sz="2200" b="0" dirty="0" smtClean="0">
                <a:latin typeface="Lucida Bright" panose="02040602050505020304" pitchFamily="18" charset="0"/>
              </a:rPr>
              <a:t>float a ;  int b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200" b="0" dirty="0" smtClean="0">
                <a:latin typeface="Lucida Bright" panose="02040602050505020304" pitchFamily="18" charset="0"/>
              </a:rPr>
              <a:t>		</a:t>
            </a:r>
            <a:r>
              <a:rPr lang="en-US" altLang="tr-TR" sz="2200" b="0" dirty="0" err="1" smtClean="0">
                <a:latin typeface="Lucida Bright" panose="02040602050505020304" pitchFamily="18" charset="0"/>
              </a:rPr>
              <a:t>scanf</a:t>
            </a:r>
            <a:r>
              <a:rPr lang="en-US" altLang="tr-TR" sz="2200" b="0" dirty="0" smtClean="0">
                <a:latin typeface="Lucida Bright" panose="02040602050505020304" pitchFamily="18" charset="0"/>
              </a:rPr>
              <a:t> ( “%</a:t>
            </a:r>
            <a:r>
              <a:rPr lang="en-US" altLang="tr-TR" sz="2200" b="0" dirty="0" err="1" smtClean="0">
                <a:latin typeface="Lucida Bright" panose="02040602050505020304" pitchFamily="18" charset="0"/>
              </a:rPr>
              <a:t>f%d</a:t>
            </a:r>
            <a:r>
              <a:rPr lang="en-US" altLang="tr-TR" sz="2200" b="0" dirty="0" smtClean="0">
                <a:latin typeface="Lucida Bright" panose="02040602050505020304" pitchFamily="18" charset="0"/>
              </a:rPr>
              <a:t>”, &amp;a, &amp;b 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200" b="0" dirty="0" smtClean="0">
                <a:latin typeface="Lucida Bright" panose="02040602050505020304" pitchFamily="18" charset="0"/>
              </a:rPr>
              <a:t>		</a:t>
            </a:r>
            <a:r>
              <a:rPr lang="en-US" altLang="tr-TR" sz="2200" b="0" dirty="0" err="1" smtClean="0">
                <a:latin typeface="Lucida Bright" panose="02040602050505020304" pitchFamily="18" charset="0"/>
              </a:rPr>
              <a:t>printf</a:t>
            </a:r>
            <a:r>
              <a:rPr lang="en-US" altLang="tr-TR" sz="2200" b="0" dirty="0" smtClean="0">
                <a:latin typeface="Lucida Bright" panose="02040602050505020304" pitchFamily="18" charset="0"/>
              </a:rPr>
              <a:t> ( “You entered %f and %d \n”, a, b ) ;</a:t>
            </a:r>
            <a:endParaRPr lang="en-US" altLang="tr-TR" sz="2200" b="0" dirty="0">
              <a:latin typeface="Lucida Bright" panose="02040602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11B475F-105B-48E0-A40D-E95B1197CD12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9.4 Printing Integers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Integer</a:t>
            </a:r>
          </a:p>
          <a:p>
            <a:pPr lvl="1" eaLnBrk="1" hangingPunct="1"/>
            <a:r>
              <a:rPr lang="en-US" altLang="en-US" b="0" dirty="0" smtClean="0"/>
              <a:t>Whole number (no decimal point): 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25</a:t>
            </a:r>
            <a:r>
              <a:rPr lang="en-US" altLang="en-US" b="0" dirty="0" smtClean="0"/>
              <a:t>,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0</a:t>
            </a:r>
            <a:r>
              <a:rPr lang="en-US" altLang="en-US" b="0" dirty="0" smtClean="0"/>
              <a:t>,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-9</a:t>
            </a:r>
          </a:p>
          <a:p>
            <a:pPr lvl="1" eaLnBrk="1" hangingPunct="1"/>
            <a:r>
              <a:rPr lang="en-US" altLang="en-US" b="0" dirty="0" smtClean="0"/>
              <a:t>Positive, negative, or zero</a:t>
            </a:r>
          </a:p>
          <a:p>
            <a:pPr lvl="1" eaLnBrk="1" hangingPunct="1"/>
            <a:r>
              <a:rPr lang="en-US" altLang="en-US" b="0" dirty="0" smtClean="0"/>
              <a:t>Only minus sign prints by default (later we will change this)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830C047-FBEF-4F46-A36E-323F1E4EFE3D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8675" name="Object 2"/>
          <p:cNvGraphicFramePr>
            <a:graphicFrameLocks noGrp="1" noChangeAspect="1"/>
          </p:cNvGraphicFramePr>
          <p:nvPr>
            <p:ph/>
          </p:nvPr>
        </p:nvGraphicFramePr>
        <p:xfrm>
          <a:off x="366713" y="1673225"/>
          <a:ext cx="8404225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Document" r:id="rId4" imgW="6184421" imgH="2914525" progId="Word.Document.8">
                  <p:embed/>
                </p:oleObj>
              </mc:Choice>
              <mc:Fallback>
                <p:oleObj name="Document" r:id="rId4" imgW="6184421" imgH="2914525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673225"/>
                        <a:ext cx="8404225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9.1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Integer conversion specifiers.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713" y="997651"/>
            <a:ext cx="355417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tr-TR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tr-TR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 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“%</a:t>
            </a:r>
            <a:r>
              <a:rPr lang="tr-TR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%</a:t>
            </a:r>
            <a:r>
              <a:rPr lang="tr-TR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”, </a:t>
            </a:r>
            <a:r>
              <a:rPr lang="en-US" altLang="tr-TR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a, b ) ;</a:t>
            </a:r>
            <a:endParaRPr lang="en-US" altLang="tr-TR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2443</TotalTime>
  <Words>1369</Words>
  <Application>Microsoft Office PowerPoint</Application>
  <PresentationFormat>On-screen Show (4:3)</PresentationFormat>
  <Paragraphs>305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64" baseType="lpstr">
      <vt:lpstr>AGaramond</vt:lpstr>
      <vt:lpstr>Arial</vt:lpstr>
      <vt:lpstr>Calibri</vt:lpstr>
      <vt:lpstr>Courier New</vt:lpstr>
      <vt:lpstr>Goudy Sans Book</vt:lpstr>
      <vt:lpstr>Goudy Sans Medium</vt:lpstr>
      <vt:lpstr>Lucida Bright</vt:lpstr>
      <vt:lpstr>Lucida Console</vt:lpstr>
      <vt:lpstr>Symbol</vt:lpstr>
      <vt:lpstr>Times</vt:lpstr>
      <vt:lpstr>Times New Roman</vt:lpstr>
      <vt:lpstr>Wingdings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Document</vt:lpstr>
      <vt:lpstr>9</vt:lpstr>
      <vt:lpstr>PowerPoint Presentation</vt:lpstr>
      <vt:lpstr>OBJECTIVES</vt:lpstr>
      <vt:lpstr>PowerPoint Presentation</vt:lpstr>
      <vt:lpstr>9.1 Introduction</vt:lpstr>
      <vt:lpstr>9.2 Streams</vt:lpstr>
      <vt:lpstr>PowerPoint Presentation</vt:lpstr>
      <vt:lpstr>9.4 Printing Integers</vt:lpstr>
      <vt:lpstr>PowerPoint Presentation</vt:lpstr>
      <vt:lpstr>PowerPoint Presentation</vt:lpstr>
      <vt:lpstr>9.5 Printing Floating-Point Numbers</vt:lpstr>
      <vt:lpstr>PowerPoint Presentation</vt:lpstr>
      <vt:lpstr>PowerPoint Presentation</vt:lpstr>
      <vt:lpstr>9.6 Printing Strings and Characters</vt:lpstr>
      <vt:lpstr>Common Programming Error 9.6</vt:lpstr>
      <vt:lpstr>PowerPoint Presentation</vt:lpstr>
      <vt:lpstr>9.7 Other Conversion Specifiers</vt:lpstr>
      <vt:lpstr>PowerPoint Presentation</vt:lpstr>
      <vt:lpstr>9.8 Printing with Field Widths</vt:lpstr>
      <vt:lpstr>PowerPoint Presentation</vt:lpstr>
      <vt:lpstr>9.8 Printing with Field Widths and Precision</vt:lpstr>
      <vt:lpstr>PowerPoint Presentation</vt:lpstr>
      <vt:lpstr>9.9 Using Flags in the printf Format Control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9.10 Printing Literals and Escape Sequences</vt:lpstr>
      <vt:lpstr>9.11 Formatting Input with scanf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Bora Döken</cp:lastModifiedBy>
  <cp:revision>316</cp:revision>
  <dcterms:created xsi:type="dcterms:W3CDTF">2004-06-18T18:26:58Z</dcterms:created>
  <dcterms:modified xsi:type="dcterms:W3CDTF">2018-09-02T17:28:28Z</dcterms:modified>
  <cp:category>Temlpate v. 07-27-04</cp:category>
</cp:coreProperties>
</file>