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4"/>
  </p:notesMasterIdLst>
  <p:sldIdLst>
    <p:sldId id="256" r:id="rId2"/>
    <p:sldId id="257" r:id="rId3"/>
  </p:sldIdLst>
  <p:sldSz cx="9144000" cy="6858000" type="screen4x3"/>
  <p:notesSz cx="6858000" cy="9144000"/>
  <p:embeddedFontLst>
    <p:embeddedFont>
      <p:font typeface="Calibri" panose="020F0502020204030204" pitchFamily="34" charset="0"/>
      <p:regular r:id="rId5"/>
      <p:bold r:id="rId6"/>
      <p:italic r:id="rId7"/>
      <p:boldItalic r:id="rId8"/>
    </p:embeddedFont>
    <p:embeddedFont>
      <p:font typeface="Quattrocento Sans" panose="020B0502050000020003"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415"/>
  </p:normalViewPr>
  <p:slideViewPr>
    <p:cSldViewPr snapToGrid="0">
      <p:cViewPr varScale="1">
        <p:scale>
          <a:sx n="99" d="100"/>
          <a:sy n="99" d="100"/>
        </p:scale>
        <p:origin x="200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g74ee7a118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 name="Google Shape;17;g74ee7a118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 name="Google Shape;18;g74ee7a1189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AU"/>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24" name="Google Shape;24;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 name="Google Shape;25;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74945" y="234863"/>
            <a:ext cx="8794200" cy="2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AU"/>
              <a:t>Hypothesis</a:t>
            </a:r>
            <a:endParaRPr/>
          </a:p>
        </p:txBody>
      </p:sp>
      <p:sp>
        <p:nvSpPr>
          <p:cNvPr id="21" name="Google Shape;21;p3"/>
          <p:cNvSpPr txBox="1"/>
          <p:nvPr/>
        </p:nvSpPr>
        <p:spPr>
          <a:xfrm>
            <a:off x="283334" y="630474"/>
            <a:ext cx="8633315" cy="2048331"/>
          </a:xfrm>
          <a:prstGeom prst="rect">
            <a:avLst/>
          </a:prstGeom>
          <a:noFill/>
          <a:ln>
            <a:noFill/>
          </a:ln>
        </p:spPr>
        <p:txBody>
          <a:bodyPr spcFirstLastPara="1" wrap="square" lIns="91425" tIns="91425" rIns="91425" bIns="91425" anchor="t" anchorCtr="0">
            <a:noAutofit/>
          </a:bodyPr>
          <a:lstStyle/>
          <a:p>
            <a:pPr>
              <a:buSzPts val="1400"/>
            </a:pPr>
            <a:r>
              <a:rPr lang="en-AU" b="1" dirty="0"/>
              <a:t>Monalco Mining Company will improve business profitability with maintaining the streamlining costs and expenditures of the ore crushers those have huge impact on spending of the company between 2017 and 2019.</a:t>
            </a:r>
          </a:p>
          <a:p>
            <a:pPr marL="0" lvl="0" indent="0" algn="l" rtl="0">
              <a:spcBef>
                <a:spcPts val="0"/>
              </a:spcBef>
              <a:spcAft>
                <a:spcPts val="0"/>
              </a:spcAft>
              <a:buClr>
                <a:srgbClr val="000000"/>
              </a:buClr>
              <a:buSzPts val="1400"/>
              <a:buFont typeface="Arial"/>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4"/>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8" name="Google Shape;28;p4"/>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9" name="Google Shape;29;p4"/>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30" name="Google Shape;30;p4"/>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a:off x="4642457" y="2999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34" name="Google Shape;34;p4"/>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a:off x="5050634" y="302241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7" name="Google Shape;37;p4"/>
          <p:cNvSpPr/>
          <p:nvPr/>
        </p:nvSpPr>
        <p:spPr>
          <a:xfrm>
            <a:off x="218936" y="489997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8" name="Google Shape;38;p4"/>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a:off x="601195" y="4973835"/>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40" name="Google Shape;40;p4"/>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41" name="Google Shape;41;p4"/>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US" sz="1050" b="1" dirty="0"/>
              <a:t>Monalco Mining, iron ore mining company, has invested heavily in operating technologies for mining. However, with the increased market supply, which is rapidly overtaking demand, prices have now shifted downwards. In response to worsening market conditions, decision has been made to exhibit spending discipline and reduce operating costs to acceptable level which will increase profitability of company. </a:t>
            </a:r>
            <a:br>
              <a:rPr lang="en-US" sz="800" dirty="0"/>
            </a:br>
            <a:endParaRPr sz="800" b="1" dirty="0"/>
          </a:p>
        </p:txBody>
      </p:sp>
      <p:sp>
        <p:nvSpPr>
          <p:cNvPr id="42" name="Google Shape;42;p4"/>
          <p:cNvSpPr txBox="1"/>
          <p:nvPr/>
        </p:nvSpPr>
        <p:spPr>
          <a:xfrm>
            <a:off x="152046" y="3564450"/>
            <a:ext cx="4324418" cy="1410643"/>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00" b="1" dirty="0"/>
              <a:t>Spending discipline and reducing the operating costs will be at the acceptable levels. </a:t>
            </a:r>
          </a:p>
          <a:p>
            <a:pPr marL="171450" lvl="0" indent="-171450">
              <a:buFont typeface="Arial" panose="020B0604020202020204" pitchFamily="34" charset="0"/>
              <a:buChar char="•"/>
            </a:pPr>
            <a:r>
              <a:rPr lang="en-US" sz="1000" b="1" dirty="0"/>
              <a:t>Annual maintenance expenditure will be $30M for the ore crushers.</a:t>
            </a:r>
          </a:p>
          <a:p>
            <a:pPr marL="171450" lvl="0" indent="-171450">
              <a:buFont typeface="Arial" panose="020B0604020202020204" pitchFamily="34" charset="0"/>
              <a:buChar char="•"/>
            </a:pPr>
            <a:r>
              <a:rPr lang="en-US" sz="1000" b="1" dirty="0"/>
              <a:t>Shaving off ~ %20 worth of costs over the year </a:t>
            </a:r>
            <a:r>
              <a:rPr lang="en-US" sz="1000" b="1" dirty="0" err="1"/>
              <a:t>w.r.t</a:t>
            </a:r>
            <a:r>
              <a:rPr lang="en-US" sz="1000" b="1" dirty="0"/>
              <a:t> ore crusher maintenance will be enough of a buffer to weather future downward shifts in pricing. </a:t>
            </a:r>
          </a:p>
          <a:p>
            <a:pPr lvl="0">
              <a:buSzPts val="1071"/>
            </a:pPr>
            <a:endParaRPr sz="1071" b="1" i="0" u="none" strike="noStrike" cap="none" dirty="0">
              <a:solidFill>
                <a:srgbClr val="000000"/>
              </a:solidFill>
              <a:latin typeface="Arial"/>
              <a:ea typeface="Arial"/>
              <a:cs typeface="Arial"/>
              <a:sym typeface="Arial"/>
            </a:endParaRPr>
          </a:p>
        </p:txBody>
      </p:sp>
      <p:sp>
        <p:nvSpPr>
          <p:cNvPr id="43" name="Google Shape;43;p4"/>
          <p:cNvSpPr txBox="1"/>
          <p:nvPr/>
        </p:nvSpPr>
        <p:spPr>
          <a:xfrm>
            <a:off x="161945" y="5262608"/>
            <a:ext cx="4324418" cy="981434"/>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50" b="1" dirty="0"/>
              <a:t>Maintenance cost reduction on ore crushers</a:t>
            </a:r>
          </a:p>
          <a:p>
            <a:pPr marL="171450" lvl="0" indent="-171450">
              <a:buFont typeface="Arial" panose="020B0604020202020204" pitchFamily="34" charset="0"/>
              <a:buChar char="•"/>
            </a:pPr>
            <a:r>
              <a:rPr lang="en-US" sz="1050" b="1" dirty="0"/>
              <a:t>Limiting the ‘wearing’ asset that has higher rate than normal</a:t>
            </a:r>
          </a:p>
          <a:p>
            <a:pPr fontAlgn="base"/>
            <a:endParaRPr lang="en-US" sz="1070" b="1" dirty="0"/>
          </a:p>
        </p:txBody>
      </p:sp>
      <p:sp>
        <p:nvSpPr>
          <p:cNvPr id="44" name="Google Shape;44;p4"/>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50" b="1" dirty="0"/>
              <a:t>Cutting down the maintenance events will be more likely face resistance from the reliability engineering team.</a:t>
            </a:r>
          </a:p>
          <a:p>
            <a:pPr lvl="0"/>
            <a:endParaRPr lang="en-US" sz="1050" b="1" dirty="0"/>
          </a:p>
          <a:p>
            <a:pPr marL="179999" lvl="0" indent="-156674" algn="l" rtl="0">
              <a:spcBef>
                <a:spcPts val="0"/>
              </a:spcBef>
              <a:spcAft>
                <a:spcPts val="0"/>
              </a:spcAft>
              <a:buSzPts val="1050"/>
              <a:buChar char="●"/>
            </a:pPr>
            <a:endParaRPr lang="en-US" sz="1070" b="1" dirty="0"/>
          </a:p>
        </p:txBody>
      </p:sp>
      <p:sp>
        <p:nvSpPr>
          <p:cNvPr id="45" name="Google Shape;45;p4"/>
          <p:cNvSpPr txBox="1"/>
          <p:nvPr/>
        </p:nvSpPr>
        <p:spPr>
          <a:xfrm>
            <a:off x="4615642" y="5085174"/>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50" b="1" dirty="0"/>
              <a:t>Data Historian- Information about Iron ore  </a:t>
            </a:r>
          </a:p>
          <a:p>
            <a:pPr marL="171450" lvl="0" indent="-171450">
              <a:buFont typeface="Arial" panose="020B0604020202020204" pitchFamily="34" charset="0"/>
              <a:buChar char="•"/>
            </a:pPr>
            <a:r>
              <a:rPr lang="en-US" sz="1050" b="1" dirty="0"/>
              <a:t>Ellipse - Information on the old work orders that used to be raised for equipment, before upgrade to SAP.</a:t>
            </a:r>
          </a:p>
          <a:p>
            <a:pPr marL="171450" lvl="0" indent="-171450">
              <a:buFont typeface="Arial" panose="020B0604020202020204" pitchFamily="34" charset="0"/>
              <a:buChar char="•"/>
            </a:pPr>
            <a:r>
              <a:rPr lang="en-US" sz="1050" b="1" dirty="0"/>
              <a:t>SAP - Up-to-date information on the equipment logs and work order requests that have been raised for maintenance work for ore crushers and other pieces of equipment </a:t>
            </a:r>
          </a:p>
          <a:p>
            <a:pPr marL="179999" lvl="0" indent="-156674" algn="l" rtl="0">
              <a:spcBef>
                <a:spcPts val="0"/>
              </a:spcBef>
              <a:spcAft>
                <a:spcPts val="0"/>
              </a:spcAft>
              <a:buSzPts val="1050"/>
              <a:buChar char="●"/>
            </a:pPr>
            <a:endParaRPr sz="1050" b="1" dirty="0"/>
          </a:p>
        </p:txBody>
      </p:sp>
      <p:sp>
        <p:nvSpPr>
          <p:cNvPr id="46" name="Google Shape;46;p4"/>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50" name="Google Shape;50;p4"/>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51" name="Google Shape;51;p4"/>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4"/>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54" name="Google Shape;54;p4"/>
          <p:cNvSpPr txBox="1"/>
          <p:nvPr/>
        </p:nvSpPr>
        <p:spPr>
          <a:xfrm>
            <a:off x="4626190" y="3385426"/>
            <a:ext cx="4324418" cy="1081065"/>
          </a:xfrm>
          <a:prstGeom prst="rect">
            <a:avLst/>
          </a:prstGeom>
          <a:noFill/>
          <a:ln>
            <a:noFill/>
          </a:ln>
        </p:spPr>
        <p:txBody>
          <a:bodyPr spcFirstLastPara="1" wrap="square" lIns="180000" tIns="45700" rIns="91425" bIns="45700" anchor="t" anchorCtr="0">
            <a:noAutofit/>
          </a:bodyPr>
          <a:lstStyle/>
          <a:p>
            <a:pPr marL="171450" lvl="0" indent="-171450">
              <a:buFont typeface="Arial" panose="020B0604020202020204" pitchFamily="34" charset="0"/>
              <a:buChar char="•"/>
            </a:pPr>
            <a:r>
              <a:rPr lang="en-US" sz="1050" b="1" dirty="0"/>
              <a:t>Chanel Adams – Reliability Engineer</a:t>
            </a:r>
          </a:p>
          <a:p>
            <a:pPr marL="171450" lvl="0" indent="-171450">
              <a:buFont typeface="Arial" panose="020B0604020202020204" pitchFamily="34" charset="0"/>
              <a:buChar char="•"/>
            </a:pPr>
            <a:r>
              <a:rPr lang="en-US" sz="1050" b="1" dirty="0"/>
              <a:t>Jonas Richards – Asset Integrity Manager</a:t>
            </a:r>
          </a:p>
          <a:p>
            <a:pPr marL="171450" lvl="0" indent="-171450">
              <a:buFont typeface="Arial" panose="020B0604020202020204" pitchFamily="34" charset="0"/>
              <a:buChar char="•"/>
            </a:pPr>
            <a:r>
              <a:rPr lang="en-US" sz="1050" b="1" dirty="0"/>
              <a:t>Bruce Banner - Maintenance SME</a:t>
            </a:r>
          </a:p>
          <a:p>
            <a:pPr marL="171450" lvl="0" indent="-171450">
              <a:buFont typeface="Arial" panose="020B0604020202020204" pitchFamily="34" charset="0"/>
              <a:buChar char="•"/>
            </a:pPr>
            <a:r>
              <a:rPr lang="en-US" sz="1050" b="1" dirty="0"/>
              <a:t>Jane </a:t>
            </a:r>
            <a:r>
              <a:rPr lang="en-US" sz="1050" b="1" dirty="0" err="1"/>
              <a:t>Steere</a:t>
            </a:r>
            <a:r>
              <a:rPr lang="en-US" sz="1050" b="1" dirty="0"/>
              <a:t> - Principal Maintenance</a:t>
            </a:r>
          </a:p>
          <a:p>
            <a:pPr marL="171450" lvl="0" indent="-171450">
              <a:buFont typeface="Arial" panose="020B0604020202020204" pitchFamily="34" charset="0"/>
              <a:buChar char="•"/>
            </a:pPr>
            <a:r>
              <a:rPr lang="en-US" sz="1050" b="1" dirty="0"/>
              <a:t>Fargo Williams – Change Manager </a:t>
            </a:r>
          </a:p>
          <a:p>
            <a:pPr marL="171450" lvl="0" indent="-171450">
              <a:buFont typeface="Arial" panose="020B0604020202020204" pitchFamily="34" charset="0"/>
              <a:buChar char="•"/>
            </a:pPr>
            <a:r>
              <a:rPr lang="en-US" sz="1050" b="1" dirty="0"/>
              <a:t>Tara Starr - Maintenance SME </a:t>
            </a:r>
          </a:p>
          <a:p>
            <a:pPr fontAlgn="base"/>
            <a:endParaRPr lang="en-US" dirty="0"/>
          </a:p>
          <a:p>
            <a:pPr fontAlgn="base"/>
            <a:endParaRPr lang="en-US" dirty="0"/>
          </a:p>
          <a:p>
            <a:pPr fontAlgn="base"/>
            <a:endParaRPr lang="en-US" dirty="0"/>
          </a:p>
          <a:p>
            <a:pPr fontAlgn="base"/>
            <a:endParaRPr lang="en-US" dirty="0"/>
          </a:p>
          <a:p>
            <a:pPr marR="0" lvl="0" algn="l" rtl="0">
              <a:lnSpc>
                <a:spcPct val="100000"/>
              </a:lnSpc>
              <a:spcBef>
                <a:spcPts val="0"/>
              </a:spcBef>
              <a:spcAft>
                <a:spcPts val="0"/>
              </a:spcAft>
              <a:buSzPts val="1050"/>
            </a:pPr>
            <a:endParaRPr sz="1050" b="1" dirty="0"/>
          </a:p>
        </p:txBody>
      </p:sp>
      <p:sp>
        <p:nvSpPr>
          <p:cNvPr id="55" name="Google Shape;55;p4"/>
          <p:cNvSpPr txBox="1"/>
          <p:nvPr/>
        </p:nvSpPr>
        <p:spPr>
          <a:xfrm>
            <a:off x="184140" y="540902"/>
            <a:ext cx="8584648" cy="4873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are the impacts of streamlining costs, maintenance expenditures of the ore crushers on the business profitability of Monalco Mining Company in the years between 2017-2019?</a:t>
            </a:r>
            <a:endParaRPr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642</Words>
  <Application>Microsoft Macintosh PowerPoint</Application>
  <PresentationFormat>On-screen Show (4:3)</PresentationFormat>
  <Paragraphs>57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Arial</vt:lpstr>
      <vt:lpstr>Quattrocento Sans</vt:lpstr>
      <vt:lpstr>Synergy_CF_YNR002</vt:lpstr>
      <vt:lpstr>Hypothesis</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dc:title>
  <cp:lastModifiedBy>Ibrahim Eldivan</cp:lastModifiedBy>
  <cp:revision>18</cp:revision>
  <dcterms:modified xsi:type="dcterms:W3CDTF">2020-07-09T03:21:35Z</dcterms:modified>
</cp:coreProperties>
</file>