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07" r:id="rId3"/>
    <p:sldId id="308" r:id="rId4"/>
    <p:sldId id="309" r:id="rId5"/>
    <p:sldId id="313" r:id="rId6"/>
    <p:sldId id="326" r:id="rId7"/>
    <p:sldId id="317" r:id="rId8"/>
    <p:sldId id="319" r:id="rId9"/>
    <p:sldId id="318" r:id="rId10"/>
    <p:sldId id="320" r:id="rId11"/>
    <p:sldId id="315" r:id="rId12"/>
    <p:sldId id="321" r:id="rId13"/>
    <p:sldId id="322" r:id="rId14"/>
    <p:sldId id="323" r:id="rId15"/>
    <p:sldId id="324" r:id="rId16"/>
    <p:sldId id="325" r:id="rId17"/>
    <p:sldId id="327" r:id="rId18"/>
    <p:sldId id="381" r:id="rId19"/>
    <p:sldId id="382" r:id="rId20"/>
    <p:sldId id="384" r:id="rId21"/>
    <p:sldId id="385" r:id="rId22"/>
    <p:sldId id="262" r:id="rId23"/>
    <p:sldId id="310" r:id="rId24"/>
    <p:sldId id="333" r:id="rId25"/>
    <p:sldId id="386" r:id="rId26"/>
    <p:sldId id="311" r:id="rId27"/>
    <p:sldId id="328" r:id="rId28"/>
    <p:sldId id="331" r:id="rId29"/>
    <p:sldId id="329" r:id="rId30"/>
    <p:sldId id="332" r:id="rId31"/>
    <p:sldId id="358" r:id="rId32"/>
    <p:sldId id="359" r:id="rId33"/>
    <p:sldId id="330" r:id="rId34"/>
    <p:sldId id="334" r:id="rId35"/>
    <p:sldId id="335" r:id="rId36"/>
    <p:sldId id="336" r:id="rId37"/>
    <p:sldId id="337" r:id="rId38"/>
    <p:sldId id="273" r:id="rId39"/>
    <p:sldId id="338" r:id="rId40"/>
    <p:sldId id="361" r:id="rId41"/>
    <p:sldId id="360" r:id="rId42"/>
    <p:sldId id="339" r:id="rId43"/>
    <p:sldId id="340" r:id="rId44"/>
    <p:sldId id="274" r:id="rId45"/>
    <p:sldId id="341" r:id="rId46"/>
    <p:sldId id="343" r:id="rId47"/>
    <p:sldId id="344" r:id="rId48"/>
    <p:sldId id="362" r:id="rId49"/>
    <p:sldId id="363" r:id="rId50"/>
    <p:sldId id="364" r:id="rId51"/>
    <p:sldId id="365" r:id="rId52"/>
    <p:sldId id="366" r:id="rId53"/>
    <p:sldId id="345" r:id="rId54"/>
    <p:sldId id="346" r:id="rId55"/>
    <p:sldId id="342" r:id="rId56"/>
    <p:sldId id="305" r:id="rId57"/>
    <p:sldId id="306" r:id="rId58"/>
    <p:sldId id="303" r:id="rId59"/>
    <p:sldId id="347" r:id="rId60"/>
    <p:sldId id="348" r:id="rId61"/>
    <p:sldId id="349" r:id="rId62"/>
    <p:sldId id="367" r:id="rId63"/>
    <p:sldId id="368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57" r:id="rId74"/>
    <p:sldId id="350" r:id="rId75"/>
    <p:sldId id="353" r:id="rId76"/>
    <p:sldId id="379" r:id="rId77"/>
    <p:sldId id="354" r:id="rId78"/>
    <p:sldId id="380" r:id="rId79"/>
    <p:sldId id="355" r:id="rId80"/>
    <p:sldId id="356" r:id="rId81"/>
    <p:sldId id="259" r:id="rId82"/>
    <p:sldId id="263" r:id="rId8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05" autoAdjust="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44"/>
    </p:cViewPr>
  </p:sorterViewPr>
  <p:notesViewPr>
    <p:cSldViewPr>
      <p:cViewPr varScale="1">
        <p:scale>
          <a:sx n="58" d="100"/>
          <a:sy n="58" d="100"/>
        </p:scale>
        <p:origin x="-270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86F49-32F0-4271-B9C5-CD1FB6E74E91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2CE1C-15C5-44F6-81A8-C1409AB30A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8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5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8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7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3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0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9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9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2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8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2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8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6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9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3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2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9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6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14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0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8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37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4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0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10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7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5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69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8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35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6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2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95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19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55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12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7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19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90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1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40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09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69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09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42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30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0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1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22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G = 6.694E-11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2CE1C-15C5-44F6-81A8-C1409AB30A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F0A-CBB7-4DA8-A9F3-9FF5CFAAF746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BB0F-FD0D-492B-94CA-29EEC8DD6994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83F7-8713-4F3F-91E6-7A60EB81741E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C8F-B520-4707-9797-E7CA742FBACE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FA8-807B-490B-8AE6-D17395E62A0A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ECB2-F2E7-4C42-B09D-88D5EE64ACC8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4D24-7279-42EA-B42C-842B2AE2CB32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641-64CB-4602-8626-B937C4A122F3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39E-CFF2-49E3-ABF6-4061CF5755FA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01A1-B266-4FE3-8CC5-CD14627C200D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DE2-1FB0-4E8A-8747-E178E81CB6FD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074D-13B0-4B95-BDDA-1D6A030EBCD4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First Programs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</a:t>
            </a:r>
            <a:r>
              <a:rPr lang="en-US" dirty="0" smtClean="0"/>
              <a:t>Athitsos &amp; Chris Conly</a:t>
            </a:r>
            <a:endParaRPr lang="en-US" dirty="0"/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  <a:p>
            <a:pPr algn="ctr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6.3 +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12/7");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Correct, prints 6.3 + 12/7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Note that the argument here is </a:t>
            </a:r>
            <a:r>
              <a:rPr lang="en-US" sz="2400" b="1" u="sng" dirty="0" smtClean="0">
                <a:cs typeface="Courier New" panose="02070309020205020404" pitchFamily="49" charset="0"/>
              </a:rPr>
              <a:t>text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12/7);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Correct</a:t>
            </a:r>
            <a:r>
              <a:rPr lang="en-US" sz="2400" dirty="0"/>
              <a:t>, </a:t>
            </a:r>
            <a:r>
              <a:rPr lang="en-US" sz="2400" dirty="0" smtClean="0"/>
              <a:t>prints 7.3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Note that the argument here is a </a:t>
            </a:r>
            <a:r>
              <a:rPr lang="en-US" sz="2400" b="1" u="sng" dirty="0" smtClean="0">
                <a:cs typeface="Courier New" panose="02070309020205020404" pitchFamily="49" charset="0"/>
              </a:rPr>
              <a:t>numerical expression</a:t>
            </a:r>
            <a:r>
              <a:rPr lang="en-US" sz="2400" dirty="0" smtClean="0">
                <a:cs typeface="Courier New" panose="02070309020205020404" pitchFamily="49" charset="0"/>
              </a:rPr>
              <a:t>.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Incorrect. Missing semicolon at the end. Will not run.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Incorrect. Missing semicolon at the end. Will not run.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"hello";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6.3 + 12/7;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"hello";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Incorrect. Missing parentheses. Will not run.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6.3 + 12/7;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Incorrect. Missing </a:t>
            </a:r>
            <a:r>
              <a:rPr lang="en-US" sz="2400" dirty="0" smtClean="0">
                <a:cs typeface="Courier New" panose="02070309020205020404" pitchFamily="49" charset="0"/>
              </a:rPr>
              <a:t>parentheses. </a:t>
            </a:r>
            <a:r>
              <a:rPr lang="en-US" sz="2400" dirty="0">
                <a:cs typeface="Courier New" panose="02070309020205020404" pitchFamily="49" charset="0"/>
              </a:rPr>
              <a:t>Will not run.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"hello" ();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6.3 + 12/7 ();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"hello" ();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Incorrect. Misplaced parentheses. Will not run.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6.3 + 12/7 ();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Incorrect. </a:t>
            </a:r>
            <a:r>
              <a:rPr lang="en-US" sz="2400" dirty="0" smtClean="0">
                <a:cs typeface="Courier New" panose="02070309020205020404" pitchFamily="49" charset="0"/>
              </a:rPr>
              <a:t>Misplaced parentheses. </a:t>
            </a:r>
            <a:r>
              <a:rPr lang="en-US" sz="2400" dirty="0">
                <a:cs typeface="Courier New" panose="02070309020205020404" pitchFamily="49" charset="0"/>
              </a:rPr>
              <a:t>Will not run.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As we saw a few slides ago, to </a:t>
            </a:r>
            <a:r>
              <a:rPr lang="en-US" sz="2800" dirty="0"/>
              <a:t>use </a:t>
            </a:r>
            <a:r>
              <a:rPr lang="en-US" sz="2800" dirty="0" err="1"/>
              <a:t>System.out.println</a:t>
            </a:r>
            <a:r>
              <a:rPr lang="en-US" sz="2800" dirty="0"/>
              <a:t>, you write a line like this:</a:t>
            </a:r>
          </a:p>
          <a:p>
            <a:pPr lvl="1"/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i="1" dirty="0"/>
              <a:t>argument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 smtClean="0"/>
              <a:t>Java (like any programming language) is very strict.</a:t>
            </a:r>
          </a:p>
          <a:p>
            <a:r>
              <a:rPr lang="en-US" dirty="0" smtClean="0"/>
              <a:t>If you do not follow the syntax </a:t>
            </a:r>
            <a:r>
              <a:rPr lang="en-US" b="1" u="sng" dirty="0" smtClean="0"/>
              <a:t>EXACTLY</a:t>
            </a:r>
            <a:r>
              <a:rPr lang="en-US" dirty="0" smtClean="0"/>
              <a:t>, it will refuse to execute that line.</a:t>
            </a:r>
          </a:p>
          <a:p>
            <a:r>
              <a:rPr lang="en-US" sz="2800" dirty="0" smtClean="0"/>
              <a:t>This is true not only for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, but for any syntax rules that we will see in this course.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r>
              <a:rPr lang="en-US" dirty="0" err="1" smtClean="0"/>
              <a:t>System.out.print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(…) prints out something but remains on the same line.</a:t>
            </a:r>
          </a:p>
          <a:p>
            <a:r>
              <a:rPr lang="en-US" dirty="0" smtClean="0"/>
              <a:t>Whatever is printed next will be on the same line.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i="1" dirty="0" smtClean="0"/>
              <a:t>argument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System.out.print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267200"/>
            <a:ext cx="838200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nice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day.7.3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SUCCESSFUL (total time: 0 seconds)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1371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the output is all on one line, since </a:t>
            </a:r>
            <a:r>
              <a:rPr lang="en-US" dirty="0" err="1" smtClean="0"/>
              <a:t>System.out.print</a:t>
            </a:r>
            <a:r>
              <a:rPr lang="en-US" dirty="0" smtClean="0"/>
              <a:t> does not automatically go to the next line after printing.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(…) prints out something and then moves to the next line.</a:t>
            </a:r>
          </a:p>
          <a:p>
            <a:r>
              <a:rPr lang="en-US" dirty="0" smtClean="0"/>
              <a:t>We will see in detail what kind of things can get printed.</a:t>
            </a:r>
          </a:p>
          <a:p>
            <a:r>
              <a:rPr lang="en-US" dirty="0" smtClean="0"/>
              <a:t>In the beginning, the things we care about printing are:</a:t>
            </a:r>
          </a:p>
          <a:p>
            <a:pPr lvl="1"/>
            <a:r>
              <a:rPr lang="en-US" dirty="0" smtClean="0"/>
              <a:t>Numbers.</a:t>
            </a:r>
          </a:p>
          <a:p>
            <a:pPr lvl="1"/>
            <a:r>
              <a:rPr lang="en-US" dirty="0" smtClean="0"/>
              <a:t>Strings (text).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System.out.print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day.\n");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267200"/>
            <a:ext cx="609600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0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nice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7.3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SUCCESSFUL (total time: 0 seconds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1371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force it to move to the next line by including \n. After printing 7.3, however, it remains on the same line. How can we fix it?</a:t>
            </a:r>
          </a:p>
        </p:txBody>
      </p:sp>
    </p:spTree>
    <p:extLst>
      <p:ext uri="{BB962C8B-B14F-4D97-AF65-F5344CB8AC3E}">
        <p14:creationId xmlns:p14="http://schemas.microsoft.com/office/powerpoint/2010/main" val="24850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System.out.print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day.\n");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"\n");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267200"/>
            <a:ext cx="6096000" cy="18774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0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nice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7.3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SUCCESSFUL (total time: 0 seconds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1371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How can we fix it?</a:t>
            </a:r>
          </a:p>
        </p:txBody>
      </p:sp>
    </p:spTree>
    <p:extLst>
      <p:ext uri="{BB962C8B-B14F-4D97-AF65-F5344CB8AC3E}">
        <p14:creationId xmlns:p14="http://schemas.microsoft.com/office/powerpoint/2010/main" val="2630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Java as a Calculator.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8229600" cy="3048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type in arbitrary numerical expressions, and Java evaluates them.</a:t>
            </a:r>
          </a:p>
          <a:p>
            <a:r>
              <a:rPr lang="en-US" sz="2800" dirty="0" smtClean="0"/>
              <a:t>This is still not that exciting. </a:t>
            </a:r>
          </a:p>
          <a:p>
            <a:r>
              <a:rPr lang="en-US" sz="2800" dirty="0" smtClean="0"/>
              <a:t>However, such calculations are a useful building block for real programs.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54102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((23*3) + 12/4.5);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(6.3 +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12/7 - 4);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238071"/>
            <a:ext cx="2743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71.66666666666667</a:t>
            </a:r>
            <a:endParaRPr lang="en-US" dirty="0"/>
          </a:p>
          <a:p>
            <a:r>
              <a:rPr lang="en-US" dirty="0"/>
              <a:t>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More Math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200400"/>
                <a:ext cx="8534400" cy="30480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Powers: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 smtClean="0"/>
                  <a:t>  becomes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Math.pow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10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8 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3.5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/>
                  <a:t>becomes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Math.pow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 + 3.5/7, 4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400" dirty="0" smtClean="0"/>
              </a:p>
              <a:p>
                <a:r>
                  <a:rPr lang="en-US" sz="2800" dirty="0" smtClean="0"/>
                  <a:t>Roots 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3 </m:t>
                        </m:r>
                      </m:e>
                    </m:rad>
                  </m:oMath>
                </a14:m>
                <a:r>
                  <a:rPr lang="en-US" sz="2400" dirty="0" smtClean="0"/>
                  <a:t> becomes </a:t>
                </a:r>
                <a:r>
                  <a:rPr 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Math.sqrt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4−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3+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7.2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 smtClean="0"/>
                  <a:t>  becomes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4 - 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Math.sqrt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(3+5/7.2)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200400"/>
                <a:ext cx="8534400" cy="3048000"/>
              </a:xfrm>
              <a:blipFill rotWithShape="1">
                <a:blip r:embed="rId3"/>
                <a:stretch>
                  <a:fillRect l="-1214" t="-1800" b="-1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5867400" cy="21698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10));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 + 3.5/7, 4));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(3+5/7.2));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1238071"/>
            <a:ext cx="2743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1024.0</a:t>
            </a:r>
          </a:p>
          <a:p>
            <a:r>
              <a:rPr lang="en-US" dirty="0"/>
              <a:t>312.5</a:t>
            </a:r>
          </a:p>
          <a:p>
            <a:r>
              <a:rPr lang="en-US" dirty="0"/>
              <a:t>1.7320508075688772</a:t>
            </a:r>
          </a:p>
          <a:p>
            <a:r>
              <a:rPr lang="en-US" dirty="0"/>
              <a:t>2.077906234221534</a:t>
            </a:r>
          </a:p>
        </p:txBody>
      </p:sp>
    </p:spTree>
    <p:extLst>
      <p:ext uri="{BB962C8B-B14F-4D97-AF65-F5344CB8AC3E}">
        <p14:creationId xmlns:p14="http://schemas.microsoft.com/office/powerpoint/2010/main" val="27178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More Math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534400" cy="2895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pi constant: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smtClean="0"/>
              <a:t>sine of x: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smtClean="0"/>
              <a:t>cosine of x: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smtClean="0"/>
              <a:t>tangent of x: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Math.tan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natural logarithm of x: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Math.log(x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base 10 logarithm of x: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Math.log10(x)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61408"/>
            <a:ext cx="58674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2));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2));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Math.tan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(Math.log(12.5)); 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(Math.log10(1000));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1238071"/>
            <a:ext cx="2743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3.141592653589793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6.123233995736766E-17</a:t>
            </a:r>
          </a:p>
          <a:p>
            <a:r>
              <a:rPr lang="en-US" dirty="0"/>
              <a:t>1.633123935319537E16</a:t>
            </a:r>
          </a:p>
          <a:p>
            <a:r>
              <a:rPr lang="en-US" dirty="0" smtClean="0"/>
              <a:t>2.5257286443082556</a:t>
            </a:r>
          </a:p>
          <a:p>
            <a:r>
              <a:rPr lang="en-US" dirty="0" smtClean="0"/>
              <a:t>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Other Useful Math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86760"/>
            <a:ext cx="8534400" cy="261883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absolute value of a number: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The minimum of two values: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The maximum of two value: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61408"/>
            <a:ext cx="58674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(-42.12));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42));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4));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4));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238071"/>
            <a:ext cx="2743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42.12</a:t>
            </a:r>
          </a:p>
          <a:p>
            <a:r>
              <a:rPr lang="en-US" dirty="0" smtClean="0"/>
              <a:t>42</a:t>
            </a:r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Division: Floating Point and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927042"/>
            <a:ext cx="4038600" cy="2778558"/>
          </a:xfrm>
        </p:spPr>
        <p:txBody>
          <a:bodyPr>
            <a:noAutofit/>
          </a:bodyPr>
          <a:lstStyle/>
          <a:p>
            <a:r>
              <a:rPr lang="en-US" sz="2800" dirty="0" smtClean="0"/>
              <a:t>Floating point division: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 / 4.0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/ 4.0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 / 4</a:t>
            </a:r>
          </a:p>
          <a:p>
            <a:pPr marL="457200" lvl="1" indent="0">
              <a:buNone/>
            </a:pPr>
            <a:r>
              <a:rPr lang="en-US" sz="2400" dirty="0" smtClean="0"/>
              <a:t>They all evaluate to 1.75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3957205"/>
            <a:ext cx="4038600" cy="2590800"/>
          </a:xfrm>
        </p:spPr>
        <p:txBody>
          <a:bodyPr/>
          <a:lstStyle/>
          <a:p>
            <a:r>
              <a:rPr lang="en-US" dirty="0" smtClean="0"/>
              <a:t>Integer division: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/ 4 </a:t>
            </a:r>
            <a:r>
              <a:rPr lang="en-US" dirty="0" smtClean="0"/>
              <a:t>evaluates to 1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7 % 4 </a:t>
            </a:r>
            <a:r>
              <a:rPr lang="en-US" dirty="0" smtClean="0"/>
              <a:t>produces the </a:t>
            </a:r>
            <a:r>
              <a:rPr lang="en-US" b="1" u="sng" dirty="0" smtClean="0"/>
              <a:t>remainder</a:t>
            </a:r>
            <a:r>
              <a:rPr lang="en-US" dirty="0" smtClean="0"/>
              <a:t> of 7/4, so it evaluates to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73076"/>
            <a:ext cx="54102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(7.0 / 4.0);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 / 4.0);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(7.0 / 4);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 / 4);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(7 % 4);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238071"/>
            <a:ext cx="2743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/>
              <a:t>1.75</a:t>
            </a:r>
          </a:p>
          <a:p>
            <a:r>
              <a:rPr lang="en-US" dirty="0"/>
              <a:t>1.75</a:t>
            </a:r>
          </a:p>
          <a:p>
            <a:r>
              <a:rPr lang="en-US" dirty="0"/>
              <a:t>1.75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71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We want to write a program to compute the circumference and area of a circle.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What do the </a:t>
            </a:r>
            <a:r>
              <a:rPr lang="en-US" sz="2800" dirty="0" err="1">
                <a:solidFill>
                  <a:prstClr val="black"/>
                </a:solidFill>
              </a:rPr>
              <a:t>the</a:t>
            </a:r>
            <a:r>
              <a:rPr lang="en-US" sz="2800" dirty="0">
                <a:solidFill>
                  <a:prstClr val="black"/>
                </a:solidFill>
              </a:rPr>
              <a:t> circumference and area of a </a:t>
            </a:r>
            <a:r>
              <a:rPr lang="en-US" sz="2800" dirty="0" smtClean="0">
                <a:solidFill>
                  <a:prstClr val="black"/>
                </a:solidFill>
              </a:rPr>
              <a:t>circle depend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We want to write a program to compute the circumference and area of a circle.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What do the </a:t>
            </a:r>
            <a:r>
              <a:rPr lang="en-US" sz="2800" dirty="0" err="1">
                <a:solidFill>
                  <a:prstClr val="black"/>
                </a:solidFill>
              </a:rPr>
              <a:t>the</a:t>
            </a:r>
            <a:r>
              <a:rPr lang="en-US" sz="2800" dirty="0">
                <a:solidFill>
                  <a:prstClr val="black"/>
                </a:solidFill>
              </a:rPr>
              <a:t> circumference and area of a </a:t>
            </a:r>
            <a:r>
              <a:rPr lang="en-US" sz="2800" dirty="0" smtClean="0">
                <a:solidFill>
                  <a:prstClr val="black"/>
                </a:solidFill>
              </a:rPr>
              <a:t>circle depend on?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The radius of the </a:t>
            </a:r>
            <a:r>
              <a:rPr lang="en-US" sz="2400" dirty="0" err="1" smtClean="0">
                <a:solidFill>
                  <a:prstClr val="black"/>
                </a:solidFill>
              </a:rPr>
              <a:t>circule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circumference = 2 * pi * radius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area = pi * radius</a:t>
            </a:r>
            <a:r>
              <a:rPr lang="en-US" sz="2800" baseline="30000" dirty="0" smtClean="0">
                <a:solidFill>
                  <a:prstClr val="black"/>
                </a:solidFill>
              </a:rPr>
              <a:t>2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circumference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Circumference = 2 * pi * radius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Code?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267200"/>
            <a:ext cx="6096000" cy="18774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0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Have a nice day.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7.3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SUCCESSFUL (total time: 0 seconds)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13716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r>
              <a:rPr lang="en-US" dirty="0" smtClean="0"/>
              <a:t>, the program  output always starts with "run:" and ends with "BUILD SUCCESSFUL …".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circumference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Circumference = 2 * pi * radius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*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20.231);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Output: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127.11512194955021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circumference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Circumference = 2 * pi * radius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*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20.231);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Output: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127.11512194955021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area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area = pi * radius</a:t>
            </a:r>
            <a:r>
              <a:rPr lang="en-US" sz="2400" baseline="30000" dirty="0" smtClean="0">
                <a:solidFill>
                  <a:prstClr val="black"/>
                </a:solidFill>
              </a:rPr>
              <a:t>2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circumference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Circumference = 2 * pi * radius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*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20.231);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Output: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127.11512194955021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Computing the area of the circle: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area = pi * radius</a:t>
            </a:r>
            <a:r>
              <a:rPr lang="en-US" sz="2400" baseline="30000" dirty="0" smtClean="0">
                <a:solidFill>
                  <a:prstClr val="black"/>
                </a:solidFill>
              </a:rPr>
              <a:t>2</a:t>
            </a:r>
            <a:endParaRPr lang="en-US" sz="24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(20.231,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Output: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1285.8330160806754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Program: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Is this a good program to sell to a user?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20.231);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(20.231, 2));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9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7962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Program: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Is this a good program to sell to a user?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No: the only way for the user to use this program is to </a:t>
            </a:r>
            <a:r>
              <a:rPr lang="en-US" sz="2800" b="1" dirty="0" smtClean="0">
                <a:solidFill>
                  <a:prstClr val="black"/>
                </a:solidFill>
              </a:rPr>
              <a:t>modify</a:t>
            </a:r>
            <a:r>
              <a:rPr lang="en-US" sz="2800" dirty="0" smtClean="0">
                <a:solidFill>
                  <a:prstClr val="black"/>
                </a:solidFill>
              </a:rPr>
              <a:t> the code every time, to specify the radius.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That is bad. Users should not need to be programmers.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20.231);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(20.231, 2));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1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7962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Program: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Any other issues/problems with this 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20.231);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(20.231, 2));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1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7962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Program: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Any other issues/problems with this program?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The radius is specified TWICE.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This is bad practice, introduces the risk of errors.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Also, more painful to change the radius, we must change it in two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20.231);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(20.231, 2));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9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Circumference and Area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7962"/>
            <a:ext cx="868680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Suppose we have a circle with radius = 20.231.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Program: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Any other issues/problems with this program?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The program is hard to read and understand.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If you show it to a programmer, is it clear what the program is supposed to be doing?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The output is just numbers, not very user-friendly.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20.231);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(20.231, 2));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7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343400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code has the same output as the previous version.</a:t>
            </a:r>
          </a:p>
          <a:p>
            <a:r>
              <a:rPr lang="en-US" sz="2800" dirty="0" smtClean="0"/>
              <a:t>However:</a:t>
            </a:r>
          </a:p>
          <a:p>
            <a:pPr lvl="1"/>
            <a:r>
              <a:rPr lang="en-US" sz="2400" dirty="0" smtClean="0"/>
              <a:t>The radius is specified only once (better than specifying twice).</a:t>
            </a:r>
          </a:p>
          <a:p>
            <a:pPr lvl="1"/>
            <a:r>
              <a:rPr lang="en-US" sz="2400" dirty="0" smtClean="0"/>
              <a:t>If you show this program to any programmer, it is fairly obvious what it does (easy to read).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20.231;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Declaring a Variable – One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At any point, you can create a variable, by doing a </a:t>
            </a:r>
            <a:r>
              <a:rPr lang="en-US" b="1" u="sng" dirty="0" smtClean="0"/>
              <a:t>variable declaration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for variable declaration (one way):</a:t>
            </a:r>
          </a:p>
          <a:p>
            <a:pPr marL="457200" lvl="1" indent="0"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variable_name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For example: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</a:p>
          <a:p>
            <a:pPr marL="457200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number_of_fingers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r>
              <a:rPr lang="en-US" dirty="0" smtClean="0"/>
              <a:t>If you declare variables this way, they do not have a value yet. You need to give them a value at some point later in your code.</a:t>
            </a:r>
            <a:endParaRPr lang="en-US" i="1" dirty="0"/>
          </a:p>
          <a:p>
            <a:pPr marL="457200" lvl="1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267200"/>
            <a:ext cx="60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000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nice day.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1371600"/>
            <a:ext cx="243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Netbeans</a:t>
            </a:r>
            <a:r>
              <a:rPr lang="en-US" dirty="0" smtClean="0"/>
              <a:t>, the program  output always starts with "run:" and ends with "BUILD SUCCESSFUL …".</a:t>
            </a:r>
          </a:p>
          <a:p>
            <a:endParaRPr lang="en-US" dirty="0"/>
          </a:p>
          <a:p>
            <a:r>
              <a:rPr lang="en-US" dirty="0" smtClean="0"/>
              <a:t>From now on,  we will not be showing those lines.</a:t>
            </a:r>
          </a:p>
          <a:p>
            <a:endParaRPr lang="en-US" dirty="0"/>
          </a:p>
          <a:p>
            <a:r>
              <a:rPr lang="en-US" dirty="0" smtClean="0"/>
              <a:t>We will call </a:t>
            </a:r>
            <a:r>
              <a:rPr lang="en-US" b="1" u="sng" dirty="0" smtClean="0">
                <a:solidFill>
                  <a:srgbClr val="FF0000"/>
                </a:solidFill>
              </a:rPr>
              <a:t>"program output"</a:t>
            </a:r>
            <a:r>
              <a:rPr lang="en-US" dirty="0" smtClean="0"/>
              <a:t> what is between those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Declaring a Variable – One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xyz {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number_of_fingers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= 20.231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number_of_fingers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 = "Tim";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 – Second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for variable declaration (second way):</a:t>
            </a:r>
          </a:p>
          <a:p>
            <a:pPr marL="457200" lvl="1" indent="0"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variable_name</a:t>
            </a:r>
            <a:r>
              <a:rPr lang="en-US" i="1" dirty="0" smtClean="0"/>
              <a:t> = </a:t>
            </a:r>
            <a:r>
              <a:rPr lang="en-US" i="1" dirty="0" err="1" smtClean="0"/>
              <a:t>initial_value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If you use this way, then when you declare the variable you are also giving it an initial value.</a:t>
            </a:r>
          </a:p>
          <a:p>
            <a:r>
              <a:rPr lang="en-US" dirty="0" smtClean="0"/>
              <a:t>For example: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 = "Tim";</a:t>
            </a:r>
          </a:p>
          <a:p>
            <a:pPr marL="457200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number_of_fingers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radius = 20.231;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are many different types in Java.</a:t>
            </a:r>
          </a:p>
          <a:p>
            <a:r>
              <a:rPr lang="en-US" sz="2800" dirty="0" smtClean="0"/>
              <a:t>However, initially, you just need to know these three:</a:t>
            </a:r>
          </a:p>
          <a:p>
            <a:pPr lvl="1"/>
            <a:r>
              <a:rPr lang="en-US" sz="2400" dirty="0" smtClean="0"/>
              <a:t>double</a:t>
            </a:r>
          </a:p>
          <a:p>
            <a:pPr lvl="1"/>
            <a:r>
              <a:rPr lang="en-US" sz="2400" dirty="0" err="1" smtClean="0"/>
              <a:t>int</a:t>
            </a:r>
            <a:endParaRPr lang="en-US" sz="2400" dirty="0"/>
          </a:p>
          <a:p>
            <a:pPr lvl="1"/>
            <a:r>
              <a:rPr lang="en-US" sz="2400" dirty="0" smtClean="0"/>
              <a:t>String</a:t>
            </a:r>
          </a:p>
          <a:p>
            <a:r>
              <a:rPr lang="en-US" sz="2800" dirty="0" smtClean="0"/>
              <a:t>You need to think carefully, and use the correct type for your variable.</a:t>
            </a:r>
          </a:p>
          <a:p>
            <a:r>
              <a:rPr lang="en-US" sz="2800" dirty="0" smtClean="0"/>
              <a:t>For integers (positive and negative), use </a:t>
            </a:r>
            <a:r>
              <a:rPr lang="en-US" sz="2800" b="1" dirty="0" smtClean="0"/>
              <a:t>int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floating point numbers, use </a:t>
            </a:r>
            <a:r>
              <a:rPr lang="en-US" sz="2800" b="1" dirty="0" smtClean="0"/>
              <a:t>double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text, use </a:t>
            </a:r>
            <a:r>
              <a:rPr lang="en-US" sz="2800" b="1" dirty="0" smtClean="0"/>
              <a:t>String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The textbook describes the rules for variable names.</a:t>
            </a:r>
          </a:p>
          <a:p>
            <a:r>
              <a:rPr lang="en-US" dirty="0" smtClean="0"/>
              <a:t>Here is a simplified version:</a:t>
            </a:r>
          </a:p>
          <a:p>
            <a:pPr lvl="1"/>
            <a:r>
              <a:rPr lang="en-US" dirty="0" smtClean="0"/>
              <a:t>variable names should start with a letter (upper or lower case).</a:t>
            </a:r>
          </a:p>
          <a:p>
            <a:pPr lvl="1"/>
            <a:r>
              <a:rPr lang="en-US" dirty="0" smtClean="0"/>
              <a:t>variable names should only include letters, numbers, and underscores.</a:t>
            </a:r>
          </a:p>
          <a:p>
            <a:pPr lvl="1"/>
            <a:r>
              <a:rPr lang="en-US" dirty="0" smtClean="0"/>
              <a:t>variable names are </a:t>
            </a:r>
            <a:r>
              <a:rPr lang="en-US" b="1" u="sng" dirty="0" smtClean="0"/>
              <a:t>case-sensitive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variable names cannot be equal to </a:t>
            </a:r>
            <a:r>
              <a:rPr lang="en-US" b="1" u="sng" dirty="0" smtClean="0"/>
              <a:t>reserved words</a:t>
            </a:r>
            <a:r>
              <a:rPr lang="en-US" dirty="0" smtClean="0"/>
              <a:t>, such as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double, class,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</a:t>
            </a:r>
            <a:r>
              <a:rPr lang="en-US" dirty="0" smtClean="0"/>
              <a:t>, …</a:t>
            </a: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you declare a variable, you can use it in the rest of the code: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You can use its value.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You can change its value. 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Setting or changing the value of a variable is called </a:t>
            </a:r>
            <a:r>
              <a:rPr lang="en-US" sz="2800" b="1" u="sng" dirty="0" smtClean="0">
                <a:solidFill>
                  <a:prstClr val="black"/>
                </a:solidFill>
              </a:rPr>
              <a:t>assignment.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8432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22325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8432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you declare a variable, you can use it in the rest of the code: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You can use its value.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You can change its value. 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Setting or changing the value of a variable is called </a:t>
            </a:r>
            <a:r>
              <a:rPr lang="en-US" sz="2800" b="1" u="sng" dirty="0" smtClean="0">
                <a:solidFill>
                  <a:prstClr val="black"/>
                </a:solidFill>
              </a:rPr>
              <a:t>assignment.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22325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Declarations and Assignments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this program: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hich lines of code are declarations?</a:t>
            </a:r>
            <a:br>
              <a:rPr lang="en-US" sz="24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Which lines of code are assignments?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33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Declarations and 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this program: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hich lines of code are declarations?</a:t>
            </a:r>
            <a:br>
              <a:rPr lang="en-US" sz="2400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Which lines of code are assignments?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candies = 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candies = 7;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 = candies + 10;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Declarations and 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Note that this line is BOTH a declaration AND </a:t>
            </a:r>
            <a:r>
              <a:rPr lang="en-US" dirty="0" err="1" smtClean="0"/>
              <a:t>and</a:t>
            </a:r>
            <a:r>
              <a:rPr lang="en-US" dirty="0" smtClean="0"/>
              <a:t> an assignment: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candies = 5;</a:t>
            </a:r>
          </a:p>
        </p:txBody>
      </p:sp>
    </p:spTree>
    <p:extLst>
      <p:ext uri="{BB962C8B-B14F-4D97-AF65-F5344CB8AC3E}">
        <p14:creationId xmlns:p14="http://schemas.microsoft.com/office/powerpoint/2010/main" val="38543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This code will not run. Why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Declarations and 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6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you want to print is called </a:t>
            </a:r>
            <a:r>
              <a:rPr lang="en-US" sz="2800" b="1" u="sng" dirty="0" smtClean="0"/>
              <a:t>the argument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To use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, you write a line like this:</a:t>
            </a:r>
          </a:p>
          <a:p>
            <a:pPr lvl="1"/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i="1" dirty="0" smtClean="0"/>
              <a:t>argument</a:t>
            </a:r>
            <a:r>
              <a:rPr lang="en-US" sz="2400" dirty="0" smtClean="0"/>
              <a:t>);</a:t>
            </a:r>
          </a:p>
          <a:p>
            <a:pPr lvl="1"/>
            <a:r>
              <a:rPr lang="en-US" sz="2400" dirty="0" smtClean="0"/>
              <a:t>In other words, you write </a:t>
            </a:r>
            <a:r>
              <a:rPr lang="en-US" sz="2400" b="1" dirty="0" err="1" smtClean="0"/>
              <a:t>System.out.println</a:t>
            </a:r>
            <a:r>
              <a:rPr lang="en-US" sz="2400" dirty="0" smtClean="0"/>
              <a:t>, followed by a left parenthesis, followed by an argument, followed by a right parenthesis, followed by a semicolon.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This code will not run. Why?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The first time we try to print variable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</a:t>
            </a:r>
            <a:r>
              <a:rPr lang="en-US" sz="2800" dirty="0" smtClean="0">
                <a:solidFill>
                  <a:prstClr val="black"/>
                </a:solidFill>
              </a:rPr>
              <a:t>, the variable has </a:t>
            </a:r>
            <a:r>
              <a:rPr lang="en-US" sz="2800" b="1" dirty="0" smtClean="0">
                <a:solidFill>
                  <a:prstClr val="black"/>
                </a:solidFill>
              </a:rPr>
              <a:t>not been assigned a value yet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You cannot use a variable until it has been assigned a value. Java programs will not run if you have any violation of this principle.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Declarations and 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4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973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One easy way to fix the code is to assign an initial value to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</a:t>
            </a:r>
            <a:r>
              <a:rPr lang="en-US" sz="2800" dirty="0" smtClean="0">
                <a:solidFill>
                  <a:prstClr val="black"/>
                </a:solidFill>
              </a:rPr>
              <a:t> when we declare it.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Fix – One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91947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 = 5;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791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973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Another way to fix the code is to assign a value to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</a:t>
            </a:r>
            <a:r>
              <a:rPr lang="en-US" sz="2800" dirty="0" smtClean="0">
                <a:solidFill>
                  <a:prstClr val="black"/>
                </a:solidFill>
              </a:rPr>
              <a:t> after we declare it (but before we use it).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/>
          <a:lstStyle/>
          <a:p>
            <a:r>
              <a:rPr lang="en-US" dirty="0" smtClean="0"/>
              <a:t>Fix –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candies;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candies = 5;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7;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candies = candies + 10;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(candies);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3856672"/>
            <a:ext cx="12954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31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Version with variables: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Which </a:t>
            </a:r>
            <a:r>
              <a:rPr lang="en-US" sz="2800" dirty="0"/>
              <a:t>lines are declarations?</a:t>
            </a:r>
          </a:p>
          <a:p>
            <a:r>
              <a:rPr lang="en-US" sz="2800" dirty="0"/>
              <a:t>Which lines are assignments?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20.231;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Returning to the Circles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Version with variables: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Which </a:t>
            </a:r>
            <a:r>
              <a:rPr lang="en-US" sz="2800" dirty="0"/>
              <a:t>lines are declarations</a:t>
            </a:r>
            <a:r>
              <a:rPr lang="en-US" sz="2800" dirty="0" smtClean="0"/>
              <a:t>? Shown in red.</a:t>
            </a:r>
            <a:endParaRPr lang="en-US" sz="2800" dirty="0"/>
          </a:p>
          <a:p>
            <a:r>
              <a:rPr lang="en-US" sz="2800" dirty="0"/>
              <a:t>Which lines are assignments</a:t>
            </a:r>
            <a:r>
              <a:rPr lang="en-US" sz="2800" dirty="0" smtClean="0"/>
              <a:t>? Shown in red.</a:t>
            </a:r>
          </a:p>
          <a:p>
            <a:r>
              <a:rPr lang="en-US" sz="2800" dirty="0" smtClean="0"/>
              <a:t>Here each declaration line is also an assignment.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20.231;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Returning to the Circles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Returning to the Circles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Version with variables: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Problem: the radius is hardcoded.</a:t>
            </a:r>
          </a:p>
          <a:p>
            <a:pPr lvl="1"/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20.231;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8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Radius is Hardcoded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</a:p>
          <a:p>
            <a:r>
              <a:rPr lang="en-US" dirty="0" smtClean="0"/>
              <a:t>Biggest reason: the user needs to be a programmer.</a:t>
            </a:r>
          </a:p>
          <a:p>
            <a:pPr lvl="1"/>
            <a:r>
              <a:rPr lang="en-US" dirty="0" smtClean="0"/>
              <a:t>You cannot use this program without changing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user to enter the radius value as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76200"/>
            <a:ext cx="8001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8088" y="4572000"/>
            <a:ext cx="82296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Revised </a:t>
            </a:r>
            <a:r>
              <a:rPr lang="en-US" sz="2400" dirty="0" smtClean="0"/>
              <a:t>program </a:t>
            </a:r>
            <a:r>
              <a:rPr lang="en-US" sz="2400" dirty="0"/>
              <a:t>with </a:t>
            </a:r>
            <a:r>
              <a:rPr lang="en-US" sz="2400" dirty="0" smtClean="0"/>
              <a:t>user input.</a:t>
            </a:r>
          </a:p>
          <a:p>
            <a:pPr marL="285750" indent="-285750"/>
            <a:r>
              <a:rPr lang="en-US" sz="2400" dirty="0" smtClean="0"/>
              <a:t>There are several new things here:</a:t>
            </a:r>
          </a:p>
          <a:p>
            <a:pPr marL="685800" lvl="1"/>
            <a:r>
              <a:rPr lang="en-US" sz="2000" dirty="0" smtClean="0"/>
              <a:t>the </a:t>
            </a:r>
            <a:r>
              <a:rPr lang="en-US" sz="2000" b="1" dirty="0" smtClean="0"/>
              <a:t>import </a:t>
            </a:r>
            <a:r>
              <a:rPr lang="en-US" sz="2000" dirty="0" smtClean="0"/>
              <a:t>line.</a:t>
            </a:r>
          </a:p>
          <a:p>
            <a:pPr marL="685800" lvl="1"/>
            <a:r>
              <a:rPr lang="en-US" sz="2000" dirty="0" smtClean="0"/>
              <a:t>The </a:t>
            </a:r>
            <a:r>
              <a:rPr lang="en-US" sz="2000" b="1" dirty="0" smtClean="0"/>
              <a:t>Scanner </a:t>
            </a:r>
            <a:r>
              <a:rPr lang="en-US" sz="2000" dirty="0" smtClean="0"/>
              <a:t>object.</a:t>
            </a:r>
          </a:p>
          <a:p>
            <a:pPr marL="685800" lvl="1"/>
            <a:r>
              <a:rPr lang="en-US" sz="2000" dirty="0" smtClean="0"/>
              <a:t>The </a:t>
            </a:r>
            <a:r>
              <a:rPr lang="en-US" sz="2000" b="1" dirty="0" err="1" smtClean="0"/>
              <a:t>System.out.printf</a:t>
            </a:r>
            <a:r>
              <a:rPr lang="en-US" sz="2000" b="1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method.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76200"/>
            <a:ext cx="8001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8088" y="4572000"/>
            <a:ext cx="8229600" cy="1524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The </a:t>
            </a:r>
            <a:r>
              <a:rPr lang="en-US" sz="2400" b="1" dirty="0" smtClean="0"/>
              <a:t>Scanner</a:t>
            </a:r>
            <a:r>
              <a:rPr lang="en-US" sz="2400" dirty="0" smtClean="0"/>
              <a:t> object allows us to obtain user input.</a:t>
            </a:r>
            <a:endParaRPr lang="en-US" sz="2000" dirty="0" smtClean="0"/>
          </a:p>
          <a:p>
            <a:pPr marL="285750"/>
            <a:r>
              <a:rPr lang="en-US" sz="2400" dirty="0" smtClean="0"/>
              <a:t>To create a </a:t>
            </a:r>
            <a:r>
              <a:rPr lang="en-US" sz="2400" b="1" dirty="0" smtClean="0"/>
              <a:t>Scanner</a:t>
            </a:r>
            <a:r>
              <a:rPr lang="en-US" sz="2400" dirty="0" smtClean="0"/>
              <a:t> object, we need to:</a:t>
            </a:r>
          </a:p>
          <a:p>
            <a:pPr marL="685800" lvl="1"/>
            <a:r>
              <a:rPr lang="en-US" sz="2000" dirty="0" smtClean="0"/>
              <a:t>Put the import statement at the top of the Java file.</a:t>
            </a:r>
          </a:p>
          <a:p>
            <a:pPr marL="685800" lvl="1"/>
            <a:r>
              <a:rPr lang="en-US" sz="2000" dirty="0" smtClean="0"/>
              <a:t>Create a Scanner object, as shown in the first line of the main method:</a:t>
            </a:r>
            <a:br>
              <a:rPr lang="en-US" sz="2000" dirty="0" smtClean="0"/>
            </a:b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2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the argument is text (also called a </a:t>
            </a:r>
            <a:r>
              <a:rPr lang="en-US" sz="2400" b="1" u="sng" dirty="0" smtClean="0"/>
              <a:t>string</a:t>
            </a:r>
            <a:r>
              <a:rPr lang="en-US" sz="2400" dirty="0" smtClean="0"/>
              <a:t>), then it must be enclosed in double quotes.</a:t>
            </a:r>
          </a:p>
          <a:p>
            <a:r>
              <a:rPr lang="en-US" sz="2400" dirty="0" smtClean="0"/>
              <a:t>If the argument is a numerical expression, then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 prints the </a:t>
            </a:r>
            <a:r>
              <a:rPr lang="en-US" sz="2400" b="1" u="sng" dirty="0" smtClean="0"/>
              <a:t>result</a:t>
            </a:r>
            <a:r>
              <a:rPr lang="en-US" sz="2400" dirty="0" smtClean="0"/>
              <a:t> of that expression.</a:t>
            </a: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Program: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("Have a nice day.");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76200"/>
            <a:ext cx="80010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8088" y="4572000"/>
            <a:ext cx="8229600" cy="1524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The </a:t>
            </a:r>
            <a:r>
              <a:rPr lang="en-US" sz="2400" b="1" dirty="0" err="1" smtClean="0"/>
              <a:t>System.out.printf</a:t>
            </a:r>
            <a:r>
              <a:rPr lang="en-US" sz="2400" dirty="0" smtClean="0"/>
              <a:t>  method is a more powerful version of the </a:t>
            </a:r>
            <a:r>
              <a:rPr lang="en-US" sz="2400" b="1" dirty="0" err="1" smtClean="0"/>
              <a:t>System.out.println</a:t>
            </a:r>
            <a:r>
              <a:rPr lang="en-US" sz="2400" dirty="0" smtClean="0"/>
              <a:t> method.</a:t>
            </a:r>
          </a:p>
          <a:p>
            <a:pPr marL="285750" indent="-285750"/>
            <a:r>
              <a:rPr lang="en-US" sz="2400" dirty="0" smtClean="0"/>
              <a:t>One difference is that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 </a:t>
            </a:r>
            <a:r>
              <a:rPr lang="en-US" sz="2400" dirty="0" smtClean="0"/>
              <a:t>always prints a new line at the end, whereas </a:t>
            </a:r>
            <a:r>
              <a:rPr lang="en-US" sz="2400" b="1" dirty="0" err="1"/>
              <a:t>System.out.printf</a:t>
            </a:r>
            <a:r>
              <a:rPr lang="en-US" sz="2400" dirty="0"/>
              <a:t> </a:t>
            </a:r>
            <a:r>
              <a:rPr lang="en-US" sz="2400" dirty="0" smtClean="0"/>
              <a:t> does not.</a:t>
            </a:r>
          </a:p>
        </p:txBody>
      </p:sp>
    </p:spTree>
    <p:extLst>
      <p:ext uri="{BB962C8B-B14F-4D97-AF65-F5344CB8AC3E}">
        <p14:creationId xmlns:p14="http://schemas.microsoft.com/office/powerpoint/2010/main" val="145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b="1" dirty="0" err="1" smtClean="0"/>
              <a:t>println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printf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13237"/>
            <a:ext cx="8839200" cy="23161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These two lines do the exact same thing: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</a:t>
            </a: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("hello\n");</a:t>
            </a:r>
            <a:endParaRPr lang="en-US" sz="28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63246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("hello\n");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8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066800"/>
            <a:ext cx="815340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Back to the Circles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1"/>
            <a:ext cx="43434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Next problem to fix: the output is just numbers.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5581471"/>
            <a:ext cx="3810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Please enter the radius: 5.2</a:t>
            </a:r>
          </a:p>
          <a:p>
            <a:r>
              <a:rPr lang="en-US" sz="2400" dirty="0"/>
              <a:t>32.67256359733385</a:t>
            </a:r>
          </a:p>
          <a:p>
            <a:r>
              <a:rPr lang="en-US" sz="2400" dirty="0"/>
              <a:t>84.94866535306801</a:t>
            </a:r>
          </a:p>
        </p:txBody>
      </p:sp>
    </p:spTree>
    <p:extLst>
      <p:ext uri="{BB962C8B-B14F-4D97-AF65-F5344CB8AC3E}">
        <p14:creationId xmlns:p14="http://schemas.microsoft.com/office/powerpoint/2010/main" val="15892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066800"/>
            <a:ext cx="815340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(circumference);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Back to the Circles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1"/>
            <a:ext cx="43434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would be nicer to have output like this: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5581471"/>
            <a:ext cx="4191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Please enter the radius: 5.2</a:t>
            </a:r>
          </a:p>
          <a:p>
            <a:r>
              <a:rPr lang="en-US" sz="2400" dirty="0"/>
              <a:t>The circumference is 32.672564</a:t>
            </a:r>
          </a:p>
          <a:p>
            <a:r>
              <a:rPr lang="en-US" sz="2400" dirty="0"/>
              <a:t>The area is 84.948665</a:t>
            </a:r>
          </a:p>
        </p:txBody>
      </p:sp>
    </p:spTree>
    <p:extLst>
      <p:ext uri="{BB962C8B-B14F-4D97-AF65-F5344CB8AC3E}">
        <p14:creationId xmlns:p14="http://schemas.microsoft.com/office/powerpoint/2010/main" val="11105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392972"/>
            <a:ext cx="838200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circumference = 2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circumference is %f\n", circumference);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area is %f\n", area);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dirty="0" smtClean="0"/>
              <a:t>Circles Program with (Somewhat) Nicer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5581471"/>
            <a:ext cx="4191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Please enter the radius: 5.2</a:t>
            </a:r>
          </a:p>
          <a:p>
            <a:r>
              <a:rPr lang="en-US" sz="2400" dirty="0"/>
              <a:t>The circumference is 32.672564</a:t>
            </a:r>
          </a:p>
          <a:p>
            <a:r>
              <a:rPr lang="en-US" sz="2400" dirty="0"/>
              <a:t>The area is 84.948665</a:t>
            </a:r>
          </a:p>
        </p:txBody>
      </p:sp>
    </p:spTree>
    <p:extLst>
      <p:ext uri="{BB962C8B-B14F-4D97-AF65-F5344CB8AC3E}">
        <p14:creationId xmlns:p14="http://schemas.microsoft.com/office/powerpoint/2010/main" val="5478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System.out.printf</a:t>
            </a:r>
            <a:r>
              <a:rPr lang="en-US" sz="2800" dirty="0" smtClean="0"/>
              <a:t> gives you an easy way to print nicer output, by combining text, variables, and other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89154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month);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temperature);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495800"/>
            <a:ext cx="58674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31 days in July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temperature in July: 85.300000 degrees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2305" y="4724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60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works as follows:</a:t>
            </a:r>
          </a:p>
          <a:p>
            <a:pPr lvl="1"/>
            <a:r>
              <a:rPr lang="en-US" sz="2400" dirty="0" smtClean="0"/>
              <a:t>It starts printing the text in the first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days in 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</a:p>
        </p:txBody>
      </p:sp>
    </p:spTree>
    <p:extLst>
      <p:ext uri="{BB962C8B-B14F-4D97-AF65-F5344CB8AC3E}">
        <p14:creationId xmlns:p14="http://schemas.microsoft.com/office/powerpoint/2010/main" val="41046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works as follows:</a:t>
            </a:r>
          </a:p>
          <a:p>
            <a:pPr lvl="1"/>
            <a:r>
              <a:rPr lang="en-US" sz="2400" dirty="0" smtClean="0"/>
              <a:t>It starts printing the text in the first argument.</a:t>
            </a:r>
          </a:p>
          <a:p>
            <a:pPr lvl="1"/>
            <a:r>
              <a:rPr lang="en-US" sz="2400" dirty="0" smtClean="0"/>
              <a:t>When it finds the first % sign, it prints the second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in %s\n",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works as follows:</a:t>
            </a:r>
          </a:p>
          <a:p>
            <a:pPr lvl="1"/>
            <a:r>
              <a:rPr lang="en-US" sz="2400" dirty="0" smtClean="0"/>
              <a:t>It starts printing the text in the first argument.</a:t>
            </a:r>
          </a:p>
          <a:p>
            <a:pPr lvl="1"/>
            <a:r>
              <a:rPr lang="en-US" sz="2400" dirty="0" smtClean="0"/>
              <a:t>When it finds the first % sign, it prints the second argument.</a:t>
            </a:r>
          </a:p>
          <a:p>
            <a:pPr lvl="1"/>
            <a:r>
              <a:rPr lang="en-US" sz="2400" dirty="0" smtClean="0"/>
              <a:t>It continues printing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31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in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works as follows:</a:t>
            </a:r>
          </a:p>
          <a:p>
            <a:pPr lvl="1"/>
            <a:r>
              <a:rPr lang="en-US" sz="2400" dirty="0" smtClean="0"/>
              <a:t>It starts printing the text in the first argument.</a:t>
            </a:r>
          </a:p>
          <a:p>
            <a:pPr lvl="1"/>
            <a:r>
              <a:rPr lang="en-US" sz="2400" dirty="0" smtClean="0"/>
              <a:t>When it finds the first % sign, it prints the second argument.</a:t>
            </a:r>
          </a:p>
          <a:p>
            <a:pPr lvl="1"/>
            <a:r>
              <a:rPr lang="en-US" sz="2400" dirty="0" smtClean="0"/>
              <a:t>It continues printing text.</a:t>
            </a:r>
          </a:p>
          <a:p>
            <a:pPr lvl="1"/>
            <a:r>
              <a:rPr lang="en-US" sz="2400" dirty="0" smtClean="0"/>
              <a:t>When it finds the second % sign, it prints the third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days,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24600"/>
            <a:ext cx="58674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are 31 days in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(hello);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works as follows:</a:t>
            </a:r>
          </a:p>
          <a:p>
            <a:pPr lvl="1"/>
            <a:r>
              <a:rPr lang="en-US" sz="2400" dirty="0" smtClean="0"/>
              <a:t>It starts printing the text in the first argument.</a:t>
            </a:r>
          </a:p>
          <a:p>
            <a:pPr lvl="1"/>
            <a:r>
              <a:rPr lang="en-US" sz="2400" dirty="0" smtClean="0"/>
              <a:t>When it finds the first % sign, it prints the second argument.</a:t>
            </a:r>
          </a:p>
          <a:p>
            <a:pPr lvl="1"/>
            <a:r>
              <a:rPr lang="en-US" sz="2400" dirty="0" smtClean="0"/>
              <a:t>It continues printing text.</a:t>
            </a:r>
          </a:p>
          <a:p>
            <a:pPr lvl="1"/>
            <a:r>
              <a:rPr lang="en-US" sz="2400" dirty="0" smtClean="0"/>
              <a:t>When it finds the second % sign, it prints the third argument.</a:t>
            </a:r>
          </a:p>
          <a:p>
            <a:pPr lvl="1"/>
            <a:r>
              <a:rPr lang="en-US" sz="2400" dirty="0" smtClean="0"/>
              <a:t>And so on, until the entire text is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temperature = 85.3;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month);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temperature);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System.out.printf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5344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values that you provide in the second argument, third argument, and so on, can be:</a:t>
            </a:r>
          </a:p>
          <a:p>
            <a:pPr lvl="1"/>
            <a:r>
              <a:rPr lang="en-US" sz="2400" dirty="0" smtClean="0"/>
              <a:t>variables, like </a:t>
            </a:r>
            <a:r>
              <a:rPr lang="en-US" sz="2400" b="1" dirty="0" smtClean="0"/>
              <a:t>days</a:t>
            </a:r>
            <a:r>
              <a:rPr lang="en-US" sz="2400" dirty="0" smtClean="0"/>
              <a:t> in the example above.</a:t>
            </a:r>
          </a:p>
          <a:p>
            <a:pPr lvl="1"/>
            <a:r>
              <a:rPr lang="en-US" sz="2400" dirty="0" smtClean="0"/>
              <a:t>constants, like </a:t>
            </a:r>
            <a:r>
              <a:rPr lang="en-US" sz="2400" b="1" dirty="0" smtClean="0"/>
              <a:t>"July" </a:t>
            </a:r>
            <a:r>
              <a:rPr lang="en-US" sz="2400" dirty="0" smtClean="0"/>
              <a:t>in the example above.</a:t>
            </a:r>
          </a:p>
          <a:p>
            <a:pPr lvl="1"/>
            <a:r>
              <a:rPr lang="en-US" sz="2400" dirty="0" smtClean="0"/>
              <a:t>expressions, like </a:t>
            </a:r>
            <a:r>
              <a:rPr lang="en-US" sz="2400" b="1" dirty="0"/>
              <a:t>(85.1 + 85.5) / 2.0 </a:t>
            </a:r>
            <a:r>
              <a:rPr lang="en-US" sz="2400" dirty="0"/>
              <a:t>in the example above.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(85.1 + 85.5) / 2.0);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7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534400" cy="3048000"/>
          </a:xfrm>
        </p:spPr>
        <p:txBody>
          <a:bodyPr/>
          <a:lstStyle/>
          <a:p>
            <a:r>
              <a:rPr lang="en-US" sz="2400" dirty="0" smtClean="0"/>
              <a:t>%d, %f, %s are called </a:t>
            </a:r>
            <a:r>
              <a:rPr lang="en-US" sz="2400" b="1" u="sng" dirty="0" smtClean="0"/>
              <a:t>format specifiers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format specifier must match the value that will be printed.</a:t>
            </a:r>
          </a:p>
          <a:p>
            <a:pPr lvl="1"/>
            <a:r>
              <a:rPr lang="en-US" sz="2000" dirty="0" smtClean="0"/>
              <a:t>%d is for values of type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lvl="1"/>
            <a:r>
              <a:rPr lang="en-US" sz="2000" dirty="0" smtClean="0"/>
              <a:t>%f is for values of type </a:t>
            </a:r>
            <a:r>
              <a:rPr lang="en-US" sz="2000" b="1" dirty="0" smtClean="0"/>
              <a:t>double</a:t>
            </a:r>
          </a:p>
          <a:p>
            <a:pPr lvl="1"/>
            <a:r>
              <a:rPr lang="en-US" sz="2000" dirty="0" smtClean="0"/>
              <a:t>%s is for values of type </a:t>
            </a:r>
            <a:r>
              <a:rPr lang="en-US" sz="2000" b="1" dirty="0" smtClean="0"/>
              <a:t>String</a:t>
            </a:r>
          </a:p>
          <a:p>
            <a:r>
              <a:rPr lang="en-US" sz="2400" dirty="0" smtClean="0"/>
              <a:t>We will see a few more format specifiers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2296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31;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"July";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%s\n", days,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"July");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temperature in %s: %f degrees\n",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month,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(85.1 + 85.5) / 2.0);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9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Another Example: Converting Weeks to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write a program that:</a:t>
            </a:r>
          </a:p>
          <a:p>
            <a:pPr lvl="1"/>
            <a:r>
              <a:rPr lang="en-US" sz="2400" dirty="0" smtClean="0"/>
              <a:t>Asks the user to enter a number of weeks.</a:t>
            </a:r>
          </a:p>
          <a:p>
            <a:pPr lvl="1"/>
            <a:r>
              <a:rPr lang="en-US" sz="2400" dirty="0" smtClean="0"/>
              <a:t>Converts that number of weeks to a number of days.</a:t>
            </a:r>
          </a:p>
        </p:txBody>
      </p:sp>
    </p:spTree>
    <p:extLst>
      <p:ext uri="{BB962C8B-B14F-4D97-AF65-F5344CB8AC3E}">
        <p14:creationId xmlns:p14="http://schemas.microsoft.com/office/powerpoint/2010/main" val="22315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Another Example: Converting Weeks to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966079"/>
            <a:ext cx="82296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number of weeks: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weeks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 = weeks * 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%d days in %d weeks\n", days, weeks);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9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Another Example: Computing the Average of Three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648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write a program that:</a:t>
            </a:r>
          </a:p>
          <a:p>
            <a:pPr lvl="1"/>
            <a:r>
              <a:rPr lang="en-US" sz="2400" dirty="0" smtClean="0"/>
              <a:t>Asks the user to enter three numbers.</a:t>
            </a:r>
          </a:p>
          <a:p>
            <a:pPr lvl="1"/>
            <a:r>
              <a:rPr lang="en-US" sz="2400" dirty="0" smtClean="0"/>
              <a:t>Computes and prints out the average of those numbers.</a:t>
            </a:r>
          </a:p>
        </p:txBody>
      </p:sp>
    </p:spTree>
    <p:extLst>
      <p:ext uri="{BB962C8B-B14F-4D97-AF65-F5344CB8AC3E}">
        <p14:creationId xmlns:p14="http://schemas.microsoft.com/office/powerpoint/2010/main" val="20148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Another Example: Computing the Average of Three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966079"/>
            <a:ext cx="85344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first number: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n1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second number: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n2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third number: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n3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average = (n1 + n2 + n3) /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average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%f\n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average);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0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Another Example: Computing the Gravity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905000"/>
                <a:ext cx="8534400" cy="4648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Law of gravity: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𝐹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𝐺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F: force of </a:t>
                </a:r>
                <a:r>
                  <a:rPr lang="en-US" sz="2400" dirty="0" smtClean="0"/>
                  <a:t>gravity between two objects.</a:t>
                </a:r>
              </a:p>
              <a:p>
                <a:pPr lvl="1"/>
                <a:r>
                  <a:rPr lang="en-US" sz="2400" dirty="0" smtClean="0"/>
                  <a:t>m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: mass of the first object.</a:t>
                </a:r>
              </a:p>
              <a:p>
                <a:pPr lvl="1"/>
                <a:r>
                  <a:rPr lang="en-US" sz="2400" dirty="0" smtClean="0"/>
                  <a:t>m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mass of the </a:t>
                </a:r>
                <a:r>
                  <a:rPr lang="en-US" sz="2400" dirty="0" smtClean="0"/>
                  <a:t>second object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 smtClean="0"/>
                  <a:t>r: distance between the two objects.</a:t>
                </a:r>
                <a:endParaRPr lang="en-US" sz="2400" dirty="0"/>
              </a:p>
              <a:p>
                <a:r>
                  <a:rPr lang="en-US" sz="2800" dirty="0" smtClean="0"/>
                  <a:t>Let’s write a program that applies the law of gravity to compute the gravity force between two objects.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Asks the user to enter the masses of the two objects.</a:t>
                </a:r>
              </a:p>
              <a:p>
                <a:pPr lvl="1"/>
                <a:r>
                  <a:rPr lang="en-US" sz="2400" dirty="0" smtClean="0"/>
                  <a:t>Asks the user to enter the distance between the two objects.</a:t>
                </a:r>
              </a:p>
              <a:p>
                <a:pPr lvl="1"/>
                <a:r>
                  <a:rPr lang="en-US" sz="2400" dirty="0" smtClean="0"/>
                  <a:t>Computes and prints out the gravity force.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905000"/>
                <a:ext cx="8534400" cy="4648200"/>
              </a:xfrm>
              <a:blipFill rotWithShape="1">
                <a:blip r:embed="rId3"/>
                <a:stretch>
                  <a:fillRect l="-1286" b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Another Example: Computing the Gravity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534400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Scanner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new Scanner(System.in);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first mass: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second mass: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radius: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G = 6.694E-11;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gravity = G * m1 * m2 / (r * 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gravity force is %f\n", gravity);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2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23" y="76200"/>
            <a:ext cx="8229600" cy="8382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99037"/>
            <a:ext cx="8839200" cy="1782763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Comments allow you to make notes on the program for yourself, and for other people reading your code.</a:t>
            </a:r>
          </a:p>
          <a:p>
            <a:r>
              <a:rPr lang="en-US" sz="2000" dirty="0" smtClean="0"/>
              <a:t>Comments are ignored by Java.</a:t>
            </a:r>
          </a:p>
          <a:p>
            <a:r>
              <a:rPr lang="en-US" sz="2000" dirty="0" smtClean="0"/>
              <a:t>Single line comments: they start with // 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(see line in green above)</a:t>
            </a:r>
          </a:p>
          <a:p>
            <a:r>
              <a:rPr lang="en-US" sz="2000" dirty="0" smtClean="0"/>
              <a:t>Multiple-line comments: they start with /*, end with */   </a:t>
            </a:r>
            <a:r>
              <a:rPr lang="en-US" sz="2000" dirty="0" smtClean="0">
                <a:solidFill>
                  <a:srgbClr val="FF0000"/>
                </a:solidFill>
              </a:rPr>
              <a:t>(see lines in red)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8229600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 program that converts weeks into days.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Written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7/15/2015. */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of weeks: ");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is where we convert weeks into days.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7;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("Result: %d days\n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7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Correct, prints hello.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(hello);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/>
              <a:t>Incorrect</a:t>
            </a:r>
            <a:r>
              <a:rPr lang="en-US" sz="2400" dirty="0"/>
              <a:t>, </a:t>
            </a:r>
            <a:r>
              <a:rPr lang="en-US" sz="2400" dirty="0" smtClean="0"/>
              <a:t>missing double quotes. Will not run.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23" y="76200"/>
            <a:ext cx="8229600" cy="8382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05400"/>
            <a:ext cx="8839200" cy="137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Comments starting with //  can be placed at the end of a line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(see code marked in red)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85344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scanner object.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number of weeks: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user input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 = weeks * 7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Converting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 into days.</a:t>
            </a:r>
          </a:p>
          <a:p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("Result: %d days\n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days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Some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7962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learn how to code, you need PRACTICE.</a:t>
            </a:r>
          </a:p>
          <a:p>
            <a:pPr lvl="1"/>
            <a:r>
              <a:rPr lang="en-US" dirty="0" smtClean="0"/>
              <a:t>What will usually not work: </a:t>
            </a:r>
          </a:p>
          <a:p>
            <a:pPr lvl="2"/>
            <a:r>
              <a:rPr lang="en-US" dirty="0" smtClean="0"/>
              <a:t>Listen to the lectures.</a:t>
            </a:r>
          </a:p>
          <a:p>
            <a:pPr lvl="2"/>
            <a:r>
              <a:rPr lang="en-US" dirty="0" smtClean="0"/>
              <a:t>Go and try to do the assignments.</a:t>
            </a:r>
          </a:p>
          <a:p>
            <a:pPr lvl="1"/>
            <a:r>
              <a:rPr lang="en-US" dirty="0" smtClean="0"/>
              <a:t>What will usually work:</a:t>
            </a:r>
          </a:p>
          <a:p>
            <a:pPr lvl="2"/>
            <a:r>
              <a:rPr lang="en-US" dirty="0" smtClean="0"/>
              <a:t>Listen to the lectures and KEEP NOTES.</a:t>
            </a:r>
          </a:p>
          <a:p>
            <a:pPr lvl="2"/>
            <a:r>
              <a:rPr lang="en-US" dirty="0" smtClean="0"/>
              <a:t>Actually run every piece of code that we do in class.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Understand every line of every piece of code we do in class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Think of variations of what we do in class, and try them.</a:t>
            </a:r>
          </a:p>
          <a:p>
            <a:pPr lvl="3"/>
            <a:r>
              <a:rPr lang="en-US" dirty="0" smtClean="0"/>
              <a:t>Predict what the variation will do, and verify by running it.</a:t>
            </a:r>
          </a:p>
          <a:p>
            <a:pPr lvl="2"/>
            <a:r>
              <a:rPr lang="en-US" dirty="0" smtClean="0"/>
              <a:t>Then try the assignments.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Some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You need to understand the terminology:</a:t>
            </a:r>
          </a:p>
          <a:p>
            <a:pPr lvl="1"/>
            <a:r>
              <a:rPr lang="en-US" dirty="0" smtClean="0"/>
              <a:t>method, string, double, </a:t>
            </a:r>
            <a:r>
              <a:rPr lang="en-US" smtClean="0"/>
              <a:t>int, </a:t>
            </a:r>
            <a:r>
              <a:rPr lang="en-US" dirty="0" smtClean="0"/>
              <a:t>main class name, numerical expression</a:t>
            </a:r>
            <a:r>
              <a:rPr lang="en-US" dirty="0"/>
              <a:t>, variable, </a:t>
            </a:r>
            <a:r>
              <a:rPr lang="en-US" dirty="0" smtClean="0"/>
              <a:t>declaration, assignment, newline character</a:t>
            </a:r>
          </a:p>
          <a:p>
            <a:r>
              <a:rPr lang="en-US" dirty="0" smtClean="0"/>
              <a:t>You will encounter many terms in this course. YOU NEED TO LEARN EXACTLY WHAT THEY MEAN.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ENGLISH. These terms have meanings in conversational English that are only vaguely related with their meaning in programming.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System.out.println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87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Is each of these lines correct or not? If correct, what will it print?</a:t>
            </a:r>
          </a:p>
          <a:p>
            <a:endParaRPr lang="en-US" sz="2800" b="1" u="sng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6.3 +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12/7");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(6.3 + 12/7);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5829</Words>
  <Application>Microsoft Office PowerPoint</Application>
  <PresentationFormat>On-screen Show (4:3)</PresentationFormat>
  <Paragraphs>1207</Paragraphs>
  <Slides>82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Cambria Math</vt:lpstr>
      <vt:lpstr>Courier New</vt:lpstr>
      <vt:lpstr>Office Theme</vt:lpstr>
      <vt:lpstr>PowerPoint Presentation</vt:lpstr>
      <vt:lpstr>Output: System.out.println</vt:lpstr>
      <vt:lpstr>Examples of System.out.println</vt:lpstr>
      <vt:lpstr>Examples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Syntax of System.out.println</vt:lpstr>
      <vt:lpstr>Output: System.out.print</vt:lpstr>
      <vt:lpstr>Examples of System.out.print</vt:lpstr>
      <vt:lpstr>Examples of System.out.print</vt:lpstr>
      <vt:lpstr>Examples of System.out.print</vt:lpstr>
      <vt:lpstr>Java as a Calculator.</vt:lpstr>
      <vt:lpstr>More Math Calculations</vt:lpstr>
      <vt:lpstr>More Math Calculations</vt:lpstr>
      <vt:lpstr>Other Useful Math Methods</vt:lpstr>
      <vt:lpstr>Division: Floating Point and Integer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Circumference and Area of Circle</vt:lpstr>
      <vt:lpstr>Using Variables</vt:lpstr>
      <vt:lpstr>Declaring a Variable – One Way</vt:lpstr>
      <vt:lpstr>Declaring a Variable – One Way</vt:lpstr>
      <vt:lpstr>Declaring a Variable – Second Way</vt:lpstr>
      <vt:lpstr>Types</vt:lpstr>
      <vt:lpstr>Variable Names</vt:lpstr>
      <vt:lpstr>Using Variables</vt:lpstr>
      <vt:lpstr>Using Variables</vt:lpstr>
      <vt:lpstr>Declarations and Assignments</vt:lpstr>
      <vt:lpstr>Declarations and Assignments</vt:lpstr>
      <vt:lpstr>Declarations and Assignments</vt:lpstr>
      <vt:lpstr>Declarations and Assignments</vt:lpstr>
      <vt:lpstr>Declarations and Assignments</vt:lpstr>
      <vt:lpstr>Fix – One Way</vt:lpstr>
      <vt:lpstr>Fix – Another Way</vt:lpstr>
      <vt:lpstr>Returning to the Circles Program</vt:lpstr>
      <vt:lpstr>Returning to the Circles Program</vt:lpstr>
      <vt:lpstr>Returning to the Circles Program</vt:lpstr>
      <vt:lpstr>Problem: Radius is Hardcoded</vt:lpstr>
      <vt:lpstr>Solution</vt:lpstr>
      <vt:lpstr>PowerPoint Presentation</vt:lpstr>
      <vt:lpstr>PowerPoint Presentation</vt:lpstr>
      <vt:lpstr>PowerPoint Presentation</vt:lpstr>
      <vt:lpstr>println and printf</vt:lpstr>
      <vt:lpstr>Back to the Circles Program</vt:lpstr>
      <vt:lpstr>Back to the Circles Program</vt:lpstr>
      <vt:lpstr>Circles Program with (Somewhat) Nicer Output</vt:lpstr>
      <vt:lpstr>System.out.printf</vt:lpstr>
      <vt:lpstr>System.out.printf</vt:lpstr>
      <vt:lpstr>System.out.printf</vt:lpstr>
      <vt:lpstr>System.out.printf</vt:lpstr>
      <vt:lpstr>System.out.printf</vt:lpstr>
      <vt:lpstr>System.out.printf</vt:lpstr>
      <vt:lpstr>System.out.printf</vt:lpstr>
      <vt:lpstr>Format Specifiers</vt:lpstr>
      <vt:lpstr>Another Example: Converting Weeks to Days</vt:lpstr>
      <vt:lpstr>Another Example: Converting Weeks to Days</vt:lpstr>
      <vt:lpstr>Another Example: Computing the Average of Three Numbers</vt:lpstr>
      <vt:lpstr>Another Example: Computing the Average of Three Numbers</vt:lpstr>
      <vt:lpstr>Another Example: Computing the Gravity Force</vt:lpstr>
      <vt:lpstr>Another Example: Computing the Gravity Force</vt:lpstr>
      <vt:lpstr>Comments</vt:lpstr>
      <vt:lpstr>Comments</vt:lpstr>
      <vt:lpstr>Some Guidelines</vt:lpstr>
      <vt:lpstr>Some Guidelines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conlyctxx</cp:lastModifiedBy>
  <cp:revision>217</cp:revision>
  <dcterms:created xsi:type="dcterms:W3CDTF">2006-08-16T00:00:00Z</dcterms:created>
  <dcterms:modified xsi:type="dcterms:W3CDTF">2018-09-05T17:35:51Z</dcterms:modified>
</cp:coreProperties>
</file>