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6"/>
  </p:notesMasterIdLst>
  <p:sldIdLst>
    <p:sldId id="256" r:id="rId3"/>
    <p:sldId id="293" r:id="rId4"/>
    <p:sldId id="294" r:id="rId5"/>
    <p:sldId id="295" r:id="rId6"/>
    <p:sldId id="296" r:id="rId7"/>
    <p:sldId id="29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91" r:id="rId16"/>
    <p:sldId id="265" r:id="rId17"/>
    <p:sldId id="266" r:id="rId18"/>
    <p:sldId id="267" r:id="rId19"/>
    <p:sldId id="268" r:id="rId20"/>
    <p:sldId id="298" r:id="rId21"/>
    <p:sldId id="299" r:id="rId22"/>
    <p:sldId id="300" r:id="rId23"/>
    <p:sldId id="305" r:id="rId24"/>
    <p:sldId id="306" r:id="rId25"/>
    <p:sldId id="301" r:id="rId26"/>
    <p:sldId id="302" r:id="rId27"/>
    <p:sldId id="303" r:id="rId28"/>
    <p:sldId id="304" r:id="rId29"/>
    <p:sldId id="257" r:id="rId30"/>
    <p:sldId id="269" r:id="rId31"/>
    <p:sldId id="270" r:id="rId32"/>
    <p:sldId id="286" r:id="rId33"/>
    <p:sldId id="290" r:id="rId34"/>
    <p:sldId id="287" r:id="rId35"/>
    <p:sldId id="288" r:id="rId36"/>
    <p:sldId id="289" r:id="rId37"/>
    <p:sldId id="271" r:id="rId38"/>
    <p:sldId id="274" r:id="rId39"/>
    <p:sldId id="272" r:id="rId40"/>
    <p:sldId id="273" r:id="rId41"/>
    <p:sldId id="275" r:id="rId42"/>
    <p:sldId id="292" r:id="rId43"/>
    <p:sldId id="276" r:id="rId44"/>
    <p:sldId id="277" r:id="rId45"/>
    <p:sldId id="278" r:id="rId46"/>
    <p:sldId id="279" r:id="rId47"/>
    <p:sldId id="280" r:id="rId48"/>
    <p:sldId id="281" r:id="rId49"/>
    <p:sldId id="284" r:id="rId50"/>
    <p:sldId id="283" r:id="rId51"/>
    <p:sldId id="282" r:id="rId52"/>
    <p:sldId id="285" r:id="rId53"/>
    <p:sldId id="307" r:id="rId54"/>
    <p:sldId id="309" r:id="rId5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39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F5A37-F5C2-44A7-9E18-AEE8FB20049F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596-0BA1-4FF4-8397-7178F3A05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51442-4F87-4D15-87BE-704A1B16B9C6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FF4B-CBA5-41F2-87E3-66F1AF931F79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4CEE5-3413-450E-973A-398C62E88AB5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1F0A-CBB7-4DA8-A9F3-9FF5CFAAF7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46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97C8F-B520-4707-9797-E7CA742FBA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07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BFA8-807B-490B-8AE6-D17395E62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5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ECB2-F2E7-4C42-B09D-88D5EE64A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9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4D24-7279-42EA-B42C-842B2AE2C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970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F641-64CB-4602-8626-B937C4A122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96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639E-CFF2-49E3-ABF6-4061CF5755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4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01A1-B266-4FE3-8CC5-CD14627C200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1440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8768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0366-1FC0-4539-8A5F-B0C9BCBF273B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BDE2-1FB0-4E8A-8747-E178E81CB6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06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BB0F-FD0D-492B-94CA-29EEC8DD69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04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83F7-8713-4F3F-91E6-7A60EB8174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3746-F904-4CFC-B396-438A9AEF9C6A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EEC5-CD8C-43FD-9424-3C06C337B108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160B-F84D-4339-8C5F-108AF34E21C0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5E9-5F88-4B87-981F-BA749D47877F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B3BF-DE93-41B9-9D06-C95E373A576C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5C97-CC50-4AAC-ABCE-724FA0D6079F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ABD4-4C3D-4CB8-90F6-AB20352B0523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4D43-0DCF-423D-AEA1-EFFF6D7BE0BB}" type="datetime1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074D-13B0-4B95-BDDA-1D6A030EBC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7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981200"/>
            <a:ext cx="7010400" cy="1752600"/>
          </a:xfrm>
        </p:spPr>
        <p:txBody>
          <a:bodyPr/>
          <a:lstStyle/>
          <a:p>
            <a:r>
              <a:rPr lang="en-US" dirty="0"/>
              <a:t>Variables, </a:t>
            </a:r>
            <a:r>
              <a:rPr lang="en-US" dirty="0" smtClean="0"/>
              <a:t>Types</a:t>
            </a:r>
            <a:r>
              <a:rPr lang="en-US" dirty="0"/>
              <a:t>, </a:t>
            </a:r>
            <a:r>
              <a:rPr lang="en-US" dirty="0" smtClean="0"/>
              <a:t>Operations </a:t>
            </a:r>
            <a:r>
              <a:rPr lang="en-US" dirty="0"/>
              <a:t>on </a:t>
            </a:r>
            <a:r>
              <a:rPr lang="en-US" dirty="0" smtClean="0"/>
              <a:t>Numbers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8109" y="4191000"/>
            <a:ext cx="60452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dirty="0"/>
              <a:t>CSE 1310 – Introduction to Computers and Programming</a:t>
            </a:r>
          </a:p>
          <a:p>
            <a:pPr algn="ctr" eaLnBrk="1" hangingPunct="1"/>
            <a:r>
              <a:rPr lang="en-US" dirty="0"/>
              <a:t>Vassilis </a:t>
            </a:r>
            <a:r>
              <a:rPr lang="en-US" dirty="0" smtClean="0"/>
              <a:t>Athitsos &amp; Chris Conly</a:t>
            </a:r>
            <a:endParaRPr lang="en-US" dirty="0"/>
          </a:p>
          <a:p>
            <a:pPr algn="ctr" eaLnBrk="1" hangingPunct="1"/>
            <a:r>
              <a:rPr lang="en-US" dirty="0"/>
              <a:t>University of Texas at 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418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wrong with this code?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incorrect code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area =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radius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20.231;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81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418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wrong with this code?</a:t>
            </a:r>
          </a:p>
          <a:p>
            <a:pPr lvl="1"/>
            <a:r>
              <a:rPr lang="en-US" sz="2000" dirty="0" smtClean="0"/>
              <a:t>Variable  "radius" is used before it has been declared.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incorrect code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   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20.231;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418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Corrected version.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 code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radius =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20.231;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3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418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wrong with this code?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incorrect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radius = 20.231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area =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8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418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wrong with this code?</a:t>
            </a:r>
          </a:p>
          <a:p>
            <a:pPr lvl="1"/>
            <a:r>
              <a:rPr lang="en-US" sz="2000" dirty="0" smtClean="0"/>
              <a:t>Variable  "radius" is misspelled in the line where the area is computed.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incorrect code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radius = 20.231;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area =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   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17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418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Corrected version.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radius = 20.231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area =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2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418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wrong with this code?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incorrect code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 * 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418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wrong with this code?</a:t>
            </a:r>
          </a:p>
          <a:p>
            <a:pPr lvl="1"/>
            <a:r>
              <a:rPr lang="en-US" sz="2000" dirty="0" smtClean="0"/>
              <a:t>Variable  x is being declared twice.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incorrect code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3 * 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91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418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Corrected version.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 code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5;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 * 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9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declare a </a:t>
            </a:r>
            <a:r>
              <a:rPr lang="en-US" dirty="0" smtClean="0"/>
              <a:t>variable, </a:t>
            </a:r>
            <a:r>
              <a:rPr lang="en-US" dirty="0"/>
              <a:t>you </a:t>
            </a:r>
            <a:r>
              <a:rPr lang="en-US" dirty="0" smtClean="0"/>
              <a:t>must specify the </a:t>
            </a:r>
            <a:r>
              <a:rPr lang="en-US" b="1" u="sng" dirty="0"/>
              <a:t>type</a:t>
            </a:r>
            <a:r>
              <a:rPr lang="en-US" dirty="0"/>
              <a:t> </a:t>
            </a:r>
            <a:r>
              <a:rPr lang="en-US" dirty="0" smtClean="0"/>
              <a:t>of that variable.</a:t>
            </a:r>
            <a:endParaRPr lang="en-US" dirty="0"/>
          </a:p>
          <a:p>
            <a:pPr marL="457200" lvl="1" indent="0">
              <a:buNone/>
            </a:pPr>
            <a:r>
              <a:rPr lang="en-US" i="1" dirty="0"/>
              <a:t>type </a:t>
            </a:r>
            <a:r>
              <a:rPr lang="en-US" i="1" dirty="0" err="1"/>
              <a:t>variable_name</a:t>
            </a:r>
            <a:r>
              <a:rPr lang="en-US" i="1" dirty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i="1" dirty="0"/>
              <a:t>type </a:t>
            </a:r>
            <a:r>
              <a:rPr lang="en-US" i="1" dirty="0" err="1"/>
              <a:t>variable_name</a:t>
            </a:r>
            <a:r>
              <a:rPr lang="en-US" i="1" dirty="0"/>
              <a:t> = </a:t>
            </a:r>
            <a:r>
              <a:rPr lang="en-US" i="1" dirty="0" err="1"/>
              <a:t>initial_value</a:t>
            </a:r>
            <a:r>
              <a:rPr lang="en-US" i="1" dirty="0" smtClean="0"/>
              <a:t>;</a:t>
            </a:r>
          </a:p>
          <a:p>
            <a:r>
              <a:rPr lang="en-US" dirty="0" smtClean="0"/>
              <a:t>The type of a variable defines what are </a:t>
            </a:r>
            <a:r>
              <a:rPr lang="en-US" b="1" u="sng" dirty="0" smtClean="0"/>
              <a:t>legal values</a:t>
            </a:r>
            <a:r>
              <a:rPr lang="en-US" dirty="0" smtClean="0"/>
              <a:t> for that variable.</a:t>
            </a:r>
          </a:p>
          <a:p>
            <a:pPr lvl="1"/>
            <a:r>
              <a:rPr lang="en-US" dirty="0" smtClean="0"/>
              <a:t>Java will never allow you to set a variable to a value incompatible with the type of the variable.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1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876800"/>
          </a:xfrm>
        </p:spPr>
        <p:txBody>
          <a:bodyPr/>
          <a:lstStyle/>
          <a:p>
            <a:r>
              <a:rPr lang="en-US" dirty="0" smtClean="0"/>
              <a:t>At any point, you can create a variable, by doing a </a:t>
            </a:r>
            <a:r>
              <a:rPr lang="en-US" b="1" u="sng" dirty="0" smtClean="0"/>
              <a:t>variable declaration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two ways to declare a variable: you can simply declare the type and name, or you can also provide an initial value.</a:t>
            </a:r>
          </a:p>
          <a:p>
            <a:pPr marL="457200" lvl="1" indent="0">
              <a:buNone/>
            </a:pPr>
            <a:r>
              <a:rPr lang="en-US" i="1" dirty="0"/>
              <a:t>type </a:t>
            </a:r>
            <a:r>
              <a:rPr lang="en-US" i="1" dirty="0" err="1" smtClean="0"/>
              <a:t>variable_name</a:t>
            </a:r>
            <a:r>
              <a:rPr lang="en-US" i="1" dirty="0" smtClean="0"/>
              <a:t>;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/>
              <a:t>type </a:t>
            </a:r>
            <a:r>
              <a:rPr lang="en-US" i="1" dirty="0" err="1" smtClean="0"/>
              <a:t>variable_name</a:t>
            </a:r>
            <a:r>
              <a:rPr lang="en-US" i="1" dirty="0" smtClean="0"/>
              <a:t> = </a:t>
            </a:r>
            <a:r>
              <a:rPr lang="en-US" i="1" dirty="0" err="1" smtClean="0"/>
              <a:t>initial_value</a:t>
            </a:r>
            <a:r>
              <a:rPr lang="en-US" i="1" dirty="0" smtClean="0"/>
              <a:t>;</a:t>
            </a:r>
          </a:p>
          <a:p>
            <a:r>
              <a:rPr lang="en-US" dirty="0" smtClean="0"/>
              <a:t>For example:</a:t>
            </a:r>
          </a:p>
          <a:p>
            <a:pPr marL="457200" lvl="1" indent="0"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123;</a:t>
            </a:r>
          </a:p>
          <a:p>
            <a:pPr marL="457200" lvl="1" indent="0"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number_of_fingers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457200" lvl="1" indent="0"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radius = 20.231;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6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this course, our main goal is to learn how to write programs that do basic processing of data.</a:t>
            </a:r>
          </a:p>
          <a:p>
            <a:pPr lvl="1"/>
            <a:r>
              <a:rPr lang="en-US" sz="2400" dirty="0" smtClean="0"/>
              <a:t>The only data we care about in this course are numbers and text.</a:t>
            </a:r>
          </a:p>
          <a:p>
            <a:r>
              <a:rPr lang="en-US" sz="2800" dirty="0" smtClean="0"/>
              <a:t>To work with data and text, we will use five basic types.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double</a:t>
            </a:r>
          </a:p>
          <a:p>
            <a:r>
              <a:rPr lang="en-US" sz="2800" dirty="0" err="1" smtClean="0"/>
              <a:t>boolean</a:t>
            </a:r>
            <a:endParaRPr lang="en-US" sz="2800" dirty="0" smtClean="0"/>
          </a:p>
          <a:p>
            <a:r>
              <a:rPr lang="en-US" sz="2800" dirty="0" smtClean="0"/>
              <a:t>String </a:t>
            </a:r>
          </a:p>
          <a:p>
            <a:r>
              <a:rPr lang="en-US" sz="2800" dirty="0" smtClean="0"/>
              <a:t>char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61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Basic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876800"/>
          </a:xfrm>
        </p:spPr>
        <p:txBody>
          <a:bodyPr/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legal values? Integers: -2,147,483,648 </a:t>
            </a:r>
            <a:r>
              <a:rPr lang="en-US" sz="2000" dirty="0"/>
              <a:t>.. 2,147,483,647</a:t>
            </a:r>
            <a:endParaRPr lang="en-US" sz="2000" dirty="0" smtClean="0"/>
          </a:p>
          <a:p>
            <a:r>
              <a:rPr lang="en-US" sz="2400" dirty="0" smtClean="0"/>
              <a:t>double   </a:t>
            </a:r>
          </a:p>
          <a:p>
            <a:pPr lvl="1"/>
            <a:r>
              <a:rPr lang="en-US" sz="2000" dirty="0" smtClean="0"/>
              <a:t>legal values? Real numbers. Largest and smallest positive number: 1.7976931348623157 </a:t>
            </a:r>
            <a:r>
              <a:rPr lang="en-US" sz="2000" dirty="0"/>
              <a:t>x 10</a:t>
            </a:r>
            <a:r>
              <a:rPr lang="en-US" sz="2000" baseline="30000" dirty="0"/>
              <a:t>308</a:t>
            </a:r>
            <a:r>
              <a:rPr lang="en-US" sz="2000" dirty="0"/>
              <a:t>, 4.9406564584124654 x 10</a:t>
            </a:r>
            <a:r>
              <a:rPr lang="en-US" sz="2000" baseline="30000" dirty="0"/>
              <a:t>-324</a:t>
            </a:r>
            <a:endParaRPr lang="en-US" sz="2000" dirty="0" smtClean="0"/>
          </a:p>
          <a:p>
            <a:r>
              <a:rPr lang="en-US" sz="2400" dirty="0" err="1" smtClean="0"/>
              <a:t>boolean</a:t>
            </a:r>
            <a:r>
              <a:rPr lang="en-US" sz="2400" dirty="0" smtClean="0"/>
              <a:t>   </a:t>
            </a:r>
          </a:p>
          <a:p>
            <a:pPr lvl="1"/>
            <a:r>
              <a:rPr lang="en-US" sz="2000" dirty="0" smtClean="0"/>
              <a:t>legal values? only two: </a:t>
            </a:r>
            <a:r>
              <a:rPr lang="en-US" sz="2000" b="1" dirty="0" smtClean="0"/>
              <a:t>true </a:t>
            </a:r>
            <a:r>
              <a:rPr lang="en-US" sz="2000" dirty="0" smtClean="0"/>
              <a:t>and </a:t>
            </a:r>
            <a:r>
              <a:rPr lang="en-US" sz="2000" b="1" dirty="0" smtClean="0"/>
              <a:t>false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String</a:t>
            </a:r>
          </a:p>
          <a:p>
            <a:pPr lvl="1"/>
            <a:r>
              <a:rPr lang="en-US" sz="2000" dirty="0" smtClean="0"/>
              <a:t>legal values? text, like "hello", "a cat jumped on the table", …</a:t>
            </a:r>
          </a:p>
          <a:p>
            <a:pPr lvl="1"/>
            <a:r>
              <a:rPr lang="en-US" sz="2000" dirty="0" smtClean="0"/>
              <a:t>NOTE: text for strings must be enclosed in </a:t>
            </a:r>
            <a:r>
              <a:rPr lang="en-US" sz="2000" b="1" u="sng" dirty="0" smtClean="0"/>
              <a:t>double quotes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char   </a:t>
            </a:r>
          </a:p>
          <a:p>
            <a:pPr lvl="1"/>
            <a:r>
              <a:rPr lang="en-US" sz="2000" dirty="0" smtClean="0"/>
              <a:t>legal values? singe characters, like 'c', '3', 'A', '#', …</a:t>
            </a:r>
          </a:p>
          <a:p>
            <a:pPr lvl="1"/>
            <a:r>
              <a:rPr lang="en-US" sz="2000" dirty="0"/>
              <a:t>NOTE: text for </a:t>
            </a:r>
            <a:r>
              <a:rPr lang="en-US" sz="2000" dirty="0" smtClean="0"/>
              <a:t>chars must </a:t>
            </a:r>
            <a:r>
              <a:rPr lang="en-US" sz="2000" dirty="0"/>
              <a:t>be enclosed in </a:t>
            </a:r>
            <a:r>
              <a:rPr lang="en-US" sz="2000" b="1" u="sng" dirty="0" smtClean="0"/>
              <a:t>single </a:t>
            </a:r>
            <a:r>
              <a:rPr lang="en-US" sz="2000" b="1" u="sng" dirty="0"/>
              <a:t>quotes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4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Useful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876800"/>
          </a:xfrm>
        </p:spPr>
        <p:txBody>
          <a:bodyPr/>
          <a:lstStyle/>
          <a:p>
            <a:r>
              <a:rPr lang="en-US" sz="2400" dirty="0" smtClean="0"/>
              <a:t>byte </a:t>
            </a:r>
          </a:p>
          <a:p>
            <a:pPr lvl="1"/>
            <a:r>
              <a:rPr lang="en-US" sz="2000" dirty="0" smtClean="0"/>
              <a:t>smallest positive and negative integers</a:t>
            </a:r>
          </a:p>
          <a:p>
            <a:pPr lvl="1"/>
            <a:r>
              <a:rPr lang="en-US" sz="2000" dirty="0" smtClean="0"/>
              <a:t>very limited range: -128 .. 127</a:t>
            </a:r>
          </a:p>
          <a:p>
            <a:r>
              <a:rPr lang="en-US" sz="2400" dirty="0" smtClean="0"/>
              <a:t>short   </a:t>
            </a:r>
          </a:p>
          <a:p>
            <a:pPr lvl="1"/>
            <a:r>
              <a:rPr lang="en-US" sz="2000" dirty="0" smtClean="0"/>
              <a:t>small positive and negative integers</a:t>
            </a:r>
          </a:p>
          <a:p>
            <a:pPr lvl="1"/>
            <a:r>
              <a:rPr lang="en-US" sz="2000" dirty="0" smtClean="0"/>
              <a:t>limited range: -32,768 .. 32,767</a:t>
            </a:r>
          </a:p>
          <a:p>
            <a:r>
              <a:rPr lang="en-US" sz="2400" dirty="0" smtClean="0"/>
              <a:t>long   </a:t>
            </a:r>
          </a:p>
          <a:p>
            <a:pPr lvl="1"/>
            <a:r>
              <a:rPr lang="en-US" sz="2000" dirty="0" smtClean="0"/>
              <a:t>largest positive and negative integers</a:t>
            </a:r>
          </a:p>
          <a:p>
            <a:pPr lvl="1"/>
            <a:r>
              <a:rPr lang="en-US" sz="2000" dirty="0" smtClean="0"/>
              <a:t>expanded range: -9,223,372,036,854,775,808 .. 9,223,372,036,854,775,807</a:t>
            </a:r>
          </a:p>
          <a:p>
            <a:r>
              <a:rPr lang="en-US" sz="2400" dirty="0" smtClean="0"/>
              <a:t>float</a:t>
            </a:r>
          </a:p>
          <a:p>
            <a:pPr lvl="1"/>
            <a:r>
              <a:rPr lang="en-US" sz="2000" dirty="0" smtClean="0"/>
              <a:t>single precision floating point (smaller than double)</a:t>
            </a:r>
          </a:p>
          <a:p>
            <a:pPr lvl="1"/>
            <a:r>
              <a:rPr lang="en-US" sz="2000" smtClean="0"/>
              <a:t>largest and smallest positive value: 3.40282347 </a:t>
            </a:r>
            <a:r>
              <a:rPr lang="en-US" sz="2000" dirty="0"/>
              <a:t>x 10</a:t>
            </a:r>
            <a:r>
              <a:rPr lang="en-US" sz="2000" baseline="30000" dirty="0"/>
              <a:t>38</a:t>
            </a:r>
            <a:r>
              <a:rPr lang="en-US" sz="2000" dirty="0"/>
              <a:t>, 1.40239846 x </a:t>
            </a:r>
            <a:r>
              <a:rPr lang="en-US" sz="2000" smtClean="0"/>
              <a:t>10</a:t>
            </a:r>
            <a:r>
              <a:rPr lang="en-US" sz="2000" baseline="30000" smtClean="0"/>
              <a:t>-45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51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Sizes of Primitive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Depends on the architecture, but for our computers:</a:t>
            </a:r>
          </a:p>
          <a:p>
            <a:r>
              <a:rPr lang="en-US" sz="2400" dirty="0" smtClean="0"/>
              <a:t>byte: 	8 bits</a:t>
            </a:r>
          </a:p>
          <a:p>
            <a:r>
              <a:rPr lang="en-US" sz="2400" dirty="0" smtClean="0"/>
              <a:t>short: 	16 bits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: 		32 bits</a:t>
            </a:r>
          </a:p>
          <a:p>
            <a:r>
              <a:rPr lang="en-US" sz="2400" dirty="0" smtClean="0"/>
              <a:t>long: 	64 bits</a:t>
            </a:r>
          </a:p>
          <a:p>
            <a:r>
              <a:rPr lang="en-US" sz="2400" dirty="0" smtClean="0"/>
              <a:t>float: 	32 bits</a:t>
            </a:r>
          </a:p>
          <a:p>
            <a:r>
              <a:rPr lang="en-US" sz="2400" dirty="0" smtClean="0"/>
              <a:t>double: 	64 bits   </a:t>
            </a:r>
          </a:p>
          <a:p>
            <a:r>
              <a:rPr lang="en-US" sz="2400" dirty="0" smtClean="0"/>
              <a:t>char: 	16 bits</a:t>
            </a:r>
          </a:p>
          <a:p>
            <a:r>
              <a:rPr lang="en-US" sz="2400" dirty="0" err="1" smtClean="0"/>
              <a:t>boolean</a:t>
            </a:r>
            <a:r>
              <a:rPr lang="en-US" sz="2400" dirty="0" smtClean="0"/>
              <a:t>: 	1 bit</a:t>
            </a:r>
          </a:p>
          <a:p>
            <a:pPr marL="0" indent="0">
              <a:buNone/>
            </a:pPr>
            <a:r>
              <a:rPr lang="en-US" sz="2400" dirty="0" smtClean="0"/>
              <a:t>Given the data type of a variable, Java knows how many bits to read from memory and how to interpret them.</a:t>
            </a:r>
          </a:p>
          <a:p>
            <a:pPr marL="0" indent="0">
              <a:buNone/>
            </a:pPr>
            <a:r>
              <a:rPr lang="en-US" sz="2400" dirty="0" smtClean="0"/>
              <a:t>The number of bits determines the range of values that can be represented using a given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Are </a:t>
            </a:r>
            <a:r>
              <a:rPr lang="en-US" b="1" u="sng" dirty="0" smtClean="0"/>
              <a:t>NOT</a:t>
            </a:r>
            <a:r>
              <a:rPr lang="en-US" dirty="0" smtClean="0"/>
              <a:t> Interchangeable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common mistake for beginners in programming is to not pay attention to types.</a:t>
            </a:r>
          </a:p>
          <a:p>
            <a:pPr lvl="1"/>
            <a:r>
              <a:rPr lang="en-US" sz="2400" dirty="0" smtClean="0"/>
              <a:t>Only beginners make this mistake.</a:t>
            </a:r>
          </a:p>
          <a:p>
            <a:pPr lvl="1"/>
            <a:r>
              <a:rPr lang="en-US" sz="2400" dirty="0" smtClean="0"/>
              <a:t>You will not make it past beginner stage as long as you make this mistake.</a:t>
            </a:r>
          </a:p>
          <a:p>
            <a:r>
              <a:rPr lang="en-US" sz="2800" dirty="0" smtClean="0"/>
              <a:t>The following four values are NOT interchangeable:</a:t>
            </a:r>
          </a:p>
          <a:p>
            <a:pPr marL="0" indent="0">
              <a:buNone/>
            </a:pPr>
            <a:r>
              <a:rPr lang="en-US" sz="2800" dirty="0" smtClean="0"/>
              <a:t>2         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2.0      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"2"      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'2'        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Why?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Are </a:t>
            </a:r>
            <a:r>
              <a:rPr lang="en-US" b="1" u="sng" dirty="0"/>
              <a:t>NOT</a:t>
            </a:r>
            <a:r>
              <a:rPr lang="en-US" dirty="0"/>
              <a:t> Interchangeable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common mistake for beginners in programming is to not pay attention to types.</a:t>
            </a:r>
          </a:p>
          <a:p>
            <a:pPr lvl="1"/>
            <a:r>
              <a:rPr lang="en-US" sz="2400" dirty="0" smtClean="0"/>
              <a:t>Only beginners make this mistake.</a:t>
            </a:r>
          </a:p>
          <a:p>
            <a:pPr lvl="1"/>
            <a:r>
              <a:rPr lang="en-US" sz="2400" dirty="0"/>
              <a:t>You will not make it past beginner stage as long as you make this mistake.</a:t>
            </a:r>
          </a:p>
          <a:p>
            <a:r>
              <a:rPr lang="en-US" sz="2800" dirty="0" smtClean="0"/>
              <a:t>The following four values are NOT interchangeable:</a:t>
            </a:r>
          </a:p>
          <a:p>
            <a:pPr marL="0" indent="0">
              <a:buNone/>
            </a:pPr>
            <a:r>
              <a:rPr lang="en-US" sz="2800" dirty="0" smtClean="0"/>
              <a:t>2           </a:t>
            </a:r>
            <a:r>
              <a:rPr lang="en-US" sz="2800" dirty="0" smtClean="0">
                <a:solidFill>
                  <a:srgbClr val="FF0000"/>
                </a:solidFill>
              </a:rPr>
              <a:t>this is an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2.0       </a:t>
            </a:r>
            <a:r>
              <a:rPr lang="en-US" sz="2800" dirty="0">
                <a:solidFill>
                  <a:srgbClr val="FF0000"/>
                </a:solidFill>
              </a:rPr>
              <a:t>this is </a:t>
            </a:r>
            <a:r>
              <a:rPr lang="en-US" sz="2800" dirty="0" smtClean="0">
                <a:solidFill>
                  <a:srgbClr val="FF0000"/>
                </a:solidFill>
              </a:rPr>
              <a:t>a double</a:t>
            </a:r>
          </a:p>
          <a:p>
            <a:pPr marL="0" indent="0">
              <a:buNone/>
            </a:pPr>
            <a:r>
              <a:rPr lang="en-US" sz="2800" dirty="0" smtClean="0"/>
              <a:t>"2"       </a:t>
            </a:r>
            <a:r>
              <a:rPr lang="en-US" sz="2800" dirty="0">
                <a:solidFill>
                  <a:srgbClr val="FF0000"/>
                </a:solidFill>
              </a:rPr>
              <a:t>this is </a:t>
            </a:r>
            <a:r>
              <a:rPr lang="en-US" sz="2800" dirty="0" smtClean="0">
                <a:solidFill>
                  <a:srgbClr val="FF0000"/>
                </a:solidFill>
              </a:rPr>
              <a:t>a string</a:t>
            </a:r>
          </a:p>
          <a:p>
            <a:pPr marL="0" indent="0">
              <a:buNone/>
            </a:pPr>
            <a:r>
              <a:rPr lang="en-US" sz="2800" dirty="0" smtClean="0"/>
              <a:t>'2'         </a:t>
            </a:r>
            <a:r>
              <a:rPr lang="en-US" sz="2800" dirty="0">
                <a:solidFill>
                  <a:srgbClr val="FF0000"/>
                </a:solidFill>
              </a:rPr>
              <a:t>this is </a:t>
            </a:r>
            <a:r>
              <a:rPr lang="en-US" sz="2800" dirty="0" smtClean="0">
                <a:solidFill>
                  <a:srgbClr val="FF0000"/>
                </a:solidFill>
              </a:rPr>
              <a:t>a character</a:t>
            </a:r>
          </a:p>
          <a:p>
            <a:pPr lvl="0"/>
            <a:r>
              <a:rPr lang="en-US" sz="2800" dirty="0" smtClean="0">
                <a:solidFill>
                  <a:prstClr val="black"/>
                </a:solidFill>
              </a:rPr>
              <a:t>Why? </a:t>
            </a:r>
            <a:r>
              <a:rPr lang="en-US" sz="2800" b="1" u="sng" dirty="0" smtClean="0">
                <a:solidFill>
                  <a:prstClr val="black"/>
                </a:solidFill>
              </a:rPr>
              <a:t>Because they are different types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2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Are </a:t>
            </a:r>
            <a:r>
              <a:rPr lang="en-US" b="1" u="sng" dirty="0"/>
              <a:t>NOT</a:t>
            </a:r>
            <a:r>
              <a:rPr lang="en-US" dirty="0"/>
              <a:t> Interchangeable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example:</a:t>
            </a:r>
            <a:endParaRPr lang="en-US" sz="2400" dirty="0"/>
          </a:p>
          <a:p>
            <a:pPr lvl="1"/>
            <a:r>
              <a:rPr lang="en-US" sz="2400" dirty="0" smtClean="0"/>
              <a:t>If you write "2.5" when you should be writing 2.5, your code will not work.</a:t>
            </a:r>
          </a:p>
          <a:p>
            <a:pPr lvl="1"/>
            <a:r>
              <a:rPr lang="en-US" sz="2400" dirty="0" smtClean="0"/>
              <a:t>If you write 5 when you should be writing '5', your code will not work.</a:t>
            </a:r>
          </a:p>
          <a:p>
            <a:pPr lvl="1"/>
            <a:r>
              <a:rPr lang="en-US" sz="2400" dirty="0" smtClean="0"/>
              <a:t>If you write 2 when you should be writing 2.0, your code will not work.</a:t>
            </a:r>
          </a:p>
          <a:p>
            <a:pPr lvl="1"/>
            <a:r>
              <a:rPr lang="en-US" sz="2400" dirty="0" smtClean="0"/>
              <a:t>If you write "true" when you should be writing true, your code will not work.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17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Are </a:t>
            </a:r>
            <a:r>
              <a:rPr lang="en-US" b="1" u="sng" dirty="0"/>
              <a:t>NOT</a:t>
            </a:r>
            <a:r>
              <a:rPr lang="en-US" dirty="0"/>
              <a:t> Interchangeable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876800"/>
          </a:xfrm>
        </p:spPr>
        <p:txBody>
          <a:bodyPr/>
          <a:lstStyle/>
          <a:p>
            <a:r>
              <a:rPr lang="en-US" sz="2800" dirty="0" smtClean="0"/>
              <a:t>For example: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300402"/>
              </p:ext>
            </p:extLst>
          </p:nvPr>
        </p:nvGraphicFramePr>
        <p:xfrm>
          <a:off x="1524000" y="1981200"/>
          <a:ext cx="6096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Incorrect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Correct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 a1 = 2.5;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 a1 = "2.5";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a2 = "2.5";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a2 = 2.5;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num</a:t>
                      </a:r>
                      <a:r>
                        <a:rPr lang="en-US" sz="2400" dirty="0" smtClean="0"/>
                        <a:t> = '5';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num</a:t>
                      </a:r>
                      <a:r>
                        <a:rPr lang="en-US" sz="2400" dirty="0" smtClean="0"/>
                        <a:t> = 5;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 c1 = 5;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char c1 = '5';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 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 = '5';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String 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 = "5";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my_int</a:t>
                      </a:r>
                      <a:r>
                        <a:rPr lang="en-US" sz="2400" baseline="0" dirty="0" smtClean="0"/>
                        <a:t> = 2.0;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my_int</a:t>
                      </a:r>
                      <a:r>
                        <a:rPr lang="en-US" sz="2400" baseline="0" dirty="0" smtClean="0"/>
                        <a:t> = 2;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boolean</a:t>
                      </a:r>
                      <a:r>
                        <a:rPr lang="en-US" sz="2400" dirty="0" smtClean="0"/>
                        <a:t> v</a:t>
                      </a:r>
                      <a:r>
                        <a:rPr lang="en-US" sz="2400" baseline="0" dirty="0" smtClean="0"/>
                        <a:t> = "true";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boolean</a:t>
                      </a:r>
                      <a:r>
                        <a:rPr lang="en-US" sz="2400" dirty="0" smtClean="0"/>
                        <a:t> v</a:t>
                      </a:r>
                      <a:r>
                        <a:rPr lang="en-US" sz="2400" baseline="0" dirty="0" smtClean="0"/>
                        <a:t> = true;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String v = true;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String v = "true";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63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++ and --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191000"/>
            <a:ext cx="8763000" cy="2590800"/>
          </a:xfrm>
        </p:spPr>
        <p:txBody>
          <a:bodyPr/>
          <a:lstStyle/>
          <a:p>
            <a:r>
              <a:rPr lang="en-US" sz="2400" dirty="0" smtClean="0"/>
              <a:t>The ++ operator increments the value of a variable by 1.</a:t>
            </a:r>
          </a:p>
          <a:p>
            <a:r>
              <a:rPr lang="en-US" sz="2400" dirty="0" smtClean="0"/>
              <a:t>Syntax:</a:t>
            </a:r>
            <a:r>
              <a:rPr lang="en-US" sz="2400" i="1" dirty="0" smtClean="0"/>
              <a:t> </a:t>
            </a:r>
            <a:br>
              <a:rPr lang="en-US" sz="2400" i="1" dirty="0" smtClean="0"/>
            </a:br>
            <a:r>
              <a:rPr lang="en-US" sz="2400" i="1" dirty="0" err="1" smtClean="0"/>
              <a:t>variable_name</a:t>
            </a:r>
            <a:r>
              <a:rPr lang="en-US" sz="2400" dirty="0" smtClean="0"/>
              <a:t>++;   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-- operator decrements </a:t>
            </a:r>
            <a:r>
              <a:rPr lang="en-US" sz="2400" dirty="0"/>
              <a:t>the value of a variable by 1.</a:t>
            </a:r>
          </a:p>
          <a:p>
            <a:r>
              <a:rPr lang="en-US" sz="2400" dirty="0"/>
              <a:t>Syntax:</a:t>
            </a:r>
            <a:r>
              <a:rPr lang="en-US" sz="2400" i="1" dirty="0"/>
              <a:t> </a:t>
            </a:r>
            <a:br>
              <a:rPr lang="en-US" sz="2400" i="1" dirty="0"/>
            </a:br>
            <a:r>
              <a:rPr lang="en-US" sz="2400" i="1" dirty="0" err="1" smtClean="0"/>
              <a:t>variable_name</a:t>
            </a:r>
            <a:r>
              <a:rPr lang="en-US" sz="2400" dirty="0" smtClean="0"/>
              <a:t>--;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7056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 = 5.5;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x++;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s-E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4;</a:t>
            </a:r>
          </a:p>
          <a:p>
            <a:r>
              <a:rPr lang="es-E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y--;</a:t>
            </a:r>
          </a:p>
          <a:p>
            <a:r>
              <a:rPr lang="es-E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s-E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0" y="1143000"/>
            <a:ext cx="1447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6.5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154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++ and --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191000"/>
            <a:ext cx="8763000" cy="2590800"/>
          </a:xfrm>
        </p:spPr>
        <p:txBody>
          <a:bodyPr/>
          <a:lstStyle/>
          <a:p>
            <a:r>
              <a:rPr lang="en-US" sz="2400" dirty="0" smtClean="0"/>
              <a:t>The following two lines do the EXACT SAME THING:</a:t>
            </a:r>
          </a:p>
          <a:p>
            <a:pPr marL="0" indent="0">
              <a:buNone/>
            </a:pPr>
            <a:r>
              <a:rPr lang="en-US" sz="2400" i="1" dirty="0" err="1" smtClean="0"/>
              <a:t>variable_name</a:t>
            </a:r>
            <a:r>
              <a:rPr lang="en-US" sz="2400" dirty="0" smtClean="0"/>
              <a:t>++;  </a:t>
            </a:r>
          </a:p>
          <a:p>
            <a:pPr marL="0" indent="0">
              <a:buNone/>
            </a:pPr>
            <a:r>
              <a:rPr lang="en-US" sz="2400" i="1" dirty="0" err="1" smtClean="0"/>
              <a:t>variable_name</a:t>
            </a:r>
            <a:r>
              <a:rPr lang="en-US" sz="2400" i="1" dirty="0" smtClean="0"/>
              <a:t> </a:t>
            </a:r>
            <a:r>
              <a:rPr lang="en-US" sz="2400" dirty="0" smtClean="0"/>
              <a:t>= </a:t>
            </a:r>
            <a:r>
              <a:rPr lang="en-US" sz="2400" i="1" dirty="0" err="1" smtClean="0"/>
              <a:t>variable_name</a:t>
            </a:r>
            <a:r>
              <a:rPr lang="en-US" sz="2400" dirty="0" smtClean="0"/>
              <a:t> + 1;</a:t>
            </a:r>
          </a:p>
          <a:p>
            <a:r>
              <a:rPr lang="en-US" sz="2400" dirty="0"/>
              <a:t>The following two lines do the EXACT SAME THING:</a:t>
            </a:r>
          </a:p>
          <a:p>
            <a:pPr marL="0" indent="0">
              <a:buNone/>
            </a:pPr>
            <a:r>
              <a:rPr lang="en-US" sz="2400" i="1" dirty="0" err="1" smtClean="0"/>
              <a:t>variable_name</a:t>
            </a:r>
            <a:r>
              <a:rPr lang="en-US" sz="2400" i="1" dirty="0" smtClean="0"/>
              <a:t>--</a:t>
            </a:r>
            <a:r>
              <a:rPr lang="en-US" sz="2400" dirty="0" smtClean="0"/>
              <a:t>;  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 err="1"/>
              <a:t>variable_name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i="1" dirty="0" err="1" smtClean="0"/>
              <a:t>variable_name</a:t>
            </a:r>
            <a:r>
              <a:rPr lang="en-US" sz="2400" dirty="0" smtClean="0"/>
              <a:t> - 1;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7056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 = 5.5;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x++;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s-E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4;</a:t>
            </a:r>
          </a:p>
          <a:p>
            <a:r>
              <a:rPr lang="es-E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y--;</a:t>
            </a:r>
          </a:p>
          <a:p>
            <a:r>
              <a:rPr lang="es-E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s-E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0" y="1143000"/>
            <a:ext cx="1447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6.5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76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Declaration/Initialization before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1447800"/>
          </a:xfrm>
        </p:spPr>
        <p:txBody>
          <a:bodyPr/>
          <a:lstStyle/>
          <a:p>
            <a:r>
              <a:rPr lang="en-US" sz="2800" dirty="0" smtClean="0"/>
              <a:t>A variable must be declared before we try to use it.</a:t>
            </a:r>
          </a:p>
          <a:p>
            <a:r>
              <a:rPr lang="en-US" sz="2800" dirty="0" smtClean="0"/>
              <a:t>The code below illustrates a common mistake.</a:t>
            </a:r>
          </a:p>
          <a:p>
            <a:pPr lvl="1"/>
            <a:r>
              <a:rPr lang="en-US" sz="2400" dirty="0" smtClean="0"/>
              <a:t>Variable </a:t>
            </a:r>
            <a:r>
              <a:rPr lang="en-US" sz="2400" dirty="0" err="1" smtClean="0"/>
              <a:t>var</a:t>
            </a:r>
            <a:r>
              <a:rPr lang="en-US" sz="2400" dirty="0" smtClean="0"/>
              <a:t> is not declared anywhere.</a:t>
            </a:r>
          </a:p>
          <a:p>
            <a:r>
              <a:rPr lang="en-US" sz="2800" dirty="0" smtClean="0"/>
              <a:t>Java will refuse to run this code, complaining that it "cannot find symbol </a:t>
            </a:r>
            <a:r>
              <a:rPr lang="en-US" sz="2800" dirty="0" err="1" smtClean="0"/>
              <a:t>var</a:t>
            </a:r>
            <a:r>
              <a:rPr lang="en-US" sz="2800" dirty="0" smtClean="0"/>
              <a:t>".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227255"/>
            <a:ext cx="7620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incorrect code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3416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++ and --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43400"/>
            <a:ext cx="8763000" cy="2057400"/>
          </a:xfrm>
        </p:spPr>
        <p:txBody>
          <a:bodyPr/>
          <a:lstStyle/>
          <a:p>
            <a:r>
              <a:rPr lang="en-US" sz="2400" dirty="0" smtClean="0"/>
              <a:t>An alternative version of the previous program, without using ++ and --.</a:t>
            </a:r>
          </a:p>
          <a:p>
            <a:r>
              <a:rPr lang="en-US" sz="2400" dirty="0" smtClean="0"/>
              <a:t>Whether you use ++ and -- or not is entirely up to you.</a:t>
            </a:r>
          </a:p>
          <a:p>
            <a:r>
              <a:rPr lang="en-US" sz="2400" dirty="0" smtClean="0"/>
              <a:t>However, you should understand what they do when you see them in code.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7056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 = 5.5;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x+1;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s-E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4;</a:t>
            </a:r>
          </a:p>
          <a:p>
            <a:r>
              <a:rPr lang="es-E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y-1;</a:t>
            </a:r>
          </a:p>
          <a:p>
            <a:r>
              <a:rPr lang="es-E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39000" y="1143000"/>
            <a:ext cx="1447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6.5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+=</a:t>
            </a:r>
            <a:r>
              <a:rPr lang="en-US" dirty="0" smtClean="0"/>
              <a:t> and </a:t>
            </a:r>
            <a:r>
              <a:rPr lang="en-US" b="1" dirty="0" smtClean="0"/>
              <a:t>-=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43400"/>
            <a:ext cx="8763000" cy="20574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/>
              <a:t>+= </a:t>
            </a:r>
            <a:r>
              <a:rPr lang="en-US" sz="2400" dirty="0"/>
              <a:t>operator </a:t>
            </a:r>
            <a:r>
              <a:rPr lang="en-US" sz="2400" dirty="0" smtClean="0"/>
              <a:t>adds some value to a variable.</a:t>
            </a:r>
            <a:endParaRPr lang="en-US" sz="2400" dirty="0"/>
          </a:p>
          <a:p>
            <a:r>
              <a:rPr lang="en-US" sz="2400" dirty="0"/>
              <a:t>Syntax:</a:t>
            </a:r>
            <a:r>
              <a:rPr lang="en-US" sz="2400" i="1" dirty="0"/>
              <a:t> </a:t>
            </a:r>
            <a:br>
              <a:rPr lang="en-US" sz="2400" i="1" dirty="0"/>
            </a:br>
            <a:r>
              <a:rPr lang="en-US" sz="2400" i="1" dirty="0" err="1" smtClean="0"/>
              <a:t>variable_name</a:t>
            </a:r>
            <a:r>
              <a:rPr lang="en-US" sz="2400" i="1" dirty="0" smtClean="0"/>
              <a:t> </a:t>
            </a:r>
            <a:r>
              <a:rPr lang="en-US" sz="2400" dirty="0" smtClean="0"/>
              <a:t>+= </a:t>
            </a:r>
            <a:r>
              <a:rPr lang="en-US" sz="2400" i="1" dirty="0" smtClean="0"/>
              <a:t>value</a:t>
            </a:r>
            <a:r>
              <a:rPr lang="en-US" sz="2400" dirty="0" smtClean="0"/>
              <a:t>;   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smtClean="0"/>
              <a:t>-= </a:t>
            </a:r>
            <a:r>
              <a:rPr lang="en-US" sz="2400" dirty="0"/>
              <a:t>operator </a:t>
            </a:r>
            <a:r>
              <a:rPr lang="en-US" sz="2400" dirty="0" smtClean="0"/>
              <a:t>subtracts some value from a variable.</a:t>
            </a:r>
            <a:endParaRPr lang="en-US" sz="2400" dirty="0"/>
          </a:p>
          <a:p>
            <a:r>
              <a:rPr lang="en-US" sz="2400" dirty="0"/>
              <a:t>Syntax:</a:t>
            </a:r>
            <a:r>
              <a:rPr lang="en-US" sz="2400" i="1" dirty="0"/>
              <a:t> </a:t>
            </a:r>
            <a:br>
              <a:rPr lang="en-US" sz="2400" i="1" dirty="0"/>
            </a:br>
            <a:r>
              <a:rPr lang="en-US" sz="2400" i="1" dirty="0" err="1" smtClean="0"/>
              <a:t>variable_name</a:t>
            </a:r>
            <a:r>
              <a:rPr lang="en-US" sz="2400" i="1" dirty="0" smtClean="0"/>
              <a:t> </a:t>
            </a:r>
            <a:r>
              <a:rPr lang="en-US" sz="2400" dirty="0" smtClean="0"/>
              <a:t>-= </a:t>
            </a:r>
            <a:r>
              <a:rPr lang="en-US" sz="2400" i="1" dirty="0" smtClean="0"/>
              <a:t>value</a:t>
            </a:r>
            <a:r>
              <a:rPr lang="en-US" sz="2400" dirty="0" smtClean="0"/>
              <a:t>;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7056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 = 5.5;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3.2;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20;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-= 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0" y="1143000"/>
            <a:ext cx="1447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8.7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+=</a:t>
            </a:r>
            <a:r>
              <a:rPr lang="en-US" dirty="0" smtClean="0"/>
              <a:t> and </a:t>
            </a:r>
            <a:r>
              <a:rPr lang="en-US" b="1" dirty="0" smtClean="0"/>
              <a:t>-=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191000"/>
            <a:ext cx="8763000" cy="2057400"/>
          </a:xfrm>
        </p:spPr>
        <p:txBody>
          <a:bodyPr/>
          <a:lstStyle/>
          <a:p>
            <a:r>
              <a:rPr lang="en-US" sz="2400" dirty="0"/>
              <a:t>The following two lines do the EXACT SAME THING:</a:t>
            </a:r>
          </a:p>
          <a:p>
            <a:pPr marL="0" indent="0">
              <a:buNone/>
            </a:pPr>
            <a:r>
              <a:rPr lang="en-US" sz="2400" i="1" dirty="0" err="1" smtClean="0"/>
              <a:t>variable_name</a:t>
            </a:r>
            <a:r>
              <a:rPr lang="en-US" sz="2400" i="1" dirty="0" smtClean="0"/>
              <a:t> </a:t>
            </a:r>
            <a:r>
              <a:rPr lang="en-US" sz="2400" dirty="0" smtClean="0"/>
              <a:t>+= </a:t>
            </a:r>
            <a:r>
              <a:rPr lang="en-US" sz="2400" i="1" dirty="0" smtClean="0"/>
              <a:t>value</a:t>
            </a:r>
            <a:r>
              <a:rPr lang="en-US" sz="2400" dirty="0" smtClean="0"/>
              <a:t>;  </a:t>
            </a:r>
            <a:endParaRPr lang="en-US" sz="2400" dirty="0"/>
          </a:p>
          <a:p>
            <a:pPr marL="0" indent="0">
              <a:buNone/>
            </a:pPr>
            <a:r>
              <a:rPr lang="en-US" sz="2400" i="1" dirty="0" err="1"/>
              <a:t>variable_name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i="1" dirty="0" err="1"/>
              <a:t>variable_name</a:t>
            </a:r>
            <a:r>
              <a:rPr lang="en-US" sz="2400" dirty="0"/>
              <a:t> + </a:t>
            </a:r>
            <a:r>
              <a:rPr lang="en-US" sz="2400" i="1" dirty="0" smtClean="0"/>
              <a:t>value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The following two lines do the EXACT SAME THING:</a:t>
            </a:r>
          </a:p>
          <a:p>
            <a:pPr marL="0" indent="0">
              <a:buNone/>
            </a:pPr>
            <a:r>
              <a:rPr lang="en-US" sz="2400" i="1" dirty="0" err="1"/>
              <a:t>variable_name</a:t>
            </a:r>
            <a:r>
              <a:rPr lang="en-US" sz="2400" i="1" dirty="0"/>
              <a:t> </a:t>
            </a:r>
            <a:r>
              <a:rPr lang="en-US" sz="2400" dirty="0" smtClean="0"/>
              <a:t>-= </a:t>
            </a:r>
            <a:r>
              <a:rPr lang="en-US" sz="2400" i="1" dirty="0"/>
              <a:t>value</a:t>
            </a:r>
            <a:r>
              <a:rPr lang="en-US" sz="2400" dirty="0"/>
              <a:t>;  </a:t>
            </a:r>
          </a:p>
          <a:p>
            <a:pPr marL="0" indent="0">
              <a:buNone/>
            </a:pPr>
            <a:r>
              <a:rPr lang="en-US" sz="2400" i="1" dirty="0" err="1"/>
              <a:t>variable_name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i="1" err="1"/>
              <a:t>variable_name</a:t>
            </a:r>
            <a:r>
              <a:rPr lang="en-US" sz="2400"/>
              <a:t> </a:t>
            </a:r>
            <a:r>
              <a:rPr lang="en-US" sz="2400" smtClean="0"/>
              <a:t>- </a:t>
            </a:r>
            <a:r>
              <a:rPr lang="en-US" sz="2400" i="1" dirty="0"/>
              <a:t>value</a:t>
            </a:r>
            <a:r>
              <a:rPr lang="en-US" sz="240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7056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 = 5.5;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3.2;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20;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-= 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0" y="1143000"/>
            <a:ext cx="1447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8.7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+=</a:t>
            </a:r>
            <a:r>
              <a:rPr lang="en-US" dirty="0" smtClean="0"/>
              <a:t> and </a:t>
            </a:r>
            <a:r>
              <a:rPr lang="en-US" b="1" dirty="0" smtClean="0"/>
              <a:t>-=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43400"/>
            <a:ext cx="8763000" cy="2057400"/>
          </a:xfrm>
        </p:spPr>
        <p:txBody>
          <a:bodyPr/>
          <a:lstStyle/>
          <a:p>
            <a:r>
              <a:rPr lang="en-US" sz="2400" dirty="0"/>
              <a:t>An alternative version of the previous program, without using </a:t>
            </a:r>
            <a:r>
              <a:rPr lang="en-US" sz="2400" dirty="0" smtClean="0"/>
              <a:t>+= </a:t>
            </a:r>
            <a:r>
              <a:rPr lang="en-US" sz="2400" dirty="0"/>
              <a:t>and </a:t>
            </a:r>
            <a:r>
              <a:rPr lang="en-US" sz="2400" dirty="0" smtClean="0"/>
              <a:t>-=.</a:t>
            </a:r>
            <a:endParaRPr lang="en-US" sz="2400" dirty="0"/>
          </a:p>
          <a:p>
            <a:r>
              <a:rPr lang="en-US" sz="2400" dirty="0"/>
              <a:t>Whether you use </a:t>
            </a:r>
            <a:r>
              <a:rPr lang="en-US" sz="2400" dirty="0" smtClean="0"/>
              <a:t>+= </a:t>
            </a:r>
            <a:r>
              <a:rPr lang="en-US" sz="2400" dirty="0"/>
              <a:t>and </a:t>
            </a:r>
            <a:r>
              <a:rPr lang="en-US" sz="2400" dirty="0" smtClean="0"/>
              <a:t>-= </a:t>
            </a:r>
            <a:r>
              <a:rPr lang="en-US" sz="2400" dirty="0"/>
              <a:t>or not is entirely up to you.</a:t>
            </a:r>
          </a:p>
          <a:p>
            <a:r>
              <a:rPr lang="en-US" sz="2400" dirty="0"/>
              <a:t>However, you should understand what they do when you see them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67056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x = 5.5;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+ 3.2;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20;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y - 5;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0" y="1143000"/>
            <a:ext cx="14478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8.7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Ways to Add/Subtract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r>
              <a:rPr lang="en-US" sz="2800" dirty="0" smtClean="0"/>
              <a:t>If we want to add 1 to x, in how many ways can we do it?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we want to </a:t>
            </a:r>
            <a:r>
              <a:rPr lang="en-US" sz="2800" dirty="0" smtClean="0"/>
              <a:t>subtract 1 from </a:t>
            </a:r>
            <a:r>
              <a:rPr lang="en-US" sz="2800" dirty="0"/>
              <a:t>x, in how many ways can we do it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Ways to Add/Subtract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r>
              <a:rPr lang="en-US" sz="2800" dirty="0" smtClean="0"/>
              <a:t>If we want to add 1 to x, in how many ways can we do it?</a:t>
            </a:r>
          </a:p>
          <a:p>
            <a:pPr marL="457200" lvl="1" indent="0">
              <a:buNone/>
            </a:pPr>
            <a:r>
              <a:rPr lang="en-US" sz="2400" dirty="0" smtClean="0"/>
              <a:t>x++;</a:t>
            </a:r>
          </a:p>
          <a:p>
            <a:pPr marL="457200" lvl="1" indent="0">
              <a:buNone/>
            </a:pPr>
            <a:r>
              <a:rPr lang="en-US" sz="2400" dirty="0" smtClean="0"/>
              <a:t>x += 1;</a:t>
            </a:r>
          </a:p>
          <a:p>
            <a:pPr marL="457200" lvl="1" indent="0">
              <a:buNone/>
            </a:pPr>
            <a:r>
              <a:rPr lang="en-US" sz="2400" dirty="0" smtClean="0"/>
              <a:t>x = x+1;</a:t>
            </a:r>
          </a:p>
          <a:p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we want to </a:t>
            </a:r>
            <a:r>
              <a:rPr lang="en-US" sz="2800" dirty="0" smtClean="0"/>
              <a:t>subtract 1 from </a:t>
            </a:r>
            <a:r>
              <a:rPr lang="en-US" sz="2800" dirty="0"/>
              <a:t>x, in how many ways can we do it?</a:t>
            </a:r>
          </a:p>
          <a:p>
            <a:pPr marL="457200" lvl="1" indent="0">
              <a:buNone/>
            </a:pPr>
            <a:r>
              <a:rPr lang="en-US" sz="2400" dirty="0" smtClean="0"/>
              <a:t>x--;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x </a:t>
            </a:r>
            <a:r>
              <a:rPr lang="en-US" sz="2400" dirty="0" smtClean="0"/>
              <a:t>-= </a:t>
            </a:r>
            <a:r>
              <a:rPr lang="en-US" sz="2400" dirty="0"/>
              <a:t>1;</a:t>
            </a:r>
          </a:p>
          <a:p>
            <a:pPr marL="457200" lvl="1" indent="0">
              <a:buNone/>
            </a:pPr>
            <a:r>
              <a:rPr lang="en-US" sz="2400" dirty="0"/>
              <a:t>x = </a:t>
            </a:r>
            <a:r>
              <a:rPr lang="en-US" sz="2400" dirty="0" smtClean="0"/>
              <a:t>x-1</a:t>
            </a:r>
            <a:r>
              <a:rPr lang="en-US" sz="2400" dirty="0"/>
              <a:t>;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Doubles to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81400"/>
            <a:ext cx="8534400" cy="2590800"/>
          </a:xfrm>
        </p:spPr>
        <p:txBody>
          <a:bodyPr/>
          <a:lstStyle/>
          <a:p>
            <a:r>
              <a:rPr lang="en-US" dirty="0" smtClean="0"/>
              <a:t>The above code gives an error: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price = 18.53;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dollars = price;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("Rounded price: %d dollars", dollars);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5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Doubles to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81400"/>
            <a:ext cx="8534400" cy="2590800"/>
          </a:xfrm>
        </p:spPr>
        <p:txBody>
          <a:bodyPr/>
          <a:lstStyle/>
          <a:p>
            <a:r>
              <a:rPr lang="en-US" dirty="0" smtClean="0"/>
              <a:t>The above code gives an error:</a:t>
            </a:r>
          </a:p>
          <a:p>
            <a:pPr lvl="1"/>
            <a:r>
              <a:rPr lang="en-US" dirty="0" smtClean="0"/>
              <a:t>Java does not allow assigning a double value to an </a:t>
            </a:r>
            <a:r>
              <a:rPr lang="en-US" dirty="0" err="1" smtClean="0"/>
              <a:t>int</a:t>
            </a:r>
            <a:r>
              <a:rPr lang="en-US" dirty="0" smtClean="0"/>
              <a:t> variable.</a:t>
            </a:r>
          </a:p>
          <a:p>
            <a:r>
              <a:rPr lang="en-US" dirty="0" smtClean="0"/>
              <a:t>There are several ways to get around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price = 18.53;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dollars = price;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("Rounded price: %d dollars", dollars);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27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Doubles to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581400"/>
            <a:ext cx="8534400" cy="2590800"/>
          </a:xfrm>
        </p:spPr>
        <p:txBody>
          <a:bodyPr/>
          <a:lstStyle/>
          <a:p>
            <a:r>
              <a:rPr lang="en-US" dirty="0" smtClean="0"/>
              <a:t>First approach: casting.</a:t>
            </a:r>
          </a:p>
          <a:p>
            <a:pPr lvl="1"/>
            <a:r>
              <a:rPr lang="en-US" dirty="0" smtClean="0"/>
              <a:t>Putting (</a:t>
            </a:r>
            <a:r>
              <a:rPr lang="en-US" dirty="0" err="1" smtClean="0"/>
              <a:t>int</a:t>
            </a:r>
            <a:r>
              <a:rPr lang="en-US" dirty="0" smtClean="0"/>
              <a:t>) in front of the double value asks Java to convert that value to an integer.</a:t>
            </a:r>
          </a:p>
          <a:p>
            <a:pPr lvl="1"/>
            <a:r>
              <a:rPr lang="en-US" dirty="0" smtClean="0"/>
              <a:t>Casting simply removes the decimal part.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18.53</a:t>
            </a:r>
            <a:r>
              <a:rPr lang="en-US" dirty="0" smtClean="0"/>
              <a:t>    evaluates to 18.</a:t>
            </a:r>
          </a:p>
          <a:p>
            <a:pPr lvl="1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-18.53</a:t>
            </a:r>
            <a:r>
              <a:rPr lang="en-US" b="1" dirty="0" smtClean="0">
                <a:cs typeface="Courier New" panose="02070309020205020404" pitchFamily="49" charset="0"/>
              </a:rPr>
              <a:t>     </a:t>
            </a:r>
            <a:r>
              <a:rPr lang="en-US" dirty="0" smtClean="0"/>
              <a:t>evaluates to -18.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price = 18.53;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dollars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("Rounded price: %d dollars", dollars);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6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Doubles to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90800"/>
          </a:xfrm>
        </p:spPr>
        <p:txBody>
          <a:bodyPr/>
          <a:lstStyle/>
          <a:p>
            <a:r>
              <a:rPr lang="en-US" sz="2800" dirty="0" smtClean="0"/>
              <a:t>Second approach: rounding.</a:t>
            </a:r>
          </a:p>
          <a:p>
            <a:pPr lvl="1"/>
            <a:r>
              <a:rPr lang="en-US" sz="2400" dirty="0" err="1" smtClean="0"/>
              <a:t>Math.round</a:t>
            </a:r>
            <a:r>
              <a:rPr lang="en-US" sz="2400" dirty="0" smtClean="0"/>
              <a:t>(</a:t>
            </a:r>
            <a:r>
              <a:rPr lang="en-US" sz="2400" i="1" dirty="0" smtClean="0"/>
              <a:t>number</a:t>
            </a:r>
            <a:r>
              <a:rPr lang="en-US" sz="2400" dirty="0" smtClean="0"/>
              <a:t>) rounds </a:t>
            </a:r>
            <a:r>
              <a:rPr lang="en-US" sz="2400" i="1" dirty="0" smtClean="0"/>
              <a:t>number</a:t>
            </a:r>
            <a:r>
              <a:rPr lang="en-US" sz="2400" dirty="0" smtClean="0"/>
              <a:t> to the closest integer.</a:t>
            </a:r>
          </a:p>
          <a:p>
            <a:pPr lvl="1"/>
            <a:r>
              <a:rPr lang="en-US" sz="2400" dirty="0" smtClean="0"/>
              <a:t>We still need to put (</a:t>
            </a:r>
            <a:r>
              <a:rPr lang="en-US" sz="2400" dirty="0" err="1" smtClean="0"/>
              <a:t>int</a:t>
            </a:r>
            <a:r>
              <a:rPr lang="en-US" sz="2400" dirty="0" smtClean="0"/>
              <a:t>), to convert the result of </a:t>
            </a:r>
            <a:r>
              <a:rPr lang="en-US" sz="2400" dirty="0" err="1" smtClean="0"/>
              <a:t>Math.round</a:t>
            </a:r>
            <a:r>
              <a:rPr lang="en-US" sz="2400" dirty="0" smtClean="0"/>
              <a:t> into an integer.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(18.53)</a:t>
            </a:r>
            <a:r>
              <a:rPr lang="en-US" sz="2400" dirty="0" smtClean="0"/>
              <a:t>    </a:t>
            </a:r>
            <a:r>
              <a:rPr lang="en-US" sz="2400" dirty="0"/>
              <a:t>evaluates to </a:t>
            </a:r>
            <a:r>
              <a:rPr lang="en-US" sz="2400" dirty="0" smtClean="0"/>
              <a:t>19.</a:t>
            </a:r>
            <a:endParaRPr lang="en-US" sz="2400" dirty="0"/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-18.53)</a:t>
            </a:r>
            <a:r>
              <a:rPr lang="en-US" sz="2400" b="1" dirty="0" smtClean="0">
                <a:cs typeface="Courier New" panose="02070309020205020404" pitchFamily="49" charset="0"/>
              </a:rPr>
              <a:t>     </a:t>
            </a:r>
            <a:r>
              <a:rPr lang="en-US" sz="2400" dirty="0"/>
              <a:t>evaluates to -</a:t>
            </a:r>
            <a:r>
              <a:rPr lang="en-US" sz="2400" dirty="0" smtClean="0"/>
              <a:t>19.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price = 18.53;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dollars =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(price);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("Rounded price: %d dollars", dollars);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9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Declaration/Initialization before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1447800"/>
          </a:xfrm>
        </p:spPr>
        <p:txBody>
          <a:bodyPr/>
          <a:lstStyle/>
          <a:p>
            <a:r>
              <a:rPr lang="en-US" sz="2800" dirty="0" smtClean="0"/>
              <a:t>A variable must be declared </a:t>
            </a:r>
            <a:r>
              <a:rPr lang="en-US" sz="2800" dirty="0" smtClean="0">
                <a:solidFill>
                  <a:srgbClr val="FF0000"/>
                </a:solidFill>
              </a:rPr>
              <a:t>and initialized </a:t>
            </a:r>
            <a:r>
              <a:rPr lang="en-US" sz="2800" dirty="0" smtClean="0"/>
              <a:t>before we try to use it.</a:t>
            </a:r>
          </a:p>
          <a:p>
            <a:r>
              <a:rPr lang="en-US" sz="2800" dirty="0" smtClean="0"/>
              <a:t>The code below illustrates a common mistake.</a:t>
            </a:r>
          </a:p>
          <a:p>
            <a:pPr lvl="1"/>
            <a:r>
              <a:rPr lang="en-US" sz="2400" dirty="0" smtClean="0"/>
              <a:t>Variable </a:t>
            </a:r>
            <a:r>
              <a:rPr lang="en-US" sz="2400" b="1" dirty="0" err="1" smtClean="0"/>
              <a:t>var</a:t>
            </a:r>
            <a:r>
              <a:rPr lang="en-US" sz="2400" dirty="0" smtClean="0"/>
              <a:t> is declared but not initialized.</a:t>
            </a:r>
          </a:p>
          <a:p>
            <a:r>
              <a:rPr lang="en-US" sz="2800" dirty="0" smtClean="0"/>
              <a:t>Java will refuse to run this code, complaining that "variable </a:t>
            </a:r>
            <a:r>
              <a:rPr lang="en-US" sz="2800" dirty="0" err="1" smtClean="0"/>
              <a:t>var</a:t>
            </a:r>
            <a:r>
              <a:rPr lang="en-US" sz="2800" dirty="0" smtClean="0"/>
              <a:t> might not have been initialized".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227255"/>
            <a:ext cx="7620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incorrect code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882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Doubles to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90800"/>
          </a:xfrm>
        </p:spPr>
        <p:txBody>
          <a:bodyPr/>
          <a:lstStyle/>
          <a:p>
            <a:r>
              <a:rPr lang="en-US" sz="2800" dirty="0" smtClean="0"/>
              <a:t>Third approach: rounding down (taking the floor).</a:t>
            </a:r>
          </a:p>
          <a:p>
            <a:pPr lvl="1"/>
            <a:r>
              <a:rPr lang="en-US" sz="2400" dirty="0" err="1" smtClean="0"/>
              <a:t>Math.floor</a:t>
            </a:r>
            <a:r>
              <a:rPr lang="en-US" sz="2400" dirty="0" smtClean="0"/>
              <a:t>(</a:t>
            </a:r>
            <a:r>
              <a:rPr lang="en-US" sz="2400" i="1" dirty="0" smtClean="0"/>
              <a:t>number</a:t>
            </a:r>
            <a:r>
              <a:rPr lang="en-US" sz="2400" dirty="0" smtClean="0"/>
              <a:t>) rounds </a:t>
            </a:r>
            <a:r>
              <a:rPr lang="en-US" sz="2400" i="1" dirty="0" smtClean="0"/>
              <a:t>number</a:t>
            </a:r>
            <a:r>
              <a:rPr lang="en-US" sz="2400" dirty="0" smtClean="0"/>
              <a:t> down to an integer.</a:t>
            </a:r>
          </a:p>
          <a:p>
            <a:pPr lvl="1"/>
            <a:r>
              <a:rPr lang="en-US" sz="2400" dirty="0" smtClean="0"/>
              <a:t>We still need to put (</a:t>
            </a:r>
            <a:r>
              <a:rPr lang="en-US" sz="2400" dirty="0" err="1" smtClean="0"/>
              <a:t>int</a:t>
            </a:r>
            <a:r>
              <a:rPr lang="en-US" sz="2400" dirty="0" smtClean="0"/>
              <a:t>), to convert the result of </a:t>
            </a:r>
            <a:r>
              <a:rPr lang="en-US" sz="2400" dirty="0" err="1" smtClean="0"/>
              <a:t>Math.floor</a:t>
            </a:r>
            <a:r>
              <a:rPr lang="en-US" sz="2400" dirty="0" smtClean="0"/>
              <a:t> into an integer.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(18.53)</a:t>
            </a:r>
            <a:r>
              <a:rPr lang="en-US" sz="2400" dirty="0" smtClean="0"/>
              <a:t>    </a:t>
            </a:r>
            <a:r>
              <a:rPr lang="en-US" sz="2400" dirty="0"/>
              <a:t>evaluates to </a:t>
            </a:r>
            <a:r>
              <a:rPr lang="en-US" sz="2400" dirty="0" smtClean="0"/>
              <a:t>18.</a:t>
            </a:r>
            <a:endParaRPr lang="en-US" sz="2400" dirty="0"/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(-18.53)</a:t>
            </a:r>
            <a:r>
              <a:rPr lang="en-US" sz="2400" b="1" dirty="0" smtClean="0">
                <a:cs typeface="Courier New" panose="02070309020205020404" pitchFamily="49" charset="0"/>
              </a:rPr>
              <a:t>     </a:t>
            </a:r>
            <a:r>
              <a:rPr lang="en-US" sz="2400" dirty="0"/>
              <a:t>evaluates to -</a:t>
            </a:r>
            <a:r>
              <a:rPr lang="en-US" sz="2400" dirty="0" smtClean="0"/>
              <a:t>19.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price = 18.53;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dollars =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(price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("Rounded price: %d dollars", dollars);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01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Doubles to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90800"/>
          </a:xfrm>
        </p:spPr>
        <p:txBody>
          <a:bodyPr/>
          <a:lstStyle/>
          <a:p>
            <a:r>
              <a:rPr lang="en-US" sz="2800" dirty="0" smtClean="0"/>
              <a:t>Fourth approach: rounding up (taking the ceiling).</a:t>
            </a:r>
          </a:p>
          <a:p>
            <a:pPr lvl="1"/>
            <a:r>
              <a:rPr lang="en-US" sz="2400" dirty="0" err="1" smtClean="0"/>
              <a:t>Math.ceil</a:t>
            </a:r>
            <a:r>
              <a:rPr lang="en-US" sz="2400" dirty="0" smtClean="0"/>
              <a:t>(</a:t>
            </a:r>
            <a:r>
              <a:rPr lang="en-US" sz="2400" i="1" dirty="0" smtClean="0"/>
              <a:t>number</a:t>
            </a:r>
            <a:r>
              <a:rPr lang="en-US" sz="2400" dirty="0" smtClean="0"/>
              <a:t>) rounds </a:t>
            </a:r>
            <a:r>
              <a:rPr lang="en-US" sz="2400" i="1" dirty="0" smtClean="0"/>
              <a:t>number</a:t>
            </a:r>
            <a:r>
              <a:rPr lang="en-US" sz="2400" dirty="0" smtClean="0"/>
              <a:t> up to an integer.</a:t>
            </a:r>
          </a:p>
          <a:p>
            <a:pPr lvl="1"/>
            <a:r>
              <a:rPr lang="en-US" sz="2400" dirty="0" smtClean="0"/>
              <a:t>We still need to put (</a:t>
            </a:r>
            <a:r>
              <a:rPr lang="en-US" sz="2400" dirty="0" err="1" smtClean="0"/>
              <a:t>int</a:t>
            </a:r>
            <a:r>
              <a:rPr lang="en-US" sz="2400" dirty="0" smtClean="0"/>
              <a:t>), to convert the result of </a:t>
            </a:r>
            <a:r>
              <a:rPr lang="en-US" sz="2400" dirty="0" err="1" smtClean="0"/>
              <a:t>Math.ceil</a:t>
            </a:r>
            <a:r>
              <a:rPr lang="en-US" sz="2400" dirty="0" smtClean="0"/>
              <a:t> into an integer.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(18.53)</a:t>
            </a:r>
            <a:r>
              <a:rPr lang="en-US" sz="2400" dirty="0" smtClean="0"/>
              <a:t>    </a:t>
            </a:r>
            <a:r>
              <a:rPr lang="en-US" sz="2400" dirty="0"/>
              <a:t>evaluates to </a:t>
            </a:r>
            <a:r>
              <a:rPr lang="en-US" sz="2400" dirty="0" smtClean="0"/>
              <a:t>19.</a:t>
            </a:r>
            <a:endParaRPr lang="en-US" sz="2400" dirty="0"/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(-18.53)</a:t>
            </a:r>
            <a:r>
              <a:rPr lang="en-US" sz="2400" b="1" dirty="0" smtClean="0">
                <a:cs typeface="Courier New" panose="02070309020205020404" pitchFamily="49" charset="0"/>
              </a:rPr>
              <a:t>     </a:t>
            </a:r>
            <a:r>
              <a:rPr lang="en-US" sz="2400" dirty="0"/>
              <a:t>evaluates to -</a:t>
            </a:r>
            <a:r>
              <a:rPr lang="en-US" sz="2400" dirty="0" smtClean="0"/>
              <a:t>18.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double price = 18.53;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dollars = 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(price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("Rounded price: %d dollars", dollars);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90800"/>
          </a:xfrm>
        </p:spPr>
        <p:txBody>
          <a:bodyPr/>
          <a:lstStyle/>
          <a:p>
            <a:r>
              <a:rPr lang="en-US" sz="2800" dirty="0" smtClean="0"/>
              <a:t>Some variables should never change value.</a:t>
            </a:r>
          </a:p>
          <a:p>
            <a:r>
              <a:rPr lang="en-US" sz="2800" dirty="0" smtClean="0"/>
              <a:t>Examples: </a:t>
            </a:r>
          </a:p>
          <a:p>
            <a:pPr lvl="1"/>
            <a:r>
              <a:rPr lang="en-US" sz="2400" dirty="0" smtClean="0"/>
              <a:t>Number of days in a week.</a:t>
            </a:r>
          </a:p>
          <a:p>
            <a:pPr lvl="1"/>
            <a:r>
              <a:rPr lang="en-US" sz="2400" dirty="0" smtClean="0"/>
              <a:t>Mathematical constants such as pi, e.</a:t>
            </a:r>
          </a:p>
          <a:p>
            <a:pPr lvl="1"/>
            <a:r>
              <a:rPr lang="en-US" sz="2400" dirty="0" smtClean="0"/>
              <a:t>Physics constants like Newton's constant for gravity.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6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90800"/>
          </a:xfrm>
        </p:spPr>
        <p:txBody>
          <a:bodyPr/>
          <a:lstStyle/>
          <a:p>
            <a:r>
              <a:rPr lang="en-US" sz="2800" dirty="0" smtClean="0"/>
              <a:t>If you want to tell Java that a variable is a constant, you use the </a:t>
            </a:r>
            <a:r>
              <a:rPr lang="en-US" sz="2800" b="1" dirty="0" smtClean="0"/>
              <a:t>final</a:t>
            </a:r>
            <a:r>
              <a:rPr lang="en-US" sz="2800" dirty="0" smtClean="0"/>
              <a:t> keyword when you declare the variable.</a:t>
            </a:r>
          </a:p>
          <a:p>
            <a:r>
              <a:rPr lang="en-US" sz="2800" dirty="0" smtClean="0"/>
              <a:t>Syntax:</a:t>
            </a:r>
            <a:br>
              <a:rPr lang="en-US" sz="2800" dirty="0" smtClean="0"/>
            </a:br>
            <a:r>
              <a:rPr lang="en-US" sz="2800" b="1" dirty="0" smtClean="0"/>
              <a:t>final</a:t>
            </a:r>
            <a:r>
              <a:rPr lang="en-US" sz="2800" dirty="0" smtClean="0"/>
              <a:t> </a:t>
            </a:r>
            <a:r>
              <a:rPr lang="en-US" sz="2800" i="1" dirty="0" smtClean="0"/>
              <a:t>type </a:t>
            </a:r>
            <a:r>
              <a:rPr lang="en-US" sz="2800" i="1" dirty="0" err="1" smtClean="0"/>
              <a:t>variable_name</a:t>
            </a:r>
            <a:r>
              <a:rPr lang="en-US" sz="2800" dirty="0" smtClean="0"/>
              <a:t> = </a:t>
            </a:r>
            <a:r>
              <a:rPr lang="en-US" sz="2800" i="1" dirty="0" smtClean="0"/>
              <a:t>value</a:t>
            </a:r>
            <a:r>
              <a:rPr lang="en-US" sz="2800" dirty="0" smtClean="0"/>
              <a:t>;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49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90800"/>
          </a:xfrm>
        </p:spPr>
        <p:txBody>
          <a:bodyPr/>
          <a:lstStyle/>
          <a:p>
            <a:r>
              <a:rPr lang="en-US" sz="2800" dirty="0" smtClean="0"/>
              <a:t>What changes in the behavior of this program if we remove the </a:t>
            </a:r>
            <a:r>
              <a:rPr lang="en-US" sz="2800" b="1" dirty="0" smtClean="0"/>
              <a:t>final</a:t>
            </a:r>
            <a:r>
              <a:rPr lang="en-US" sz="2800" dirty="0" smtClean="0"/>
              <a:t> keyword?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11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90800"/>
          </a:xfrm>
        </p:spPr>
        <p:txBody>
          <a:bodyPr/>
          <a:lstStyle/>
          <a:p>
            <a:r>
              <a:rPr lang="en-US" sz="2800" dirty="0" smtClean="0"/>
              <a:t>What changes in the behavior of this program if we remove the </a:t>
            </a:r>
            <a:r>
              <a:rPr lang="en-US" sz="2800" b="1" dirty="0" smtClean="0"/>
              <a:t>final</a:t>
            </a:r>
            <a:r>
              <a:rPr lang="en-US" sz="2800" dirty="0" smtClean="0"/>
              <a:t> keyword?</a:t>
            </a:r>
          </a:p>
          <a:p>
            <a:r>
              <a:rPr lang="en-US" sz="2800" dirty="0" smtClean="0"/>
              <a:t>Nothing.</a:t>
            </a:r>
          </a:p>
          <a:p>
            <a:r>
              <a:rPr lang="en-US" sz="2800" dirty="0" smtClean="0"/>
              <a:t>Then, why should we ever use it?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7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90800"/>
          </a:xfrm>
        </p:spPr>
        <p:txBody>
          <a:bodyPr/>
          <a:lstStyle/>
          <a:p>
            <a:r>
              <a:rPr lang="en-US" sz="2800" dirty="0" smtClean="0"/>
              <a:t>What changes in the behavior of this program if we remove the </a:t>
            </a:r>
            <a:r>
              <a:rPr lang="en-US" sz="2800" b="1" dirty="0" smtClean="0"/>
              <a:t>final</a:t>
            </a:r>
            <a:r>
              <a:rPr lang="en-US" sz="2800" dirty="0" smtClean="0"/>
              <a:t> keyword?</a:t>
            </a:r>
          </a:p>
          <a:p>
            <a:r>
              <a:rPr lang="en-US" sz="2800" dirty="0" smtClean="0"/>
              <a:t>Nothing.</a:t>
            </a:r>
          </a:p>
          <a:p>
            <a:r>
              <a:rPr lang="en-US" sz="2800" dirty="0" smtClean="0"/>
              <a:t>Then, why should we ever use it?</a:t>
            </a:r>
          </a:p>
          <a:p>
            <a:r>
              <a:rPr lang="en-US" sz="2800" dirty="0" smtClean="0"/>
              <a:t>It is good programming practice: it makes code easier to read and understand, and prevents human errors.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2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Where </a:t>
            </a:r>
            <a:r>
              <a:rPr lang="en-US" b="1" dirty="0" smtClean="0"/>
              <a:t>final</a:t>
            </a:r>
            <a:r>
              <a:rPr lang="en-US" dirty="0" smtClean="0"/>
              <a:t>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962400"/>
            <a:ext cx="8839200" cy="2286000"/>
          </a:xfrm>
        </p:spPr>
        <p:txBody>
          <a:bodyPr/>
          <a:lstStyle/>
          <a:p>
            <a:r>
              <a:rPr lang="en-US" sz="2800" dirty="0" smtClean="0"/>
              <a:t>What do you think will happen with this code?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0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Where </a:t>
            </a:r>
            <a:r>
              <a:rPr lang="en-US" b="1" dirty="0" smtClean="0"/>
              <a:t>final</a:t>
            </a:r>
            <a:r>
              <a:rPr lang="en-US" dirty="0" smtClean="0"/>
              <a:t>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962400"/>
            <a:ext cx="8839200" cy="2286000"/>
          </a:xfrm>
        </p:spPr>
        <p:txBody>
          <a:bodyPr/>
          <a:lstStyle/>
          <a:p>
            <a:r>
              <a:rPr lang="en-US" sz="2800" dirty="0" smtClean="0"/>
              <a:t>What do you think will happen with this code?</a:t>
            </a:r>
          </a:p>
          <a:p>
            <a:r>
              <a:rPr lang="en-US" sz="2800" dirty="0" smtClean="0"/>
              <a:t>Java will run it, and it will give the wrong answer (12 weeks have 96 days).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days_per_week</a:t>
            </a:r>
            <a:r>
              <a:rPr lang="en-US" sz="2400" dirty="0" smtClean="0"/>
              <a:t>++ should not have happened, probably the programmer put it there by accident.</a:t>
            </a:r>
          </a:p>
          <a:p>
            <a:pPr lvl="1"/>
            <a:r>
              <a:rPr lang="en-US" sz="2400" dirty="0" smtClean="0"/>
              <a:t>However, Java cannot possibly know that it was a mistake.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97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Where </a:t>
            </a:r>
            <a:r>
              <a:rPr lang="en-US" b="1" dirty="0" smtClean="0"/>
              <a:t>final</a:t>
            </a:r>
            <a:r>
              <a:rPr lang="en-US" dirty="0" smtClean="0"/>
              <a:t>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962400"/>
            <a:ext cx="8839200" cy="2286000"/>
          </a:xfrm>
        </p:spPr>
        <p:txBody>
          <a:bodyPr/>
          <a:lstStyle/>
          <a:p>
            <a:r>
              <a:rPr lang="en-US" sz="2800" dirty="0" smtClean="0"/>
              <a:t>What do you think will happen with this code?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Declaration/Initialization before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1447800"/>
          </a:xfrm>
        </p:spPr>
        <p:txBody>
          <a:bodyPr/>
          <a:lstStyle/>
          <a:p>
            <a:r>
              <a:rPr lang="en-US" sz="2800" dirty="0" smtClean="0"/>
              <a:t>One way to fix such problems is to provide an initial value for the variable at the same line where you declare the variable.</a:t>
            </a:r>
          </a:p>
          <a:p>
            <a:r>
              <a:rPr lang="en-US" sz="2800" dirty="0" smtClean="0"/>
              <a:t>The code below shows an example of doing that.</a:t>
            </a:r>
          </a:p>
          <a:p>
            <a:pPr lvl="1"/>
            <a:r>
              <a:rPr lang="en-US" sz="2400" dirty="0" smtClean="0"/>
              <a:t>The line shown in red declares and initializes a variable called </a:t>
            </a:r>
            <a:r>
              <a:rPr lang="en-US" sz="2400" b="1" dirty="0" smtClean="0"/>
              <a:t>var</a:t>
            </a:r>
            <a:r>
              <a:rPr lang="en-US" sz="24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4227255"/>
            <a:ext cx="7620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5046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Where </a:t>
            </a:r>
            <a:r>
              <a:rPr lang="en-US" b="1" dirty="0" smtClean="0"/>
              <a:t>final</a:t>
            </a:r>
            <a:r>
              <a:rPr lang="en-US" dirty="0" smtClean="0"/>
              <a:t>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962400"/>
            <a:ext cx="8839200" cy="2286000"/>
          </a:xfrm>
        </p:spPr>
        <p:txBody>
          <a:bodyPr/>
          <a:lstStyle/>
          <a:p>
            <a:r>
              <a:rPr lang="en-US" sz="2800" dirty="0" smtClean="0"/>
              <a:t>What do you think will happen with this code?</a:t>
            </a:r>
          </a:p>
          <a:p>
            <a:r>
              <a:rPr lang="en-US" sz="2800" dirty="0" smtClean="0"/>
              <a:t>Java will refuse to run it, will give an error:</a:t>
            </a:r>
          </a:p>
          <a:p>
            <a:pPr lvl="1"/>
            <a:r>
              <a:rPr lang="en-US" sz="2400" dirty="0" smtClean="0"/>
              <a:t>A constant variable is not allowed to change.</a:t>
            </a:r>
          </a:p>
          <a:p>
            <a:r>
              <a:rPr lang="en-US" sz="2800" dirty="0" smtClean="0"/>
              <a:t>By declaring a variable as </a:t>
            </a:r>
            <a:r>
              <a:rPr lang="en-US" sz="2800" b="1" dirty="0" smtClean="0"/>
              <a:t>final</a:t>
            </a:r>
            <a:r>
              <a:rPr lang="en-US" sz="2800" dirty="0" smtClean="0"/>
              <a:t>, you tell Java that if you ever try to change it, you are probably making a mistake and it should not allow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8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Where </a:t>
            </a:r>
            <a:r>
              <a:rPr lang="en-US" b="1" dirty="0" smtClean="0"/>
              <a:t>final</a:t>
            </a:r>
            <a:r>
              <a:rPr lang="en-US" dirty="0" smtClean="0"/>
              <a:t> Is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962400"/>
            <a:ext cx="8839200" cy="2286000"/>
          </a:xfrm>
        </p:spPr>
        <p:txBody>
          <a:bodyPr/>
          <a:lstStyle/>
          <a:p>
            <a:r>
              <a:rPr lang="en-US" sz="2800" dirty="0" smtClean="0"/>
              <a:t>You will see more examples of this as you learn programming:</a:t>
            </a:r>
          </a:p>
          <a:p>
            <a:pPr lvl="1"/>
            <a:r>
              <a:rPr lang="en-US" sz="2400" dirty="0" smtClean="0"/>
              <a:t>Programming languages give us some tools, so that we do not allow ourselves to make mistakes.</a:t>
            </a:r>
          </a:p>
          <a:p>
            <a:pPr lvl="1"/>
            <a:r>
              <a:rPr lang="en-US" sz="2400" dirty="0" smtClean="0"/>
              <a:t>The ability to declare a variable as a constant is such a tool.</a:t>
            </a:r>
          </a:p>
          <a:p>
            <a:pPr lvl="1"/>
            <a:r>
              <a:rPr lang="en-US" sz="2400" dirty="0" smtClean="0"/>
              <a:t>This way, at least some mistakes are </a:t>
            </a:r>
            <a:r>
              <a:rPr lang="en-US" sz="2400" smtClean="0"/>
              <a:t>easily caught and fixed.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{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weeks = 12;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 = weeks *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days_per_week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weeks = %d days\n", weeks, days);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06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 (++ and --)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br>
              <a:rPr lang="en-US" dirty="0" smtClean="0"/>
            </a:br>
            <a:r>
              <a:rPr lang="en-US" i="1" dirty="0" err="1"/>
              <a:t>variable_name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i="1" dirty="0" err="1" smtClean="0"/>
              <a:t>variable_name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lvl="1"/>
            <a:r>
              <a:rPr lang="en-US" dirty="0" smtClean="0"/>
              <a:t>This will use the variable and then increment (or decrement) it. </a:t>
            </a:r>
            <a:endParaRPr lang="en-US" dirty="0"/>
          </a:p>
          <a:p>
            <a:r>
              <a:rPr lang="en-US" dirty="0" smtClean="0"/>
              <a:t>Prefix Notation</a:t>
            </a:r>
            <a:br>
              <a:rPr lang="en-US" dirty="0" smtClean="0"/>
            </a:br>
            <a:r>
              <a:rPr lang="en-US" dirty="0" smtClean="0"/>
              <a:t>++</a:t>
            </a:r>
            <a:r>
              <a:rPr lang="en-US" i="1" dirty="0" err="1" smtClean="0"/>
              <a:t>variable_name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i="1" dirty="0" err="1" smtClean="0"/>
              <a:t>variable_name</a:t>
            </a:r>
            <a:endParaRPr lang="en-US" i="1" dirty="0" smtClean="0"/>
          </a:p>
          <a:p>
            <a:pPr lvl="1"/>
            <a:r>
              <a:rPr lang="en-US" dirty="0"/>
              <a:t>This will increment (or decrement) </a:t>
            </a:r>
            <a:r>
              <a:rPr lang="en-US" dirty="0" smtClean="0"/>
              <a:t>the variable </a:t>
            </a:r>
            <a:r>
              <a:rPr lang="en-US" dirty="0"/>
              <a:t>and then </a:t>
            </a:r>
            <a:r>
              <a:rPr lang="en-US" dirty="0" smtClean="0"/>
              <a:t>use it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29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Material (++ and --)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20676"/>
            <a:ext cx="8382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Increment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= 0;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a2 = 0;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0 + ++a1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Generally not good to do!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 = 0 + a2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Generally not good to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do!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("a1: %d\na2: %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a1, a2);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%d\</a:t>
            </a:r>
            <a:r>
              <a:rPr lang="en-US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%d\n", </a:t>
            </a:r>
            <a:r>
              <a:rPr lang="en-US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c);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120158"/>
            <a:ext cx="83820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a1: 1</a:t>
            </a:r>
          </a:p>
          <a:p>
            <a:r>
              <a:rPr lang="pt-BR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a2: 1</a:t>
            </a:r>
          </a:p>
          <a:p>
            <a:r>
              <a:rPr lang="pt-BR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 1</a:t>
            </a:r>
          </a:p>
          <a:p>
            <a:r>
              <a:rPr lang="pt-BR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 0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6102148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will make more sense when we study loops and arrays.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9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Declaration/Initialization before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1447800"/>
          </a:xfrm>
        </p:spPr>
        <p:txBody>
          <a:bodyPr/>
          <a:lstStyle/>
          <a:p>
            <a:r>
              <a:rPr lang="en-US" sz="2800" dirty="0" smtClean="0"/>
              <a:t>Another way is to first declare the variable in one line, and then set the value of the variable in another line.</a:t>
            </a:r>
          </a:p>
          <a:p>
            <a:r>
              <a:rPr lang="en-US" sz="2800" dirty="0" smtClean="0"/>
              <a:t>The code below shows an example of doing that.</a:t>
            </a:r>
          </a:p>
          <a:p>
            <a:pPr lvl="1"/>
            <a:r>
              <a:rPr lang="en-US" sz="2400" dirty="0" smtClean="0"/>
              <a:t>The first line shown in red declares a variable called </a:t>
            </a:r>
            <a:r>
              <a:rPr lang="en-US" sz="2400" b="1" dirty="0" smtClean="0"/>
              <a:t>var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second line shown in red sets the value of </a:t>
            </a:r>
            <a:r>
              <a:rPr lang="en-US" sz="2400" b="1" dirty="0" err="1" smtClean="0"/>
              <a:t>var</a:t>
            </a:r>
            <a:r>
              <a:rPr lang="en-US" sz="2400" dirty="0" smtClean="0"/>
              <a:t> to 5.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38862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example1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127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4656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wrong with this code?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incorrect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radius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20.231;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area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94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4656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wrong with this code?</a:t>
            </a:r>
          </a:p>
          <a:p>
            <a:pPr lvl="1"/>
            <a:r>
              <a:rPr lang="en-US" sz="2000" dirty="0" smtClean="0"/>
              <a:t>Variables "radius" and "area" are not declared.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incorrect code</a:t>
            </a:r>
          </a:p>
          <a:p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radius = 20.231;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area =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713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465637"/>
            <a:ext cx="8763000" cy="1782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Corrected version.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" y="1447800"/>
            <a:ext cx="7620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hello1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correct code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000" b="1" dirty="0" smtClean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solidFill>
                <a:srgbClr val="1F49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20.231;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(radius, 2);</a:t>
            </a:r>
          </a:p>
          <a:p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</a:t>
            </a:r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1F49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9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3820</Words>
  <Application>Microsoft Office PowerPoint</Application>
  <PresentationFormat>On-screen Show (4:3)</PresentationFormat>
  <Paragraphs>697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Office Theme</vt:lpstr>
      <vt:lpstr>1_Office Theme</vt:lpstr>
      <vt:lpstr>PowerPoint Presentation</vt:lpstr>
      <vt:lpstr>Declaring a Variable</vt:lpstr>
      <vt:lpstr>Declaration/Initialization before Use</vt:lpstr>
      <vt:lpstr>Declaration/Initialization before Use</vt:lpstr>
      <vt:lpstr>Declaration/Initialization before Use</vt:lpstr>
      <vt:lpstr>Declaration/Initialization before Use</vt:lpstr>
      <vt:lpstr>Using Variables</vt:lpstr>
      <vt:lpstr>Using Variables</vt:lpstr>
      <vt:lpstr>Using Variables</vt:lpstr>
      <vt:lpstr>Using Variables</vt:lpstr>
      <vt:lpstr>Using Variables</vt:lpstr>
      <vt:lpstr>Using Variables</vt:lpstr>
      <vt:lpstr>Using Variables</vt:lpstr>
      <vt:lpstr>Using Variables</vt:lpstr>
      <vt:lpstr>Using Variables</vt:lpstr>
      <vt:lpstr>Using Variables</vt:lpstr>
      <vt:lpstr>Using Variables</vt:lpstr>
      <vt:lpstr>Using Variables</vt:lpstr>
      <vt:lpstr>Types</vt:lpstr>
      <vt:lpstr>The Five Basic Types</vt:lpstr>
      <vt:lpstr>The Five Basic Types</vt:lpstr>
      <vt:lpstr>Additional Useful Types</vt:lpstr>
      <vt:lpstr>Sizes of Primitive Types</vt:lpstr>
      <vt:lpstr>Types Are NOT Interchangeable</vt:lpstr>
      <vt:lpstr>Types Are NOT Interchangeable</vt:lpstr>
      <vt:lpstr>Types Are NOT Interchangeable</vt:lpstr>
      <vt:lpstr>Types Are NOT Interchangeable</vt:lpstr>
      <vt:lpstr>The ++ and -- Operators</vt:lpstr>
      <vt:lpstr>The ++ and -- Operators</vt:lpstr>
      <vt:lpstr>The ++ and -- Operators</vt:lpstr>
      <vt:lpstr>The += and -= operators</vt:lpstr>
      <vt:lpstr>The += and -= operators</vt:lpstr>
      <vt:lpstr>The += and -= operators</vt:lpstr>
      <vt:lpstr>Multiple Ways to Add/Subtract 1</vt:lpstr>
      <vt:lpstr>Multiple Ways to Add/Subtract 1</vt:lpstr>
      <vt:lpstr>Converting Doubles to Ints</vt:lpstr>
      <vt:lpstr>Converting Doubles to Ints</vt:lpstr>
      <vt:lpstr>Converting Doubles to Ints</vt:lpstr>
      <vt:lpstr>Converting Doubles to Ints</vt:lpstr>
      <vt:lpstr>Converting Doubles to Ints</vt:lpstr>
      <vt:lpstr>Converting Doubles to Ints</vt:lpstr>
      <vt:lpstr>Constant Variables</vt:lpstr>
      <vt:lpstr>Constant Variables</vt:lpstr>
      <vt:lpstr>Constant Variables</vt:lpstr>
      <vt:lpstr>Constant Variables</vt:lpstr>
      <vt:lpstr>Constant Variables</vt:lpstr>
      <vt:lpstr>Example Where final Is Useful</vt:lpstr>
      <vt:lpstr>Example Where final Is Useful</vt:lpstr>
      <vt:lpstr>Example Where final Is Useful</vt:lpstr>
      <vt:lpstr>Example Where final Is Useful</vt:lpstr>
      <vt:lpstr>Example Where final Is Useful</vt:lpstr>
      <vt:lpstr>Bonus Material (++ and --)</vt:lpstr>
      <vt:lpstr>Bonus Material (++ and --)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conlyctxx</cp:lastModifiedBy>
  <cp:revision>547</cp:revision>
  <dcterms:created xsi:type="dcterms:W3CDTF">2006-08-16T00:00:00Z</dcterms:created>
  <dcterms:modified xsi:type="dcterms:W3CDTF">2019-09-04T16:43:35Z</dcterms:modified>
</cp:coreProperties>
</file>