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64" r:id="rId4"/>
    <p:sldId id="266" r:id="rId5"/>
    <p:sldId id="265" r:id="rId6"/>
    <p:sldId id="268" r:id="rId7"/>
    <p:sldId id="267" r:id="rId8"/>
    <p:sldId id="270" r:id="rId9"/>
    <p:sldId id="269" r:id="rId10"/>
    <p:sldId id="288" r:id="rId11"/>
    <p:sldId id="272" r:id="rId12"/>
    <p:sldId id="282" r:id="rId13"/>
    <p:sldId id="273" r:id="rId14"/>
    <p:sldId id="284" r:id="rId15"/>
    <p:sldId id="285" r:id="rId16"/>
    <p:sldId id="286" r:id="rId17"/>
    <p:sldId id="287" r:id="rId18"/>
    <p:sldId id="274" r:id="rId19"/>
    <p:sldId id="275" r:id="rId20"/>
    <p:sldId id="276" r:id="rId21"/>
    <p:sldId id="257" r:id="rId22"/>
    <p:sldId id="258" r:id="rId23"/>
    <p:sldId id="259" r:id="rId24"/>
    <p:sldId id="260" r:id="rId25"/>
    <p:sldId id="261" r:id="rId26"/>
    <p:sldId id="262" r:id="rId27"/>
    <p:sldId id="271" r:id="rId28"/>
    <p:sldId id="278" r:id="rId29"/>
    <p:sldId id="277" r:id="rId30"/>
    <p:sldId id="279" r:id="rId31"/>
    <p:sldId id="280" r:id="rId32"/>
    <p:sldId id="281" r:id="rId33"/>
    <p:sldId id="289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39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5A37-F5C2-44A7-9E18-AEE8FB20049F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E596-0BA1-4FF4-8397-7178F3A05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5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6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8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8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84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0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67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36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1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1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2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1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9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85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0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0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1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5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05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7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32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6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1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6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6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0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E596-0BA1-4FF4-8397-7178F3A05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442-4F87-4D15-87BE-704A1B16B9C6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FF4B-CBA5-41F2-87E3-66F1AF931F79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CEE5-3413-450E-973A-398C62E88AB5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8768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0366-1FC0-4539-8A5F-B0C9BCBF273B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746-F904-4CFC-B396-438A9AEF9C6A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EEC5-CD8C-43FD-9424-3C06C337B108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160B-F84D-4339-8C5F-108AF34E21C0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5E9-5F88-4B87-981F-BA749D47877F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BF-DE93-41B9-9D06-C95E373A576C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C97-CC50-4AAC-ABCE-724FA0D6079F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ABD4-4C3D-4CB8-90F6-AB20352B0523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D43-0DCF-423D-AEA1-EFFF6D7BE0BB}" type="datetime1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77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Formatted Output (</a:t>
            </a:r>
            <a:r>
              <a:rPr lang="en-US" dirty="0" err="1" smtClean="0"/>
              <a:t>printf</a:t>
            </a:r>
            <a:r>
              <a:rPr lang="en-US" dirty="0" smtClean="0"/>
              <a:t>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09" y="4191000"/>
            <a:ext cx="60452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CSE 1310 – Introduction to Computers and Programming</a:t>
            </a:r>
          </a:p>
          <a:p>
            <a:pPr algn="ctr" eaLnBrk="1" hangingPunct="1"/>
            <a:r>
              <a:rPr lang="en-US" dirty="0"/>
              <a:t>Vassilis </a:t>
            </a:r>
            <a:r>
              <a:rPr lang="en-US" dirty="0" smtClean="0"/>
              <a:t>Athitsos &amp; Chris Conly</a:t>
            </a:r>
            <a:endParaRPr lang="en-US" dirty="0"/>
          </a:p>
          <a:p>
            <a:pPr algn="ctr" eaLnBrk="1" hangingPunct="1"/>
            <a:r>
              <a:rPr lang="en-US" dirty="0"/>
              <a:t>University of Texas at 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Format </a:t>
            </a:r>
            <a:r>
              <a:rPr lang="en-US" dirty="0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013325"/>
            <a:ext cx="8534400" cy="1539875"/>
          </a:xfrm>
        </p:spPr>
        <p:txBody>
          <a:bodyPr/>
          <a:lstStyle/>
          <a:p>
            <a:r>
              <a:rPr lang="en-US" sz="2000" dirty="0" smtClean="0"/>
              <a:t>%e	floating point/double in exponential format</a:t>
            </a:r>
            <a:endParaRPr lang="en-US" sz="2000" b="1" dirty="0" smtClean="0"/>
          </a:p>
          <a:p>
            <a:r>
              <a:rPr lang="en-US" sz="2000" dirty="0" smtClean="0"/>
              <a:t>%o	</a:t>
            </a:r>
            <a:r>
              <a:rPr lang="en-US" sz="2000" dirty="0" smtClean="0"/>
              <a:t>octal representation an integer (base 8)</a:t>
            </a:r>
            <a:endParaRPr lang="en-US" sz="2000" b="1" dirty="0" smtClean="0"/>
          </a:p>
          <a:p>
            <a:r>
              <a:rPr lang="en-US" sz="2000" dirty="0" smtClean="0"/>
              <a:t>%x	hexadecimal representation an integer (base 16)</a:t>
            </a:r>
          </a:p>
          <a:p>
            <a:r>
              <a:rPr lang="en-US" sz="2000" dirty="0" smtClean="0"/>
              <a:t>%%	print a percent sign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%o (octal)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 in %s\n", days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July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(hexadecimal)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 in %s\n", </a:t>
            </a:r>
            <a:endParaRPr lang="en-US" sz="1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days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"July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degrees\n", 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month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(85.1 + 85.5) / 2.0);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07249"/>
            <a:ext cx="82296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are 37 (octal) days in July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are 1f (hexadecimal) days in July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temperature in July: 8.530000e+01 degrees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Width: Right Justified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/>
          <a:lstStyle/>
          <a:p>
            <a:r>
              <a:rPr lang="en-US" sz="2400" dirty="0" smtClean="0"/>
              <a:t>After the % sign, you can put a number, specifying the minimum width for that value. Java will right justify. For example:</a:t>
            </a:r>
          </a:p>
          <a:p>
            <a:pPr lvl="1"/>
            <a:r>
              <a:rPr lang="en-US" sz="2000" dirty="0" smtClean="0"/>
              <a:t>%5d means "allocate </a:t>
            </a:r>
            <a:r>
              <a:rPr lang="en-US" sz="2000" b="1" u="sng" dirty="0" smtClean="0"/>
              <a:t>at least</a:t>
            </a:r>
            <a:r>
              <a:rPr lang="en-US" sz="2000" dirty="0" smtClean="0"/>
              <a:t> 5 spaces for that </a:t>
            </a:r>
            <a:r>
              <a:rPr lang="en-US" sz="2000" dirty="0" err="1" smtClean="0"/>
              <a:t>int</a:t>
            </a:r>
            <a:r>
              <a:rPr lang="en-US" sz="2000" dirty="0" smtClean="0"/>
              <a:t>".</a:t>
            </a:r>
          </a:p>
          <a:p>
            <a:pPr lvl="1"/>
            <a:r>
              <a:rPr lang="en-US" sz="2000" dirty="0" smtClean="0"/>
              <a:t>%10s </a:t>
            </a:r>
            <a:r>
              <a:rPr lang="en-US" sz="2000" dirty="0"/>
              <a:t>means  "allocate </a:t>
            </a:r>
            <a:r>
              <a:rPr lang="en-US" sz="2000" b="1" u="sng" dirty="0"/>
              <a:t>at least</a:t>
            </a:r>
            <a:r>
              <a:rPr lang="en-US" sz="2000" dirty="0"/>
              <a:t> </a:t>
            </a:r>
            <a:r>
              <a:rPr lang="en-US" sz="2000" dirty="0" smtClean="0"/>
              <a:t>10 </a:t>
            </a:r>
            <a:r>
              <a:rPr lang="en-US" sz="2000" dirty="0"/>
              <a:t>spaces for that </a:t>
            </a:r>
            <a:r>
              <a:rPr lang="en-US" sz="2000" dirty="0" smtClean="0"/>
              <a:t>string".</a:t>
            </a:r>
          </a:p>
          <a:p>
            <a:pPr lvl="1"/>
            <a:r>
              <a:rPr lang="en-US" sz="2000" dirty="0" smtClean="0"/>
              <a:t>%</a:t>
            </a:r>
            <a:r>
              <a:rPr lang="en-US" sz="2000" dirty="0"/>
              <a:t>7f means  "allocate </a:t>
            </a:r>
            <a:r>
              <a:rPr lang="en-US" sz="2000" b="1" u="sng" dirty="0"/>
              <a:t>at least</a:t>
            </a:r>
            <a:r>
              <a:rPr lang="en-US" sz="2000" dirty="0"/>
              <a:t> 7 spaces for that double</a:t>
            </a:r>
            <a:r>
              <a:rPr lang="en-US" sz="2000" dirty="0" smtClean="0"/>
              <a:t>".</a:t>
            </a:r>
          </a:p>
          <a:p>
            <a:pPr lvl="1"/>
            <a:r>
              <a:rPr lang="en-US" sz="2000" dirty="0"/>
              <a:t>%7.2f means  "allocate </a:t>
            </a:r>
            <a:r>
              <a:rPr lang="en-US" sz="2000" b="1" u="sng" dirty="0"/>
              <a:t>at least</a:t>
            </a:r>
            <a:r>
              <a:rPr lang="en-US" sz="2000" dirty="0"/>
              <a:t> 7 spaces for that double, but only two after the decimal point</a:t>
            </a:r>
            <a:r>
              <a:rPr lang="en-US" sz="2000" dirty="0" smtClean="0"/>
              <a:t>".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%.</a:t>
            </a:r>
            <a:r>
              <a:rPr lang="en-US" sz="2000" dirty="0"/>
              <a:t>2f means </a:t>
            </a:r>
            <a:r>
              <a:rPr lang="en-US" sz="2000" dirty="0" smtClean="0"/>
              <a:t> </a:t>
            </a:r>
            <a:r>
              <a:rPr lang="en-US" sz="2000" dirty="0"/>
              <a:t>"allocate as many spaces as needed </a:t>
            </a:r>
            <a:r>
              <a:rPr lang="en-US" sz="2000" dirty="0" smtClean="0"/>
              <a:t>for that </a:t>
            </a:r>
            <a:r>
              <a:rPr lang="en-US" sz="2000" dirty="0"/>
              <a:t>double, but only two after the decimal point</a:t>
            </a:r>
            <a:r>
              <a:rPr lang="en-US" sz="2000" dirty="0" smtClean="0"/>
              <a:t>".</a:t>
            </a:r>
          </a:p>
          <a:p>
            <a:r>
              <a:rPr lang="en-US" sz="2400" dirty="0" smtClean="0"/>
              <a:t>Note the words </a:t>
            </a:r>
            <a:r>
              <a:rPr lang="en-US" sz="2400" b="1" dirty="0" smtClean="0"/>
              <a:t>“at least” </a:t>
            </a:r>
            <a:r>
              <a:rPr lang="en-US" sz="2400" dirty="0" smtClean="0"/>
              <a:t>in the above explanations. </a:t>
            </a:r>
          </a:p>
          <a:p>
            <a:pPr lvl="1"/>
            <a:r>
              <a:rPr lang="en-US" sz="2000" dirty="0" smtClean="0"/>
              <a:t>If you specify a certain width, but the value actually needs </a:t>
            </a:r>
            <a:r>
              <a:rPr lang="en-US" sz="2000" b="1" dirty="0" smtClean="0"/>
              <a:t>more</a:t>
            </a:r>
            <a:r>
              <a:rPr lang="en-US" sz="2000" dirty="0" smtClean="0"/>
              <a:t> width than that in order to be displayed, it will be given the width that it is needed.</a:t>
            </a:r>
          </a:p>
          <a:p>
            <a:r>
              <a:rPr lang="en-US" sz="2400" dirty="0" smtClean="0"/>
              <a:t>For example, if you use %10s, but the string has 15 characters, then all 15 characters will be printed.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Width: Right Justified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8534400" cy="2819400"/>
          </a:xfrm>
        </p:spPr>
        <p:txBody>
          <a:bodyPr/>
          <a:lstStyle/>
          <a:p>
            <a:r>
              <a:rPr lang="en-US" sz="2400" dirty="0" smtClean="0"/>
              <a:t>By specifying a width for every value, you get nicely aligned columns in the output.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Dallas", 106.7431);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Francisco", 64.918262);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of the sun", 12000.0);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2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</a:t>
            </a:r>
            <a:r>
              <a:rPr lang="en-US" dirty="0"/>
              <a:t>Width : Right Justified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Dallas", 106.7431);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Francisco", 64.918262);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of the sun", 12000.0);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922455"/>
            <a:ext cx="82296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Dallas, current temperature:   106.74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San Francisco, current temperature:    64.92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surface of the sun, current temperature: 12000.00</a:t>
            </a:r>
          </a:p>
        </p:txBody>
      </p:sp>
    </p:spTree>
    <p:extLst>
      <p:ext uri="{BB962C8B-B14F-4D97-AF65-F5344CB8AC3E}">
        <p14:creationId xmlns:p14="http://schemas.microsoft.com/office/powerpoint/2010/main" val="19600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Width: Left Justified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/>
          <a:lstStyle/>
          <a:p>
            <a:r>
              <a:rPr lang="en-US" dirty="0" smtClean="0"/>
              <a:t>After the % sign, you can put a negative sign before the number to left justify the string. For example:</a:t>
            </a:r>
          </a:p>
          <a:p>
            <a:pPr lvl="1"/>
            <a:r>
              <a:rPr lang="en-US" dirty="0" smtClean="0"/>
              <a:t>%-5d means "allocate </a:t>
            </a:r>
            <a:r>
              <a:rPr lang="en-US" b="1" u="sng" dirty="0" smtClean="0"/>
              <a:t>at least</a:t>
            </a:r>
            <a:r>
              <a:rPr lang="en-US" dirty="0" smtClean="0"/>
              <a:t> 5 spaces for that </a:t>
            </a:r>
            <a:r>
              <a:rPr lang="en-US" dirty="0" err="1" smtClean="0"/>
              <a:t>int</a:t>
            </a:r>
            <a:r>
              <a:rPr lang="en-US" dirty="0" smtClean="0"/>
              <a:t> and align on the left".</a:t>
            </a:r>
          </a:p>
          <a:p>
            <a:pPr lvl="1"/>
            <a:r>
              <a:rPr lang="en-US" dirty="0" smtClean="0"/>
              <a:t>%-10s </a:t>
            </a:r>
            <a:r>
              <a:rPr lang="en-US" dirty="0"/>
              <a:t>means  "allocate </a:t>
            </a:r>
            <a:r>
              <a:rPr lang="en-US" b="1" u="sng" dirty="0"/>
              <a:t>at least</a:t>
            </a:r>
            <a:r>
              <a:rPr lang="en-US" dirty="0"/>
              <a:t> </a:t>
            </a:r>
            <a:r>
              <a:rPr lang="en-US" dirty="0" smtClean="0"/>
              <a:t>10 </a:t>
            </a:r>
            <a:r>
              <a:rPr lang="en-US" dirty="0"/>
              <a:t>spaces for that </a:t>
            </a:r>
            <a:r>
              <a:rPr lang="en-US" dirty="0" smtClean="0"/>
              <a:t>string and left align".</a:t>
            </a:r>
          </a:p>
          <a:p>
            <a:pPr lvl="1"/>
            <a:r>
              <a:rPr lang="en-US" dirty="0" smtClean="0"/>
              <a:t>%-7f </a:t>
            </a:r>
            <a:r>
              <a:rPr lang="en-US" dirty="0"/>
              <a:t>means  "allocate </a:t>
            </a:r>
            <a:r>
              <a:rPr lang="en-US" b="1" u="sng" dirty="0"/>
              <a:t>at least</a:t>
            </a:r>
            <a:r>
              <a:rPr lang="en-US" dirty="0"/>
              <a:t> 7 spaces for that </a:t>
            </a:r>
            <a:r>
              <a:rPr lang="en-US" dirty="0" smtClean="0"/>
              <a:t>double and left align".</a:t>
            </a:r>
          </a:p>
          <a:p>
            <a:pPr lvl="1"/>
            <a:r>
              <a:rPr lang="en-US" dirty="0" smtClean="0"/>
              <a:t>%-7.2f </a:t>
            </a:r>
            <a:r>
              <a:rPr lang="en-US" dirty="0"/>
              <a:t>means  "allocate </a:t>
            </a:r>
            <a:r>
              <a:rPr lang="en-US" b="1" u="sng" dirty="0"/>
              <a:t>at least</a:t>
            </a:r>
            <a:r>
              <a:rPr lang="en-US" dirty="0"/>
              <a:t> 7 spaces for that double, but only two after the decimal </a:t>
            </a:r>
            <a:r>
              <a:rPr lang="en-US" dirty="0" smtClean="0"/>
              <a:t>point, and left align". </a:t>
            </a:r>
          </a:p>
          <a:p>
            <a:r>
              <a:rPr lang="en-US" dirty="0" smtClean="0"/>
              <a:t>Now, everything will be aligned on the left instead.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Width: Left Justified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8534400" cy="2819400"/>
          </a:xfrm>
        </p:spPr>
        <p:txBody>
          <a:bodyPr/>
          <a:lstStyle/>
          <a:p>
            <a:r>
              <a:rPr lang="en-US" sz="2400" dirty="0" smtClean="0"/>
              <a:t>By specifying a width for every value, you get nicely aligned columns in the output.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("%-20s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%8.2f\n",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Dallas", 106.7431);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("%-20s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%8.2f\n",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Francisco",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64.918262);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("%-20s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%8.2f\n",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of the sun", 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12000.0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97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</a:t>
            </a:r>
            <a:r>
              <a:rPr lang="en-US" dirty="0"/>
              <a:t>Width : </a:t>
            </a:r>
            <a:r>
              <a:rPr lang="en-US" dirty="0" smtClean="0"/>
              <a:t>Left </a:t>
            </a:r>
            <a:r>
              <a:rPr lang="en-US" dirty="0"/>
              <a:t>Justified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("%-20s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%8.2f\n", "Dallas", 106.7431);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("%-20s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%8.2f\n", "San Francisco", 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64.918262);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("%-20s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%8.2f\n", "surface of the sun",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12000.0);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922455"/>
            <a:ext cx="82296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              :   106.74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Francisco       :    64.92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of the sun  : 12000.00</a:t>
            </a:r>
          </a:p>
        </p:txBody>
      </p:sp>
    </p:spTree>
    <p:extLst>
      <p:ext uri="{BB962C8B-B14F-4D97-AF65-F5344CB8AC3E}">
        <p14:creationId xmlns:p14="http://schemas.microsoft.com/office/powerpoint/2010/main" val="1632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 Width Too 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-13%s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current temperature: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Dallas", 106.7431);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-13%s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current temperature: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Francisco", 64.918262);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-13%s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current temperature: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of the sun", 12000.0);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922455"/>
            <a:ext cx="82296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106.74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Francisco:    64.92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of the sun: 12000.00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534400" cy="1066800"/>
          </a:xfrm>
        </p:spPr>
        <p:txBody>
          <a:bodyPr/>
          <a:lstStyle/>
          <a:p>
            <a:r>
              <a:rPr lang="en-US" sz="2400" dirty="0" smtClean="0"/>
              <a:t>Compare the previous aligned output to this one.</a:t>
            </a:r>
          </a:p>
          <a:p>
            <a:r>
              <a:rPr lang="en-US" sz="2400" dirty="0" smtClean="0"/>
              <a:t>In this version of the code, we use a width that is too small.</a:t>
            </a:r>
          </a:p>
          <a:p>
            <a:r>
              <a:rPr lang="en-US" sz="2400" dirty="0" smtClean="0"/>
              <a:t>The output is not properly aligned.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202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Specifying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Dallas", 106.7431);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%f\n",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Francisco", 64.918262);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%f\n",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of the sun", 12000.0);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200400"/>
            <a:ext cx="82296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Dallas: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106.743100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Francisco: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64.918262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of the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sun: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12000.000000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953000"/>
            <a:ext cx="8534400" cy="1066800"/>
          </a:xfrm>
        </p:spPr>
        <p:txBody>
          <a:bodyPr/>
          <a:lstStyle/>
          <a:p>
            <a:r>
              <a:rPr lang="en-US" sz="2400" dirty="0" smtClean="0"/>
              <a:t>Compare the aligned output to this one.</a:t>
            </a:r>
          </a:p>
          <a:p>
            <a:r>
              <a:rPr lang="en-US" sz="2400" dirty="0" smtClean="0"/>
              <a:t>In this version of the code, we do not specify widths in </a:t>
            </a:r>
            <a:r>
              <a:rPr lang="en-US" sz="2400" dirty="0" err="1" smtClean="0"/>
              <a:t>printf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output does not look as nice.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1211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New Line with \n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Dallas", 106.7431);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Francisco", 64.918262);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of the sun", 12000.0);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534400" cy="1066800"/>
          </a:xfrm>
        </p:spPr>
        <p:txBody>
          <a:bodyPr/>
          <a:lstStyle/>
          <a:p>
            <a:r>
              <a:rPr lang="en-US" sz="2400" dirty="0" smtClean="0"/>
              <a:t>When you want to print a new line, put the special code \n in your text.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27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10200"/>
            <a:ext cx="8534400" cy="533400"/>
          </a:xfrm>
        </p:spPr>
        <p:txBody>
          <a:bodyPr/>
          <a:lstStyle/>
          <a:p>
            <a:r>
              <a:rPr lang="en-US" dirty="0" err="1" smtClean="0"/>
              <a:t>System.out.printf</a:t>
            </a:r>
            <a:r>
              <a:rPr lang="en-US" dirty="0" smtClean="0"/>
              <a:t> gives you an easy way to print nicer output, by combining text, variables, and other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days in %s\n", days, month);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month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temperature);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951982"/>
            <a:ext cx="5867400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31 days in July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temperature in July: 85.300000 degrees</a:t>
            </a:r>
          </a:p>
        </p:txBody>
      </p:sp>
    </p:spTree>
    <p:extLst>
      <p:ext uri="{BB962C8B-B14F-4D97-AF65-F5344CB8AC3E}">
        <p14:creationId xmlns:p14="http://schemas.microsoft.com/office/powerpoint/2010/main" val="39889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New Line with \n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Dallas", 106.7431);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Francisco", 64.918262);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("%20s, current temperature: %8.2f",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of the sun", 12000.0);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922455"/>
            <a:ext cx="82296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Dallas, current temperature:   106.74       San Francisco, current temperature:    64.92  surface of the sun, current temperature: 12000.00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534400" cy="1066800"/>
          </a:xfrm>
        </p:spPr>
        <p:txBody>
          <a:bodyPr/>
          <a:lstStyle/>
          <a:p>
            <a:r>
              <a:rPr lang="en-US" sz="2400" dirty="0" smtClean="0"/>
              <a:t>If you forget new lines, the output can look pretty ugly!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97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i="1" dirty="0" smtClean="0"/>
              <a:t>f</a:t>
            </a:r>
            <a:r>
              <a:rPr lang="en-US" i="1" baseline="-25000" dirty="0" smtClean="0"/>
              <a:t>2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i="1" dirty="0" smtClean="0"/>
              <a:t>f</a:t>
            </a:r>
            <a:r>
              <a:rPr lang="en-US" i="1" baseline="-25000" dirty="0" smtClean="0"/>
              <a:t>3</a:t>
            </a:r>
            <a:r>
              <a:rPr lang="en-US" i="1" dirty="0" smtClean="0"/>
              <a:t>…t</a:t>
            </a:r>
            <a:r>
              <a:rPr lang="en-US" i="1" baseline="-25000" dirty="0" smtClean="0"/>
              <a:t>n</a:t>
            </a:r>
            <a:r>
              <a:rPr lang="en-US" i="1" dirty="0" smtClean="0"/>
              <a:t>f</a:t>
            </a:r>
            <a:r>
              <a:rPr lang="en-US" i="1" baseline="-25000" dirty="0" smtClean="0"/>
              <a:t>n</a:t>
            </a:r>
            <a:r>
              <a:rPr lang="en-US" i="1" dirty="0" smtClean="0"/>
              <a:t>t</a:t>
            </a:r>
            <a:r>
              <a:rPr lang="en-US" i="1" baseline="-25000" dirty="0" smtClean="0"/>
              <a:t>n+1</a:t>
            </a:r>
            <a:r>
              <a:rPr lang="en-US" i="1" dirty="0" smtClean="0"/>
              <a:t>", v</a:t>
            </a:r>
            <a:r>
              <a:rPr lang="en-US" i="1" baseline="-25000" dirty="0" smtClean="0"/>
              <a:t>1</a:t>
            </a:r>
            <a:r>
              <a:rPr lang="en-US" i="1" dirty="0" smtClean="0"/>
              <a:t>, v</a:t>
            </a:r>
            <a:r>
              <a:rPr lang="en-US" i="1" baseline="-25000" dirty="0" smtClean="0"/>
              <a:t>2</a:t>
            </a:r>
            <a:r>
              <a:rPr lang="en-US" i="1" dirty="0" smtClean="0"/>
              <a:t>, v</a:t>
            </a:r>
            <a:r>
              <a:rPr lang="en-US" i="1" baseline="-25000" dirty="0" smtClean="0"/>
              <a:t>3</a:t>
            </a:r>
            <a:r>
              <a:rPr lang="en-US" i="1" dirty="0" smtClean="0"/>
              <a:t>, 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</a:t>
            </a:r>
            <a:r>
              <a:rPr lang="en-US" dirty="0" smtClean="0"/>
              <a:t>;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pPr lvl="1"/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i="1" dirty="0"/>
              <a:t> </a:t>
            </a:r>
            <a:r>
              <a:rPr lang="en-US" dirty="0" smtClean="0"/>
              <a:t>is text. You can put in there whatever you want.</a:t>
            </a:r>
            <a:endParaRPr lang="en-US" baseline="-25000" dirty="0"/>
          </a:p>
          <a:p>
            <a:pPr lvl="1"/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 is a </a:t>
            </a:r>
            <a:r>
              <a:rPr lang="en-US" i="1" dirty="0" smtClean="0"/>
              <a:t>format specifier</a:t>
            </a:r>
            <a:r>
              <a:rPr lang="en-US" dirty="0" smtClean="0"/>
              <a:t>. It specifies several things:</a:t>
            </a:r>
          </a:p>
          <a:p>
            <a:pPr lvl="2"/>
            <a:r>
              <a:rPr lang="en-US" dirty="0" smtClean="0"/>
              <a:t>Value v</a:t>
            </a:r>
            <a:r>
              <a:rPr lang="en-US" baseline="-25000" dirty="0" smtClean="0"/>
              <a:t>i</a:t>
            </a:r>
            <a:r>
              <a:rPr lang="en-US" dirty="0" smtClean="0"/>
              <a:t> should be printed at that point.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type of value v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How many characters should v</a:t>
            </a:r>
            <a:r>
              <a:rPr lang="en-US" baseline="-25000" dirty="0" smtClean="0"/>
              <a:t>i</a:t>
            </a:r>
            <a:r>
              <a:rPr lang="en-US" dirty="0" smtClean="0"/>
              <a:t> occupy.</a:t>
            </a:r>
          </a:p>
          <a:p>
            <a:pPr lvl="1"/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is an </a:t>
            </a:r>
            <a:r>
              <a:rPr lang="en-US" dirty="0" err="1" smtClean="0"/>
              <a:t>int</a:t>
            </a:r>
            <a:r>
              <a:rPr lang="en-US" dirty="0" smtClean="0"/>
              <a:t>, double, or string.</a:t>
            </a:r>
          </a:p>
          <a:p>
            <a:pPr lvl="2"/>
            <a:r>
              <a:rPr lang="en-US" dirty="0" smtClean="0"/>
              <a:t>It can be a variable.</a:t>
            </a:r>
          </a:p>
          <a:p>
            <a:pPr lvl="2"/>
            <a:r>
              <a:rPr lang="en-US" dirty="0" smtClean="0"/>
              <a:t>It can be a constant, like 5, or 2.5, or "hello".</a:t>
            </a:r>
          </a:p>
          <a:p>
            <a:pPr lvl="2"/>
            <a:r>
              <a:rPr lang="en-US" dirty="0" smtClean="0"/>
              <a:t>It can be any expression that evaluates to an </a:t>
            </a:r>
            <a:r>
              <a:rPr lang="en-US" dirty="0" err="1" smtClean="0"/>
              <a:t>int</a:t>
            </a:r>
            <a:r>
              <a:rPr lang="en-US" dirty="0" smtClean="0"/>
              <a:t>, double, or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4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dirty="0" err="1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i="1" dirty="0" smtClean="0"/>
              <a:t>f</a:t>
            </a:r>
            <a:r>
              <a:rPr lang="en-US" i="1" baseline="-25000" dirty="0" smtClean="0"/>
              <a:t>2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i="1" dirty="0" smtClean="0"/>
              <a:t>f</a:t>
            </a:r>
            <a:r>
              <a:rPr lang="en-US" i="1" baseline="-25000" dirty="0" smtClean="0"/>
              <a:t>3</a:t>
            </a:r>
            <a:r>
              <a:rPr lang="en-US" i="1" dirty="0" smtClean="0"/>
              <a:t>…t</a:t>
            </a:r>
            <a:r>
              <a:rPr lang="en-US" i="1" baseline="-25000" dirty="0" smtClean="0"/>
              <a:t>n</a:t>
            </a:r>
            <a:r>
              <a:rPr lang="en-US" i="1" dirty="0" smtClean="0"/>
              <a:t>f</a:t>
            </a:r>
            <a:r>
              <a:rPr lang="en-US" i="1" baseline="-25000" dirty="0" smtClean="0"/>
              <a:t>n</a:t>
            </a:r>
            <a:r>
              <a:rPr lang="en-US" i="1" dirty="0" smtClean="0"/>
              <a:t>t</a:t>
            </a:r>
            <a:r>
              <a:rPr lang="en-US" i="1" baseline="-25000" dirty="0" smtClean="0"/>
              <a:t>n+1</a:t>
            </a:r>
            <a:r>
              <a:rPr lang="en-US" i="1" dirty="0" smtClean="0"/>
              <a:t>", v</a:t>
            </a:r>
            <a:r>
              <a:rPr lang="en-US" i="1" baseline="-25000" dirty="0" smtClean="0"/>
              <a:t>1</a:t>
            </a:r>
            <a:r>
              <a:rPr lang="en-US" i="1" dirty="0" smtClean="0"/>
              <a:t>, v</a:t>
            </a:r>
            <a:r>
              <a:rPr lang="en-US" i="1" baseline="-25000" dirty="0" smtClean="0"/>
              <a:t>2</a:t>
            </a:r>
            <a:r>
              <a:rPr lang="en-US" i="1" dirty="0" smtClean="0"/>
              <a:t>, v</a:t>
            </a:r>
            <a:r>
              <a:rPr lang="en-US" i="1" baseline="-25000" dirty="0" smtClean="0"/>
              <a:t>3</a:t>
            </a:r>
            <a:r>
              <a:rPr lang="en-US" i="1" dirty="0" smtClean="0"/>
              <a:t>, 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</a:t>
            </a:r>
            <a:r>
              <a:rPr lang="en-US" dirty="0" smtClean="0"/>
              <a:t>;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sz="1000" i="1" dirty="0" smtClean="0"/>
          </a:p>
          <a:p>
            <a:pPr lvl="1"/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is text. You can put in there whatever you want.</a:t>
            </a:r>
            <a:endParaRPr lang="en-US" baseline="-25000" dirty="0"/>
          </a:p>
          <a:p>
            <a:pPr lvl="1"/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a </a:t>
            </a:r>
            <a:r>
              <a:rPr lang="en-US" i="1" dirty="0"/>
              <a:t>format specifier</a:t>
            </a:r>
            <a:r>
              <a:rPr lang="en-US" dirty="0"/>
              <a:t>. It specifies several things:</a:t>
            </a:r>
          </a:p>
          <a:p>
            <a:pPr lvl="1"/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 err="1"/>
              <a:t>int</a:t>
            </a:r>
            <a:r>
              <a:rPr lang="en-US" dirty="0"/>
              <a:t>, double, or string.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System.out.printf</a:t>
            </a:r>
            <a:r>
              <a:rPr lang="en-US" dirty="0" smtClean="0">
                <a:solidFill>
                  <a:schemeClr val="tx2"/>
                </a:solidFill>
              </a:rPr>
              <a:t>("There are %d days in %s\n", 31, "July");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each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in the line above?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61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dirty="0" err="1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dirty="0"/>
              <a:t>f</a:t>
            </a:r>
            <a:r>
              <a:rPr lang="en-US" i="1" baseline="-25000" dirty="0"/>
              <a:t>3</a:t>
            </a:r>
            <a:r>
              <a:rPr lang="en-US" i="1" dirty="0"/>
              <a:t>…t</a:t>
            </a:r>
            <a:r>
              <a:rPr lang="en-US" i="1" baseline="-25000" dirty="0"/>
              <a:t>n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dirty="0"/>
              <a:t>t</a:t>
            </a:r>
            <a:r>
              <a:rPr lang="en-US" i="1" baseline="-25000" dirty="0"/>
              <a:t>n+1</a:t>
            </a:r>
            <a:r>
              <a:rPr lang="en-US" i="1" dirty="0"/>
              <a:t>", v</a:t>
            </a:r>
            <a:r>
              <a:rPr lang="en-US" i="1" baseline="-25000" dirty="0"/>
              <a:t>1</a:t>
            </a:r>
            <a:r>
              <a:rPr lang="en-US" i="1" dirty="0"/>
              <a:t>, v</a:t>
            </a:r>
            <a:r>
              <a:rPr lang="en-US" i="1" baseline="-25000" dirty="0"/>
              <a:t>2</a:t>
            </a:r>
            <a:r>
              <a:rPr lang="en-US" i="1" dirty="0"/>
              <a:t>, v</a:t>
            </a:r>
            <a:r>
              <a:rPr lang="en-US" i="1" baseline="-25000" dirty="0"/>
              <a:t>3</a:t>
            </a:r>
            <a:r>
              <a:rPr lang="en-US" i="1" dirty="0"/>
              <a:t>, …,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i="1" dirty="0"/>
              <a:t>)</a:t>
            </a:r>
            <a:r>
              <a:rPr lang="en-US" dirty="0"/>
              <a:t>;</a:t>
            </a:r>
            <a:r>
              <a:rPr lang="en-US" i="1" dirty="0"/>
              <a:t/>
            </a:r>
            <a:br>
              <a:rPr lang="en-US" i="1" dirty="0"/>
            </a:br>
            <a:endParaRPr lang="en-US" sz="1000" i="1" dirty="0"/>
          </a:p>
          <a:p>
            <a:pPr lvl="1"/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is text. You can put in there whatever you want.</a:t>
            </a:r>
            <a:endParaRPr lang="en-US" baseline="-25000" dirty="0"/>
          </a:p>
          <a:p>
            <a:pPr lvl="1"/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a </a:t>
            </a:r>
            <a:r>
              <a:rPr lang="en-US" i="1" dirty="0"/>
              <a:t>format specifier</a:t>
            </a:r>
            <a:r>
              <a:rPr lang="en-US" dirty="0"/>
              <a:t>. It specifies several things:</a:t>
            </a:r>
          </a:p>
          <a:p>
            <a:pPr lvl="1"/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is an </a:t>
            </a:r>
            <a:r>
              <a:rPr lang="en-US" dirty="0" err="1"/>
              <a:t>int</a:t>
            </a:r>
            <a:r>
              <a:rPr lang="en-US" dirty="0"/>
              <a:t>, double, or string.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System.out.printf</a:t>
            </a:r>
            <a:r>
              <a:rPr lang="en-US" dirty="0">
                <a:solidFill>
                  <a:schemeClr val="tx2"/>
                </a:solidFill>
              </a:rPr>
              <a:t>("There are %d days in %s\n", 31, "July</a:t>
            </a:r>
            <a:r>
              <a:rPr lang="en-US" dirty="0" smtClean="0">
                <a:solidFill>
                  <a:schemeClr val="tx2"/>
                </a:solidFill>
              </a:rPr>
              <a:t>");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/>
              <a:t>What is each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in the line above?</a:t>
            </a:r>
          </a:p>
          <a:p>
            <a:pPr lvl="1"/>
            <a:r>
              <a:rPr lang="en-US" sz="2000" dirty="0" smtClean="0"/>
              <a:t>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"There are "</a:t>
            </a:r>
          </a:p>
          <a:p>
            <a:pPr lvl="1"/>
            <a:r>
              <a:rPr lang="en-US" sz="2000" dirty="0" smtClean="0"/>
              <a:t>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" days in "</a:t>
            </a:r>
          </a:p>
          <a:p>
            <a:pPr lvl="1"/>
            <a:r>
              <a:rPr lang="en-US" sz="2000" dirty="0" smtClean="0"/>
              <a:t>t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"\n"</a:t>
            </a:r>
            <a:endParaRPr lang="en-US" sz="2000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dirty="0" err="1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dirty="0"/>
              <a:t>f</a:t>
            </a:r>
            <a:r>
              <a:rPr lang="en-US" i="1" baseline="-25000" dirty="0"/>
              <a:t>3</a:t>
            </a:r>
            <a:r>
              <a:rPr lang="en-US" i="1" dirty="0"/>
              <a:t>…t</a:t>
            </a:r>
            <a:r>
              <a:rPr lang="en-US" i="1" baseline="-25000" dirty="0"/>
              <a:t>n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dirty="0"/>
              <a:t>t</a:t>
            </a:r>
            <a:r>
              <a:rPr lang="en-US" i="1" baseline="-25000" dirty="0"/>
              <a:t>n+1</a:t>
            </a:r>
            <a:r>
              <a:rPr lang="en-US" i="1" dirty="0"/>
              <a:t>", v</a:t>
            </a:r>
            <a:r>
              <a:rPr lang="en-US" i="1" baseline="-25000" dirty="0"/>
              <a:t>1</a:t>
            </a:r>
            <a:r>
              <a:rPr lang="en-US" i="1" dirty="0"/>
              <a:t>, v</a:t>
            </a:r>
            <a:r>
              <a:rPr lang="en-US" i="1" baseline="-25000" dirty="0"/>
              <a:t>2</a:t>
            </a:r>
            <a:r>
              <a:rPr lang="en-US" i="1" dirty="0"/>
              <a:t>, v</a:t>
            </a:r>
            <a:r>
              <a:rPr lang="en-US" i="1" baseline="-25000" dirty="0"/>
              <a:t>3</a:t>
            </a:r>
            <a:r>
              <a:rPr lang="en-US" i="1" dirty="0"/>
              <a:t>, …,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i="1" dirty="0"/>
              <a:t>)</a:t>
            </a:r>
            <a:r>
              <a:rPr lang="en-US" dirty="0"/>
              <a:t>;</a:t>
            </a:r>
            <a:r>
              <a:rPr lang="en-US" i="1" dirty="0"/>
              <a:t/>
            </a:r>
            <a:br>
              <a:rPr lang="en-US" i="1" dirty="0"/>
            </a:br>
            <a:endParaRPr lang="en-US" sz="1000" i="1" dirty="0"/>
          </a:p>
          <a:p>
            <a:pPr lvl="1"/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is text. You can put in there whatever you want.</a:t>
            </a:r>
            <a:endParaRPr lang="en-US" baseline="-25000" dirty="0"/>
          </a:p>
          <a:p>
            <a:pPr lvl="1"/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a </a:t>
            </a:r>
            <a:r>
              <a:rPr lang="en-US" i="1" dirty="0"/>
              <a:t>format specifier</a:t>
            </a:r>
            <a:r>
              <a:rPr lang="en-US" dirty="0"/>
              <a:t>. It specifies several things:</a:t>
            </a:r>
          </a:p>
          <a:p>
            <a:pPr lvl="1"/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is an </a:t>
            </a:r>
            <a:r>
              <a:rPr lang="en-US" dirty="0" err="1"/>
              <a:t>int</a:t>
            </a:r>
            <a:r>
              <a:rPr lang="en-US" dirty="0"/>
              <a:t>, double, or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System.out.printf</a:t>
            </a:r>
            <a:r>
              <a:rPr lang="en-US" dirty="0">
                <a:solidFill>
                  <a:schemeClr val="tx2"/>
                </a:solidFill>
              </a:rPr>
              <a:t>("There are %d days in %s\n", 31, "July</a:t>
            </a:r>
            <a:r>
              <a:rPr lang="en-US" dirty="0" smtClean="0">
                <a:solidFill>
                  <a:schemeClr val="tx2"/>
                </a:solidFill>
              </a:rPr>
              <a:t>");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/>
              <a:t>What </a:t>
            </a:r>
            <a:r>
              <a:rPr lang="en-US" dirty="0"/>
              <a:t>is each </a:t>
            </a:r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in the line above?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8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dirty="0" err="1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dirty="0"/>
              <a:t>f</a:t>
            </a:r>
            <a:r>
              <a:rPr lang="en-US" i="1" baseline="-25000" dirty="0"/>
              <a:t>3</a:t>
            </a:r>
            <a:r>
              <a:rPr lang="en-US" i="1" dirty="0"/>
              <a:t>…t</a:t>
            </a:r>
            <a:r>
              <a:rPr lang="en-US" i="1" baseline="-25000" dirty="0"/>
              <a:t>n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dirty="0"/>
              <a:t>t</a:t>
            </a:r>
            <a:r>
              <a:rPr lang="en-US" i="1" baseline="-25000" dirty="0"/>
              <a:t>n+1</a:t>
            </a:r>
            <a:r>
              <a:rPr lang="en-US" i="1" dirty="0"/>
              <a:t>", v</a:t>
            </a:r>
            <a:r>
              <a:rPr lang="en-US" i="1" baseline="-25000" dirty="0"/>
              <a:t>1</a:t>
            </a:r>
            <a:r>
              <a:rPr lang="en-US" i="1" dirty="0"/>
              <a:t>, v</a:t>
            </a:r>
            <a:r>
              <a:rPr lang="en-US" i="1" baseline="-25000" dirty="0"/>
              <a:t>2</a:t>
            </a:r>
            <a:r>
              <a:rPr lang="en-US" i="1" dirty="0"/>
              <a:t>, v</a:t>
            </a:r>
            <a:r>
              <a:rPr lang="en-US" i="1" baseline="-25000" dirty="0"/>
              <a:t>3</a:t>
            </a:r>
            <a:r>
              <a:rPr lang="en-US" i="1" dirty="0"/>
              <a:t>, …,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i="1" dirty="0"/>
              <a:t>)</a:t>
            </a:r>
            <a:r>
              <a:rPr lang="en-US" dirty="0"/>
              <a:t>;</a:t>
            </a:r>
            <a:r>
              <a:rPr lang="en-US" i="1" dirty="0"/>
              <a:t/>
            </a:r>
            <a:br>
              <a:rPr lang="en-US" i="1" dirty="0"/>
            </a:br>
            <a:endParaRPr lang="en-US" sz="1000" i="1" dirty="0"/>
          </a:p>
          <a:p>
            <a:pPr lvl="1"/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is text. You can put in there whatever you want.</a:t>
            </a:r>
            <a:endParaRPr lang="en-US" baseline="-25000" dirty="0"/>
          </a:p>
          <a:p>
            <a:pPr lvl="1"/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a </a:t>
            </a:r>
            <a:r>
              <a:rPr lang="en-US" i="1" dirty="0"/>
              <a:t>format specifier</a:t>
            </a:r>
            <a:r>
              <a:rPr lang="en-US" dirty="0"/>
              <a:t>. It specifies several things:</a:t>
            </a:r>
          </a:p>
          <a:p>
            <a:pPr lvl="1"/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is an </a:t>
            </a:r>
            <a:r>
              <a:rPr lang="en-US" dirty="0" err="1"/>
              <a:t>int</a:t>
            </a:r>
            <a:r>
              <a:rPr lang="en-US" dirty="0"/>
              <a:t>, double, or string.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System.out.printf</a:t>
            </a:r>
            <a:r>
              <a:rPr lang="en-US" dirty="0">
                <a:solidFill>
                  <a:schemeClr val="tx2"/>
                </a:solidFill>
              </a:rPr>
              <a:t>("There are %d days in %s\n", 31, "July</a:t>
            </a:r>
            <a:r>
              <a:rPr lang="en-US" dirty="0" smtClean="0">
                <a:solidFill>
                  <a:schemeClr val="tx2"/>
                </a:solidFill>
              </a:rPr>
              <a:t>");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/>
              <a:t>What </a:t>
            </a:r>
            <a:r>
              <a:rPr lang="en-US" dirty="0"/>
              <a:t>is each </a:t>
            </a:r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in the line above</a:t>
            </a:r>
            <a:r>
              <a:rPr lang="en-US" dirty="0" smtClean="0"/>
              <a:t>?</a:t>
            </a:r>
          </a:p>
          <a:p>
            <a:pPr lvl="1"/>
            <a:r>
              <a:rPr lang="en-US" sz="2000" dirty="0" smtClean="0"/>
              <a:t>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%d</a:t>
            </a:r>
          </a:p>
          <a:p>
            <a:pPr lvl="1"/>
            <a:r>
              <a:rPr lang="en-US" sz="2000" dirty="0" smtClean="0"/>
              <a:t>f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%s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84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dirty="0" err="1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dirty="0"/>
              <a:t>f</a:t>
            </a:r>
            <a:r>
              <a:rPr lang="en-US" i="1" baseline="-25000" dirty="0"/>
              <a:t>3</a:t>
            </a:r>
            <a:r>
              <a:rPr lang="en-US" i="1" dirty="0"/>
              <a:t>…t</a:t>
            </a:r>
            <a:r>
              <a:rPr lang="en-US" i="1" baseline="-25000" dirty="0"/>
              <a:t>n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dirty="0"/>
              <a:t>t</a:t>
            </a:r>
            <a:r>
              <a:rPr lang="en-US" i="1" baseline="-25000" dirty="0"/>
              <a:t>n+1</a:t>
            </a:r>
            <a:r>
              <a:rPr lang="en-US" i="1" dirty="0"/>
              <a:t>", v</a:t>
            </a:r>
            <a:r>
              <a:rPr lang="en-US" i="1" baseline="-25000" dirty="0"/>
              <a:t>1</a:t>
            </a:r>
            <a:r>
              <a:rPr lang="en-US" i="1" dirty="0"/>
              <a:t>, v</a:t>
            </a:r>
            <a:r>
              <a:rPr lang="en-US" i="1" baseline="-25000" dirty="0"/>
              <a:t>2</a:t>
            </a:r>
            <a:r>
              <a:rPr lang="en-US" i="1" dirty="0"/>
              <a:t>, v</a:t>
            </a:r>
            <a:r>
              <a:rPr lang="en-US" i="1" baseline="-25000" dirty="0"/>
              <a:t>3</a:t>
            </a:r>
            <a:r>
              <a:rPr lang="en-US" i="1" dirty="0"/>
              <a:t>, …,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i="1" dirty="0"/>
              <a:t>)</a:t>
            </a:r>
            <a:r>
              <a:rPr lang="en-US" dirty="0"/>
              <a:t>;</a:t>
            </a:r>
            <a:r>
              <a:rPr lang="en-US" i="1" dirty="0"/>
              <a:t/>
            </a:r>
            <a:br>
              <a:rPr lang="en-US" i="1" dirty="0"/>
            </a:br>
            <a:endParaRPr lang="en-US" sz="1000" i="1" dirty="0"/>
          </a:p>
          <a:p>
            <a:pPr lvl="1"/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is text. You can put in there whatever you want.</a:t>
            </a:r>
            <a:endParaRPr lang="en-US" baseline="-25000" dirty="0"/>
          </a:p>
          <a:p>
            <a:pPr lvl="1"/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a </a:t>
            </a:r>
            <a:r>
              <a:rPr lang="en-US" i="1" dirty="0"/>
              <a:t>format specifier</a:t>
            </a:r>
            <a:r>
              <a:rPr lang="en-US" dirty="0"/>
              <a:t>. It specifies several things:</a:t>
            </a:r>
          </a:p>
          <a:p>
            <a:pPr lvl="1"/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is an </a:t>
            </a:r>
            <a:r>
              <a:rPr lang="en-US" dirty="0" err="1"/>
              <a:t>int</a:t>
            </a:r>
            <a:r>
              <a:rPr lang="en-US" dirty="0"/>
              <a:t>, double, or string.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System.out.printf</a:t>
            </a:r>
            <a:r>
              <a:rPr lang="en-US" dirty="0">
                <a:solidFill>
                  <a:schemeClr val="tx2"/>
                </a:solidFill>
              </a:rPr>
              <a:t>("There are %d days in %s\n", 31, "July</a:t>
            </a:r>
            <a:r>
              <a:rPr lang="en-US" dirty="0" smtClean="0">
                <a:solidFill>
                  <a:schemeClr val="tx2"/>
                </a:solidFill>
              </a:rPr>
              <a:t>");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/>
              <a:t>What </a:t>
            </a:r>
            <a:r>
              <a:rPr lang="en-US" dirty="0"/>
              <a:t>is each </a:t>
            </a:r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in the line above?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84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dirty="0" err="1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dirty="0"/>
              <a:t>f</a:t>
            </a:r>
            <a:r>
              <a:rPr lang="en-US" i="1" baseline="-25000" dirty="0"/>
              <a:t>3</a:t>
            </a:r>
            <a:r>
              <a:rPr lang="en-US" i="1" dirty="0"/>
              <a:t>…t</a:t>
            </a:r>
            <a:r>
              <a:rPr lang="en-US" i="1" baseline="-25000" dirty="0"/>
              <a:t>n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dirty="0"/>
              <a:t>t</a:t>
            </a:r>
            <a:r>
              <a:rPr lang="en-US" i="1" baseline="-25000" dirty="0"/>
              <a:t>n+1</a:t>
            </a:r>
            <a:r>
              <a:rPr lang="en-US" i="1" dirty="0"/>
              <a:t>", v</a:t>
            </a:r>
            <a:r>
              <a:rPr lang="en-US" i="1" baseline="-25000" dirty="0"/>
              <a:t>1</a:t>
            </a:r>
            <a:r>
              <a:rPr lang="en-US" i="1" dirty="0"/>
              <a:t>, v</a:t>
            </a:r>
            <a:r>
              <a:rPr lang="en-US" i="1" baseline="-25000" dirty="0"/>
              <a:t>2</a:t>
            </a:r>
            <a:r>
              <a:rPr lang="en-US" i="1" dirty="0"/>
              <a:t>, v</a:t>
            </a:r>
            <a:r>
              <a:rPr lang="en-US" i="1" baseline="-25000" dirty="0"/>
              <a:t>3</a:t>
            </a:r>
            <a:r>
              <a:rPr lang="en-US" i="1" dirty="0"/>
              <a:t>, …,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i="1" dirty="0"/>
              <a:t>)</a:t>
            </a:r>
            <a:r>
              <a:rPr lang="en-US" dirty="0"/>
              <a:t>;</a:t>
            </a:r>
            <a:r>
              <a:rPr lang="en-US" i="1" dirty="0"/>
              <a:t/>
            </a:r>
            <a:br>
              <a:rPr lang="en-US" i="1" dirty="0"/>
            </a:br>
            <a:endParaRPr lang="en-US" sz="1000" i="1" dirty="0"/>
          </a:p>
          <a:p>
            <a:pPr lvl="1"/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is text. You can put in there whatever you want.</a:t>
            </a:r>
            <a:endParaRPr lang="en-US" baseline="-25000" dirty="0"/>
          </a:p>
          <a:p>
            <a:pPr lvl="1"/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a </a:t>
            </a:r>
            <a:r>
              <a:rPr lang="en-US" i="1" dirty="0"/>
              <a:t>format specifier</a:t>
            </a:r>
            <a:r>
              <a:rPr lang="en-US" dirty="0"/>
              <a:t>. It specifies several things:</a:t>
            </a:r>
          </a:p>
          <a:p>
            <a:pPr lvl="1"/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is an </a:t>
            </a:r>
            <a:r>
              <a:rPr lang="en-US" dirty="0" err="1"/>
              <a:t>int</a:t>
            </a:r>
            <a:r>
              <a:rPr lang="en-US" dirty="0"/>
              <a:t>, double, or string.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System.out.printf</a:t>
            </a:r>
            <a:r>
              <a:rPr lang="en-US" dirty="0">
                <a:solidFill>
                  <a:schemeClr val="tx2"/>
                </a:solidFill>
              </a:rPr>
              <a:t>("There are %d days in %s\n", 31, "July</a:t>
            </a:r>
            <a:r>
              <a:rPr lang="en-US" dirty="0" smtClean="0">
                <a:solidFill>
                  <a:schemeClr val="tx2"/>
                </a:solidFill>
              </a:rPr>
              <a:t>");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/>
              <a:t>What </a:t>
            </a:r>
            <a:r>
              <a:rPr lang="en-US" dirty="0"/>
              <a:t>is each </a:t>
            </a:r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in the line above?</a:t>
            </a:r>
          </a:p>
          <a:p>
            <a:pPr lvl="1"/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31</a:t>
            </a:r>
          </a:p>
          <a:p>
            <a:pPr lvl="1"/>
            <a:r>
              <a:rPr lang="en-US" sz="2000" dirty="0" smtClean="0"/>
              <a:t>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"July"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Circles Program, Revisited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242298"/>
            <a:ext cx="60960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128647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&lt;-- Last version we saw.</a:t>
            </a:r>
            <a:br>
              <a:rPr lang="en-US" dirty="0" smtClean="0"/>
            </a:br>
            <a:r>
              <a:rPr lang="en-US" dirty="0" smtClean="0"/>
              <a:t>Used </a:t>
            </a:r>
            <a:r>
              <a:rPr lang="en-US" b="1" dirty="0" err="1" smtClean="0"/>
              <a:t>println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 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4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Circles Program, Revisited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242298"/>
            <a:ext cx="60960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1286470"/>
            <a:ext cx="274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&lt;-- Last version we saw.</a:t>
            </a:r>
          </a:p>
          <a:p>
            <a:r>
              <a:rPr lang="en-US" dirty="0"/>
              <a:t>Used </a:t>
            </a:r>
            <a:r>
              <a:rPr lang="en-US" b="1" dirty="0" err="1"/>
              <a:t>println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 Output:</a:t>
            </a:r>
          </a:p>
          <a:p>
            <a:endParaRPr lang="en-US" dirty="0"/>
          </a:p>
          <a:p>
            <a:r>
              <a:rPr lang="en-US" dirty="0" smtClean="0"/>
              <a:t>Please enter the radius: 10</a:t>
            </a:r>
          </a:p>
          <a:p>
            <a:r>
              <a:rPr lang="en-US" dirty="0" smtClean="0"/>
              <a:t>62.83185307179586</a:t>
            </a:r>
          </a:p>
          <a:p>
            <a:r>
              <a:rPr lang="en-US" dirty="0" smtClean="0"/>
              <a:t>314.1592653589793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The output does not look very nice.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Too many decimals.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 text.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5181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we get output like this?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Please enter the radius: 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circumference is 62.83.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area is 314.16.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6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works as follows:</a:t>
            </a:r>
          </a:p>
          <a:p>
            <a:pPr lvl="1"/>
            <a:r>
              <a:rPr lang="en-US" dirty="0" smtClean="0"/>
              <a:t>It starts printing the text in the first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are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days in %s\n", days, month);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month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temperature);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324600"/>
            <a:ext cx="58674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</a:p>
        </p:txBody>
      </p:sp>
    </p:spTree>
    <p:extLst>
      <p:ext uri="{BB962C8B-B14F-4D97-AF65-F5344CB8AC3E}">
        <p14:creationId xmlns:p14="http://schemas.microsoft.com/office/powerpoint/2010/main" val="14350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Circles Program, Revisited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242298"/>
            <a:ext cx="876300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circumference is %.2f.\n", circumference);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area is %.2f.\n", area);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4951274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Improved version, using </a:t>
            </a:r>
            <a:r>
              <a:rPr lang="en-US" b="1" dirty="0" err="1" smtClean="0"/>
              <a:t>printf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Output:</a:t>
            </a:r>
          </a:p>
          <a:p>
            <a:endParaRPr lang="en-US" dirty="0"/>
          </a:p>
          <a:p>
            <a:r>
              <a:rPr lang="en-US" dirty="0"/>
              <a:t>Please enter the radius: 10</a:t>
            </a:r>
          </a:p>
          <a:p>
            <a:r>
              <a:rPr lang="en-US" dirty="0"/>
              <a:t>The circumference is 62.83.</a:t>
            </a:r>
          </a:p>
          <a:p>
            <a:r>
              <a:rPr lang="en-US" dirty="0"/>
              <a:t>The area is 314.16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1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Computing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 number.</a:t>
            </a:r>
          </a:p>
          <a:p>
            <a:pPr lvl="1"/>
            <a:r>
              <a:rPr lang="en-US" dirty="0" smtClean="0"/>
              <a:t>Gets the number from user input.</a:t>
            </a:r>
          </a:p>
          <a:p>
            <a:pPr lvl="1"/>
            <a:r>
              <a:rPr lang="en-US" dirty="0" smtClean="0"/>
              <a:t>Prints: </a:t>
            </a:r>
            <a:br>
              <a:rPr lang="en-US" dirty="0" smtClean="0"/>
            </a:br>
            <a:r>
              <a:rPr lang="en-US" dirty="0" smtClean="0"/>
              <a:t>The square of </a:t>
            </a:r>
            <a:r>
              <a:rPr lang="en-US" i="1" dirty="0" smtClean="0"/>
              <a:t>X </a:t>
            </a:r>
            <a:r>
              <a:rPr lang="en-US" dirty="0" smtClean="0"/>
              <a:t>is </a:t>
            </a:r>
            <a:r>
              <a:rPr lang="en-US" i="1" dirty="0" smtClean="0"/>
              <a:t>Y</a:t>
            </a:r>
          </a:p>
          <a:p>
            <a:pPr lvl="2"/>
            <a:r>
              <a:rPr lang="en-US" dirty="0" smtClean="0"/>
              <a:t>where </a:t>
            </a:r>
            <a:r>
              <a:rPr lang="en-US" i="1" dirty="0" smtClean="0"/>
              <a:t>X</a:t>
            </a:r>
            <a:r>
              <a:rPr lang="en-US" dirty="0" smtClean="0"/>
              <a:t> is the number that the user typed,</a:t>
            </a:r>
          </a:p>
          <a:p>
            <a:pPr lvl="2"/>
            <a:r>
              <a:rPr lang="en-US" dirty="0" smtClean="0"/>
              <a:t>and </a:t>
            </a:r>
            <a:r>
              <a:rPr lang="en-US" i="1" dirty="0" smtClean="0"/>
              <a:t>Y</a:t>
            </a:r>
            <a:r>
              <a:rPr lang="en-US" dirty="0"/>
              <a:t> </a:t>
            </a:r>
            <a:r>
              <a:rPr lang="en-US" dirty="0" smtClean="0"/>
              <a:t>is the square of X.</a:t>
            </a:r>
          </a:p>
          <a:p>
            <a:pPr lvl="1"/>
            <a:r>
              <a:rPr lang="en-US" dirty="0" smtClean="0"/>
              <a:t>Prints only two decimal digits.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99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Computing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16881"/>
            <a:ext cx="7772400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number =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square =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(number, 2);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square of %.2f is %.2f\n", </a:t>
            </a: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number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square);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5581471"/>
            <a:ext cx="38862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number: 5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square of 5.00 is 25.00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5581471"/>
            <a:ext cx="38862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number: 2.4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square of 2.40 is 5.76</a:t>
            </a:r>
          </a:p>
        </p:txBody>
      </p:sp>
    </p:spTree>
    <p:extLst>
      <p:ext uri="{BB962C8B-B14F-4D97-AF65-F5344CB8AC3E}">
        <p14:creationId xmlns:p14="http://schemas.microsoft.com/office/powerpoint/2010/main" val="36450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Play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("%+d\n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56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5d\n", 56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("%-+5d\n", 56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("%05d\n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56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07.2f\n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56.15);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("%+07.2f\n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56.15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 World\n");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tWorld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\\World\n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works as follows:</a:t>
            </a:r>
          </a:p>
          <a:p>
            <a:pPr lvl="1"/>
            <a:r>
              <a:rPr lang="en-US" dirty="0" smtClean="0"/>
              <a:t>It starts printing the text in the first argument.</a:t>
            </a:r>
          </a:p>
          <a:p>
            <a:pPr lvl="1"/>
            <a:r>
              <a:rPr lang="en-US" dirty="0" smtClean="0"/>
              <a:t>When it finds the first % sign, it prints the second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in %s\n",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month);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month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temperature);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58674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are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works as follows:</a:t>
            </a:r>
          </a:p>
          <a:p>
            <a:pPr lvl="1"/>
            <a:r>
              <a:rPr lang="en-US" dirty="0" smtClean="0"/>
              <a:t>It starts printing the text in the first argument.</a:t>
            </a:r>
          </a:p>
          <a:p>
            <a:pPr lvl="1"/>
            <a:r>
              <a:rPr lang="en-US" dirty="0" smtClean="0"/>
              <a:t>When it finds the first % sign, it prints the second argument.</a:t>
            </a:r>
          </a:p>
          <a:p>
            <a:pPr lvl="1"/>
            <a:r>
              <a:rPr lang="en-US" dirty="0" smtClean="0"/>
              <a:t>It continues printing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 in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%s\n", days, month);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month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temperature);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324600"/>
            <a:ext cx="58674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are 31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 in 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works as follows:</a:t>
            </a:r>
          </a:p>
          <a:p>
            <a:pPr lvl="1"/>
            <a:r>
              <a:rPr lang="en-US" dirty="0" smtClean="0"/>
              <a:t>It starts printing the text in the first argument.</a:t>
            </a:r>
          </a:p>
          <a:p>
            <a:pPr lvl="1"/>
            <a:r>
              <a:rPr lang="en-US" dirty="0" smtClean="0"/>
              <a:t>When it finds the first % sign, it prints the second argument.</a:t>
            </a:r>
          </a:p>
          <a:p>
            <a:pPr lvl="1"/>
            <a:r>
              <a:rPr lang="en-US" dirty="0" smtClean="0"/>
              <a:t>It continues printing text.</a:t>
            </a:r>
          </a:p>
          <a:p>
            <a:pPr lvl="1"/>
            <a:r>
              <a:rPr lang="en-US" dirty="0" smtClean="0"/>
              <a:t>When it finds the second % sign, it prints the third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days in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days,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month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temperature);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324600"/>
            <a:ext cx="58674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are 31 days in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works as follows:</a:t>
            </a:r>
          </a:p>
          <a:p>
            <a:pPr lvl="1"/>
            <a:r>
              <a:rPr lang="en-US" dirty="0" smtClean="0"/>
              <a:t>It starts printing the text in the first argument.</a:t>
            </a:r>
          </a:p>
          <a:p>
            <a:pPr lvl="1"/>
            <a:r>
              <a:rPr lang="en-US" dirty="0" smtClean="0"/>
              <a:t>When it finds the first % sign, it prints the second argument.</a:t>
            </a:r>
          </a:p>
          <a:p>
            <a:pPr lvl="1"/>
            <a:r>
              <a:rPr lang="en-US" dirty="0" smtClean="0"/>
              <a:t>It continues printing text.</a:t>
            </a:r>
          </a:p>
          <a:p>
            <a:pPr lvl="1"/>
            <a:r>
              <a:rPr lang="en-US" dirty="0" smtClean="0"/>
              <a:t>When it finds the second % sign, it prints the third argument.</a:t>
            </a:r>
          </a:p>
          <a:p>
            <a:pPr lvl="1"/>
            <a:r>
              <a:rPr lang="en-US" dirty="0" smtClean="0"/>
              <a:t>And so on, until the entire text is processed.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days in %s\n", days, month);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month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temperature);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6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/>
          <a:lstStyle/>
          <a:p>
            <a:r>
              <a:rPr lang="en-US" dirty="0" smtClean="0"/>
              <a:t>The values that you provide in the second argument, third argument, and so on, can be:</a:t>
            </a:r>
          </a:p>
          <a:p>
            <a:pPr lvl="1"/>
            <a:r>
              <a:rPr lang="en-US" dirty="0" smtClean="0"/>
              <a:t>variables, like </a:t>
            </a:r>
            <a:r>
              <a:rPr lang="en-US" b="1" dirty="0" smtClean="0"/>
              <a:t>days</a:t>
            </a:r>
            <a:r>
              <a:rPr lang="en-US" dirty="0" smtClean="0"/>
              <a:t> in the example above.</a:t>
            </a:r>
          </a:p>
          <a:p>
            <a:pPr lvl="1"/>
            <a:r>
              <a:rPr lang="en-US" dirty="0" smtClean="0"/>
              <a:t>constants, like </a:t>
            </a:r>
            <a:r>
              <a:rPr lang="en-US" b="1" dirty="0" smtClean="0"/>
              <a:t>"July" </a:t>
            </a:r>
            <a:r>
              <a:rPr lang="en-US" dirty="0" smtClean="0"/>
              <a:t>in the example above.</a:t>
            </a:r>
          </a:p>
          <a:p>
            <a:pPr lvl="1"/>
            <a:r>
              <a:rPr lang="en-US" dirty="0" smtClean="0"/>
              <a:t>expressions, like </a:t>
            </a:r>
            <a:r>
              <a:rPr lang="en-US" b="1" dirty="0"/>
              <a:t>(85.1 + 85.5) / 2.0 </a:t>
            </a:r>
            <a:r>
              <a:rPr lang="en-US" dirty="0"/>
              <a:t>in the example above.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days in %s\n", days,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"July");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month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(85.1 + 85.5) / 2.0);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9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81400"/>
            <a:ext cx="8534400" cy="3048000"/>
          </a:xfrm>
        </p:spPr>
        <p:txBody>
          <a:bodyPr/>
          <a:lstStyle/>
          <a:p>
            <a:r>
              <a:rPr lang="en-US" sz="2400" dirty="0" smtClean="0"/>
              <a:t>%d, %f, %s are called </a:t>
            </a:r>
            <a:r>
              <a:rPr lang="en-US" sz="2400" b="1" u="sng" dirty="0" smtClean="0"/>
              <a:t>format specifiers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format specifier must match the value that will be printed.</a:t>
            </a:r>
          </a:p>
          <a:p>
            <a:pPr lvl="1"/>
            <a:r>
              <a:rPr lang="en-US" sz="2000" dirty="0" smtClean="0"/>
              <a:t>%d is for values of type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(base 10)</a:t>
            </a:r>
            <a:endParaRPr lang="en-US" sz="2000" b="1" dirty="0" smtClean="0"/>
          </a:p>
          <a:p>
            <a:pPr lvl="1"/>
            <a:r>
              <a:rPr lang="en-US" sz="2000" dirty="0" smtClean="0"/>
              <a:t>%f is for values of type </a:t>
            </a:r>
            <a:r>
              <a:rPr lang="en-US" sz="2000" b="1" dirty="0" smtClean="0"/>
              <a:t>double</a:t>
            </a:r>
          </a:p>
          <a:p>
            <a:pPr lvl="1"/>
            <a:r>
              <a:rPr lang="en-US" sz="2000" dirty="0" smtClean="0"/>
              <a:t>%s is for values of type </a:t>
            </a:r>
            <a:r>
              <a:rPr lang="en-US" sz="2000" b="1" dirty="0" smtClean="0"/>
              <a:t>String</a:t>
            </a:r>
          </a:p>
          <a:p>
            <a:pPr lvl="1"/>
            <a:r>
              <a:rPr lang="en-US" sz="2000" dirty="0" smtClean="0"/>
              <a:t>%c is for values of type </a:t>
            </a:r>
            <a:r>
              <a:rPr lang="en-US" sz="2000" b="1" dirty="0" smtClean="0"/>
              <a:t>char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%b is for values </a:t>
            </a:r>
            <a:r>
              <a:rPr lang="en-US" sz="2000" dirty="0"/>
              <a:t>of type </a:t>
            </a:r>
            <a:r>
              <a:rPr lang="en-US" sz="2000" b="1" dirty="0" err="1" smtClean="0"/>
              <a:t>boolean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days in %s\n", days,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"July");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month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(85.1 + 85.5) / 2.0);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2682</Words>
  <Application>Microsoft Office PowerPoint</Application>
  <PresentationFormat>On-screen Show (4:3)</PresentationFormat>
  <Paragraphs>536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Office Theme</vt:lpstr>
      <vt:lpstr>PowerPoint Presentation</vt:lpstr>
      <vt:lpstr>System.out.printf</vt:lpstr>
      <vt:lpstr>System.out.printf</vt:lpstr>
      <vt:lpstr>System.out.printf</vt:lpstr>
      <vt:lpstr>System.out.printf</vt:lpstr>
      <vt:lpstr>System.out.printf</vt:lpstr>
      <vt:lpstr>System.out.printf</vt:lpstr>
      <vt:lpstr>System.out.printf</vt:lpstr>
      <vt:lpstr>Format Specifiers</vt:lpstr>
      <vt:lpstr>Other Format Specifiers</vt:lpstr>
      <vt:lpstr>Specifying Width: Right Justified</vt:lpstr>
      <vt:lpstr>Specifying Width: Right Justified</vt:lpstr>
      <vt:lpstr>Specifying Width : Right Justified</vt:lpstr>
      <vt:lpstr>Specifying Width: Left Justified</vt:lpstr>
      <vt:lpstr>Specifying Width: Left Justified</vt:lpstr>
      <vt:lpstr>Specifying Width : Left Justified</vt:lpstr>
      <vt:lpstr>Specifying a Width Too Small</vt:lpstr>
      <vt:lpstr>Not Specifying Width</vt:lpstr>
      <vt:lpstr>Printing a New Line with \n</vt:lpstr>
      <vt:lpstr>Printing a New Line with \n</vt:lpstr>
      <vt:lpstr>Syntax of System.out.printf</vt:lpstr>
      <vt:lpstr>Syntax of System.out.printf</vt:lpstr>
      <vt:lpstr>Syntax of System.out.printf</vt:lpstr>
      <vt:lpstr>Syntax of System.out.printf</vt:lpstr>
      <vt:lpstr>Syntax of System.out.printf</vt:lpstr>
      <vt:lpstr>Syntax of System.out.printf</vt:lpstr>
      <vt:lpstr>Syntax of System.out.printf</vt:lpstr>
      <vt:lpstr>The Circles Program, Revisited</vt:lpstr>
      <vt:lpstr>The Circles Program, Revisited</vt:lpstr>
      <vt:lpstr>The Circles Program, Revisited</vt:lpstr>
      <vt:lpstr>Example: Computing Squares</vt:lpstr>
      <vt:lpstr>Example: Computing Squares</vt:lpstr>
      <vt:lpstr>Other Things to Play With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conlyctxx</cp:lastModifiedBy>
  <cp:revision>564</cp:revision>
  <dcterms:created xsi:type="dcterms:W3CDTF">2006-08-16T00:00:00Z</dcterms:created>
  <dcterms:modified xsi:type="dcterms:W3CDTF">2018-08-30T19:40:47Z</dcterms:modified>
</cp:coreProperties>
</file>