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389" r:id="rId3"/>
    <p:sldId id="388" r:id="rId4"/>
    <p:sldId id="418" r:id="rId5"/>
    <p:sldId id="419" r:id="rId6"/>
    <p:sldId id="317" r:id="rId7"/>
    <p:sldId id="390" r:id="rId8"/>
    <p:sldId id="331" r:id="rId9"/>
    <p:sldId id="392" r:id="rId10"/>
    <p:sldId id="391" r:id="rId11"/>
    <p:sldId id="393" r:id="rId12"/>
    <p:sldId id="394" r:id="rId13"/>
    <p:sldId id="395" r:id="rId14"/>
    <p:sldId id="396" r:id="rId15"/>
    <p:sldId id="417" r:id="rId16"/>
    <p:sldId id="507" r:id="rId17"/>
    <p:sldId id="506" r:id="rId18"/>
    <p:sldId id="333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6" r:id="rId27"/>
    <p:sldId id="404" r:id="rId28"/>
    <p:sldId id="407" r:id="rId29"/>
    <p:sldId id="408" r:id="rId30"/>
    <p:sldId id="409" r:id="rId31"/>
    <p:sldId id="429" r:id="rId32"/>
    <p:sldId id="502" r:id="rId33"/>
    <p:sldId id="503" r:id="rId34"/>
    <p:sldId id="504" r:id="rId35"/>
    <p:sldId id="505" r:id="rId36"/>
    <p:sldId id="420" r:id="rId37"/>
    <p:sldId id="421" r:id="rId38"/>
    <p:sldId id="339" r:id="rId39"/>
    <p:sldId id="422" r:id="rId40"/>
    <p:sldId id="423" r:id="rId41"/>
    <p:sldId id="340" r:id="rId42"/>
    <p:sldId id="425" r:id="rId43"/>
    <p:sldId id="424" r:id="rId44"/>
    <p:sldId id="426" r:id="rId45"/>
    <p:sldId id="343" r:id="rId46"/>
    <p:sldId id="427" r:id="rId47"/>
    <p:sldId id="428" r:id="rId48"/>
    <p:sldId id="430" r:id="rId49"/>
    <p:sldId id="432" r:id="rId50"/>
    <p:sldId id="431" r:id="rId51"/>
    <p:sldId id="440" r:id="rId52"/>
    <p:sldId id="433" r:id="rId53"/>
    <p:sldId id="435" r:id="rId54"/>
    <p:sldId id="436" r:id="rId55"/>
    <p:sldId id="437" r:id="rId56"/>
    <p:sldId id="441" r:id="rId57"/>
    <p:sldId id="438" r:id="rId58"/>
    <p:sldId id="439" r:id="rId59"/>
    <p:sldId id="442" r:id="rId60"/>
    <p:sldId id="443" r:id="rId61"/>
    <p:sldId id="444" r:id="rId62"/>
    <p:sldId id="446" r:id="rId63"/>
    <p:sldId id="445" r:id="rId64"/>
    <p:sldId id="447" r:id="rId65"/>
    <p:sldId id="346" r:id="rId66"/>
    <p:sldId id="449" r:id="rId67"/>
    <p:sldId id="354" r:id="rId68"/>
    <p:sldId id="448" r:id="rId69"/>
    <p:sldId id="356" r:id="rId70"/>
    <p:sldId id="450" r:id="rId71"/>
    <p:sldId id="451" r:id="rId72"/>
    <p:sldId id="452" r:id="rId73"/>
    <p:sldId id="347" r:id="rId74"/>
    <p:sldId id="453" r:id="rId75"/>
    <p:sldId id="358" r:id="rId76"/>
    <p:sldId id="457" r:id="rId77"/>
    <p:sldId id="360" r:id="rId78"/>
    <p:sldId id="501" r:id="rId79"/>
    <p:sldId id="370" r:id="rId80"/>
    <p:sldId id="458" r:id="rId81"/>
    <p:sldId id="462" r:id="rId82"/>
    <p:sldId id="463" r:id="rId83"/>
    <p:sldId id="460" r:id="rId84"/>
    <p:sldId id="461" r:id="rId85"/>
    <p:sldId id="467" r:id="rId86"/>
    <p:sldId id="470" r:id="rId87"/>
    <p:sldId id="468" r:id="rId88"/>
    <p:sldId id="471" r:id="rId89"/>
    <p:sldId id="472" r:id="rId90"/>
    <p:sldId id="473" r:id="rId91"/>
    <p:sldId id="380" r:id="rId92"/>
    <p:sldId id="474" r:id="rId93"/>
    <p:sldId id="475" r:id="rId94"/>
    <p:sldId id="476" r:id="rId95"/>
    <p:sldId id="477" r:id="rId96"/>
    <p:sldId id="478" r:id="rId97"/>
    <p:sldId id="386" r:id="rId98"/>
    <p:sldId id="479" r:id="rId99"/>
    <p:sldId id="480" r:id="rId100"/>
    <p:sldId id="481" r:id="rId101"/>
    <p:sldId id="482" r:id="rId102"/>
    <p:sldId id="487" r:id="rId103"/>
    <p:sldId id="488" r:id="rId104"/>
    <p:sldId id="483" r:id="rId105"/>
    <p:sldId id="486" r:id="rId106"/>
    <p:sldId id="498" r:id="rId107"/>
    <p:sldId id="490" r:id="rId108"/>
    <p:sldId id="510" r:id="rId109"/>
    <p:sldId id="499" r:id="rId110"/>
    <p:sldId id="500" r:id="rId111"/>
    <p:sldId id="454" r:id="rId112"/>
    <p:sldId id="509" r:id="rId113"/>
    <p:sldId id="511" r:id="rId114"/>
    <p:sldId id="513" r:id="rId115"/>
    <p:sldId id="508" r:id="rId1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Loops (While and For)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1310 – Introduction to Computers and Programming</a:t>
            </a:r>
          </a:p>
          <a:p>
            <a:pPr algn="ctr" eaLnBrk="1" hangingPunct="1"/>
            <a:r>
              <a:rPr lang="en-US" dirty="0"/>
              <a:t>Vassilis </a:t>
            </a:r>
            <a:r>
              <a:rPr lang="en-US" dirty="0" smtClean="0"/>
              <a:t>Athitsos &amp; Chris Conly</a:t>
            </a:r>
            <a:endParaRPr lang="en-US" dirty="0"/>
          </a:p>
          <a:p>
            <a:pPr algn="ctr" eaLnBrk="1" hangingPunct="1"/>
            <a:r>
              <a:rPr lang="en-US" dirty="0"/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057400"/>
            <a:ext cx="266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condition</a:t>
            </a:r>
            <a:r>
              <a:rPr lang="en-US" dirty="0" smtClean="0"/>
              <a:t> for this while loop?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362200"/>
            <a:ext cx="5029200" cy="1520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1   2   3   4   5   6   7   8   9  10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2   4   6   8  10  12  14  16  18  20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3   6   9  12  15  18  21  24  27  30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4   8  12  16  20  24  28  32  36  40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5  10  15  20  25  30  35  40  45  50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335" y="396240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5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nice if the user could input multiple values (and see multiple results) without having to rerun the program. </a:t>
            </a:r>
          </a:p>
          <a:p>
            <a:r>
              <a:rPr lang="en-US" dirty="0" smtClean="0"/>
              <a:t>This is the previous version. How can we change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276600"/>
            <a:ext cx="8763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circumference is %.2f.\n", circumference);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area is %.2f.\n", 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1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take: an infinite loop.</a:t>
            </a:r>
          </a:p>
          <a:p>
            <a:r>
              <a:rPr lang="en-US" sz="2400" dirty="0" smtClean="0"/>
              <a:t>Any room for improvement?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503706"/>
            <a:ext cx="87630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</a:t>
            </a:r>
            <a:r>
              <a:rPr 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 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radius: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("Circumference = %.2f.\n", circumference);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 = %.2f.\n\n", 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7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take: an infinite loop.</a:t>
            </a:r>
          </a:p>
          <a:p>
            <a:r>
              <a:rPr lang="en-US" sz="2400" dirty="0" smtClean="0"/>
              <a:t>Any room for improvement? User has no way to quit.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503706"/>
            <a:ext cx="87630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circle radius, or -1 to quit: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("Circumference = %.2f.\n", circumference);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 = %.2f.\n\n", 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4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611154"/>
            <a:ext cx="80772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circle radius, or -1 to quit: ");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radius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(radius == -1)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nExiting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...\n");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circumference = 2 *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area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("Circumference = %.2f.\n", circumference);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 = %.2f.\n\n", area);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029200"/>
          </a:xfrm>
        </p:spPr>
        <p:txBody>
          <a:bodyPr/>
          <a:lstStyle/>
          <a:p>
            <a:r>
              <a:rPr lang="en-US" sz="2400" dirty="0" smtClean="0"/>
              <a:t>Second take: an infinite loop, with quit option.</a:t>
            </a:r>
          </a:p>
          <a:p>
            <a:r>
              <a:rPr lang="en-US" sz="2400" dirty="0" smtClean="0"/>
              <a:t>Any room for improvement?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7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744884"/>
            <a:ext cx="60198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6.28.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3.14.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2.3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14.45.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16.62.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-1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5086290"/>
            <a:ext cx="205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 1</a:t>
            </a:r>
            <a:endParaRPr 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029200"/>
          </a:xfrm>
        </p:spPr>
        <p:txBody>
          <a:bodyPr/>
          <a:lstStyle/>
          <a:p>
            <a:r>
              <a:rPr lang="en-US" sz="2400" dirty="0" smtClean="0"/>
              <a:t>Second take: an infinite loop, with quit option.</a:t>
            </a:r>
          </a:p>
          <a:p>
            <a:r>
              <a:rPr lang="en-US" sz="2400" dirty="0" smtClean="0"/>
              <a:t>Any room for improvement?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9771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887884"/>
            <a:ext cx="6019800" cy="309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5,2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(Scanner.java:864)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(Scanner.java:1485)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(Scanner.java:2413)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example1.main(example1.java:9)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Result: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6229290"/>
            <a:ext cx="205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 2</a:t>
            </a:r>
            <a:endParaRPr 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029200"/>
          </a:xfrm>
        </p:spPr>
        <p:txBody>
          <a:bodyPr/>
          <a:lstStyle/>
          <a:p>
            <a:r>
              <a:rPr lang="en-US" sz="2400" dirty="0" smtClean="0"/>
              <a:t>Second take: an infinite loop, with quit option.</a:t>
            </a:r>
          </a:p>
          <a:p>
            <a:r>
              <a:rPr lang="en-US" sz="2400" dirty="0" smtClean="0"/>
              <a:t>Any room for improvement?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584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887884"/>
            <a:ext cx="6019800" cy="309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5,2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(Scanner.java:864)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(Scanner.java:1485)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(Scanner.java:2413)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example1.main(example1.java:9)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Result: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6229290"/>
            <a:ext cx="205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 2</a:t>
            </a:r>
            <a:endParaRPr 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029200"/>
          </a:xfrm>
        </p:spPr>
        <p:txBody>
          <a:bodyPr/>
          <a:lstStyle/>
          <a:p>
            <a:r>
              <a:rPr lang="en-US" sz="2400" dirty="0" smtClean="0"/>
              <a:t>Second take: an infinite loop, with quit option.</a:t>
            </a:r>
          </a:p>
          <a:p>
            <a:r>
              <a:rPr lang="en-US" sz="2400" dirty="0" smtClean="0"/>
              <a:t>Any room for improvement? </a:t>
            </a:r>
          </a:p>
          <a:p>
            <a:r>
              <a:rPr lang="en-US" sz="2400" dirty="0" smtClean="0"/>
              <a:t>Would be nice to not crash when the input is not valid.</a:t>
            </a:r>
          </a:p>
          <a:p>
            <a:r>
              <a:rPr lang="en-US" sz="2400" dirty="0" smtClean="0"/>
              <a:t>In general: programs need input validation. </a:t>
            </a:r>
          </a:p>
          <a:p>
            <a:pPr lvl="1"/>
            <a:r>
              <a:rPr lang="en-US" sz="2000" dirty="0" smtClean="0"/>
              <a:t>That will be our next topic in this course.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926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sz="2400" dirty="0" smtClean="0"/>
              <a:t>To generate a random number:</a:t>
            </a:r>
            <a:endParaRPr lang="en-US" sz="2400" dirty="0"/>
          </a:p>
          <a:p>
            <a:pPr lvl="1"/>
            <a:r>
              <a:rPr lang="en-US" sz="2000" dirty="0" smtClean="0"/>
              <a:t>At the beginning of your code, you should use this import statement:</a:t>
            </a:r>
            <a:endParaRPr lang="en-US" sz="2000" dirty="0"/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 // or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Once in your program, create the random number generator: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r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(seed);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the seed is optional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To get a random integer from 0 up to (and including) MAX: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random_pick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(MAX+1);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get a random Double in the range [0, 1) use one of the following: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random_pick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r.nextDouble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random_pick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326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Picks a random number from 0 up to and including 100.</a:t>
            </a:r>
          </a:p>
          <a:p>
            <a:pPr lvl="1"/>
            <a:r>
              <a:rPr lang="en-US" dirty="0" smtClean="0"/>
              <a:t>Gets in a loop where:</a:t>
            </a:r>
          </a:p>
          <a:p>
            <a:pPr lvl="2"/>
            <a:r>
              <a:rPr lang="en-US" dirty="0" smtClean="0"/>
              <a:t>The user is asked to guess the number.</a:t>
            </a:r>
          </a:p>
          <a:p>
            <a:pPr lvl="2"/>
            <a:r>
              <a:rPr lang="en-US" dirty="0" smtClean="0"/>
              <a:t>If the user guesses correctly, the program terminates.</a:t>
            </a:r>
          </a:p>
          <a:p>
            <a:pPr lvl="2"/>
            <a:r>
              <a:rPr lang="en-US" dirty="0" smtClean="0"/>
              <a:t>If not, the system tells the user if the correct answer is higher or lower than the guess.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5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057400"/>
            <a:ext cx="266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condition</a:t>
            </a:r>
            <a:r>
              <a:rPr lang="en-US" dirty="0" smtClean="0"/>
              <a:t> for this while loop?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&lt;= 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9654"/>
            <a:ext cx="6934200" cy="67249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guessing_game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 rand = new Random();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rand.nextInt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(101); // Between 0 and 100.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attempt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("Try %d: Guess the number: ", attempt);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(guess == pick)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("Correct!!!\n");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 (guess &lt; pick)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("Go higher.\n");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("Go lower.\n");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attempt++; 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087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Summing integers from 1 to N, and variations.</a:t>
            </a:r>
          </a:p>
          <a:p>
            <a:pPr lvl="1"/>
            <a:r>
              <a:rPr lang="en-US" dirty="0" smtClean="0"/>
              <a:t>Summing squares.</a:t>
            </a:r>
          </a:p>
          <a:p>
            <a:pPr lvl="1"/>
            <a:r>
              <a:rPr lang="en-US" dirty="0" smtClean="0"/>
              <a:t>Summing multiples of 7.</a:t>
            </a:r>
          </a:p>
          <a:p>
            <a:pPr lvl="1"/>
            <a:r>
              <a:rPr lang="en-US" dirty="0" smtClean="0"/>
              <a:t>Summing primes.</a:t>
            </a:r>
          </a:p>
          <a:p>
            <a:r>
              <a:rPr lang="en-US" dirty="0" smtClean="0"/>
              <a:t>Printing divisors of a number.</a:t>
            </a:r>
          </a:p>
          <a:p>
            <a:r>
              <a:rPr lang="en-US" dirty="0" smtClean="0"/>
              <a:t>Removing spaces, dashes, parentheses from a phone number (or a credit card number).</a:t>
            </a:r>
          </a:p>
          <a:p>
            <a:r>
              <a:rPr lang="en-US" dirty="0" smtClean="0"/>
              <a:t>Printing a pyramid using the * character.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897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do…while</a:t>
            </a:r>
            <a:r>
              <a:rPr lang="en-US" dirty="0" smtClean="0"/>
              <a:t> Loops: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another type of loop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do…while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condition is checked after the body of the loop.</a:t>
            </a:r>
          </a:p>
          <a:p>
            <a:r>
              <a:rPr lang="en-US" dirty="0" smtClean="0"/>
              <a:t>That means it will run once and then start checking the condition each time to see if it should loop again.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It will always execute the body of the loop at least once.</a:t>
            </a:r>
          </a:p>
          <a:p>
            <a:r>
              <a:rPr lang="en-US" dirty="0" smtClean="0"/>
              <a:t>It makes sense to choose this for the guessing game for example, since the user has to make at least one guess.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46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 smtClean="0"/>
              <a:t> 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do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 smtClean="0"/>
              <a:t> loop is defined as follows:</a:t>
            </a: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Clr>
                <a:schemeClr val="tx1"/>
              </a:buClr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 </a:t>
            </a:r>
            <a:r>
              <a:rPr lang="en-US" sz="2000" b="1" u="sng" dirty="0" err="1" smtClean="0"/>
              <a:t>boolean</a:t>
            </a:r>
            <a:r>
              <a:rPr lang="en-US" sz="2000" b="1" u="sng" dirty="0" smtClean="0"/>
              <a:t> expression</a:t>
            </a:r>
            <a:r>
              <a:rPr lang="en-US" sz="2000" dirty="0" smtClean="0"/>
              <a:t> (that can be equal to </a:t>
            </a:r>
            <a:r>
              <a:rPr lang="en-US" sz="2000" b="1" dirty="0" smtClean="0"/>
              <a:t>true </a:t>
            </a:r>
            <a:r>
              <a:rPr lang="en-US" sz="2000" dirty="0" smtClean="0"/>
              <a:t>or </a:t>
            </a:r>
            <a:r>
              <a:rPr lang="en-US" sz="2000" b="1" dirty="0" smtClean="0"/>
              <a:t>false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Line 1, line 2, …, line n form the </a:t>
            </a:r>
            <a:r>
              <a:rPr lang="en-US" sz="2000" b="1" dirty="0" smtClean="0"/>
              <a:t>body</a:t>
            </a:r>
            <a:r>
              <a:rPr lang="en-US" sz="2000" dirty="0" smtClean="0"/>
              <a:t> of the loop.</a:t>
            </a:r>
          </a:p>
          <a:p>
            <a:r>
              <a:rPr lang="en-US" sz="2000" dirty="0" smtClean="0"/>
              <a:t>There is a semicolon after the condition.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dirty="0" smtClean="0">
                <a:latin typeface="+mn-lt"/>
                <a:cs typeface="Courier New" pitchFamily="49" charset="0"/>
              </a:rPr>
              <a:t>…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 execution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This is how a do…while loop executes:</a:t>
            </a:r>
          </a:p>
          <a:p>
            <a:pPr lvl="1"/>
            <a:r>
              <a:rPr lang="en-US" sz="2000" dirty="0" smtClean="0"/>
              <a:t>Step 1: execute the body of the loop.</a:t>
            </a:r>
          </a:p>
          <a:p>
            <a:pPr lvl="1"/>
            <a:r>
              <a:rPr lang="en-US" sz="2000" dirty="0" smtClean="0"/>
              <a:t>Step 2: </a:t>
            </a:r>
            <a:r>
              <a:rPr lang="en-US" sz="2000" dirty="0"/>
              <a:t>evaluate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Step 3: If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i="1" dirty="0">
                <a:cs typeface="Courier New" pitchFamily="49" charset="0"/>
              </a:rPr>
              <a:t> </a:t>
            </a:r>
            <a:r>
              <a:rPr lang="en-US" sz="2000" dirty="0" smtClean="0"/>
              <a:t>is false, go to the first line after the loop.</a:t>
            </a:r>
          </a:p>
          <a:p>
            <a:pPr lvl="1"/>
            <a:r>
              <a:rPr lang="en-US" sz="2000" dirty="0" smtClean="0"/>
              <a:t>Step 4: If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i="1" dirty="0">
                <a:cs typeface="Courier New" pitchFamily="49" charset="0"/>
              </a:rPr>
              <a:t> </a:t>
            </a:r>
            <a:r>
              <a:rPr lang="en-US" sz="2000" dirty="0" smtClean="0"/>
              <a:t>is true, go back to step 1.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6814"/>
            <a:ext cx="6934200" cy="6466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DoWhileLoopExample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 r = new Random(1234);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 +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won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number between 1 and 100: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(guess ==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 win!");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won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 (guess &lt;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("Guess higher.");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("Guess lower.");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while (!won);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057400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body</a:t>
            </a:r>
            <a:r>
              <a:rPr lang="en-US" dirty="0" smtClean="0"/>
              <a:t> of this while loop?</a:t>
            </a:r>
          </a:p>
        </p:txBody>
      </p:sp>
    </p:spTree>
    <p:extLst>
      <p:ext uri="{BB962C8B-B14F-4D97-AF65-F5344CB8AC3E}">
        <p14:creationId xmlns:p14="http://schemas.microsoft.com/office/powerpoint/2010/main" val="1575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057400"/>
            <a:ext cx="266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body</a:t>
            </a:r>
            <a:r>
              <a:rPr lang="en-US" dirty="0" smtClean="0"/>
              <a:t> of this while loop?</a:t>
            </a:r>
          </a:p>
          <a:p>
            <a:endParaRPr lang="en-US" dirty="0"/>
          </a:p>
          <a:p>
            <a:r>
              <a:rPr lang="en-US" dirty="0" smtClean="0"/>
              <a:t>The lines shown in red on this slide.</a:t>
            </a:r>
          </a:p>
          <a:p>
            <a:r>
              <a:rPr lang="en-US" dirty="0" smtClean="0"/>
              <a:t>(Everything between the curly braces under the while line).</a:t>
            </a:r>
          </a:p>
        </p:txBody>
      </p:sp>
    </p:spTree>
    <p:extLst>
      <p:ext uri="{BB962C8B-B14F-4D97-AF65-F5344CB8AC3E}">
        <p14:creationId xmlns:p14="http://schemas.microsoft.com/office/powerpoint/2010/main" val="40851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019800" y="1692497"/>
            <a:ext cx="3048000" cy="185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 5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 with the while loop.</a:t>
            </a:r>
          </a:p>
        </p:txBody>
      </p:sp>
    </p:spTree>
    <p:extLst>
      <p:ext uri="{BB962C8B-B14F-4D97-AF65-F5344CB8AC3E}">
        <p14:creationId xmlns:p14="http://schemas.microsoft.com/office/powerpoint/2010/main" val="4487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Common Bug: Infinite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540097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175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cs typeface="Courier New" panose="02070309020205020404" pitchFamily="49" charset="0"/>
              </a:rPr>
              <a:t>What is wrong with this </a:t>
            </a:r>
            <a:r>
              <a:rPr lang="en-US" dirty="0" smtClean="0">
                <a:cs typeface="Courier New" panose="02070309020205020404" pitchFamily="49" charset="0"/>
              </a:rPr>
              <a:t>code?</a:t>
            </a:r>
          </a:p>
          <a:p>
            <a:pPr lvl="0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Common Bug: Infinite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540097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1752600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cs typeface="Courier New" panose="02070309020205020404" pitchFamily="49" charset="0"/>
              </a:rPr>
              <a:t>What is wrong with this </a:t>
            </a:r>
            <a:r>
              <a:rPr lang="en-US" dirty="0" smtClean="0">
                <a:cs typeface="Courier New" panose="02070309020205020404" pitchFamily="49" charset="0"/>
              </a:rPr>
              <a:t>code?</a:t>
            </a:r>
          </a:p>
          <a:p>
            <a:pPr lvl="0"/>
            <a:endParaRPr lang="en-US" dirty="0"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cs typeface="Courier New" panose="02070309020205020404" pitchFamily="49" charset="0"/>
              </a:rPr>
              <a:t>We do not change the value of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inside the loop.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Thus,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will always be 1, and the loop (and program) will </a:t>
            </a:r>
            <a:r>
              <a:rPr lang="en-US" b="1" u="sng" dirty="0" smtClean="0">
                <a:cs typeface="Courier New" panose="02070309020205020404" pitchFamily="49" charset="0"/>
              </a:rPr>
              <a:t>never terminate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0"/>
            <a:endParaRPr lang="en-US" dirty="0"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cs typeface="Courier New" panose="02070309020205020404" pitchFamily="49" charset="0"/>
              </a:rPr>
              <a:t>This is called an </a:t>
            </a:r>
            <a:r>
              <a:rPr lang="en-US" b="1" u="sng" dirty="0" smtClean="0">
                <a:cs typeface="Courier New" panose="02070309020205020404" pitchFamily="49" charset="0"/>
              </a:rPr>
              <a:t>infinite loop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Common Bug: Infinite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540097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1752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quit an infinite loop in NetBeans:</a:t>
            </a:r>
          </a:p>
          <a:p>
            <a:endParaRPr lang="en-US" dirty="0"/>
          </a:p>
          <a:p>
            <a:r>
              <a:rPr lang="en-US" dirty="0"/>
              <a:t>Select Run-&gt;Stop Build/Run</a:t>
            </a:r>
          </a:p>
          <a:p>
            <a:endParaRPr lang="en-US" dirty="0"/>
          </a:p>
          <a:p>
            <a:r>
              <a:rPr lang="en-US" dirty="0"/>
              <a:t>If you do not do that, you will not be able to run your (corrected) program again.</a:t>
            </a:r>
          </a:p>
        </p:txBody>
      </p:sp>
    </p:spTree>
    <p:extLst>
      <p:ext uri="{BB962C8B-B14F-4D97-AF65-F5344CB8AC3E}">
        <p14:creationId xmlns:p14="http://schemas.microsoft.com/office/powerpoint/2010/main" val="20978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loop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design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 smtClean="0"/>
              <a:t>loop, you need to make sure that the loop will terminate exactly when needed, not before, and not after.</a:t>
            </a:r>
          </a:p>
          <a:p>
            <a:r>
              <a:rPr lang="en-US" dirty="0" smtClean="0"/>
              <a:t>You will need to define a </a:t>
            </a:r>
            <a:r>
              <a:rPr lang="en-US" dirty="0" err="1" smtClean="0"/>
              <a:t>boolean</a:t>
            </a:r>
            <a:r>
              <a:rPr lang="en-US" dirty="0" smtClean="0"/>
              <a:t> condition, that determines exactly when </a:t>
            </a:r>
            <a:r>
              <a:rPr lang="en-US" dirty="0"/>
              <a:t>to </a:t>
            </a:r>
            <a:r>
              <a:rPr lang="en-US" dirty="0" smtClean="0"/>
              <a:t>stay in the loop</a:t>
            </a:r>
            <a:r>
              <a:rPr lang="en-US" dirty="0"/>
              <a:t> </a:t>
            </a:r>
            <a:r>
              <a:rPr lang="en-US" dirty="0" smtClean="0"/>
              <a:t>and when to exit.</a:t>
            </a:r>
          </a:p>
          <a:p>
            <a:r>
              <a:rPr lang="en-US" dirty="0" smtClean="0"/>
              <a:t>You need to update variables within the body of the loop, as needed, to make sure that the </a:t>
            </a:r>
            <a:r>
              <a:rPr lang="en-US" dirty="0" err="1" smtClean="0"/>
              <a:t>boolean</a:t>
            </a:r>
            <a:r>
              <a:rPr lang="en-US" dirty="0" smtClean="0"/>
              <a:t> condition will evaluate to the right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Prints whether N is prime.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 smtClean="0"/>
              <a:t>Motivation for Loops - First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276600"/>
            <a:ext cx="8763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circumference is %.2f.\n", circumference);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area is %.2f.\n", area);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0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written a program for calculating the area and circumference of a circle.</a:t>
            </a:r>
          </a:p>
          <a:p>
            <a:pPr lvl="1"/>
            <a:r>
              <a:rPr lang="en-US" sz="2000" dirty="0" smtClean="0"/>
              <a:t>Problem: we need to re-run the program every time we want to compute values for a new radius.</a:t>
            </a:r>
          </a:p>
          <a:p>
            <a:pPr lvl="1"/>
            <a:r>
              <a:rPr lang="en-US" sz="2000" dirty="0" smtClean="0"/>
              <a:t>The user should be able to keep entering values, as long as they want.</a:t>
            </a:r>
          </a:p>
          <a:p>
            <a:pPr>
              <a:buNone/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2594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Prints whether N is prime.</a:t>
            </a:r>
          </a:p>
          <a:p>
            <a:pPr lvl="1"/>
            <a:endParaRPr lang="en-US" dirty="0"/>
          </a:p>
          <a:p>
            <a:r>
              <a:rPr lang="en-US" dirty="0" smtClean="0"/>
              <a:t>Strategy for determining if N is prime:</a:t>
            </a:r>
          </a:p>
        </p:txBody>
      </p:sp>
    </p:spTree>
    <p:extLst>
      <p:ext uri="{BB962C8B-B14F-4D97-AF65-F5344CB8AC3E}">
        <p14:creationId xmlns:p14="http://schemas.microsoft.com/office/powerpoint/2010/main" val="23154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Prints whether N is prime.</a:t>
            </a:r>
          </a:p>
          <a:p>
            <a:pPr lvl="1"/>
            <a:endParaRPr lang="en-US" dirty="0"/>
          </a:p>
          <a:p>
            <a:r>
              <a:rPr lang="en-US" dirty="0" smtClean="0"/>
              <a:t>Strategy for determining if N is prime:</a:t>
            </a:r>
          </a:p>
          <a:p>
            <a:pPr lvl="1"/>
            <a:r>
              <a:rPr lang="en-US" dirty="0" smtClean="0"/>
              <a:t>For every number K between 2 and N-1, check if K divides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is prime)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we done?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is 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905000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we done?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No, because the code does not have anything for figuring out if N is prime.</a:t>
            </a:r>
          </a:p>
          <a:p>
            <a:endParaRPr lang="en-US" dirty="0"/>
          </a:p>
          <a:p>
            <a:r>
              <a:rPr lang="en-US" dirty="0" smtClean="0"/>
              <a:t>However, writing code like this is a very useful strategy: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parts of the code that need to be there for sure.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Then, start adding pieces that are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is 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524000"/>
            <a:ext cx="274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VERY IMPORTANT TIP</a:t>
            </a:r>
            <a:r>
              <a:rPr lang="en-US" sz="2000" dirty="0" smtClean="0"/>
              <a:t>:</a:t>
            </a:r>
          </a:p>
          <a:p>
            <a:endParaRPr lang="en-US" sz="1600" dirty="0"/>
          </a:p>
          <a:p>
            <a:r>
              <a:rPr lang="en-US" sz="2000" dirty="0" smtClean="0"/>
              <a:t>(you should be doing it throughout this course):</a:t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dirty="0" smtClean="0"/>
              <a:t>If there is a place in your code where you need some information that you don't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a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Write code so that this variable has the information you need, at the point where you need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470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is 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721584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Here, the information we need is: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5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???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721584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Here, the information we need is: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is N prime?</a:t>
            </a:r>
          </a:p>
          <a:p>
            <a:endParaRPr lang="en-US" sz="2000" dirty="0" smtClean="0"/>
          </a:p>
          <a:p>
            <a:r>
              <a:rPr lang="en-US" sz="2000" dirty="0" smtClean="0"/>
              <a:t>So, we need to create a variable.</a:t>
            </a:r>
          </a:p>
          <a:p>
            <a:endParaRPr lang="en-US" sz="2000" dirty="0"/>
          </a:p>
          <a:p>
            <a:r>
              <a:rPr lang="en-US" sz="2000" dirty="0" smtClean="0"/>
              <a:t>Let's call it </a:t>
            </a:r>
          </a:p>
          <a:p>
            <a:r>
              <a:rPr lang="en-US" sz="2000" dirty="0" err="1" smtClean="0"/>
              <a:t>N_is_prime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is the type?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0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???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721584"/>
            <a:ext cx="2743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ANOTHER IMPORTANT </a:t>
            </a:r>
            <a:r>
              <a:rPr lang="en-US" sz="2000" b="1" u="sng" dirty="0"/>
              <a:t>TIP</a:t>
            </a:r>
            <a:r>
              <a:rPr lang="en-US" sz="2000" dirty="0"/>
              <a:t>:</a:t>
            </a:r>
          </a:p>
          <a:p>
            <a:endParaRPr lang="en-US" sz="1600" dirty="0"/>
          </a:p>
          <a:p>
            <a:r>
              <a:rPr lang="en-US" sz="2000" dirty="0"/>
              <a:t>(you should be doing it throughout this course):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000" dirty="0" smtClean="0"/>
              <a:t>To figure out what type a variable should be: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Think about all possible values that this variable should be able to take, to handle all cases that you care about.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1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721584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N_is_prime</a:t>
            </a:r>
            <a:r>
              <a:rPr lang="en-US" sz="2000" dirty="0" smtClean="0"/>
              <a:t> can take values </a:t>
            </a:r>
            <a:r>
              <a:rPr lang="en-US" sz="2000" b="1" dirty="0" smtClean="0"/>
              <a:t>true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/>
              <a:t>false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Therefore, </a:t>
            </a:r>
            <a:r>
              <a:rPr lang="en-US" sz="2000" dirty="0" err="1" smtClean="0"/>
              <a:t>N_is_prime</a:t>
            </a:r>
            <a:r>
              <a:rPr lang="en-US" sz="2000" dirty="0" smtClean="0"/>
              <a:t> should be of type </a:t>
            </a:r>
            <a:r>
              <a:rPr lang="en-US" sz="2000" b="1" dirty="0" err="1" smtClean="0"/>
              <a:t>boolean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7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Determining if an Integer N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97974"/>
            <a:ext cx="5867400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CODE NEEDED HERE.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721584"/>
            <a:ext cx="2743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N_is_prime</a:t>
            </a:r>
            <a:r>
              <a:rPr lang="en-US" sz="2000" dirty="0" smtClean="0"/>
              <a:t> can take values </a:t>
            </a:r>
            <a:r>
              <a:rPr lang="en-US" sz="2000" b="1" dirty="0" smtClean="0"/>
              <a:t>true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/>
              <a:t>false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Therefore, </a:t>
            </a:r>
            <a:r>
              <a:rPr lang="en-US" sz="2000" dirty="0" err="1" smtClean="0"/>
              <a:t>N_is_prime</a:t>
            </a:r>
            <a:r>
              <a:rPr lang="en-US" sz="2000" dirty="0" smtClean="0"/>
              <a:t> should be of type </a:t>
            </a:r>
            <a:r>
              <a:rPr lang="en-US" sz="2000" b="1" dirty="0" err="1" smtClean="0"/>
              <a:t>boolean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Next: writing code to make sure </a:t>
            </a:r>
            <a:r>
              <a:rPr lang="en-US" sz="2000" dirty="0" err="1" smtClean="0"/>
              <a:t>N_is_prime</a:t>
            </a:r>
            <a:r>
              <a:rPr lang="en-US" sz="2000" dirty="0" smtClean="0"/>
              <a:t> has the right value where we need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3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</a:t>
            </a:r>
            <a:r>
              <a:rPr lang="en-US" smtClean="0"/>
              <a:t>A 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Autofit/>
          </a:bodyPr>
          <a:lstStyle/>
          <a:p>
            <a:r>
              <a:rPr lang="en-US" dirty="0" smtClean="0"/>
              <a:t>Suppose we want to write programs that ask the user to input an integer N and then do one (or more) of the following:</a:t>
            </a:r>
          </a:p>
          <a:p>
            <a:pPr lvl="1"/>
            <a:r>
              <a:rPr lang="en-US" dirty="0" smtClean="0"/>
              <a:t>Print out all integers between 0 and N.</a:t>
            </a:r>
          </a:p>
          <a:p>
            <a:pPr lvl="1"/>
            <a:r>
              <a:rPr lang="en-US" dirty="0" smtClean="0"/>
              <a:t>Figure out if N is a prime number.</a:t>
            </a:r>
          </a:p>
          <a:p>
            <a:pPr lvl="1"/>
            <a:r>
              <a:rPr lang="en-US" dirty="0" smtClean="0"/>
              <a:t>Print out all prime numbers between 1 and N.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 elements of Java that we have covered so far are not sufficient for writing such programs.</a:t>
            </a:r>
          </a:p>
          <a:p>
            <a:r>
              <a:rPr lang="en-US" dirty="0" smtClean="0"/>
              <a:t>What is missing: the ability to repeat some instructions as many times as we want.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446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6148"/>
            <a:ext cx="4724400" cy="659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76800" y="76200"/>
            <a:ext cx="4191000" cy="5029200"/>
          </a:xfrm>
        </p:spPr>
        <p:txBody>
          <a:bodyPr/>
          <a:lstStyle/>
          <a:p>
            <a:r>
              <a:rPr lang="en-US" sz="2400" dirty="0" smtClean="0"/>
              <a:t>Key elements of the solution:</a:t>
            </a:r>
          </a:p>
          <a:p>
            <a:pPr lvl="1"/>
            <a:r>
              <a:rPr lang="en-US" sz="2000" dirty="0" smtClean="0"/>
              <a:t>Initial value of </a:t>
            </a:r>
            <a:r>
              <a:rPr lang="en-US" sz="2000" dirty="0" err="1" smtClean="0"/>
              <a:t>N_is_prime</a:t>
            </a:r>
            <a:r>
              <a:rPr lang="en-US" sz="2000" dirty="0" smtClean="0"/>
              <a:t>: should it be </a:t>
            </a:r>
            <a:r>
              <a:rPr lang="en-US" sz="2000" b="1" dirty="0" smtClean="0"/>
              <a:t>true</a:t>
            </a:r>
            <a:r>
              <a:rPr lang="en-US" sz="2000" dirty="0" smtClean="0"/>
              <a:t> or </a:t>
            </a:r>
            <a:r>
              <a:rPr lang="en-US" sz="2000" b="1" dirty="0" smtClean="0"/>
              <a:t>false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In the loop, when and how do we change the value of </a:t>
            </a:r>
            <a:r>
              <a:rPr lang="en-US" sz="2000" dirty="0" err="1" smtClean="0"/>
              <a:t>N_is_prime</a:t>
            </a:r>
            <a:r>
              <a:rPr lang="en-US" sz="2000" dirty="0" smtClean="0"/>
              <a:t>?</a:t>
            </a:r>
          </a:p>
          <a:p>
            <a:r>
              <a:rPr lang="en-US" sz="2400" dirty="0" smtClean="0"/>
              <a:t>This is the classic </a:t>
            </a:r>
            <a:r>
              <a:rPr lang="en-US" sz="2400" b="1" u="sng" dirty="0" smtClean="0"/>
              <a:t>smoking gun</a:t>
            </a:r>
            <a:r>
              <a:rPr lang="en-US" sz="2400" dirty="0" smtClean="0"/>
              <a:t> problem (we will see MANY such problems).</a:t>
            </a:r>
            <a:endParaRPr lang="en-US" sz="2400" dirty="0"/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prove that N is prime, we must make sure that NO </a:t>
            </a:r>
            <a:r>
              <a:rPr lang="en-US" sz="2000" dirty="0" err="1"/>
              <a:t>i</a:t>
            </a:r>
            <a:r>
              <a:rPr lang="en-US" sz="2000" dirty="0"/>
              <a:t> divides N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To prove that N is NOT prime, it is sufficient to find ONE </a:t>
            </a:r>
            <a:r>
              <a:rPr lang="en-US" sz="2000" dirty="0" err="1"/>
              <a:t>i</a:t>
            </a:r>
            <a:r>
              <a:rPr lang="en-US" sz="2000" dirty="0"/>
              <a:t> that divides 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If we find an </a:t>
            </a:r>
            <a:r>
              <a:rPr lang="en-US" sz="2000" dirty="0" err="1" smtClean="0"/>
              <a:t>i</a:t>
            </a:r>
            <a:r>
              <a:rPr lang="en-US" sz="2000" dirty="0" smtClean="0"/>
              <a:t> that divides N, we call that </a:t>
            </a:r>
            <a:r>
              <a:rPr lang="en-US" sz="2000" dirty="0" err="1" smtClean="0"/>
              <a:t>i</a:t>
            </a:r>
            <a:r>
              <a:rPr lang="en-US" sz="2000" dirty="0" smtClean="0"/>
              <a:t> the </a:t>
            </a:r>
            <a:r>
              <a:rPr lang="en-US" sz="2000" b="1" dirty="0" smtClean="0"/>
              <a:t>SMOKING GUN</a:t>
            </a:r>
            <a:r>
              <a:rPr lang="en-US" sz="2000" dirty="0" smtClean="0"/>
              <a:t>: </a:t>
            </a:r>
            <a:r>
              <a:rPr lang="en-US" sz="2000" dirty="0" err="1" smtClean="0"/>
              <a:t>i</a:t>
            </a:r>
            <a:r>
              <a:rPr lang="en-US" sz="2000" dirty="0" smtClean="0"/>
              <a:t> is the proof that N is not prime.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3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228600"/>
            <a:ext cx="4038600" cy="5029200"/>
          </a:xfrm>
        </p:spPr>
        <p:txBody>
          <a:bodyPr/>
          <a:lstStyle/>
          <a:p>
            <a:r>
              <a:rPr lang="en-US" sz="2400" dirty="0" smtClean="0"/>
              <a:t>When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 depends on a smoking gun: </a:t>
            </a:r>
          </a:p>
          <a:p>
            <a:pPr lvl="1"/>
            <a:r>
              <a:rPr lang="en-US" sz="2000" dirty="0" smtClean="0"/>
              <a:t>Initialize </a:t>
            </a:r>
            <a:r>
              <a:rPr lang="en-US" sz="2000" dirty="0"/>
              <a:t>the </a:t>
            </a:r>
            <a:r>
              <a:rPr lang="en-US" sz="2000" dirty="0" err="1"/>
              <a:t>boolean</a:t>
            </a:r>
            <a:r>
              <a:rPr lang="en-US" sz="2000" dirty="0"/>
              <a:t> variable to the value </a:t>
            </a:r>
            <a:r>
              <a:rPr lang="en-US" sz="2000" dirty="0" smtClean="0"/>
              <a:t> it should get if we find no smoking gun.</a:t>
            </a:r>
          </a:p>
          <a:p>
            <a:pPr lvl="1"/>
            <a:r>
              <a:rPr lang="en-US" sz="2000" dirty="0" smtClean="0"/>
              <a:t>Do a loop, where you test all possible smoking guns. If you find a smoking gun, flip the value of the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variable.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400" dirty="0" smtClean="0"/>
              <a:t>Mishandling smoking gun problems is (unfortunately) a very common mistake in this course.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86148"/>
            <a:ext cx="4724400" cy="659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not 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200" y="228600"/>
            <a:ext cx="4038600" cy="5029200"/>
          </a:xfrm>
        </p:spPr>
        <p:txBody>
          <a:bodyPr/>
          <a:lstStyle/>
          <a:p>
            <a:r>
              <a:rPr lang="en-US" sz="2400" dirty="0" smtClean="0"/>
              <a:t>A classic </a:t>
            </a:r>
            <a:r>
              <a:rPr lang="en-US" sz="2400" dirty="0"/>
              <a:t>mistake in smoking gun problems:</a:t>
            </a:r>
          </a:p>
          <a:p>
            <a:pPr lvl="1"/>
            <a:r>
              <a:rPr lang="en-US" sz="2000" dirty="0" smtClean="0"/>
              <a:t>Setting </a:t>
            </a:r>
            <a:r>
              <a:rPr lang="en-US" sz="2000" dirty="0"/>
              <a:t>the Boolean variable at every iteration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Why is this a mistake?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4953000" cy="668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      {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200" y="228600"/>
            <a:ext cx="4038600" cy="5029200"/>
          </a:xfrm>
        </p:spPr>
        <p:txBody>
          <a:bodyPr/>
          <a:lstStyle/>
          <a:p>
            <a:r>
              <a:rPr lang="en-US" sz="2400" dirty="0" smtClean="0"/>
              <a:t>A classic </a:t>
            </a:r>
            <a:r>
              <a:rPr lang="en-US" sz="2400" dirty="0"/>
              <a:t>mistake in smoking gun problems:</a:t>
            </a:r>
          </a:p>
          <a:p>
            <a:pPr lvl="1"/>
            <a:r>
              <a:rPr lang="en-US" sz="2000" dirty="0" smtClean="0"/>
              <a:t>Setting </a:t>
            </a:r>
            <a:r>
              <a:rPr lang="en-US" sz="2000" dirty="0"/>
              <a:t>the Boolean variable at every iteration.</a:t>
            </a:r>
          </a:p>
          <a:p>
            <a:r>
              <a:rPr lang="en-US" sz="2400" dirty="0" smtClean="0"/>
              <a:t>Effectively</a:t>
            </a:r>
            <a:r>
              <a:rPr lang="en-US" sz="2400" dirty="0"/>
              <a:t>, this makes the entire loop useless.</a:t>
            </a:r>
          </a:p>
          <a:p>
            <a:pPr lvl="1"/>
            <a:r>
              <a:rPr lang="en-US" sz="2000" dirty="0" smtClean="0"/>
              <a:t>At </a:t>
            </a:r>
            <a:r>
              <a:rPr lang="en-US" sz="2000" dirty="0"/>
              <a:t>the end, the Boolean variable will be set at the last iteration.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calculations of all previous iterations are ignored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The code on the left is </a:t>
            </a:r>
            <a:r>
              <a:rPr lang="en-US" sz="2400" b="1" u="sng" dirty="0">
                <a:solidFill>
                  <a:srgbClr val="FF0000"/>
                </a:solidFill>
              </a:rPr>
              <a:t>incorrect</a:t>
            </a:r>
            <a:r>
              <a:rPr lang="en-US" sz="2400" dirty="0"/>
              <a:t>, illustrates this classic mistake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000" dirty="0" err="1"/>
              <a:t>N_is_prime</a:t>
            </a:r>
            <a:r>
              <a:rPr lang="en-US" sz="2000" dirty="0"/>
              <a:t>  is set to true every time N % </a:t>
            </a:r>
            <a:r>
              <a:rPr lang="en-US" sz="2000" dirty="0" err="1"/>
              <a:t>i</a:t>
            </a:r>
            <a:r>
              <a:rPr lang="en-US" sz="2000" dirty="0"/>
              <a:t> != 0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4953000" cy="668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      {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200" y="228600"/>
            <a:ext cx="4038600" cy="5029200"/>
          </a:xfrm>
        </p:spPr>
        <p:txBody>
          <a:bodyPr/>
          <a:lstStyle/>
          <a:p>
            <a:r>
              <a:rPr lang="en-US" sz="2400" dirty="0" smtClean="0"/>
              <a:t>Another classic </a:t>
            </a:r>
            <a:r>
              <a:rPr lang="en-US" sz="2400" dirty="0"/>
              <a:t>mistake in smoking gun problems:</a:t>
            </a:r>
          </a:p>
          <a:p>
            <a:pPr lvl="1"/>
            <a:r>
              <a:rPr lang="en-US" sz="2000" dirty="0" smtClean="0"/>
              <a:t>Declaring the </a:t>
            </a:r>
            <a:r>
              <a:rPr lang="en-US" sz="2000" dirty="0"/>
              <a:t>Boolean variable </a:t>
            </a:r>
            <a:r>
              <a:rPr lang="en-US" sz="2000" dirty="0" smtClean="0"/>
              <a:t>within the body of the loop.</a:t>
            </a:r>
          </a:p>
          <a:p>
            <a:r>
              <a:rPr lang="en-US" sz="2400" dirty="0"/>
              <a:t>Why is this a mistake?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4953000" cy="6487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%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3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3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200" y="228600"/>
            <a:ext cx="4038600" cy="5029200"/>
          </a:xfrm>
        </p:spPr>
        <p:txBody>
          <a:bodyPr/>
          <a:lstStyle/>
          <a:p>
            <a:r>
              <a:rPr lang="en-US" sz="2400" dirty="0" smtClean="0"/>
              <a:t>Another classic </a:t>
            </a:r>
            <a:r>
              <a:rPr lang="en-US" sz="2400" dirty="0"/>
              <a:t>mistake in smoking gun problems:</a:t>
            </a:r>
          </a:p>
          <a:p>
            <a:pPr lvl="1"/>
            <a:r>
              <a:rPr lang="en-US" sz="2000" dirty="0" smtClean="0"/>
              <a:t>Declaring the </a:t>
            </a:r>
            <a:r>
              <a:rPr lang="en-US" sz="2000" dirty="0"/>
              <a:t>Boolean variable </a:t>
            </a:r>
            <a:r>
              <a:rPr lang="en-US" sz="2000" dirty="0" smtClean="0"/>
              <a:t>within the body of the loop.</a:t>
            </a:r>
            <a:endParaRPr lang="en-US" sz="2000" dirty="0"/>
          </a:p>
          <a:p>
            <a:r>
              <a:rPr lang="en-US" sz="2400" dirty="0" smtClean="0"/>
              <a:t>If you make that mistake, Java will give you an error here:</a:t>
            </a:r>
          </a:p>
          <a:p>
            <a:pPr lvl="1"/>
            <a:r>
              <a:rPr lang="en-US" sz="2000" dirty="0" smtClean="0"/>
              <a:t>If your variable has been declared inside the loop, then it is not defined outside the loop.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code on the left is </a:t>
            </a:r>
            <a:r>
              <a:rPr lang="en-US" sz="2400" b="1" u="sng" dirty="0">
                <a:solidFill>
                  <a:srgbClr val="FF0000"/>
                </a:solidFill>
              </a:rPr>
              <a:t>incorrect</a:t>
            </a:r>
            <a:r>
              <a:rPr lang="en-US" sz="2400" dirty="0"/>
              <a:t>, illustrates this classic mistake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4953000" cy="6487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%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N_is_prime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3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prime.\n",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3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</a:t>
            </a: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prime.\n", N);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code is incorrect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0" y="2971800"/>
            <a:ext cx="3810000" cy="1143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for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Prints all integers from 1 to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for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2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dirty="0" smtClean="0"/>
              <a:t>loop can be defined as follows (note: this definition will be extended when we talk about lists).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800" dirty="0" smtClean="0"/>
              <a:t>Line 1, line 2, …, line n are called the </a:t>
            </a:r>
            <a:r>
              <a:rPr lang="en-US" sz="2800" b="1" dirty="0" smtClean="0"/>
              <a:t>body</a:t>
            </a:r>
            <a:r>
              <a:rPr lang="en-US" sz="2800" dirty="0" smtClean="0"/>
              <a:t> of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dirty="0" smtClean="0"/>
              <a:t>loop.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dirty="0" smtClean="0"/>
              <a:t>loop can be defined as follows (note: this definition will be extended when we talk about lists).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The condition is a </a:t>
            </a:r>
            <a:r>
              <a:rPr lang="en-US" dirty="0" err="1" smtClean="0"/>
              <a:t>boolean</a:t>
            </a:r>
            <a:r>
              <a:rPr lang="en-US" dirty="0" smtClean="0"/>
              <a:t> expression, that typically compares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some value.</a:t>
            </a:r>
          </a:p>
          <a:p>
            <a:r>
              <a:rPr lang="en-US" dirty="0" smtClean="0"/>
              <a:t>E.g.: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&lt;=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Prints all integers from 1 to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dirty="0" smtClean="0"/>
              <a:t>loop can be defined as follows (note: this definition will be extended when we talk about lists).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The update typically changes the value of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common case: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Another example: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execution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800" dirty="0" smtClean="0"/>
              <a:t>This is how a for loop gets executed:</a:t>
            </a:r>
          </a:p>
          <a:p>
            <a:pPr lvl="1"/>
            <a:r>
              <a:rPr lang="en-US" sz="2400" dirty="0" smtClean="0"/>
              <a:t>Step 1: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i="1" dirty="0" smtClean="0"/>
          </a:p>
          <a:p>
            <a:pPr lvl="1"/>
            <a:r>
              <a:rPr lang="en-US" sz="2400" dirty="0" smtClean="0"/>
              <a:t>Step 2: If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i="1" dirty="0">
                <a:cs typeface="Courier New" pitchFamily="49" charset="0"/>
              </a:rPr>
              <a:t> </a:t>
            </a:r>
            <a:r>
              <a:rPr lang="en-US" b="1" i="1" dirty="0" smtClean="0">
                <a:cs typeface="Courier New" pitchFamily="49" charset="0"/>
              </a:rPr>
              <a:t> </a:t>
            </a:r>
            <a:r>
              <a:rPr lang="en-US" sz="2400" dirty="0" smtClean="0"/>
              <a:t>is false, go to first line after the loop .</a:t>
            </a:r>
          </a:p>
          <a:p>
            <a:pPr lvl="1"/>
            <a:r>
              <a:rPr lang="en-US" sz="2400" dirty="0" smtClean="0"/>
              <a:t>Step 3: execute the body of the loop (lines 1 to n).</a:t>
            </a:r>
          </a:p>
          <a:p>
            <a:pPr lvl="1"/>
            <a:r>
              <a:rPr lang="en-US" sz="2400" dirty="0" smtClean="0"/>
              <a:t>Step 4: execute the update, and go to step 2.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for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1620083"/>
            <a:ext cx="266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condition</a:t>
            </a:r>
            <a:r>
              <a:rPr lang="en-US" dirty="0" smtClean="0"/>
              <a:t> for this for loop?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</a:t>
            </a:r>
            <a:r>
              <a:rPr lang="en-US" b="1" u="sng" dirty="0" smtClean="0"/>
              <a:t>update </a:t>
            </a:r>
            <a:r>
              <a:rPr lang="en-US" dirty="0" smtClean="0"/>
              <a:t>for </a:t>
            </a:r>
            <a:r>
              <a:rPr lang="en-US" dirty="0"/>
              <a:t>this for loop?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</a:t>
            </a:r>
            <a:r>
              <a:rPr lang="en-US" b="1" u="sng" dirty="0" smtClean="0"/>
              <a:t>body</a:t>
            </a:r>
            <a:r>
              <a:rPr lang="en-US" dirty="0" smtClean="0"/>
              <a:t> </a:t>
            </a:r>
            <a:r>
              <a:rPr lang="en-US" dirty="0"/>
              <a:t>for this for loop?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for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1620083"/>
            <a:ext cx="266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u="sng" dirty="0" smtClean="0"/>
              <a:t>condition</a:t>
            </a:r>
            <a:r>
              <a:rPr lang="en-US" dirty="0" smtClean="0"/>
              <a:t> for this for loop?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&lt;= 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</a:t>
            </a:r>
            <a:r>
              <a:rPr lang="en-US" b="1" u="sng" dirty="0" smtClean="0"/>
              <a:t>update </a:t>
            </a:r>
            <a:r>
              <a:rPr lang="en-US" dirty="0" smtClean="0"/>
              <a:t>for </a:t>
            </a:r>
            <a:r>
              <a:rPr lang="en-US" dirty="0"/>
              <a:t>this for loop?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</a:t>
            </a:r>
            <a:r>
              <a:rPr lang="en-US" b="1" u="sng" dirty="0" smtClean="0"/>
              <a:t>body</a:t>
            </a:r>
            <a:r>
              <a:rPr lang="en-US" dirty="0" smtClean="0"/>
              <a:t> </a:t>
            </a:r>
            <a:r>
              <a:rPr lang="en-US" dirty="0"/>
              <a:t>for this for loop?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line.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114800" y="4572000"/>
            <a:ext cx="22098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Without ++: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927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("printed all numbers between 0 and %d\n",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("that are divisible by 13.\n",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105400"/>
            <a:ext cx="4191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609" y="55626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Without ++: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927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("printed all numbers between 0 and %d\n",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("that are divisible by 13.\n",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105400"/>
            <a:ext cx="41910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30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 all numbers between 0 and 30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are divisible by 13.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609" y="55626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Downwards: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("Counting down %d to 0, with step 2.\n",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105400"/>
            <a:ext cx="4191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6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Downwards: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("Counting down %d to 0, with step 2.\n",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105400"/>
            <a:ext cx="4191000" cy="13419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down 5 to 0, with step 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6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word.</a:t>
            </a:r>
          </a:p>
          <a:p>
            <a:pPr lvl="1"/>
            <a:r>
              <a:rPr lang="en-US" dirty="0" smtClean="0"/>
              <a:t>Prints each letter of that word on a separate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028962"/>
            <a:ext cx="4191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6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6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6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028962"/>
            <a:ext cx="41910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98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46760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6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181600"/>
            <a:ext cx="41910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815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word.</a:t>
            </a:r>
          </a:p>
          <a:p>
            <a:pPr lvl="1"/>
            <a:r>
              <a:rPr lang="en-US" dirty="0" smtClean="0"/>
              <a:t>Starting from the first letter, it prints every other letter of the word. The letters should be printed on the same line, </a:t>
            </a:r>
            <a:r>
              <a:rPr lang="en-US" b="1" u="sng" dirty="0" smtClean="0"/>
              <a:t>not</a:t>
            </a:r>
            <a:r>
              <a:rPr lang="en-US" dirty="0" smtClean="0"/>
              <a:t> one per line.</a:t>
            </a:r>
          </a:p>
          <a:p>
            <a:pPr lvl="1"/>
            <a:r>
              <a:rPr lang="en-US" dirty="0" smtClean="0"/>
              <a:t>For example, for "Sunday" it should print "</a:t>
            </a:r>
            <a:r>
              <a:rPr lang="en-US" dirty="0" err="1" smtClean="0"/>
              <a:t>Sna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317426"/>
            <a:ext cx="3200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2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668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317426"/>
            <a:ext cx="3200400" cy="1083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Sunday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72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317426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 what we want. We want all letters on the same line, like "</a:t>
            </a:r>
            <a:r>
              <a:rPr lang="en-US" sz="2000" dirty="0" err="1" smtClean="0">
                <a:solidFill>
                  <a:srgbClr val="FF0000"/>
                </a:solidFill>
              </a:rPr>
              <a:t>Sna</a:t>
            </a:r>
            <a:r>
              <a:rPr lang="en-US" sz="2000" dirty="0" smtClean="0">
                <a:solidFill>
                  <a:srgbClr val="FF0000"/>
                </a:solidFill>
              </a:rPr>
              <a:t>".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927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529691"/>
            <a:ext cx="32004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Sunday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2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105400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 we remove \n from the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, it works.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We just need to print a new line at the end of the program.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7760"/>
            <a:ext cx="32004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Sunday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209" y="575446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word.</a:t>
            </a:r>
          </a:p>
          <a:p>
            <a:pPr lvl="1"/>
            <a:r>
              <a:rPr lang="en-US" dirty="0" smtClean="0"/>
              <a:t>Prints the letters of the string backwards. The letters should be printed on the same line, </a:t>
            </a:r>
            <a:r>
              <a:rPr lang="en-US" b="1" u="sng" dirty="0" smtClean="0"/>
              <a:t>not</a:t>
            </a:r>
            <a:r>
              <a:rPr lang="en-US" dirty="0" smtClean="0"/>
              <a:t> one per line.</a:t>
            </a:r>
          </a:p>
          <a:p>
            <a:pPr lvl="1"/>
            <a:r>
              <a:rPr lang="en-US" dirty="0" smtClean="0"/>
              <a:t>For example, for "Sunday" it should print "</a:t>
            </a:r>
            <a:r>
              <a:rPr lang="en-US" dirty="0" err="1" smtClean="0"/>
              <a:t>yadnuS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3927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- 1;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529691"/>
            <a:ext cx="32004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Sunday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yadnuS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209" y="54864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257800"/>
            <a:ext cx="2803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(Very) important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initial value of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terminating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update.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88374"/>
            <a:ext cx="74676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word: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21560"/>
            <a:ext cx="32004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word: Sunday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yadnuS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7209" y="567826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 smtClean="0"/>
              <a:t> loop is defined as follows: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400" dirty="0" smtClean="0"/>
              <a:t>is a </a:t>
            </a:r>
            <a:r>
              <a:rPr lang="en-US" sz="2400" b="1" u="sng" dirty="0" err="1" smtClean="0"/>
              <a:t>boolean</a:t>
            </a:r>
            <a:r>
              <a:rPr lang="en-US" sz="2400" b="1" u="sng" dirty="0" smtClean="0"/>
              <a:t> expression</a:t>
            </a:r>
            <a:r>
              <a:rPr lang="en-US" sz="2400" dirty="0" smtClean="0"/>
              <a:t> (that can be equal to </a:t>
            </a:r>
            <a:r>
              <a:rPr lang="en-US" sz="2400" b="1" dirty="0" smtClean="0"/>
              <a:t>true </a:t>
            </a:r>
            <a:r>
              <a:rPr lang="en-US" sz="2400" dirty="0" smtClean="0"/>
              <a:t>or </a:t>
            </a:r>
            <a:r>
              <a:rPr lang="en-US" sz="2400" b="1" dirty="0" smtClean="0"/>
              <a:t>false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Line 1, line 2, …, line n are called the </a:t>
            </a:r>
            <a:r>
              <a:rPr lang="en-US" sz="2400" b="1" dirty="0" smtClean="0"/>
              <a:t>body</a:t>
            </a:r>
            <a:r>
              <a:rPr lang="en-US" sz="2400" dirty="0" smtClean="0"/>
              <a:t> of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400" dirty="0" smtClean="0"/>
              <a:t>loop.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some text.</a:t>
            </a:r>
          </a:p>
          <a:p>
            <a:pPr lvl="1"/>
            <a:r>
              <a:rPr lang="en-US" dirty="0" smtClean="0"/>
              <a:t>Counts the number of times the letter 'a' appears in </a:t>
            </a:r>
            <a:r>
              <a:rPr lang="en-US" smtClean="0"/>
              <a:t>the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88374"/>
            <a:ext cx="5562600" cy="5650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text: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letter a occurs %d times.\n", counter);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2362200"/>
            <a:ext cx="34290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text: Dallas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letter a occurs 2 times.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1447800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62600" y="1524000"/>
            <a:ext cx="3505200" cy="3429000"/>
          </a:xfrm>
        </p:spPr>
        <p:txBody>
          <a:bodyPr/>
          <a:lstStyle/>
          <a:p>
            <a:r>
              <a:rPr lang="en-US" sz="2400" dirty="0" smtClean="0"/>
              <a:t>This is the classic </a:t>
            </a:r>
            <a:r>
              <a:rPr lang="en-US" sz="2400" b="1" u="sng" dirty="0" smtClean="0"/>
              <a:t>counter/accumulator </a:t>
            </a:r>
            <a:r>
              <a:rPr lang="en-US" sz="2400" dirty="0" smtClean="0"/>
              <a:t>problem (we will see MANY such problems).</a:t>
            </a:r>
            <a:endParaRPr lang="en-US" sz="2400" dirty="0"/>
          </a:p>
          <a:p>
            <a:pPr lvl="1"/>
            <a:r>
              <a:rPr lang="en-US" sz="2000" dirty="0" smtClean="0"/>
              <a:t>We must count (or sum up) how many times something happens.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088374"/>
            <a:ext cx="5562600" cy="5650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text: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letter a occurs %d times.\n", counter);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1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88374"/>
            <a:ext cx="5562600" cy="5650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text: ");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letter a occurs %d times.\n", counter);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62600" y="1524000"/>
            <a:ext cx="3505200" cy="3429000"/>
          </a:xfrm>
        </p:spPr>
        <p:txBody>
          <a:bodyPr/>
          <a:lstStyle/>
          <a:p>
            <a:r>
              <a:rPr lang="en-US" sz="2400" dirty="0" smtClean="0"/>
              <a:t>To solve the counter/accumulator problem:</a:t>
            </a:r>
          </a:p>
          <a:p>
            <a:pPr lvl="1"/>
            <a:r>
              <a:rPr lang="en-US" sz="2000" dirty="0" smtClean="0"/>
              <a:t>Initialize a counter variable to 0, before the loop.</a:t>
            </a:r>
          </a:p>
          <a:p>
            <a:pPr lvl="1"/>
            <a:r>
              <a:rPr lang="en-US" sz="2000" dirty="0" smtClean="0"/>
              <a:t>Do a loop, where you increment the counter (or add some appropriate value to the counter) every time you find what you are looking for.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6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838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/>
              <a:t>Loop With a String: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88374"/>
            <a:ext cx="5562600" cy="5650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text: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word.charAt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== 'a'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letter a occurs %d times.\n", counter);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62600" y="1524000"/>
            <a:ext cx="35052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IMPORTANT NOTE:</a:t>
            </a:r>
          </a:p>
          <a:p>
            <a:r>
              <a:rPr lang="en-US" sz="2400" dirty="0"/>
              <a:t>To test characters for equality, you use ==.</a:t>
            </a:r>
          </a:p>
          <a:p>
            <a:r>
              <a:rPr lang="en-US" sz="2400" dirty="0"/>
              <a:t>To test strings for equality you use the </a:t>
            </a:r>
            <a:r>
              <a:rPr lang="en-US" sz="2400" b="1" dirty="0"/>
              <a:t>equals </a:t>
            </a:r>
            <a:r>
              <a:rPr lang="en-US" sz="2400" dirty="0"/>
              <a:t>method.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5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sz="2400" dirty="0" smtClean="0"/>
              <a:t>statement forces termination of the current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/>
              <a:t> loop or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/>
              <a:t> loop.</a:t>
            </a:r>
          </a:p>
          <a:p>
            <a:r>
              <a:rPr lang="en-US" sz="2400" dirty="0" smtClean="0"/>
              <a:t>Example: print the first number &gt;= N that is divisible by 13.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543800" cy="41426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while(true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0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the first integer &gt;= %d that is divisible by 13.\n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543800" cy="41426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while(true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0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is the first integer &gt;= %d that is divisible by 13.\n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990600"/>
            <a:ext cx="6477000" cy="56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 is the first integer &gt;=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divisible by 13.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533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while loop.</a:t>
            </a:r>
          </a:p>
          <a:p>
            <a:r>
              <a:rPr lang="en-US" sz="2800" dirty="0" smtClean="0"/>
              <a:t>What line of code will be executed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while loop.</a:t>
            </a:r>
          </a:p>
          <a:p>
            <a:r>
              <a:rPr lang="en-US" sz="2800" dirty="0" smtClean="0"/>
              <a:t>What line of code will be executed next?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The first line after the loop.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line of code will be executed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 smtClean="0"/>
              <a:t> loop is defined as follows: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800" dirty="0" smtClean="0"/>
              <a:t>Meaning: as long as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800" dirty="0" smtClean="0"/>
              <a:t>is true, keep executing the body of the loop (lines 1, …, n).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line of code will be executed next?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The first line after the loop.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if there is no first line after the loop?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 smtClean="0"/>
              <a:t>break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if there is no first line after the loop?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The program will just terminate.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152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2400" dirty="0" smtClean="0"/>
              <a:t>statement skips the rest of the body of the loop and goes directly to the next iteration (or to termination).</a:t>
            </a:r>
          </a:p>
          <a:p>
            <a:r>
              <a:rPr lang="en-US" sz="2400" dirty="0" smtClean="0"/>
              <a:t>Example: print numbers between 1 and N that are divisible by 13.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571500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!=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3777091"/>
            <a:ext cx="31242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3364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152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2400" dirty="0" smtClean="0"/>
              <a:t>statement skips the rest of the body of the loop and goes directly to the next iteration (or to termination).</a:t>
            </a:r>
          </a:p>
          <a:p>
            <a:r>
              <a:rPr lang="en-US" sz="2400" dirty="0" smtClean="0"/>
              <a:t>Example: print numbers between 1 and N that are divisible by 13.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571500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!=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3777091"/>
            <a:ext cx="3124200" cy="1083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integer: 50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364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/>
              <a:t>continue</a:t>
            </a:r>
            <a:r>
              <a:rPr lang="en-US" sz="2800" dirty="0" smtClean="0"/>
              <a:t> within the body of the while loop.</a:t>
            </a:r>
          </a:p>
          <a:p>
            <a:r>
              <a:rPr lang="en-US" sz="2800" dirty="0" smtClean="0"/>
              <a:t>What line of code will be executed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/>
              <a:t>continue</a:t>
            </a:r>
            <a:r>
              <a:rPr lang="en-US" sz="2800" dirty="0" smtClean="0"/>
              <a:t> within the body of the while loop.</a:t>
            </a:r>
          </a:p>
          <a:p>
            <a:r>
              <a:rPr lang="en-US" sz="2800" dirty="0" smtClean="0"/>
              <a:t>What line of code will be executed next?</a:t>
            </a:r>
          </a:p>
          <a:p>
            <a:pPr lvl="1"/>
            <a:r>
              <a:rPr lang="en-US" sz="2400" b="1" i="1" dirty="0" smtClean="0">
                <a:solidFill>
                  <a:srgbClr val="FF0000"/>
                </a:solidFill>
              </a:rPr>
              <a:t>condition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/>
              <a:t>continue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will happen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init_value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800" dirty="0" smtClean="0"/>
              <a:t>Suppose that we execute a </a:t>
            </a:r>
            <a:r>
              <a:rPr lang="en-US" sz="2800" b="1" dirty="0"/>
              <a:t>continue</a:t>
            </a:r>
            <a:r>
              <a:rPr lang="en-US" sz="2800" dirty="0" smtClean="0"/>
              <a:t> within the body of the for loop.</a:t>
            </a:r>
          </a:p>
          <a:p>
            <a:r>
              <a:rPr lang="en-US" sz="2800" dirty="0" smtClean="0"/>
              <a:t>What will happen next?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Execute the update.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Check the condition, and loop again or exit the loop.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 execution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2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line 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first line after loop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This is how a while loop gets executed:</a:t>
            </a:r>
          </a:p>
          <a:p>
            <a:pPr lvl="1"/>
            <a:r>
              <a:rPr lang="en-US" dirty="0" smtClean="0"/>
              <a:t>Step 1: evaluate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Step 2: If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i="1" dirty="0">
                <a:cs typeface="Courier New" pitchFamily="49" charset="0"/>
              </a:rPr>
              <a:t> </a:t>
            </a:r>
            <a:r>
              <a:rPr lang="en-US" dirty="0" smtClean="0"/>
              <a:t>is false, go to the first line after the loop.</a:t>
            </a:r>
          </a:p>
          <a:p>
            <a:pPr lvl="1"/>
            <a:r>
              <a:rPr lang="en-US" dirty="0" smtClean="0"/>
              <a:t>Step 3: If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i="1" dirty="0">
                <a:cs typeface="Courier New" pitchFamily="49" charset="0"/>
              </a:rPr>
              <a:t> </a:t>
            </a:r>
            <a:r>
              <a:rPr lang="en-US" dirty="0" smtClean="0"/>
              <a:t>is true, execute the body of the while loop, and go back to step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040725"/>
            <a:ext cx="5715000" cy="3588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119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Code, </a:t>
            </a:r>
            <a:br>
              <a:rPr lang="en-US" sz="2000" dirty="0" smtClean="0"/>
            </a:br>
            <a:r>
              <a:rPr lang="en-US" sz="2000" dirty="0" smtClean="0"/>
              <a:t>version 1: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3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040725"/>
            <a:ext cx="5715000" cy="2997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1 2 3 4 5 6 7 8 9 10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2 4 6 8 10 12 14 16 18 20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3 6 9 12 15 18 21 24 27 30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4 8 12 16 20 24 28 32 36 40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6 12 18 24 30 36 42 48 54 60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7 14 21 28 35 42 49 56 63 70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8 16 24 32 40 48 56 64 72 80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9 18 27 36 45 54 63 72 81 90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10 20 30 40 50 60 70 80 90 100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114800"/>
            <a:ext cx="119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Output, </a:t>
            </a:r>
            <a:br>
              <a:rPr lang="en-US" sz="2000" dirty="0" smtClean="0"/>
            </a:br>
            <a:r>
              <a:rPr lang="en-US" sz="2000" dirty="0" smtClean="0"/>
              <a:t>version 1: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8057" y="6096000"/>
            <a:ext cx="433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problem?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040725"/>
            <a:ext cx="5715000" cy="2997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1 2 3 4 5 6 7 8 9 10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2 4 6 8 10 12 14 16 18 20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3 6 9 12 15 18 21 24 27 30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4 8 12 16 20 24 28 32 36 40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6 12 18 24 30 36 42 48 54 60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7 14 21 28 35 42 49 56 63 70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8 16 24 32 40 48 56 64 72 80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9 18 27 36 45 54 63 72 81 90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10 20 30 40 50 60 70 80 90 100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114800"/>
            <a:ext cx="119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Output, </a:t>
            </a:r>
            <a:br>
              <a:rPr lang="en-US" sz="2000" dirty="0" smtClean="0"/>
            </a:br>
            <a:r>
              <a:rPr lang="en-US" sz="2000" dirty="0" smtClean="0"/>
              <a:t>version 1: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8057" y="6096000"/>
            <a:ext cx="433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problem? </a:t>
            </a:r>
            <a:r>
              <a:rPr lang="en-US" sz="2000" dirty="0" smtClean="0">
                <a:solidFill>
                  <a:srgbClr val="FF0000"/>
                </a:solidFill>
              </a:rPr>
              <a:t>The output is correct, but the numbers are not aligned nicely.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040725"/>
            <a:ext cx="5715000" cy="3588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%3d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119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Code, </a:t>
            </a:r>
            <a:br>
              <a:rPr lang="en-US" sz="2000" dirty="0" smtClean="0"/>
            </a:br>
            <a:r>
              <a:rPr lang="en-US" sz="2000" dirty="0" smtClean="0"/>
              <a:t>version 2: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2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2239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loop </a:t>
            </a:r>
            <a:r>
              <a:rPr lang="en-US" sz="2800" dirty="0"/>
              <a:t>can be part of another </a:t>
            </a:r>
            <a:r>
              <a:rPr lang="en-US" sz="2800" dirty="0" smtClean="0"/>
              <a:t>loop. Such a </a:t>
            </a:r>
            <a:r>
              <a:rPr lang="en-US" dirty="0" smtClean="0"/>
              <a:t>loop</a:t>
            </a:r>
            <a:r>
              <a:rPr lang="en-US" sz="2800" dirty="0" smtClean="0"/>
              <a:t> </a:t>
            </a:r>
            <a:r>
              <a:rPr lang="en-US" sz="2800" dirty="0"/>
              <a:t>is called a </a:t>
            </a:r>
            <a:r>
              <a:rPr lang="en-US" sz="2800" dirty="0">
                <a:solidFill>
                  <a:srgbClr val="FF0000"/>
                </a:solidFill>
              </a:rPr>
              <a:t>nested 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1: Print out the 10x10 multiplication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040725"/>
            <a:ext cx="5715000" cy="2997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2   3   4   5   6   7   8   9  10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2   4   6   8  10  12  14  16  18  20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3   6   9  12  15  18  21  24  27  30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4   8  12  16  20  24  28  32  36  40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5  10  15  20  25  30  35  40  45  50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6  12  18  24  30  36  42  48  54  60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7  14  21  28  35  42  49  56  63  70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8  16  24  32  40  48  56  64  72  80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9  18  27  36  45  54  63  72  81  90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10  20  30  40  50  60  70  80  90 100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191000"/>
            <a:ext cx="1197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Output, </a:t>
            </a:r>
            <a:br>
              <a:rPr lang="en-US" sz="2000" dirty="0" smtClean="0"/>
            </a:br>
            <a:r>
              <a:rPr lang="en-US" sz="2000" dirty="0" smtClean="0"/>
              <a:t>version 2: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loop1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/>
              <a:t>Suppose some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line belongs to multiple loops. </a:t>
            </a:r>
          </a:p>
          <a:p>
            <a:r>
              <a:rPr lang="en-US" sz="2400" dirty="0"/>
              <a:t>If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line is executed, what line of code do we go to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loop1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/>
              <a:t>Suppose some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line belongs to multiple loops. </a:t>
            </a:r>
          </a:p>
          <a:p>
            <a:r>
              <a:rPr lang="en-US" sz="2400" dirty="0"/>
              <a:t>If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line is executed, what line of code do we go to?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first line after the </a:t>
            </a:r>
            <a:r>
              <a:rPr lang="en-US" b="1" dirty="0">
                <a:solidFill>
                  <a:srgbClr val="FF0000"/>
                </a:solidFill>
              </a:rPr>
              <a:t>innermost loop</a:t>
            </a:r>
            <a:r>
              <a:rPr lang="en-US" dirty="0">
                <a:solidFill>
                  <a:srgbClr val="FF0000"/>
                </a:solidFill>
              </a:rPr>
              <a:t> containing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break;</a:t>
            </a:r>
            <a:endParaRPr lang="en-US" sz="1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/>
              <a:t>What line is executed after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in this example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break;</a:t>
            </a:r>
            <a:endParaRPr lang="en-US" sz="1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solidFill>
                <a:srgbClr val="007A37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The </a:t>
            </a:r>
            <a:r>
              <a:rPr lang="en-US" dirty="0"/>
              <a:t>innermost loop that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belongs to is loop 2.</a:t>
            </a:r>
          </a:p>
          <a:p>
            <a:r>
              <a:rPr lang="en-US" dirty="0"/>
              <a:t>The next line </a:t>
            </a:r>
            <a:r>
              <a:rPr lang="en-US" dirty="0" smtClean="0"/>
              <a:t>is </a:t>
            </a:r>
            <a:r>
              <a:rPr lang="en-US" dirty="0"/>
              <a:t>the first line after loop 2 (shown in green).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/>
              <a:t>What line is executed after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in this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Example of a </a:t>
            </a:r>
            <a:r>
              <a:rPr lang="en-US" b="1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loop: </a:t>
            </a:r>
            <a:br>
              <a:rPr lang="en-US" dirty="0" smtClean="0"/>
            </a:br>
            <a:r>
              <a:rPr lang="en-US" dirty="0" smtClean="0"/>
              <a:t>Printing Numbers from 1 to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40097"/>
            <a:ext cx="5867400" cy="4961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with the while loop.\n");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5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start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loop1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// start of loop2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line after </a:t>
            </a:r>
            <a:r>
              <a:rPr lang="en-US" sz="1800" b="1" dirty="0" smtClean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loop1</a:t>
            </a:r>
            <a:endParaRPr lang="en-US" sz="2000" dirty="0">
              <a:solidFill>
                <a:srgbClr val="007A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/>
              <a:t>The innermost loop that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belongs to is loop 1.</a:t>
            </a:r>
          </a:p>
          <a:p>
            <a:r>
              <a:rPr lang="en-US" dirty="0"/>
              <a:t>The next line </a:t>
            </a:r>
            <a:r>
              <a:rPr lang="en-US" dirty="0" smtClean="0"/>
              <a:t>is the </a:t>
            </a:r>
            <a:r>
              <a:rPr lang="en-US" dirty="0"/>
              <a:t>first line after loop 1 (shown in green).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lvl="0" indent="0">
              <a:buNone/>
            </a:pP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lv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400" dirty="0"/>
              <a:t>Suppose </a:t>
            </a:r>
            <a:r>
              <a:rPr lang="en-US" sz="2400" dirty="0" smtClean="0"/>
              <a:t>some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 smtClean="0"/>
              <a:t> line belongs to multiple </a:t>
            </a:r>
            <a:r>
              <a:rPr lang="en-US" sz="2400" dirty="0"/>
              <a:t>loops. </a:t>
            </a:r>
          </a:p>
          <a:p>
            <a:r>
              <a:rPr lang="en-US" sz="2400" dirty="0"/>
              <a:t>If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/>
              <a:t> </a:t>
            </a:r>
            <a:r>
              <a:rPr lang="en-US" sz="2400" dirty="0" smtClean="0"/>
              <a:t>line is </a:t>
            </a:r>
            <a:r>
              <a:rPr lang="en-US" sz="2400" dirty="0"/>
              <a:t>executed, what line of code do we go to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lvl="0" indent="0">
              <a:buNone/>
            </a:pPr>
            <a:r>
              <a:rPr lang="en-US" sz="1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lv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400" dirty="0"/>
              <a:t>Suppose </a:t>
            </a:r>
            <a:r>
              <a:rPr lang="en-US" sz="2400" dirty="0" smtClean="0"/>
              <a:t>some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 smtClean="0"/>
              <a:t> line belongs to multiple </a:t>
            </a:r>
            <a:r>
              <a:rPr lang="en-US" sz="2400" dirty="0"/>
              <a:t>loops. </a:t>
            </a:r>
          </a:p>
          <a:p>
            <a:r>
              <a:rPr lang="en-US" sz="2400" dirty="0"/>
              <a:t>If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/>
              <a:t> </a:t>
            </a:r>
            <a:r>
              <a:rPr lang="en-US" sz="2400" dirty="0" smtClean="0"/>
              <a:t>line is </a:t>
            </a:r>
            <a:r>
              <a:rPr lang="en-US" sz="2400" dirty="0"/>
              <a:t>executed, what line of code do we go to?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The first line of the </a:t>
            </a:r>
            <a:r>
              <a:rPr lang="en-US" sz="2400" b="1" dirty="0" smtClean="0">
                <a:solidFill>
                  <a:srgbClr val="FF0000"/>
                </a:solidFill>
              </a:rPr>
              <a:t>innermost loop</a:t>
            </a:r>
            <a:r>
              <a:rPr lang="en-US" sz="2400" dirty="0" smtClean="0">
                <a:solidFill>
                  <a:srgbClr val="FF0000"/>
                </a:solidFill>
              </a:rPr>
              <a:t> containing the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6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continue;</a:t>
            </a:r>
            <a:endParaRPr lang="en-US" sz="1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What </a:t>
            </a:r>
            <a:r>
              <a:rPr lang="en-US" dirty="0" smtClean="0"/>
              <a:t>happens after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this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20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continue;</a:t>
            </a:r>
            <a:endParaRPr lang="en-US" sz="1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The innermost loop that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b="1" dirty="0" smtClean="0">
                <a:cs typeface="Courier New" panose="02070309020205020404" pitchFamily="49" charset="0"/>
              </a:rPr>
              <a:t> </a:t>
            </a:r>
            <a:r>
              <a:rPr lang="en-US" sz="2400" dirty="0"/>
              <a:t>belongs to is loop 2.</a:t>
            </a:r>
          </a:p>
          <a:p>
            <a:r>
              <a:rPr lang="en-US" sz="2400" dirty="0" smtClean="0"/>
              <a:t>After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 smtClean="0"/>
              <a:t>, Java executes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update2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What happens after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in this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9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Break and Continue in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solidFill>
                  <a:srgbClr val="007A37"/>
                </a:solidFill>
                <a:latin typeface="Courier New" pitchFamily="49" charset="0"/>
                <a:cs typeface="Courier New" pitchFamily="49" charset="0"/>
              </a:rPr>
              <a:t>update1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loop1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init2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update2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// start of loop2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first line after loop2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pPr marL="0" indent="0">
              <a:buNone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first line after loop1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The innermost loop that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b="1" dirty="0" smtClean="0">
                <a:cs typeface="Courier New" panose="02070309020205020404" pitchFamily="49" charset="0"/>
              </a:rPr>
              <a:t> </a:t>
            </a:r>
            <a:r>
              <a:rPr lang="en-US" sz="2400" dirty="0"/>
              <a:t>belongs to is loop </a:t>
            </a:r>
            <a:r>
              <a:rPr lang="en-US" sz="2400" dirty="0" smtClean="0"/>
              <a:t>1.</a:t>
            </a:r>
            <a:endParaRPr lang="en-US" sz="2400" dirty="0"/>
          </a:p>
          <a:p>
            <a:r>
              <a:rPr lang="en-US" sz="2400" dirty="0" smtClean="0"/>
              <a:t>After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 smtClean="0"/>
              <a:t>, Java executes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update1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/>
              <a:pPr/>
              <a:t>96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0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57150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(j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("%3d 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6076890"/>
            <a:ext cx="30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will this program do?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0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676400"/>
            <a:ext cx="5029200" cy="2997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2   4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3   6   9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4   8  12  16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5  10  15  20  25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6  12  18  24  30  36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7  14  21  28  35  42  49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8  16  24  32  40  48  56  64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9  18  27  36  45  54  63  72  81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10  20  30  40  50  60  70  80  90 100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5135" y="478149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8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57150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10;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("%3d 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6076890"/>
            <a:ext cx="30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will this program do?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1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10412</Words>
  <Application>Microsoft Office PowerPoint</Application>
  <PresentationFormat>On-screen Show (4:3)</PresentationFormat>
  <Paragraphs>2072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9" baseType="lpstr">
      <vt:lpstr>Arial</vt:lpstr>
      <vt:lpstr>Calibri</vt:lpstr>
      <vt:lpstr>Courier New</vt:lpstr>
      <vt:lpstr>Office Theme</vt:lpstr>
      <vt:lpstr>PowerPoint Presentation</vt:lpstr>
      <vt:lpstr>Motivation for Loops - First Example</vt:lpstr>
      <vt:lpstr>Motivation - A Second Example</vt:lpstr>
      <vt:lpstr>Example of a while loop:  Printing Numbers from 1 to N</vt:lpstr>
      <vt:lpstr>Example of a while loop:  Printing Numbers from 1 to N</vt:lpstr>
      <vt:lpstr>while loops</vt:lpstr>
      <vt:lpstr>while loops</vt:lpstr>
      <vt:lpstr>while loop execution</vt:lpstr>
      <vt:lpstr>Example of a while loop:  Printing Numbers from 1 to N</vt:lpstr>
      <vt:lpstr>Example of a while loop:  Printing Numbers from 1 to N</vt:lpstr>
      <vt:lpstr>Example of a while loop:  Printing Numbers from 1 to N</vt:lpstr>
      <vt:lpstr>Example of a while loop:  Printing Numbers from 1 to N</vt:lpstr>
      <vt:lpstr>Example of a while loop:  Printing Numbers from 1 to N</vt:lpstr>
      <vt:lpstr>Example of a while loop:  Printing Numbers from 1 to N</vt:lpstr>
      <vt:lpstr>Common Bug: Infinite Loop</vt:lpstr>
      <vt:lpstr>Common Bug: Infinite Loop</vt:lpstr>
      <vt:lpstr>Common Bug: Infinite Loop</vt:lpstr>
      <vt:lpstr>Designing a while loop 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Example of a while loop:  Determining if an Integer N is Prime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 for loop:  Printing Numbers from 1 to N</vt:lpstr>
      <vt:lpstr>Example of a for loop:  Printing Numbers from 1 to N</vt:lpstr>
      <vt:lpstr>for loops</vt:lpstr>
      <vt:lpstr>for loops</vt:lpstr>
      <vt:lpstr>for loops</vt:lpstr>
      <vt:lpstr>for loop execution</vt:lpstr>
      <vt:lpstr>Example of a for loop:  Printing Numbers from 1 to N</vt:lpstr>
      <vt:lpstr>Example of a for loop:  Printing Numbers from 1 to N</vt:lpstr>
      <vt:lpstr>Update Without ++: An Example</vt:lpstr>
      <vt:lpstr>Update Without ++: An Example</vt:lpstr>
      <vt:lpstr>Counting Downwards: An Example</vt:lpstr>
      <vt:lpstr>Counting Downwards: An Example</vt:lpstr>
      <vt:lpstr>for Loop With a String: Example 1</vt:lpstr>
      <vt:lpstr>for Loop With a String: Example 1</vt:lpstr>
      <vt:lpstr>for Loop With a String: Example 1</vt:lpstr>
      <vt:lpstr>while Loop Version</vt:lpstr>
      <vt:lpstr>for Loop With a String: Example 2</vt:lpstr>
      <vt:lpstr>for Loop With a String: Example 2</vt:lpstr>
      <vt:lpstr>for Loop With a String: Example 2</vt:lpstr>
      <vt:lpstr>for Loop With a String: Example 2</vt:lpstr>
      <vt:lpstr>while Loop Version</vt:lpstr>
      <vt:lpstr>for Loop With a String: Example 3</vt:lpstr>
      <vt:lpstr>for Loop With a String: Example 3</vt:lpstr>
      <vt:lpstr>while Loop Version</vt:lpstr>
      <vt:lpstr>for Loop With a String: Example 4</vt:lpstr>
      <vt:lpstr>for Loop With a String: Example 4</vt:lpstr>
      <vt:lpstr>for Loop With a String: Example 4</vt:lpstr>
      <vt:lpstr>for Loop With a String: Example 4</vt:lpstr>
      <vt:lpstr>for Loop With a String: Example 4</vt:lpstr>
      <vt:lpstr>The  break statement</vt:lpstr>
      <vt:lpstr>PowerPoint Presentation</vt:lpstr>
      <vt:lpstr>break</vt:lpstr>
      <vt:lpstr>break</vt:lpstr>
      <vt:lpstr>break</vt:lpstr>
      <vt:lpstr>break</vt:lpstr>
      <vt:lpstr>break</vt:lpstr>
      <vt:lpstr>break</vt:lpstr>
      <vt:lpstr>The  continue statement</vt:lpstr>
      <vt:lpstr>The  continue statement</vt:lpstr>
      <vt:lpstr>continue</vt:lpstr>
      <vt:lpstr>continue</vt:lpstr>
      <vt:lpstr>continue</vt:lpstr>
      <vt:lpstr>continue</vt:lpstr>
      <vt:lpstr>Nested Loops</vt:lpstr>
      <vt:lpstr>Nested Loops</vt:lpstr>
      <vt:lpstr>Nested Loops</vt:lpstr>
      <vt:lpstr>Nested Loops</vt:lpstr>
      <vt:lpstr>Nested Loops</vt:lpstr>
      <vt:lpstr>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Break and Continue in Nested Loops</vt:lpstr>
      <vt:lpstr>Example 1</vt:lpstr>
      <vt:lpstr>Example 1</vt:lpstr>
      <vt:lpstr>Example 2</vt:lpstr>
      <vt:lpstr>Example 2</vt:lpstr>
      <vt:lpstr>The Circle Program, Revisited.</vt:lpstr>
      <vt:lpstr>The Circle Program, Revisited.</vt:lpstr>
      <vt:lpstr>The Circle Program, Revisited.</vt:lpstr>
      <vt:lpstr>PowerPoint Presentation</vt:lpstr>
      <vt:lpstr>PowerPoint Presentation</vt:lpstr>
      <vt:lpstr>PowerPoint Presentation</vt:lpstr>
      <vt:lpstr>PowerPoint Presentation</vt:lpstr>
      <vt:lpstr>Detour: Random Numbers</vt:lpstr>
      <vt:lpstr>Guessing a Number</vt:lpstr>
      <vt:lpstr>PowerPoint Presentation</vt:lpstr>
      <vt:lpstr>Example Programs</vt:lpstr>
      <vt:lpstr>Bonus Material: do…while Loops: </vt:lpstr>
      <vt:lpstr>do…while loops</vt:lpstr>
      <vt:lpstr>do…while loop execution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conlyctxx</cp:lastModifiedBy>
  <cp:revision>420</cp:revision>
  <dcterms:created xsi:type="dcterms:W3CDTF">2006-08-16T00:00:00Z</dcterms:created>
  <dcterms:modified xsi:type="dcterms:W3CDTF">2018-09-20T17:30:31Z</dcterms:modified>
</cp:coreProperties>
</file>