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88" r:id="rId3"/>
    <p:sldId id="486" r:id="rId4"/>
    <p:sldId id="490" r:id="rId5"/>
    <p:sldId id="494" r:id="rId6"/>
    <p:sldId id="500" r:id="rId7"/>
    <p:sldId id="501" r:id="rId8"/>
    <p:sldId id="502" r:id="rId9"/>
    <p:sldId id="504" r:id="rId10"/>
    <p:sldId id="503" r:id="rId11"/>
    <p:sldId id="509" r:id="rId12"/>
    <p:sldId id="508" r:id="rId13"/>
    <p:sldId id="505" r:id="rId14"/>
    <p:sldId id="506" r:id="rId15"/>
    <p:sldId id="507" r:id="rId16"/>
    <p:sldId id="510" r:id="rId17"/>
    <p:sldId id="495" r:id="rId18"/>
    <p:sldId id="511" r:id="rId19"/>
    <p:sldId id="512" r:id="rId20"/>
    <p:sldId id="516" r:id="rId21"/>
    <p:sldId id="517" r:id="rId22"/>
    <p:sldId id="519" r:id="rId23"/>
    <p:sldId id="520" r:id="rId24"/>
    <p:sldId id="521" r:id="rId25"/>
    <p:sldId id="523" r:id="rId26"/>
    <p:sldId id="525" r:id="rId27"/>
    <p:sldId id="524" r:id="rId28"/>
    <p:sldId id="515" r:id="rId29"/>
    <p:sldId id="514" r:id="rId30"/>
    <p:sldId id="499" r:id="rId31"/>
    <p:sldId id="518" r:id="rId32"/>
    <p:sldId id="485" r:id="rId33"/>
    <p:sldId id="484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0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5A37-F5C2-44A7-9E18-AEE8FB20049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E596-0BA1-4FF4-8397-7178F3A05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442-4F87-4D15-87BE-704A1B16B9C6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FF4B-CBA5-41F2-87E3-66F1AF931F79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CEE5-3413-450E-973A-398C62E88AB5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0366-1FC0-4539-8A5F-B0C9BCBF273B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746-F904-4CFC-B396-438A9AEF9C6A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EEC5-CD8C-43FD-9424-3C06C337B108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160B-F84D-4339-8C5F-108AF34E21C0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5E9-5F88-4B87-981F-BA749D47877F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BF-DE93-41B9-9D06-C95E373A576C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C97-CC50-4AAC-ABCE-724FA0D6079F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ABD4-4C3D-4CB8-90F6-AB20352B0523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D43-0DCF-423D-AEA1-EFFF6D7BE0BB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Exceptions and User Input Validation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09" y="4191000"/>
            <a:ext cx="60452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CSE 1310 – Introduction to Computers and Programming</a:t>
            </a:r>
          </a:p>
          <a:p>
            <a:pPr algn="ctr" eaLnBrk="1" hangingPunct="1"/>
            <a:r>
              <a:rPr lang="en-US" dirty="0"/>
              <a:t>Vassilis </a:t>
            </a:r>
            <a:r>
              <a:rPr lang="en-US" dirty="0" smtClean="0"/>
              <a:t>Athitsos &amp; Chris Conly</a:t>
            </a:r>
            <a:endParaRPr lang="en-US" dirty="0"/>
          </a:p>
          <a:p>
            <a:pPr algn="ctr" eaLnBrk="1" hangingPunct="1"/>
            <a:r>
              <a:rPr lang="en-US" dirty="0"/>
              <a:t>University of Texas at 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in Previous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allow the user to quit by typing “q”.</a:t>
            </a:r>
          </a:p>
          <a:p>
            <a:r>
              <a:rPr lang="en-US" dirty="0" smtClean="0"/>
              <a:t>Why not use -1?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8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in Previous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allow the user to quit by typing “q”.</a:t>
            </a:r>
          </a:p>
          <a:p>
            <a:r>
              <a:rPr lang="en-US" dirty="0" smtClean="0"/>
              <a:t>Why not use -1?</a:t>
            </a:r>
          </a:p>
          <a:p>
            <a:r>
              <a:rPr lang="en-US" dirty="0" smtClean="0"/>
              <a:t>First, a “q” is more intuitive.</a:t>
            </a:r>
          </a:p>
          <a:p>
            <a:r>
              <a:rPr lang="en-US" dirty="0" smtClean="0"/>
              <a:t>Second (and more important): -1 is a valid number, that the user may enter as normal input.</a:t>
            </a:r>
          </a:p>
          <a:p>
            <a:pPr lvl="1"/>
            <a:r>
              <a:rPr lang="en-US" dirty="0" smtClean="0"/>
              <a:t>The user may want to compute the square of -1.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2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in Previous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allow the user to quit by typing “q”.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0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in Previous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allow the user to quit by typing “q”. How?</a:t>
            </a:r>
          </a:p>
          <a:p>
            <a:r>
              <a:rPr lang="en-US" dirty="0" smtClean="0"/>
              <a:t>We get a string called </a:t>
            </a:r>
            <a:r>
              <a:rPr lang="en-US" b="1" dirty="0" smtClean="0"/>
              <a:t>input</a:t>
            </a:r>
            <a:r>
              <a:rPr lang="en-US" dirty="0" smtClean="0"/>
              <a:t> from the user.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input</a:t>
            </a:r>
            <a:r>
              <a:rPr lang="en-US" dirty="0" smtClean="0"/>
              <a:t> is “q”, the program quits.</a:t>
            </a:r>
          </a:p>
          <a:p>
            <a:r>
              <a:rPr lang="en-US" dirty="0" smtClean="0"/>
              <a:t>Otherwise we convert </a:t>
            </a:r>
            <a:r>
              <a:rPr lang="en-US" b="1" dirty="0" smtClean="0"/>
              <a:t>input</a:t>
            </a:r>
            <a:r>
              <a:rPr lang="en-US" dirty="0" smtClean="0"/>
              <a:t> into a number and continue processing that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945047"/>
            <a:ext cx="6477000" cy="26961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3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Double.parseDouble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119455"/>
            <a:ext cx="8382000" cy="558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compute_square</a:t>
            </a: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input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number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square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%.2f\n\n", number, square);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1143000"/>
            <a:ext cx="2743200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Toy example: computing the square of a double.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8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Double.parseDouble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174587"/>
            <a:ext cx="5562600" cy="24068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number, or q to quit: 3.2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3.20 squared = 10.24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number, or q to quit: -2.1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-2.10 squared = 4.41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number, or q to quit: q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Exiting...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2800" y="3657600"/>
            <a:ext cx="22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96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Double.parseDouble</a:t>
            </a:r>
            <a:r>
              <a:rPr lang="en-US" dirty="0" smtClean="0"/>
              <a:t>() Crashing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174587"/>
            <a:ext cx="8610600" cy="2850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number, or q to quit: 5,2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java.lang.NumberFormatException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For input string: "5,2"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sun.misc.FloatingDecimal.readJavaFormatString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(FloatingDecimal.java:2043)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sun.misc.FloatingDecimal.parseDouble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(FloatingDecimal.java:110)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java.lang.Double.parseDouble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(Double.java:538)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example1.main(example1.java:17)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Result: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2800" y="4034135"/>
            <a:ext cx="22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Output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4800600"/>
            <a:ext cx="8534400" cy="1600200"/>
          </a:xfrm>
        </p:spPr>
        <p:txBody>
          <a:bodyPr/>
          <a:lstStyle/>
          <a:p>
            <a:r>
              <a:rPr lang="en-US" sz="2400" b="1" dirty="0" err="1" smtClean="0"/>
              <a:t>Integer.parseInt</a:t>
            </a:r>
            <a:r>
              <a:rPr lang="en-US" sz="2400" b="1" dirty="0" smtClean="0"/>
              <a:t> </a:t>
            </a:r>
            <a:r>
              <a:rPr lang="en-US" sz="2400" dirty="0" smtClean="0"/>
              <a:t>and </a:t>
            </a:r>
            <a:r>
              <a:rPr lang="en-US" sz="2400" b="1" dirty="0" err="1" smtClean="0"/>
              <a:t>Double.parseDouble</a:t>
            </a:r>
            <a:r>
              <a:rPr lang="en-US" sz="2400" dirty="0" smtClean="0"/>
              <a:t> crash if their argument cannot be converted to an </a:t>
            </a:r>
            <a:r>
              <a:rPr lang="en-US" sz="2400" dirty="0" err="1" smtClean="0"/>
              <a:t>int</a:t>
            </a:r>
            <a:r>
              <a:rPr lang="en-US" sz="2400" dirty="0" smtClean="0"/>
              <a:t> or double.</a:t>
            </a:r>
          </a:p>
          <a:p>
            <a:r>
              <a:rPr lang="en-US" sz="2400" dirty="0" smtClean="0"/>
              <a:t>They crash by </a:t>
            </a:r>
            <a:r>
              <a:rPr lang="en-US" sz="2400" b="1" dirty="0" smtClean="0"/>
              <a:t>throwing an exception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An </a:t>
            </a:r>
            <a:r>
              <a:rPr lang="en-US" sz="2400" b="1" u="sng" dirty="0" smtClean="0"/>
              <a:t>exception</a:t>
            </a:r>
            <a:r>
              <a:rPr lang="en-US" sz="2400" dirty="0" smtClean="0"/>
              <a:t> is Java’s way of saying “something went wrong”.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37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(</a:t>
            </a:r>
            <a:r>
              <a:rPr lang="en-US" b="1" dirty="0" smtClean="0"/>
              <a:t>try </a:t>
            </a:r>
            <a:r>
              <a:rPr lang="en-US" b="1" dirty="0"/>
              <a:t>… </a:t>
            </a:r>
            <a:r>
              <a:rPr lang="en-US" b="1" dirty="0" smtClean="0"/>
              <a:t>catch)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r>
              <a:rPr lang="en-US" dirty="0" smtClean="0"/>
              <a:t>Suppose that a line of code may make your program crash, by throwing an exception.</a:t>
            </a:r>
            <a:endParaRPr lang="en-US" sz="2400" dirty="0" smtClean="0"/>
          </a:p>
          <a:p>
            <a:r>
              <a:rPr lang="en-US" dirty="0" smtClean="0"/>
              <a:t>You can prevent the crash, by </a:t>
            </a:r>
            <a:r>
              <a:rPr lang="en-US" b="1" dirty="0" smtClean="0"/>
              <a:t>catching the exception</a:t>
            </a:r>
            <a:r>
              <a:rPr lang="en-US" dirty="0" smtClean="0"/>
              <a:t>, using </a:t>
            </a:r>
            <a:r>
              <a:rPr lang="en-US" b="1" dirty="0" smtClean="0"/>
              <a:t>try … catch</a:t>
            </a:r>
            <a:r>
              <a:rPr lang="en-US" dirty="0" smtClean="0"/>
              <a:t>. This is called </a:t>
            </a:r>
            <a:r>
              <a:rPr lang="en-US" b="1" u="sng" dirty="0" smtClean="0"/>
              <a:t>exception handling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line_that_may_cause_crash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(Exception e)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code for the case where something went wrong.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for the case where everything went fine.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5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051"/>
            <a:ext cx="8763000" cy="67710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input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     // safely convert String input to an integer, catch exceptions.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number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%s is not a valid integer.\n\n", 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squared = %d\n\n", number, square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8161"/>
            <a:ext cx="388620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Integer.parseInt</a:t>
            </a:r>
            <a:r>
              <a:rPr lang="en-US" sz="2000" dirty="0" smtClean="0">
                <a:solidFill>
                  <a:srgbClr val="FF0000"/>
                </a:solidFill>
              </a:rPr>
              <a:t>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Added input validation using </a:t>
            </a:r>
            <a:r>
              <a:rPr lang="en-US" sz="2000" b="1" dirty="0" smtClean="0">
                <a:solidFill>
                  <a:srgbClr val="FF0000"/>
                </a:solidFill>
              </a:rPr>
              <a:t>try … catch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exception handling.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Program never crashes.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1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 err="1" smtClean="0"/>
              <a:t>Integer.parseInt</a:t>
            </a:r>
            <a:r>
              <a:rPr lang="en-US" dirty="0" smtClean="0"/>
              <a:t>() Example,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b="1" dirty="0" smtClean="0"/>
              <a:t>try … catch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888391"/>
            <a:ext cx="571500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integer, or q to quit: 5.2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5.2 is not a valid integer.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integer, or q to quit: hello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hello is not a valid integer.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integer, or q to quit: -3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squared = 9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integer, or q to quit: q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Exiting...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662" y="5257800"/>
            <a:ext cx="22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27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Program, Revisited.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029200"/>
          </a:xfrm>
        </p:spPr>
        <p:txBody>
          <a:bodyPr/>
          <a:lstStyle/>
          <a:p>
            <a:r>
              <a:rPr lang="en-US" sz="2400" dirty="0" smtClean="0"/>
              <a:t>This is the last version we saw, with looping, and quitting with -1.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8077200" cy="5170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circle radius, or -1 to quit: ");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radius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(radius == -1)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nExiting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...\n");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circumference = 2 *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area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("Circumference = %.2f.\n", circumference);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("Area = %.2f.\n\n", area);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491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to Avoid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example:</a:t>
            </a:r>
          </a:p>
          <a:p>
            <a:pPr lvl="1"/>
            <a:r>
              <a:rPr lang="en-US" dirty="0" smtClean="0"/>
              <a:t>Variable “number” is declared </a:t>
            </a:r>
            <a:r>
              <a:rPr lang="en-US" b="1" dirty="0" smtClean="0"/>
              <a:t>before </a:t>
            </a:r>
            <a:r>
              <a:rPr lang="en-US" dirty="0" smtClean="0"/>
              <a:t>the </a:t>
            </a:r>
            <a:r>
              <a:rPr lang="en-US" b="1" dirty="0" smtClean="0"/>
              <a:t>try … catch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Variable “number” is assigned a value in the </a:t>
            </a:r>
            <a:r>
              <a:rPr lang="en-US" b="1" dirty="0" smtClean="0"/>
              <a:t>try</a:t>
            </a:r>
            <a:r>
              <a:rPr lang="en-US" dirty="0" smtClean="0"/>
              <a:t> part of the </a:t>
            </a:r>
            <a:r>
              <a:rPr lang="en-US" b="1" dirty="0" smtClean="0"/>
              <a:t>try … catch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What would go wrong if we did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429000"/>
            <a:ext cx="84582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try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%s is not a valid integer.\n\n", 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number * number;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8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to Avoid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example:</a:t>
            </a:r>
          </a:p>
          <a:p>
            <a:pPr lvl="1"/>
            <a:r>
              <a:rPr lang="en-US" dirty="0" smtClean="0"/>
              <a:t>Variable “number” is declared </a:t>
            </a:r>
            <a:r>
              <a:rPr lang="en-US" b="1" dirty="0" smtClean="0"/>
              <a:t>before </a:t>
            </a:r>
            <a:r>
              <a:rPr lang="en-US" dirty="0" smtClean="0"/>
              <a:t>the </a:t>
            </a:r>
            <a:r>
              <a:rPr lang="en-US" b="1" dirty="0" smtClean="0"/>
              <a:t>try … catch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Variable “number” is assigned a value in the </a:t>
            </a:r>
            <a:r>
              <a:rPr lang="en-US" b="1" dirty="0" smtClean="0"/>
              <a:t>try</a:t>
            </a:r>
            <a:r>
              <a:rPr lang="en-US" dirty="0" smtClean="0"/>
              <a:t> part of the </a:t>
            </a:r>
            <a:r>
              <a:rPr lang="en-US" b="1" dirty="0" smtClean="0"/>
              <a:t>try … catch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What would go wrong if we did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429000"/>
            <a:ext cx="84582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try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%s is not a valid integer.\n\n", 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number * number;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6017172"/>
            <a:ext cx="374801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Error: number is not defined here.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24400" y="6217227"/>
            <a:ext cx="457200" cy="2000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86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051"/>
            <a:ext cx="8763000" cy="67710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input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     // safely convert String input to an integer, catch exceptions.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%s is not a valid integer.\n\n", 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squared = %d\n\n", number, square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8161"/>
            <a:ext cx="388620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Integer.parseInt</a:t>
            </a:r>
            <a:r>
              <a:rPr lang="en-US" sz="2000" dirty="0">
                <a:solidFill>
                  <a:srgbClr val="FF0000"/>
                </a:solidFill>
              </a:rPr>
              <a:t>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Incorrect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number</a:t>
            </a:r>
            <a:r>
              <a:rPr lang="en-US" sz="2000" dirty="0">
                <a:solidFill>
                  <a:srgbClr val="FF0000"/>
                </a:solidFill>
              </a:rPr>
              <a:t> declared in the </a:t>
            </a:r>
            <a:r>
              <a:rPr lang="en-US" sz="2000" b="1" dirty="0">
                <a:solidFill>
                  <a:srgbClr val="FF0000"/>
                </a:solidFill>
              </a:rPr>
              <a:t>try </a:t>
            </a:r>
            <a:r>
              <a:rPr lang="en-US" sz="2000" dirty="0">
                <a:solidFill>
                  <a:srgbClr val="FF0000"/>
                </a:solidFill>
              </a:rPr>
              <a:t>part.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26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051"/>
            <a:ext cx="8763000" cy="67710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input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     // safely convert String input to an integer, catch exceptions.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number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%s is not a valid integer.\n\n", 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squared = %d\n\n", number, square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8161"/>
            <a:ext cx="388620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Integer.parseInt</a:t>
            </a:r>
            <a:r>
              <a:rPr lang="en-US" sz="2000" dirty="0" smtClean="0">
                <a:solidFill>
                  <a:srgbClr val="FF0000"/>
                </a:solidFill>
              </a:rPr>
              <a:t>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Correct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number</a:t>
            </a:r>
            <a:r>
              <a:rPr lang="en-US" sz="2000" dirty="0" smtClean="0">
                <a:solidFill>
                  <a:srgbClr val="FF0000"/>
                </a:solidFill>
              </a:rPr>
              <a:t> declared before the </a:t>
            </a:r>
            <a:r>
              <a:rPr lang="en-US" sz="2000" b="1" dirty="0" smtClean="0">
                <a:solidFill>
                  <a:srgbClr val="FF0000"/>
                </a:solidFill>
              </a:rPr>
              <a:t>try </a:t>
            </a:r>
            <a:r>
              <a:rPr lang="en-US" sz="2000" dirty="0" smtClean="0">
                <a:solidFill>
                  <a:srgbClr val="FF0000"/>
                </a:solidFill>
              </a:rPr>
              <a:t>part.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6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to Avoid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048000"/>
          </a:xfrm>
        </p:spPr>
        <p:txBody>
          <a:bodyPr/>
          <a:lstStyle/>
          <a:p>
            <a:r>
              <a:rPr lang="en-US" dirty="0" smtClean="0"/>
              <a:t>In the previous example:</a:t>
            </a:r>
          </a:p>
          <a:p>
            <a:pPr lvl="1"/>
            <a:r>
              <a:rPr lang="en-US" dirty="0" smtClean="0"/>
              <a:t>What would go wrong if we deleted the </a:t>
            </a:r>
            <a:r>
              <a:rPr lang="en-US" b="1" dirty="0" smtClean="0"/>
              <a:t>continue</a:t>
            </a:r>
            <a:r>
              <a:rPr lang="en-US" dirty="0" smtClean="0"/>
              <a:t> from the catch part?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46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051"/>
            <a:ext cx="8763000" cy="6254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input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     // safely convert String input to an integer, catch exceptions.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%s is not a valid integer.\n\n", 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squared = %d\n\n", number, square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8161"/>
            <a:ext cx="388620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Integer.parseInt</a:t>
            </a:r>
            <a:r>
              <a:rPr lang="en-US" sz="2000" dirty="0" smtClean="0">
                <a:solidFill>
                  <a:srgbClr val="FF0000"/>
                </a:solidFill>
              </a:rPr>
              <a:t>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Incorrect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No </a:t>
            </a:r>
            <a:r>
              <a:rPr lang="en-US" sz="2000" b="1" dirty="0" smtClean="0">
                <a:solidFill>
                  <a:srgbClr val="FF0000"/>
                </a:solidFill>
              </a:rPr>
              <a:t>continue </a:t>
            </a:r>
            <a:r>
              <a:rPr lang="en-US" sz="2000" dirty="0" smtClean="0">
                <a:solidFill>
                  <a:srgbClr val="FF0000"/>
                </a:solidFill>
              </a:rPr>
              <a:t>in the </a:t>
            </a:r>
            <a:r>
              <a:rPr lang="en-US" sz="2000" b="1" dirty="0" smtClean="0">
                <a:solidFill>
                  <a:srgbClr val="FF0000"/>
                </a:solidFill>
              </a:rPr>
              <a:t>catch </a:t>
            </a:r>
            <a:r>
              <a:rPr lang="en-US" sz="2000" dirty="0" smtClean="0">
                <a:solidFill>
                  <a:srgbClr val="FF0000"/>
                </a:solidFill>
              </a:rPr>
              <a:t>part.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25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to Avoid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048000"/>
          </a:xfrm>
        </p:spPr>
        <p:txBody>
          <a:bodyPr/>
          <a:lstStyle/>
          <a:p>
            <a:r>
              <a:rPr lang="en-US" dirty="0" smtClean="0"/>
              <a:t>In the previous example:</a:t>
            </a:r>
          </a:p>
          <a:p>
            <a:pPr lvl="1"/>
            <a:r>
              <a:rPr lang="en-US" dirty="0" smtClean="0"/>
              <a:t>What would go wrong if we deleted the </a:t>
            </a:r>
            <a:r>
              <a:rPr lang="en-US" b="1" dirty="0" smtClean="0"/>
              <a:t>continue</a:t>
            </a:r>
            <a:r>
              <a:rPr lang="en-US" dirty="0" smtClean="0"/>
              <a:t> from the catch part?</a:t>
            </a:r>
          </a:p>
          <a:p>
            <a:r>
              <a:rPr lang="en-US" dirty="0"/>
              <a:t>The program would proceed with computing the square of </a:t>
            </a:r>
            <a:r>
              <a:rPr lang="en-US" b="1" dirty="0" smtClean="0"/>
              <a:t>number</a:t>
            </a:r>
            <a:r>
              <a:rPr lang="en-US" dirty="0"/>
              <a:t>.</a:t>
            </a:r>
          </a:p>
          <a:p>
            <a:r>
              <a:rPr lang="en-US" dirty="0"/>
              <a:t>However, </a:t>
            </a:r>
            <a:r>
              <a:rPr lang="en-US" dirty="0" smtClean="0"/>
              <a:t>if </a:t>
            </a:r>
            <a:r>
              <a:rPr lang="en-US" b="1" dirty="0" smtClean="0"/>
              <a:t>number</a:t>
            </a:r>
            <a:r>
              <a:rPr lang="en-US" dirty="0" smtClean="0"/>
              <a:t> fails </a:t>
            </a:r>
            <a:r>
              <a:rPr lang="en-US" dirty="0"/>
              <a:t>to be assigned a </a:t>
            </a:r>
            <a:r>
              <a:rPr lang="en-US" dirty="0" smtClean="0"/>
              <a:t>value, it will have no value there.</a:t>
            </a:r>
            <a:endParaRPr lang="en-US" dirty="0"/>
          </a:p>
          <a:p>
            <a:r>
              <a:rPr lang="en-US" dirty="0"/>
              <a:t>Java will refuse to run this program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Java refuses to run any program that has a chance of using a variable that has not been initialized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continue </a:t>
            </a:r>
            <a:r>
              <a:rPr lang="en-US" dirty="0"/>
              <a:t>statement reassures Java that </a:t>
            </a:r>
            <a:r>
              <a:rPr lang="en-US" b="1" dirty="0"/>
              <a:t>number</a:t>
            </a:r>
            <a:r>
              <a:rPr lang="en-US" dirty="0"/>
              <a:t> will only be used when it has a valid value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49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051"/>
            <a:ext cx="8763000" cy="67710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input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     // safely convert String input to an integer, catch exceptions.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number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%s is not a valid integer.\n\n", 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squared = %d\n\n", number, square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8161"/>
            <a:ext cx="388620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Integer.parseInt</a:t>
            </a:r>
            <a:r>
              <a:rPr lang="en-US" sz="2000" dirty="0">
                <a:solidFill>
                  <a:srgbClr val="FF0000"/>
                </a:solidFill>
              </a:rPr>
              <a:t>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Correct </a:t>
            </a:r>
            <a:r>
              <a:rPr lang="en-US" sz="2000" dirty="0">
                <a:solidFill>
                  <a:srgbClr val="FF0000"/>
                </a:solidFill>
              </a:rPr>
              <a:t>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continue </a:t>
            </a:r>
            <a:r>
              <a:rPr lang="en-US" sz="2000" dirty="0">
                <a:solidFill>
                  <a:srgbClr val="FF0000"/>
                </a:solidFill>
              </a:rPr>
              <a:t>in the </a:t>
            </a:r>
            <a:r>
              <a:rPr lang="en-US" sz="2000" b="1" dirty="0">
                <a:solidFill>
                  <a:srgbClr val="FF0000"/>
                </a:solidFill>
              </a:rPr>
              <a:t>catch </a:t>
            </a:r>
            <a:r>
              <a:rPr lang="en-US" sz="2000" dirty="0">
                <a:solidFill>
                  <a:srgbClr val="FF0000"/>
                </a:solidFill>
              </a:rPr>
              <a:t>part.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170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051"/>
            <a:ext cx="8763000" cy="67710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input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safely convert String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to a double,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exceptions.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number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%s is not a valid number.\n\n", 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%.2f\n\n", number, square);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4489" y="48161"/>
            <a:ext cx="347711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Double.parseDouble</a:t>
            </a:r>
            <a:r>
              <a:rPr lang="en-US" sz="2000" dirty="0" smtClean="0">
                <a:solidFill>
                  <a:srgbClr val="FF0000"/>
                </a:solidFill>
              </a:rPr>
              <a:t>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Input validation using </a:t>
            </a:r>
            <a:r>
              <a:rPr lang="en-US" sz="2000" b="1" dirty="0" smtClean="0">
                <a:solidFill>
                  <a:srgbClr val="FF0000"/>
                </a:solidFill>
              </a:rPr>
              <a:t>try … catch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Program never crashes.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2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 err="1" smtClean="0"/>
              <a:t>Double.parseDouble</a:t>
            </a:r>
            <a:r>
              <a:rPr lang="en-US" dirty="0" smtClean="0"/>
              <a:t>() Example,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b="1" dirty="0" smtClean="0"/>
              <a:t>try … catch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888391"/>
            <a:ext cx="5715000" cy="41796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number, or q to quit: 5.2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5.20 squared = 27.04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number, or q to quit: hello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hello is not a valid number.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number, or q to quit: 5,2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5,2 is not a valid number.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number, or q to quit: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-1.00 squared = 1.00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 number, or q to quit: q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Exiting...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662" y="6091535"/>
            <a:ext cx="22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9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1744884"/>
            <a:ext cx="601980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-1 to quit: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 = 6.28.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3.14.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-1 to quit: 2.3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 = 14.45.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16.62.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-1 to quit: -1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Exiting...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6651" y="5086290"/>
            <a:ext cx="205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Output 1</a:t>
            </a: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The Circle Program, Revisited.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77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for Input Validation,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Read only strings directly from user input.</a:t>
            </a:r>
          </a:p>
          <a:p>
            <a:pPr lvl="1"/>
            <a:r>
              <a:rPr lang="en-US" sz="2000" dirty="0" err="1" smtClean="0"/>
              <a:t>in.nextInt</a:t>
            </a:r>
            <a:r>
              <a:rPr lang="en-US" sz="2000" dirty="0" smtClean="0"/>
              <a:t>() and </a:t>
            </a:r>
            <a:r>
              <a:rPr lang="en-US" sz="2000" dirty="0" err="1" smtClean="0"/>
              <a:t>in.nextDouble</a:t>
            </a:r>
            <a:r>
              <a:rPr lang="en-US" sz="2000" dirty="0" smtClean="0"/>
              <a:t>() may lead to a crash, if the user does not enter a valid number.</a:t>
            </a:r>
          </a:p>
          <a:p>
            <a:r>
              <a:rPr lang="en-US" sz="2400" dirty="0" smtClean="0"/>
              <a:t>To convert string </a:t>
            </a:r>
            <a:r>
              <a:rPr lang="en-US" sz="2400" b="1" dirty="0" err="1" smtClean="0"/>
              <a:t>str</a:t>
            </a:r>
            <a:r>
              <a:rPr lang="en-US" sz="2400" dirty="0" smtClean="0"/>
              <a:t> to a number, use:</a:t>
            </a:r>
          </a:p>
          <a:p>
            <a:pPr lvl="1"/>
            <a:r>
              <a:rPr lang="en-US" sz="2000" dirty="0" err="1" smtClean="0"/>
              <a:t>Integer.parseInt</a:t>
            </a:r>
            <a:r>
              <a:rPr lang="en-US" sz="2000" dirty="0" smtClean="0"/>
              <a:t>(</a:t>
            </a:r>
            <a:r>
              <a:rPr lang="en-US" sz="2000" b="1" dirty="0" err="1" smtClean="0"/>
              <a:t>str</a:t>
            </a:r>
            <a:r>
              <a:rPr lang="en-US" sz="2000" dirty="0" smtClean="0"/>
              <a:t>) to get an </a:t>
            </a:r>
            <a:r>
              <a:rPr lang="en-US" sz="2000" dirty="0" err="1" smtClean="0"/>
              <a:t>int</a:t>
            </a:r>
            <a:r>
              <a:rPr lang="en-US" sz="2000" dirty="0" smtClean="0"/>
              <a:t>, or </a:t>
            </a:r>
          </a:p>
          <a:p>
            <a:pPr lvl="1"/>
            <a:r>
              <a:rPr lang="en-US" sz="2000" dirty="0" err="1" smtClean="0"/>
              <a:t>Double.parseDouble</a:t>
            </a:r>
            <a:r>
              <a:rPr lang="en-US" sz="2000" dirty="0" smtClean="0"/>
              <a:t>(</a:t>
            </a:r>
            <a:r>
              <a:rPr lang="en-US" sz="2000" b="1" dirty="0" err="1" smtClean="0"/>
              <a:t>str</a:t>
            </a:r>
            <a:r>
              <a:rPr lang="en-US" sz="2000" dirty="0" smtClean="0"/>
              <a:t>) to get a double.</a:t>
            </a:r>
          </a:p>
          <a:p>
            <a:r>
              <a:rPr lang="en-US" sz="2400" dirty="0" smtClean="0"/>
              <a:t>These conversions should always be wrapped by </a:t>
            </a:r>
            <a:br>
              <a:rPr lang="en-US" sz="2400" dirty="0" smtClean="0"/>
            </a:br>
            <a:r>
              <a:rPr lang="en-US" sz="2400" b="1" dirty="0" smtClean="0"/>
              <a:t>try … catch</a:t>
            </a:r>
            <a:r>
              <a:rPr lang="en-US" sz="2400" dirty="0" smtClean="0"/>
              <a:t>, as shown in the previous examples: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4343400"/>
            <a:ext cx="838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input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number;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try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%s is not a valid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number.\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n\n", input);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638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Circles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We are now ready for the final version of the Circles program.</a:t>
            </a:r>
          </a:p>
          <a:p>
            <a:r>
              <a:rPr lang="en-US" dirty="0" smtClean="0"/>
              <a:t>One final version is shown on the next slide. It includes:</a:t>
            </a:r>
          </a:p>
          <a:p>
            <a:pPr marL="685800" lvl="1"/>
            <a:r>
              <a:rPr lang="en-US" dirty="0" smtClean="0"/>
              <a:t>A main loop, so that the user can perform as many calculations as she or he wants.</a:t>
            </a:r>
          </a:p>
          <a:p>
            <a:pPr marL="685800" lvl="1"/>
            <a:r>
              <a:rPr lang="en-US" dirty="0" smtClean="0"/>
              <a:t>Input validation, making sure that the input is a valid number.</a:t>
            </a:r>
            <a:endParaRPr lang="en-US" dirty="0"/>
          </a:p>
          <a:p>
            <a:pPr marL="685800" lvl="1"/>
            <a:r>
              <a:rPr lang="en-US" dirty="0" smtClean="0"/>
              <a:t>Quitting </a:t>
            </a:r>
            <a:r>
              <a:rPr lang="en-US" dirty="0"/>
              <a:t>with "q</a:t>
            </a:r>
            <a:r>
              <a:rPr lang="en-US" dirty="0" smtClean="0"/>
              <a:t>".</a:t>
            </a:r>
          </a:p>
          <a:p>
            <a:pPr marL="285750"/>
            <a:r>
              <a:rPr lang="en-US" dirty="0" smtClean="0"/>
              <a:t>A longer final version is shown on the course website (under example programs for this lecture).</a:t>
            </a:r>
          </a:p>
          <a:p>
            <a:pPr marL="685800" lvl="1"/>
            <a:r>
              <a:rPr lang="en-US" dirty="0" smtClean="0"/>
              <a:t>Makes sure that the radius is positive, prints an error message otherwise.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37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88166"/>
            <a:ext cx="8763000" cy="65094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final_circles_program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circle radius, or q to quit: ");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input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nExiting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...\n");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 </a:t>
            </a:r>
            <a:endParaRPr lang="en-US" sz="1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("Error: %s is not a valid radius.\n\n", input);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circumference = 2 *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area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("Circumference = %.2f.\n", circumference);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("Area = %.2f.\n\n", area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8400" y="143470"/>
            <a:ext cx="2667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final </a:t>
            </a:r>
            <a:r>
              <a:rPr lang="en-US" dirty="0">
                <a:solidFill>
                  <a:srgbClr val="FF0000"/>
                </a:solidFill>
              </a:rPr>
              <a:t>Circles program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A main  </a:t>
            </a:r>
            <a:r>
              <a:rPr lang="en-US" dirty="0" smtClean="0">
                <a:solidFill>
                  <a:srgbClr val="FF0000"/>
                </a:solidFill>
              </a:rPr>
              <a:t>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Input </a:t>
            </a:r>
            <a:r>
              <a:rPr lang="en-US" dirty="0">
                <a:solidFill>
                  <a:srgbClr val="FF0000"/>
                </a:solidFill>
              </a:rPr>
              <a:t>validation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Quitting with "q".</a:t>
            </a:r>
          </a:p>
        </p:txBody>
      </p:sp>
    </p:spTree>
    <p:extLst>
      <p:ext uri="{BB962C8B-B14F-4D97-AF65-F5344CB8AC3E}">
        <p14:creationId xmlns:p14="http://schemas.microsoft.com/office/powerpoint/2010/main" val="2796797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1230594"/>
            <a:ext cx="6019800" cy="41796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q to quit: hello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hello is not a valid radius.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q to quit: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 = 6.28.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3.14.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q to quit: 2.3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 = 14.45.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16.62.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q to quit: q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Exiting...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6651" y="5434626"/>
            <a:ext cx="1871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756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3075968"/>
            <a:ext cx="6019800" cy="3096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circle radius, or -1 to quit: 5,2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java.util.InputMismatchException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java.util.Scanner.throwFor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(Scanner.java:864)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(Scanner.java:1485)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java.util.Scanner.nextDouble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(Scanner.java:2413)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example1.main(example1.java:9)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Result: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6651" y="6229290"/>
            <a:ext cx="205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Output 2</a:t>
            </a:r>
            <a:endParaRPr lang="en-US" sz="2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209800"/>
          </a:xfrm>
        </p:spPr>
        <p:txBody>
          <a:bodyPr/>
          <a:lstStyle/>
          <a:p>
            <a:r>
              <a:rPr lang="en-US" sz="2400" dirty="0" smtClean="0"/>
              <a:t>The program crashes when we enter an invalid double number.</a:t>
            </a:r>
          </a:p>
          <a:p>
            <a:r>
              <a:rPr lang="en-US" sz="2400" dirty="0" smtClean="0"/>
              <a:t>Would be nice to not crash when the input is not valid.</a:t>
            </a:r>
          </a:p>
          <a:p>
            <a:r>
              <a:rPr lang="en-US" sz="2400" dirty="0" smtClean="0"/>
              <a:t>In general: programs need input validation.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The Circle Program, Revisited.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Strategy for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dirty="0" smtClean="0"/>
              <a:t>Read only strings directly from user input.</a:t>
            </a:r>
          </a:p>
          <a:p>
            <a:pPr lvl="1"/>
            <a:r>
              <a:rPr lang="en-US" dirty="0" smtClean="0"/>
              <a:t>Use only </a:t>
            </a:r>
            <a:r>
              <a:rPr lang="en-US" dirty="0" err="1" smtClean="0"/>
              <a:t>in.next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/>
              <a:t>Do not use </a:t>
            </a:r>
            <a:r>
              <a:rPr lang="en-US" dirty="0" err="1" smtClean="0"/>
              <a:t>in.nextInt</a:t>
            </a:r>
            <a:r>
              <a:rPr lang="en-US" dirty="0" smtClean="0"/>
              <a:t>(), or </a:t>
            </a:r>
            <a:r>
              <a:rPr lang="en-US" dirty="0" err="1" smtClean="0"/>
              <a:t>in.nextDouble</a:t>
            </a:r>
            <a:r>
              <a:rPr lang="en-US" dirty="0" smtClean="0"/>
              <a:t>(). Why?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5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Strategy for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400" dirty="0" smtClean="0"/>
              <a:t>Read only strings directly from user input.</a:t>
            </a:r>
          </a:p>
          <a:p>
            <a:pPr lvl="1"/>
            <a:r>
              <a:rPr lang="en-US" sz="2000" dirty="0" smtClean="0"/>
              <a:t>Use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/>
              <a:t>. </a:t>
            </a:r>
            <a:r>
              <a:rPr lang="en-US" sz="2000" dirty="0" smtClean="0">
                <a:solidFill>
                  <a:srgbClr val="FF0000"/>
                </a:solidFill>
              </a:rPr>
              <a:t>This will never lead to a crash.</a:t>
            </a:r>
          </a:p>
          <a:p>
            <a:pPr lvl="1"/>
            <a:r>
              <a:rPr lang="en-US" sz="2000" dirty="0" smtClean="0"/>
              <a:t>Do not use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/>
              <a:t>, or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/>
              <a:t>. Why?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Because they may lead to a crash, if the user enters invalid input.</a:t>
            </a:r>
          </a:p>
          <a:p>
            <a:r>
              <a:rPr lang="en-US" sz="2400" dirty="0" smtClean="0"/>
              <a:t>If you want to convert string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to a number, use: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 to get an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Integer.valueOf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 to get an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dirty="0" smtClean="0"/>
              <a:t>. I avoid this.</a:t>
            </a:r>
            <a:endParaRPr lang="en-US" sz="2000" dirty="0" smtClean="0"/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 to get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Double.valueOf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/>
              <a:t> to get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 smtClean="0"/>
              <a:t>.</a:t>
            </a:r>
            <a:r>
              <a:rPr lang="en-US" sz="2000" dirty="0"/>
              <a:t> I avoid this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Java’s </a:t>
            </a:r>
            <a:r>
              <a:rPr lang="en-US" sz="2000" dirty="0" err="1" smtClean="0"/>
              <a:t>autoboxing</a:t>
            </a:r>
            <a:r>
              <a:rPr lang="en-US" sz="2000" dirty="0" smtClean="0"/>
              <a:t> will convert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 smtClean="0"/>
              <a:t> to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dirty="0" smtClean="0"/>
              <a:t> 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/>
              <a:t> when necessary.</a:t>
            </a:r>
            <a:endParaRPr lang="en-US" sz="2000" dirty="0" smtClean="0"/>
          </a:p>
          <a:p>
            <a:r>
              <a:rPr lang="en-US" sz="2400" dirty="0" smtClean="0"/>
              <a:t>These conversions </a:t>
            </a:r>
            <a:r>
              <a:rPr lang="en-US" sz="2400" b="1" dirty="0" smtClean="0"/>
              <a:t>MAY STILL LEAD TO A CRASH.</a:t>
            </a:r>
          </a:p>
          <a:p>
            <a:r>
              <a:rPr lang="en-US" sz="2400" dirty="0" smtClean="0"/>
              <a:t>We will see how to avoid such crashes, using</a:t>
            </a:r>
            <a:br>
              <a:rPr lang="en-US" sz="2400" dirty="0" smtClean="0"/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… catch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 String to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800"/>
          </a:xfrm>
        </p:spPr>
        <p:txBody>
          <a:bodyPr/>
          <a:lstStyle/>
          <a:p>
            <a:r>
              <a:rPr lang="en-US" dirty="0" smtClean="0"/>
              <a:t>Suppose you have a string </a:t>
            </a:r>
            <a:r>
              <a:rPr lang="en-US" b="1" dirty="0" err="1" smtClean="0"/>
              <a:t>str</a:t>
            </a:r>
            <a:r>
              <a:rPr lang="en-US" dirty="0" smtClean="0"/>
              <a:t>, that you want to convert into a number.</a:t>
            </a:r>
          </a:p>
          <a:p>
            <a:r>
              <a:rPr lang="en-US" dirty="0" smtClean="0"/>
              <a:t>To </a:t>
            </a:r>
            <a:r>
              <a:rPr lang="en-US" dirty="0"/>
              <a:t>convert string </a:t>
            </a:r>
            <a:r>
              <a:rPr lang="en-US" b="1" dirty="0" err="1"/>
              <a:t>str</a:t>
            </a:r>
            <a:r>
              <a:rPr lang="en-US" dirty="0"/>
              <a:t> to a number, use:</a:t>
            </a:r>
          </a:p>
          <a:p>
            <a:pPr lvl="1"/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b="1" dirty="0" err="1"/>
              <a:t>str</a:t>
            </a:r>
            <a:r>
              <a:rPr lang="en-US" dirty="0"/>
              <a:t>) to get an </a:t>
            </a:r>
            <a:r>
              <a:rPr lang="en-US" dirty="0" err="1"/>
              <a:t>int</a:t>
            </a:r>
            <a:r>
              <a:rPr lang="en-US" dirty="0"/>
              <a:t>, or </a:t>
            </a:r>
          </a:p>
          <a:p>
            <a:pPr lvl="1"/>
            <a:r>
              <a:rPr lang="en-US" dirty="0" err="1"/>
              <a:t>Double.parseDouble</a:t>
            </a:r>
            <a:r>
              <a:rPr lang="en-US" dirty="0"/>
              <a:t>(</a:t>
            </a:r>
            <a:r>
              <a:rPr lang="en-US" b="1" dirty="0" err="1"/>
              <a:t>str</a:t>
            </a:r>
            <a:r>
              <a:rPr lang="en-US" dirty="0"/>
              <a:t>) to get a double.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668994"/>
            <a:ext cx="8610600" cy="29977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compute_square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input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number * number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squared = %d\n", number, square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}}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3676471"/>
            <a:ext cx="2667000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Toy example: computing the square of a number.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Integer.parseInt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119455"/>
            <a:ext cx="8382000" cy="558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compute_square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an integer,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input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</a:t>
            </a: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    // Check if the user wants to quit.</a:t>
            </a:r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squared = %d\n\n", number, square);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1143000"/>
            <a:ext cx="2743200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Toy example: computing the square of an integer.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Integer.parseInt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174587"/>
            <a:ext cx="5562600" cy="24068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integer, or q to quit: 12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squared = 144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integer, or q to quit: -4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 squared = 16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an integer, or q to quit: q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Exiting...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2800" y="3657600"/>
            <a:ext cx="220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9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3099</Words>
  <Application>Microsoft Office PowerPoint</Application>
  <PresentationFormat>On-screen Show (4:3)</PresentationFormat>
  <Paragraphs>540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Office Theme</vt:lpstr>
      <vt:lpstr>PowerPoint Presentation</vt:lpstr>
      <vt:lpstr>The Circle Program, Revisited.</vt:lpstr>
      <vt:lpstr>The Circle Program, Revisited.</vt:lpstr>
      <vt:lpstr>The Circle Program, Revisited.</vt:lpstr>
      <vt:lpstr>Strategy for Input Validation</vt:lpstr>
      <vt:lpstr>Strategy for Input Validation</vt:lpstr>
      <vt:lpstr>Converting a String to a Number</vt:lpstr>
      <vt:lpstr>Integer.parseInt() Example</vt:lpstr>
      <vt:lpstr>Integer.parseInt() Example</vt:lpstr>
      <vt:lpstr>Things to Note in Previous Example</vt:lpstr>
      <vt:lpstr>Things to Note in Previous Example</vt:lpstr>
      <vt:lpstr>Things to Note in Previous Example</vt:lpstr>
      <vt:lpstr>Things to Note in Previous Example</vt:lpstr>
      <vt:lpstr>Double.parseDouble() Example</vt:lpstr>
      <vt:lpstr>Double.parseDouble() Example</vt:lpstr>
      <vt:lpstr>Double.parseDouble() Crashing</vt:lpstr>
      <vt:lpstr>Exception Handling (try … catch)</vt:lpstr>
      <vt:lpstr>PowerPoint Presentation</vt:lpstr>
      <vt:lpstr>Integer.parseInt() Example,  with try … catch</vt:lpstr>
      <vt:lpstr>Bugs to Avoid (1)</vt:lpstr>
      <vt:lpstr>Bugs to Avoid (1)</vt:lpstr>
      <vt:lpstr>PowerPoint Presentation</vt:lpstr>
      <vt:lpstr>PowerPoint Presentation</vt:lpstr>
      <vt:lpstr>Bugs to Avoid (2)</vt:lpstr>
      <vt:lpstr>PowerPoint Presentation</vt:lpstr>
      <vt:lpstr>Bugs to Avoid (2)</vt:lpstr>
      <vt:lpstr>PowerPoint Presentation</vt:lpstr>
      <vt:lpstr>PowerPoint Presentation</vt:lpstr>
      <vt:lpstr>Double.parseDouble() Example,  with try … catch</vt:lpstr>
      <vt:lpstr>Strategy for Input Validation, Recap</vt:lpstr>
      <vt:lpstr>The Final Circles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conlyctxx</cp:lastModifiedBy>
  <cp:revision>424</cp:revision>
  <dcterms:created xsi:type="dcterms:W3CDTF">2006-08-16T00:00:00Z</dcterms:created>
  <dcterms:modified xsi:type="dcterms:W3CDTF">2018-09-20T18:07:17Z</dcterms:modified>
</cp:coreProperties>
</file>