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57" r:id="rId3"/>
    <p:sldId id="358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71" r:id="rId14"/>
    <p:sldId id="369" r:id="rId15"/>
    <p:sldId id="372" r:id="rId16"/>
    <p:sldId id="373" r:id="rId17"/>
    <p:sldId id="374" r:id="rId18"/>
    <p:sldId id="375" r:id="rId19"/>
    <p:sldId id="360" r:id="rId20"/>
    <p:sldId id="378" r:id="rId21"/>
    <p:sldId id="379" r:id="rId22"/>
    <p:sldId id="380" r:id="rId23"/>
    <p:sldId id="381" r:id="rId24"/>
    <p:sldId id="382" r:id="rId25"/>
    <p:sldId id="383" r:id="rId26"/>
    <p:sldId id="377" r:id="rId27"/>
    <p:sldId id="384" r:id="rId28"/>
    <p:sldId id="266" r:id="rId29"/>
    <p:sldId id="386" r:id="rId30"/>
    <p:sldId id="387" r:id="rId31"/>
    <p:sldId id="388" r:id="rId32"/>
    <p:sldId id="389" r:id="rId33"/>
    <p:sldId id="390" r:id="rId34"/>
    <p:sldId id="267" r:id="rId35"/>
    <p:sldId id="391" r:id="rId36"/>
    <p:sldId id="393" r:id="rId37"/>
    <p:sldId id="392" r:id="rId38"/>
    <p:sldId id="394" r:id="rId39"/>
    <p:sldId id="418" r:id="rId40"/>
    <p:sldId id="395" r:id="rId41"/>
    <p:sldId id="396" r:id="rId42"/>
    <p:sldId id="398" r:id="rId43"/>
    <p:sldId id="397" r:id="rId44"/>
    <p:sldId id="399" r:id="rId45"/>
    <p:sldId id="400" r:id="rId46"/>
    <p:sldId id="401" r:id="rId47"/>
    <p:sldId id="287" r:id="rId48"/>
    <p:sldId id="286" r:id="rId49"/>
    <p:sldId id="402" r:id="rId50"/>
    <p:sldId id="403" r:id="rId51"/>
    <p:sldId id="302" r:id="rId52"/>
    <p:sldId id="312" r:id="rId53"/>
    <p:sldId id="314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313" r:id="rId6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66" y="-23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Methods (Functions)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</a:t>
            </a:r>
            <a:r>
              <a:rPr lang="en-US" dirty="0" smtClean="0"/>
              <a:t>1310 – Introduction to Computers and Programming</a:t>
            </a:r>
            <a:endParaRPr lang="en-US" dirty="0"/>
          </a:p>
          <a:p>
            <a:pPr algn="ctr" eaLnBrk="1" hangingPunct="1"/>
            <a:r>
              <a:rPr lang="en-US" dirty="0"/>
              <a:t>Vassilis Athitsos</a:t>
            </a:r>
          </a:p>
          <a:p>
            <a:pPr algn="ctr" eaLnBrk="1" hangingPunct="1"/>
            <a:r>
              <a:rPr lang="en-US" dirty="0"/>
              <a:t>University of Texas at </a:t>
            </a:r>
            <a:r>
              <a:rPr lang="en-US" dirty="0" smtClean="0"/>
              <a:t>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Specify a name, like </a:t>
            </a:r>
            <a:r>
              <a:rPr lang="en-US" sz="2400" b="1" dirty="0" smtClean="0"/>
              <a:t>square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Specify the inputs (called </a:t>
            </a:r>
            <a:r>
              <a:rPr lang="en-US" sz="2400" b="1" u="sng" dirty="0" smtClean="0"/>
              <a:t>arguments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Specify the </a:t>
            </a:r>
            <a:r>
              <a:rPr lang="en-US" sz="2400" b="1" u="sng" dirty="0"/>
              <a:t>return type</a:t>
            </a:r>
            <a:r>
              <a:rPr lang="en-US" sz="2400" dirty="0"/>
              <a:t> of the function.</a:t>
            </a:r>
          </a:p>
          <a:p>
            <a:r>
              <a:rPr lang="en-US" sz="2400" dirty="0" smtClean="0"/>
              <a:t>Specify what the function does. This is what we call the </a:t>
            </a:r>
            <a:r>
              <a:rPr lang="en-US" sz="2400" b="1" u="sng" dirty="0" smtClean="0"/>
              <a:t>body</a:t>
            </a:r>
            <a:r>
              <a:rPr lang="en-US" sz="2400" dirty="0" smtClean="0"/>
              <a:t> of the function.</a:t>
            </a:r>
          </a:p>
          <a:p>
            <a:r>
              <a:rPr lang="en-US" sz="2400" dirty="0" smtClean="0"/>
              <a:t>Specify what value the function returns, using one or more </a:t>
            </a:r>
            <a:r>
              <a:rPr lang="en-US" sz="2400" b="1" dirty="0" smtClean="0"/>
              <a:t>return</a:t>
            </a:r>
            <a:r>
              <a:rPr lang="en-US" sz="2400" dirty="0" smtClean="0"/>
              <a:t>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8838" y="3124200"/>
            <a:ext cx="11407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return 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638800" y="3238500"/>
            <a:ext cx="1450038" cy="20886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Using a Function (</a:t>
            </a:r>
            <a:r>
              <a:rPr lang="en-US" b="1" dirty="0" smtClean="0"/>
              <a:t>Function Calls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/>
              <a:t>Once you have written a function, you can use it anywhere in your code, by doing a </a:t>
            </a:r>
            <a:r>
              <a:rPr lang="en-US" sz="2400" b="1" u="sng" dirty="0"/>
              <a:t>function call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square(N)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5117068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477000" y="5301734"/>
            <a:ext cx="990600" cy="10846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Using a Function (</a:t>
            </a:r>
            <a:r>
              <a:rPr lang="en-US" b="1" dirty="0" smtClean="0"/>
              <a:t>Function Calls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/>
              <a:t>Once you have written a function, you can use it anywhere in your code, by doing a </a:t>
            </a:r>
            <a:r>
              <a:rPr lang="en-US" sz="2400" b="1" u="sng" dirty="0"/>
              <a:t>function call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When you call a function, you must:</a:t>
            </a:r>
          </a:p>
          <a:p>
            <a:pPr lvl="1"/>
            <a:r>
              <a:rPr lang="en-US" sz="2000" dirty="0" smtClean="0"/>
              <a:t>Provide the appropriate argument(s).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5117068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argument(s)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781800" y="5301734"/>
            <a:ext cx="685800" cy="10846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Using a Function (</a:t>
            </a:r>
            <a:r>
              <a:rPr lang="en-US" b="1" dirty="0" smtClean="0"/>
              <a:t>Function Calls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Once you have written a function, you can use it anywhere in your code, by doing a </a:t>
            </a:r>
            <a:r>
              <a:rPr lang="en-US" sz="2400" b="1" u="sng" dirty="0" smtClean="0"/>
              <a:t>function call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When you call a function, you must:</a:t>
            </a:r>
          </a:p>
          <a:p>
            <a:pPr lvl="1"/>
            <a:r>
              <a:rPr lang="en-US" sz="2000" dirty="0" smtClean="0"/>
              <a:t>Provide the appropriate argument(s).</a:t>
            </a:r>
          </a:p>
          <a:p>
            <a:pPr lvl="1"/>
            <a:r>
              <a:rPr lang="en-US" sz="2000" dirty="0" smtClean="0"/>
              <a:t>Use the return value appropriately.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4953000"/>
            <a:ext cx="1371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storing the return value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800600" y="5276166"/>
            <a:ext cx="2667000" cy="13403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Using the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</a:t>
            </a:r>
            <a:r>
              <a:rPr lang="en-US" sz="2000" b="1" dirty="0" smtClean="0"/>
              <a:t> square</a:t>
            </a:r>
            <a:r>
              <a:rPr lang="en-US" sz="2000" dirty="0" smtClean="0"/>
              <a:t> function, the return value is a double.</a:t>
            </a:r>
          </a:p>
          <a:p>
            <a:r>
              <a:rPr lang="en-US" sz="2000" dirty="0" smtClean="0"/>
              <a:t>You can use this value </a:t>
            </a:r>
            <a:r>
              <a:rPr lang="en-US" sz="2000" b="1" u="sng" dirty="0" smtClean="0"/>
              <a:t>in any way that you can use any double number</a:t>
            </a:r>
            <a:r>
              <a:rPr lang="en-US" sz="2000" dirty="0" smtClean="0"/>
              <a:t>. Examples:</a:t>
            </a:r>
          </a:p>
          <a:p>
            <a:r>
              <a:rPr lang="en-US" sz="2000" dirty="0" smtClean="0"/>
              <a:t>You can store the return value in a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248870"/>
            <a:ext cx="1371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storing the return value in a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38400" y="5562600"/>
            <a:ext cx="1600200" cy="17076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Using the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</a:t>
            </a:r>
            <a:r>
              <a:rPr lang="en-US" sz="2000" b="1" dirty="0" smtClean="0"/>
              <a:t> square</a:t>
            </a:r>
            <a:r>
              <a:rPr lang="en-US" sz="2000" dirty="0" smtClean="0"/>
              <a:t> function, the return value is a double.</a:t>
            </a:r>
          </a:p>
          <a:p>
            <a:r>
              <a:rPr lang="en-US" sz="2000" dirty="0" smtClean="0"/>
              <a:t>You can use this value </a:t>
            </a:r>
            <a:r>
              <a:rPr lang="en-US" sz="2000" b="1" u="sng" dirty="0" smtClean="0"/>
              <a:t>in any way that you can use any double number</a:t>
            </a:r>
            <a:r>
              <a:rPr lang="en-US" sz="2000" dirty="0" smtClean="0"/>
              <a:t>. Examples:</a:t>
            </a:r>
          </a:p>
          <a:p>
            <a:r>
              <a:rPr lang="en-US" sz="2000" dirty="0" smtClean="0"/>
              <a:t>You can store the return value in a variable.</a:t>
            </a:r>
          </a:p>
          <a:p>
            <a:r>
              <a:rPr lang="en-US" sz="2000" dirty="0" smtClean="0"/>
              <a:t>You can print the return value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1768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square(N)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248870"/>
            <a:ext cx="1371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printing the return value directly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5733366"/>
            <a:ext cx="15240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Using the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</a:t>
            </a:r>
            <a:r>
              <a:rPr lang="en-US" sz="2000" b="1" dirty="0" smtClean="0"/>
              <a:t> square</a:t>
            </a:r>
            <a:r>
              <a:rPr lang="en-US" sz="2000" dirty="0" smtClean="0"/>
              <a:t> function, the return value is a double.</a:t>
            </a:r>
          </a:p>
          <a:p>
            <a:r>
              <a:rPr lang="en-US" sz="2000" dirty="0" smtClean="0"/>
              <a:t>You can use this value </a:t>
            </a:r>
            <a:r>
              <a:rPr lang="en-US" sz="2000" b="1" u="sng" dirty="0" smtClean="0"/>
              <a:t>in any way that you can use any double number</a:t>
            </a:r>
            <a:r>
              <a:rPr lang="en-US" sz="2000" dirty="0" smtClean="0"/>
              <a:t>. Examples:</a:t>
            </a:r>
          </a:p>
          <a:p>
            <a:r>
              <a:rPr lang="en-US" sz="2000" dirty="0" smtClean="0"/>
              <a:t>You can store the return value in a variable.</a:t>
            </a:r>
          </a:p>
          <a:p>
            <a:r>
              <a:rPr lang="en-US" sz="2000" dirty="0" smtClean="0"/>
              <a:t>You can print the return value directly.</a:t>
            </a:r>
          </a:p>
          <a:p>
            <a:r>
              <a:rPr lang="en-US" sz="2000" dirty="0" smtClean="0"/>
              <a:t>You can use it as part of a more complicated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+ square(N)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= %.2f\n",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3800" y="4953000"/>
            <a:ext cx="1524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using the return value in an expression</a:t>
            </a:r>
            <a:endParaRPr lang="en-US" sz="16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48400" y="5368498"/>
            <a:ext cx="1295400" cy="2792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Using the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</a:t>
            </a:r>
            <a:r>
              <a:rPr lang="en-US" sz="2000" b="1" dirty="0" smtClean="0"/>
              <a:t> square</a:t>
            </a:r>
            <a:r>
              <a:rPr lang="en-US" sz="2000" dirty="0" smtClean="0"/>
              <a:t> function, the return value is a double.</a:t>
            </a:r>
          </a:p>
          <a:p>
            <a:r>
              <a:rPr lang="en-US" sz="2000" dirty="0" smtClean="0"/>
              <a:t>You can use this value </a:t>
            </a:r>
            <a:r>
              <a:rPr lang="en-US" sz="2000" b="1" u="sng" dirty="0" smtClean="0"/>
              <a:t>in any way that you can use any double number</a:t>
            </a:r>
            <a:r>
              <a:rPr lang="en-US" sz="2000" dirty="0" smtClean="0"/>
              <a:t>. Examples:</a:t>
            </a:r>
          </a:p>
          <a:p>
            <a:r>
              <a:rPr lang="en-US" sz="2000" dirty="0" smtClean="0"/>
              <a:t>You can store the return value in a variable.</a:t>
            </a:r>
          </a:p>
          <a:p>
            <a:r>
              <a:rPr lang="en-US" sz="2000" dirty="0" smtClean="0"/>
              <a:t>You can print the return value directly.</a:t>
            </a:r>
          </a:p>
          <a:p>
            <a:r>
              <a:rPr lang="en-US" sz="2000" dirty="0"/>
              <a:t>You can use it as part of a more complicated expression.</a:t>
            </a:r>
          </a:p>
          <a:p>
            <a:r>
              <a:rPr lang="en-US" sz="2000" dirty="0" smtClean="0"/>
              <a:t>You can use it as an argument for another function call.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1143000"/>
            <a:ext cx="5486400" cy="56507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+ square(square(N))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= %.2f\n",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4724400"/>
            <a:ext cx="19812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the return value is used as argument for another function call</a:t>
            </a:r>
            <a:endParaRPr lang="en-US" sz="16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15200" y="5555397"/>
            <a:ext cx="381000" cy="23580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You can call a function as many times as you like.</a:t>
            </a:r>
          </a:p>
          <a:p>
            <a:r>
              <a:rPr lang="en-US" dirty="0" smtClean="0"/>
              <a:t>On the next slide, we call the </a:t>
            </a:r>
            <a:r>
              <a:rPr lang="en-US" b="1" dirty="0" smtClean="0"/>
              <a:t>square</a:t>
            </a:r>
            <a:r>
              <a:rPr lang="en-US" dirty="0" smtClean="0"/>
              <a:t> function three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52400"/>
            <a:ext cx="7086600" cy="650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 M: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M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M_square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square(M);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M,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MN_square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square(M*N);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M*N, M*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981200"/>
            <a:ext cx="1828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Example: Calling the </a:t>
            </a:r>
            <a:r>
              <a:rPr lang="en-US" sz="2000" b="1" dirty="0"/>
              <a:t>square</a:t>
            </a:r>
            <a:r>
              <a:rPr lang="en-US" sz="2000" dirty="0"/>
              <a:t> function three times.</a:t>
            </a:r>
          </a:p>
        </p:txBody>
      </p:sp>
    </p:spTree>
    <p:extLst>
      <p:ext uri="{BB962C8B-B14F-4D97-AF65-F5344CB8AC3E}">
        <p14:creationId xmlns:p14="http://schemas.microsoft.com/office/powerpoint/2010/main" val="29471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Methods/Functions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Java, the term </a:t>
            </a:r>
            <a:r>
              <a:rPr lang="en-US" b="1" dirty="0" smtClean="0"/>
              <a:t>methods</a:t>
            </a:r>
            <a:r>
              <a:rPr lang="en-US" dirty="0" smtClean="0"/>
              <a:t> is the one mainly used.</a:t>
            </a:r>
          </a:p>
          <a:p>
            <a:r>
              <a:rPr lang="en-US" dirty="0" smtClean="0"/>
              <a:t>In some other languages, the term </a:t>
            </a:r>
            <a:r>
              <a:rPr lang="en-US" b="1" dirty="0" smtClean="0"/>
              <a:t>functions </a:t>
            </a:r>
            <a:r>
              <a:rPr lang="en-US" dirty="0" smtClean="0"/>
              <a:t>is more common.</a:t>
            </a:r>
          </a:p>
          <a:p>
            <a:r>
              <a:rPr lang="en-US" dirty="0" smtClean="0"/>
              <a:t>In some languages (e.g., C++) </a:t>
            </a:r>
            <a:r>
              <a:rPr lang="en-US" b="1" dirty="0" smtClean="0"/>
              <a:t>methods</a:t>
            </a:r>
            <a:r>
              <a:rPr lang="en-US" dirty="0" smtClean="0"/>
              <a:t> and</a:t>
            </a:r>
            <a:r>
              <a:rPr lang="en-US" b="1" dirty="0" smtClean="0"/>
              <a:t> functions</a:t>
            </a:r>
            <a:r>
              <a:rPr lang="en-US" dirty="0" smtClean="0"/>
              <a:t> have minor differences in meaning.</a:t>
            </a:r>
          </a:p>
          <a:p>
            <a:r>
              <a:rPr lang="en-US" dirty="0" smtClean="0"/>
              <a:t>In this course, I will use the two terms (</a:t>
            </a:r>
            <a:r>
              <a:rPr lang="en-US" b="1" dirty="0" smtClean="0"/>
              <a:t>methods</a:t>
            </a:r>
            <a:r>
              <a:rPr lang="en-US" dirty="0" smtClean="0"/>
              <a:t> and</a:t>
            </a:r>
            <a:r>
              <a:rPr lang="en-US" b="1" dirty="0" smtClean="0"/>
              <a:t> functions</a:t>
            </a:r>
            <a:r>
              <a:rPr lang="en-US" dirty="0" smtClean="0"/>
              <a:t>) as synonyms.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Printing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0480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all </a:t>
            </a:r>
            <a:r>
              <a:rPr lang="en-US" sz="2000" b="1" u="sng" dirty="0" smtClean="0"/>
              <a:t>prime</a:t>
            </a:r>
            <a:r>
              <a:rPr lang="en-US" sz="2000" dirty="0" smtClean="0"/>
              <a:t> </a:t>
            </a:r>
            <a:r>
              <a:rPr lang="en-US" sz="2000" dirty="0"/>
              <a:t>integers from </a:t>
            </a:r>
            <a:r>
              <a:rPr lang="en-US" sz="2000" dirty="0" smtClean="0"/>
              <a:t>2 up to (and including) N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Printing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0480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all </a:t>
            </a:r>
            <a:r>
              <a:rPr lang="en-US" sz="2000" b="1" u="sng" dirty="0" smtClean="0"/>
              <a:t>prime</a:t>
            </a:r>
            <a:r>
              <a:rPr lang="en-US" sz="2000" dirty="0" smtClean="0"/>
              <a:t> </a:t>
            </a:r>
            <a:r>
              <a:rPr lang="en-US" sz="2000" dirty="0"/>
              <a:t>integers from </a:t>
            </a:r>
            <a:r>
              <a:rPr lang="en-US" sz="2000" dirty="0" smtClean="0"/>
              <a:t>2 up to (and including) N.</a:t>
            </a:r>
          </a:p>
          <a:p>
            <a:r>
              <a:rPr lang="en-US" sz="2400" dirty="0" smtClean="0"/>
              <a:t>First step:</a:t>
            </a:r>
          </a:p>
          <a:p>
            <a:pPr lvl="1"/>
            <a:r>
              <a:rPr lang="en-US" sz="2000" dirty="0" smtClean="0"/>
              <a:t>Write the basic structure of the program.</a:t>
            </a:r>
          </a:p>
          <a:p>
            <a:pPr lvl="1"/>
            <a:r>
              <a:rPr lang="en-US" sz="2000" dirty="0" smtClean="0"/>
              <a:t>Put placeholders where more detail is needed.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1270706"/>
            <a:ext cx="50292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prime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0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Printing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0480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all </a:t>
            </a:r>
            <a:r>
              <a:rPr lang="en-US" sz="2000" b="1" u="sng" dirty="0" smtClean="0"/>
              <a:t>prime</a:t>
            </a:r>
            <a:r>
              <a:rPr lang="en-US" sz="2000" dirty="0" smtClean="0"/>
              <a:t> </a:t>
            </a:r>
            <a:r>
              <a:rPr lang="en-US" sz="2000" dirty="0"/>
              <a:t>integers from </a:t>
            </a:r>
            <a:r>
              <a:rPr lang="en-US" sz="2000" dirty="0" smtClean="0"/>
              <a:t>2 up to (and including) N.</a:t>
            </a:r>
          </a:p>
          <a:p>
            <a:r>
              <a:rPr lang="en-US" sz="2400" dirty="0" smtClean="0"/>
              <a:t>Second step:</a:t>
            </a:r>
          </a:p>
          <a:p>
            <a:pPr lvl="1"/>
            <a:r>
              <a:rPr lang="en-US" sz="2000" dirty="0" smtClean="0"/>
              <a:t>Identify functions that can be used to complete the program.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270706"/>
            <a:ext cx="50292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prime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45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Printing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0480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all </a:t>
            </a:r>
            <a:r>
              <a:rPr lang="en-US" sz="2000" b="1" u="sng" dirty="0" smtClean="0"/>
              <a:t>prime</a:t>
            </a:r>
            <a:r>
              <a:rPr lang="en-US" sz="2000" dirty="0" smtClean="0"/>
              <a:t> </a:t>
            </a:r>
            <a:r>
              <a:rPr lang="en-US" sz="2000" dirty="0"/>
              <a:t>integers from </a:t>
            </a:r>
            <a:r>
              <a:rPr lang="en-US" sz="2000" dirty="0" smtClean="0"/>
              <a:t>2 up to (and including) N.</a:t>
            </a:r>
          </a:p>
          <a:p>
            <a:r>
              <a:rPr lang="en-US" sz="2400" dirty="0" smtClean="0"/>
              <a:t>We can use a function </a:t>
            </a:r>
            <a:r>
              <a:rPr lang="en-US" sz="2400" b="1" dirty="0" err="1" smtClean="0"/>
              <a:t>is_prime</a:t>
            </a:r>
            <a:r>
              <a:rPr lang="en-US" sz="2400" b="1" dirty="0" smtClean="0"/>
              <a:t> </a:t>
            </a:r>
            <a:r>
              <a:rPr lang="en-US" sz="2400" dirty="0" smtClean="0"/>
              <a:t>to check if </a:t>
            </a:r>
            <a:r>
              <a:rPr lang="en-US" sz="2400" dirty="0" err="1" smtClean="0"/>
              <a:t>i</a:t>
            </a:r>
            <a:r>
              <a:rPr lang="en-US" sz="2400" dirty="0" smtClean="0"/>
              <a:t> is prime.</a:t>
            </a:r>
          </a:p>
          <a:p>
            <a:r>
              <a:rPr lang="en-US" sz="2400" dirty="0" smtClean="0"/>
              <a:t>Arguments?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Return type?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270706"/>
            <a:ext cx="50292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prime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2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Printing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0480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all </a:t>
            </a:r>
            <a:r>
              <a:rPr lang="en-US" sz="2000" b="1" u="sng" dirty="0" smtClean="0"/>
              <a:t>prime</a:t>
            </a:r>
            <a:r>
              <a:rPr lang="en-US" sz="2000" dirty="0" smtClean="0"/>
              <a:t> </a:t>
            </a:r>
            <a:r>
              <a:rPr lang="en-US" sz="2000" dirty="0"/>
              <a:t>integers from </a:t>
            </a:r>
            <a:r>
              <a:rPr lang="en-US" sz="2000" dirty="0" smtClean="0"/>
              <a:t>2 up to (and including) N.</a:t>
            </a:r>
          </a:p>
          <a:p>
            <a:r>
              <a:rPr lang="en-US" sz="2400" dirty="0" smtClean="0"/>
              <a:t>We can use a function </a:t>
            </a:r>
            <a:r>
              <a:rPr lang="en-US" sz="2400" b="1" dirty="0" err="1" smtClean="0"/>
              <a:t>is_prime</a:t>
            </a:r>
            <a:r>
              <a:rPr lang="en-US" sz="2400" b="1" dirty="0" smtClean="0"/>
              <a:t> </a:t>
            </a:r>
            <a:r>
              <a:rPr lang="en-US" sz="2400" dirty="0" smtClean="0"/>
              <a:t>to check if </a:t>
            </a:r>
            <a:r>
              <a:rPr lang="en-US" sz="2400" dirty="0" err="1" smtClean="0"/>
              <a:t>i</a:t>
            </a:r>
            <a:r>
              <a:rPr lang="en-US" sz="2400" dirty="0" smtClean="0"/>
              <a:t> is prime.</a:t>
            </a:r>
          </a:p>
          <a:p>
            <a:r>
              <a:rPr lang="en-US" sz="2400" dirty="0" smtClean="0"/>
              <a:t>Arguments? </a:t>
            </a:r>
            <a:br>
              <a:rPr lang="en-US" sz="2400" dirty="0" smtClean="0"/>
            </a:br>
            <a:r>
              <a:rPr lang="en-US" sz="2400" dirty="0" smtClean="0"/>
              <a:t>an integer</a:t>
            </a:r>
          </a:p>
          <a:p>
            <a:r>
              <a:rPr lang="en-US" sz="2400" dirty="0" smtClean="0"/>
              <a:t>Return type? </a:t>
            </a:r>
            <a:r>
              <a:rPr lang="en-US" sz="2400" dirty="0" err="1" smtClean="0"/>
              <a:t>boolean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270706"/>
            <a:ext cx="50292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prime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5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Printing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0480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all </a:t>
            </a:r>
            <a:r>
              <a:rPr lang="en-US" sz="2000" b="1" u="sng" dirty="0" smtClean="0"/>
              <a:t>prime</a:t>
            </a:r>
            <a:r>
              <a:rPr lang="en-US" sz="2000" dirty="0" smtClean="0"/>
              <a:t> </a:t>
            </a:r>
            <a:r>
              <a:rPr lang="en-US" sz="2000" dirty="0"/>
              <a:t>integers from </a:t>
            </a:r>
            <a:r>
              <a:rPr lang="en-US" sz="2000" dirty="0" smtClean="0"/>
              <a:t>2 up to (and including) N.</a:t>
            </a:r>
          </a:p>
          <a:p>
            <a:r>
              <a:rPr lang="en-US" sz="2400" dirty="0" smtClean="0"/>
              <a:t>Step 3: use the function.</a:t>
            </a:r>
          </a:p>
          <a:p>
            <a:pPr lvl="1"/>
            <a:r>
              <a:rPr lang="en-US" sz="2000" dirty="0" smtClean="0"/>
              <a:t>We have not written the function yet, but that is OK.</a:t>
            </a:r>
          </a:p>
          <a:p>
            <a:pPr lvl="1"/>
            <a:r>
              <a:rPr lang="en-US" sz="2000" dirty="0" smtClean="0"/>
              <a:t>Obviously, the program will not run until we write the function.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1270706"/>
            <a:ext cx="5029200" cy="4444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5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76200"/>
            <a:ext cx="5029200" cy="6771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 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 %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0480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all </a:t>
            </a:r>
            <a:r>
              <a:rPr lang="en-US" sz="2000" b="1" u="sng" dirty="0" smtClean="0"/>
              <a:t>prime</a:t>
            </a:r>
            <a:r>
              <a:rPr lang="en-US" sz="2000" dirty="0" smtClean="0"/>
              <a:t> </a:t>
            </a:r>
            <a:r>
              <a:rPr lang="en-US" sz="2000" dirty="0"/>
              <a:t>integers from </a:t>
            </a:r>
            <a:r>
              <a:rPr lang="en-US" sz="2000" dirty="0" smtClean="0"/>
              <a:t>2 up to (and including) N.</a:t>
            </a:r>
          </a:p>
          <a:p>
            <a:r>
              <a:rPr lang="en-US" sz="2400" dirty="0" smtClean="0"/>
              <a:t>Step 4: write the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76200"/>
            <a:ext cx="2895600" cy="66048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cs typeface="Courier New" panose="02070309020205020404" pitchFamily="49" charset="0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8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76200"/>
            <a:ext cx="5029200" cy="6771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 {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 %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}}}}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write better code:</a:t>
            </a:r>
          </a:p>
          <a:p>
            <a:pPr lvl="1"/>
            <a:r>
              <a:rPr lang="en-US" dirty="0" smtClean="0"/>
              <a:t>More correct, easier to read/write/change. </a:t>
            </a:r>
          </a:p>
          <a:p>
            <a:r>
              <a:rPr lang="en-US" dirty="0" smtClean="0"/>
              <a:t>To write complicated code.</a:t>
            </a:r>
          </a:p>
          <a:p>
            <a:r>
              <a:rPr lang="en-US" dirty="0" smtClean="0"/>
              <a:t>Functions help us organize code.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YOU CANNOT WRITE NON-TRIVIAL PROGRAMS IF YOU DO NOT USE FUNCTIONS</a:t>
            </a:r>
          </a:p>
          <a:p>
            <a:pPr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838200"/>
          </a:xfrm>
        </p:spPr>
        <p:txBody>
          <a:bodyPr/>
          <a:lstStyle/>
          <a:p>
            <a:r>
              <a:rPr lang="en-US" dirty="0" smtClean="0"/>
              <a:t>Example: Prime Numbers,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3528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out the smallest prime number greater than or equal to 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A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3429000" cy="54353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Here we see our first example of a function.</a:t>
            </a:r>
          </a:p>
          <a:p>
            <a:r>
              <a:rPr lang="en-US" dirty="0" smtClean="0"/>
              <a:t>It is called </a:t>
            </a:r>
            <a:r>
              <a:rPr lang="en-US" b="1" dirty="0" smtClean="0"/>
              <a:t>square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 smtClean="0"/>
              <a:t>Its job is to compute the square of a number.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8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838200"/>
          </a:xfrm>
        </p:spPr>
        <p:txBody>
          <a:bodyPr/>
          <a:lstStyle/>
          <a:p>
            <a:r>
              <a:rPr lang="en-US" dirty="0" smtClean="0"/>
              <a:t>Example: Prime Numbers,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2766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out the smallest prime number </a:t>
            </a:r>
            <a:r>
              <a:rPr lang="en-US" sz="2000" dirty="0"/>
              <a:t>greater </a:t>
            </a:r>
            <a:r>
              <a:rPr lang="en-US" sz="2000" dirty="0" smtClean="0"/>
              <a:t>than or equal to N.</a:t>
            </a:r>
          </a:p>
          <a:p>
            <a:r>
              <a:rPr lang="en-US" sz="2400" dirty="0" smtClean="0"/>
              <a:t>First step:</a:t>
            </a:r>
          </a:p>
          <a:p>
            <a:pPr lvl="1"/>
            <a:r>
              <a:rPr lang="en-US" sz="2000" dirty="0" smtClean="0"/>
              <a:t>Write the basic structure of the program.</a:t>
            </a:r>
          </a:p>
          <a:p>
            <a:pPr lvl="1"/>
            <a:r>
              <a:rPr lang="en-US" sz="2000" dirty="0" smtClean="0"/>
              <a:t>Put placeholders where more detail is needed.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1270706"/>
            <a:ext cx="5029200" cy="40380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prime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45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838200"/>
          </a:xfrm>
        </p:spPr>
        <p:txBody>
          <a:bodyPr/>
          <a:lstStyle/>
          <a:p>
            <a:r>
              <a:rPr lang="en-US" dirty="0" smtClean="0"/>
              <a:t>Example: Prime Numbers,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3528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out the smallest prime number </a:t>
            </a:r>
            <a:r>
              <a:rPr lang="en-US" sz="2000" dirty="0"/>
              <a:t>greater </a:t>
            </a:r>
            <a:r>
              <a:rPr lang="en-US" sz="2000" dirty="0" smtClean="0"/>
              <a:t>than or equal to N.</a:t>
            </a:r>
          </a:p>
          <a:p>
            <a:r>
              <a:rPr lang="en-US" sz="2400" dirty="0"/>
              <a:t>Second step:</a:t>
            </a:r>
          </a:p>
          <a:p>
            <a:pPr lvl="1"/>
            <a:r>
              <a:rPr lang="en-US" sz="2000" dirty="0"/>
              <a:t>Identify functions that can be used to complete the program</a:t>
            </a:r>
            <a:r>
              <a:rPr lang="en-US" sz="2000" dirty="0" smtClean="0"/>
              <a:t>.</a:t>
            </a:r>
            <a:endParaRPr lang="en-US" dirty="0" smtClean="0"/>
          </a:p>
          <a:p>
            <a:r>
              <a:rPr lang="en-US" sz="2400" dirty="0" smtClean="0"/>
              <a:t>We can use the </a:t>
            </a:r>
            <a:r>
              <a:rPr lang="en-US" sz="2400" b="1" dirty="0" err="1" smtClean="0"/>
              <a:t>is_prime</a:t>
            </a:r>
            <a:r>
              <a:rPr lang="en-US" sz="2400" dirty="0" smtClean="0"/>
              <a:t> function again!!!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1270706"/>
            <a:ext cx="5029200" cy="40380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352800" cy="5059363"/>
          </a:xfrm>
        </p:spPr>
        <p:txBody>
          <a:bodyPr/>
          <a:lstStyle/>
          <a:p>
            <a:r>
              <a:rPr lang="en-US" sz="2400" dirty="0"/>
              <a:t>Write a program that:</a:t>
            </a:r>
          </a:p>
          <a:p>
            <a:pPr lvl="1"/>
            <a:r>
              <a:rPr lang="en-US" sz="2000" dirty="0"/>
              <a:t>Asks the user to enter an integer N.</a:t>
            </a:r>
          </a:p>
          <a:p>
            <a:pPr lvl="1"/>
            <a:r>
              <a:rPr lang="en-US" sz="2000" dirty="0"/>
              <a:t>Prints </a:t>
            </a:r>
            <a:r>
              <a:rPr lang="en-US" sz="2000" dirty="0" smtClean="0"/>
              <a:t>out the smallest prime number </a:t>
            </a:r>
            <a:r>
              <a:rPr lang="en-US" sz="2000" dirty="0"/>
              <a:t>greater </a:t>
            </a:r>
            <a:r>
              <a:rPr lang="en-US" sz="2000" dirty="0" smtClean="0"/>
              <a:t>than or equal to N.</a:t>
            </a:r>
          </a:p>
          <a:p>
            <a:r>
              <a:rPr lang="en-US" sz="2400" dirty="0" smtClean="0"/>
              <a:t>To complete the program, we can just use the </a:t>
            </a:r>
            <a:r>
              <a:rPr lang="en-US" sz="2400" b="1" dirty="0" err="1" smtClean="0"/>
              <a:t>is_prime</a:t>
            </a:r>
            <a:r>
              <a:rPr lang="en-US" sz="2400" b="1" dirty="0" smtClean="0"/>
              <a:t> </a:t>
            </a:r>
            <a:r>
              <a:rPr lang="en-US" sz="2400" dirty="0" smtClean="0"/>
              <a:t>function we already have.</a:t>
            </a: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Functions make it really easy to re-use code!!!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6610"/>
            <a:ext cx="5029200" cy="6835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 %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false)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N++;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9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26610"/>
            <a:ext cx="5029200" cy="6835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(N %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false)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N++;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76200"/>
            <a:ext cx="3200400" cy="11757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cs typeface="Courier New" panose="02070309020205020404" pitchFamily="49" charset="0"/>
              </a:rPr>
              <a:t>Example Output: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1000000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567494"/>
            <a:ext cx="3200400" cy="11757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cs typeface="Courier New" panose="02070309020205020404" pitchFamily="49" charset="0"/>
              </a:rPr>
              <a:t>Example Output: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integer: 123456789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123456791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091494"/>
            <a:ext cx="3200400" cy="11757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cs typeface="Courier New" panose="02070309020205020404" pitchFamily="49" charset="0"/>
              </a:rPr>
              <a:t>Example Output: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de-DE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an integer: 7500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7507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Making Code Easier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lots of programs, we need to perform a task many times.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Copying and pasting code can work, but has disadvantages: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 resulting code can look long and ugly.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If we make a mistake, we end up copying and pasting the mistake many times.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Fixing such mistakes, that have been copied and pasted many times, can be a pain.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Example: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program that: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Asks the user to enter integers A, B, C.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if the user enters an invalid </a:t>
            </a:r>
            <a:r>
              <a:rPr lang="en-US" dirty="0" smtClean="0">
                <a:solidFill>
                  <a:prstClr val="black"/>
                </a:solidFill>
              </a:rPr>
              <a:t>input, the program should keep asking the user to enter a valid integer,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Prints out the sum of the three integers.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Example: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program that: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Asks the user to enter integers A, B, C.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if the user enters an invalid </a:t>
            </a:r>
            <a:r>
              <a:rPr lang="en-US" dirty="0" smtClean="0">
                <a:solidFill>
                  <a:prstClr val="black"/>
                </a:solidFill>
              </a:rPr>
              <a:t>input, the program should keep asking the user to enter a valid integer,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Prints out the sum of the three integers.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 first version of the solution can be seen on the next slide.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26610"/>
            <a:ext cx="4343400" cy="66572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 {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integer A: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s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try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input\n");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integer B: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s =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try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5866"/>
            <a:ext cx="4343400" cy="63986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 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input\n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integer C: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s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try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input\n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 + B + C = %d\n", A + B + C);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0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Example: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program that: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Asks the user to enter integers A, B, C.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if the user enters an invalid </a:t>
            </a:r>
            <a:r>
              <a:rPr lang="en-US" dirty="0" smtClean="0">
                <a:solidFill>
                  <a:prstClr val="black"/>
                </a:solidFill>
              </a:rPr>
              <a:t>input, the program should keep asking the user to enter a valid integer,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Prints out the sum of the three integers.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 first version of the solution can be seen on the previous slide.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What is wrong with that code?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Example: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program that: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Asks the user to enter integers A, B, C.</a:t>
            </a:r>
          </a:p>
          <a:p>
            <a:pPr lvl="2"/>
            <a:r>
              <a:rPr lang="en-US" dirty="0">
                <a:solidFill>
                  <a:prstClr val="black"/>
                </a:solidFill>
              </a:rPr>
              <a:t>if the user enters an invalid </a:t>
            </a:r>
            <a:r>
              <a:rPr lang="en-US" dirty="0" smtClean="0">
                <a:solidFill>
                  <a:prstClr val="black"/>
                </a:solidFill>
              </a:rPr>
              <a:t>input, the program should keep asking the user to enter a valid integer,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Prints out the sum of the three integers.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 first version of the solution can be seen on the previous slide.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What is wrong with that code?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It is too long.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It is hard to read and understand.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What Is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function is a piece of code that does a specific job.</a:t>
            </a:r>
          </a:p>
          <a:p>
            <a:r>
              <a:rPr lang="en-US" sz="2400" dirty="0" smtClean="0"/>
              <a:t>Usually (but not always) the job is to compute something.</a:t>
            </a:r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sz="2000" dirty="0" smtClean="0"/>
              <a:t>Computing the square of a number.</a:t>
            </a:r>
          </a:p>
          <a:p>
            <a:pPr lvl="1"/>
            <a:r>
              <a:rPr lang="en-US" sz="2000" dirty="0" smtClean="0"/>
              <a:t>Determining if an number is prime.</a:t>
            </a:r>
          </a:p>
          <a:p>
            <a:pPr lvl="1"/>
            <a:r>
              <a:rPr lang="en-US" sz="2000" dirty="0" smtClean="0"/>
              <a:t>Computing the number of digits of a number.</a:t>
            </a:r>
          </a:p>
          <a:p>
            <a:pPr lvl="1"/>
            <a:r>
              <a:rPr lang="en-US" sz="2000" dirty="0" smtClean="0"/>
              <a:t>Counting the number of vowels in a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6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Example: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059363"/>
          </a:xfrm>
        </p:spPr>
        <p:txBody>
          <a:bodyPr>
            <a:noAutofit/>
          </a:bodyPr>
          <a:lstStyle/>
          <a:p>
            <a:r>
              <a:rPr lang="en-US" dirty="0" smtClean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Example: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059363"/>
          </a:xfrm>
        </p:spPr>
        <p:txBody>
          <a:bodyPr>
            <a:noAutofit/>
          </a:bodyPr>
          <a:lstStyle/>
          <a:p>
            <a:r>
              <a:rPr lang="en-US" dirty="0" smtClean="0"/>
              <a:t>Solution: write a function for getting an integer from the user.</a:t>
            </a:r>
          </a:p>
          <a:p>
            <a:r>
              <a:rPr lang="en-US" dirty="0" smtClean="0"/>
              <a:t>Name: </a:t>
            </a:r>
            <a:r>
              <a:rPr lang="en-US" b="1" dirty="0" err="1" smtClean="0"/>
              <a:t>user_integer</a:t>
            </a:r>
            <a:endParaRPr lang="en-US" dirty="0" smtClean="0"/>
          </a:p>
          <a:p>
            <a:r>
              <a:rPr lang="en-US" dirty="0" smtClean="0"/>
              <a:t>Arguments: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Return value: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Example: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059363"/>
          </a:xfrm>
        </p:spPr>
        <p:txBody>
          <a:bodyPr>
            <a:noAutofit/>
          </a:bodyPr>
          <a:lstStyle/>
          <a:p>
            <a:r>
              <a:rPr lang="en-US" dirty="0" smtClean="0"/>
              <a:t>Solution: write a function for getting an integer from the user.</a:t>
            </a:r>
          </a:p>
          <a:p>
            <a:r>
              <a:rPr lang="en-US" dirty="0" smtClean="0"/>
              <a:t>Name: </a:t>
            </a:r>
            <a:r>
              <a:rPr lang="en-US" b="1" dirty="0" err="1" smtClean="0"/>
              <a:t>user_integer</a:t>
            </a:r>
            <a:endParaRPr lang="en-US" dirty="0" smtClean="0"/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One argument - what we print to the user.</a:t>
            </a:r>
          </a:p>
          <a:p>
            <a:pPr lvl="1"/>
            <a:r>
              <a:rPr lang="en-US" dirty="0" smtClean="0"/>
              <a:t>Type of the argument: String</a:t>
            </a:r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26610"/>
            <a:ext cx="6019800" cy="68234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(true)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s =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try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result =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catch (Exception 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 is not a valid integer.\n\n", s);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integer A: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integer B: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user_integer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integer C: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 + B + C = %d\n", A + B + C);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2819400" cy="5059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Here we see a solution that defines and uses the </a:t>
            </a:r>
            <a:r>
              <a:rPr lang="en-US" sz="2400" b="1" dirty="0" err="1" smtClean="0"/>
              <a:t>user_integer</a:t>
            </a:r>
            <a:r>
              <a:rPr lang="en-US" sz="2400" b="1" dirty="0" smtClean="0"/>
              <a:t> </a:t>
            </a:r>
            <a:r>
              <a:rPr lang="en-US" sz="2400" dirty="0" smtClean="0"/>
              <a:t>function.</a:t>
            </a:r>
          </a:p>
          <a:p>
            <a:r>
              <a:rPr lang="en-US" sz="2400" dirty="0" smtClean="0"/>
              <a:t>The code is shorter.</a:t>
            </a:r>
          </a:p>
          <a:p>
            <a:r>
              <a:rPr lang="en-US" sz="2400" dirty="0" smtClean="0"/>
              <a:t>Unlike the previous version, code is not duplicated.</a:t>
            </a:r>
          </a:p>
          <a:p>
            <a:r>
              <a:rPr lang="en-US" sz="2400" dirty="0" smtClean="0"/>
              <a:t>The main function is short and easy to read.</a:t>
            </a:r>
          </a:p>
        </p:txBody>
      </p:sp>
    </p:spTree>
    <p:extLst>
      <p:ext uri="{BB962C8B-B14F-4D97-AF65-F5344CB8AC3E}">
        <p14:creationId xmlns:p14="http://schemas.microsoft.com/office/powerpoint/2010/main" val="22638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Repeated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 string S.</a:t>
            </a:r>
          </a:p>
          <a:p>
            <a:pPr lvl="1"/>
            <a:r>
              <a:rPr lang="en-US" dirty="0" smtClean="0"/>
              <a:t>Asks the user to enter a number N.</a:t>
            </a:r>
          </a:p>
          <a:p>
            <a:pPr lvl="1"/>
            <a:r>
              <a:rPr lang="en-US" dirty="0" smtClean="0"/>
              <a:t>Prints </a:t>
            </a:r>
            <a:r>
              <a:rPr lang="en-US" dirty="0"/>
              <a:t>N times </a:t>
            </a:r>
            <a:r>
              <a:rPr lang="en-US" dirty="0" smtClean="0"/>
              <a:t>string 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14600" y="4648200"/>
            <a:ext cx="4038600" cy="2065181"/>
            <a:chOff x="838200" y="4724400"/>
            <a:chExt cx="4038600" cy="2065181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4724400"/>
              <a:ext cx="2895600" cy="206518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bIns="0" rtlCol="0">
              <a:spAutoFit/>
            </a:bodyPr>
            <a:lstStyle/>
            <a:p>
              <a:pPr marL="342900" lvl="0" indent="-342900">
                <a:spcBef>
                  <a:spcPct val="20000"/>
                </a:spcBef>
              </a:pPr>
              <a:r>
                <a:rPr lang="en-US" sz="16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Enter string S: hello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sz="16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Enter integer N: 5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sz="16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sz="16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sz="16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sz="16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sz="16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  <a:endPara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5410200"/>
              <a:ext cx="1124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Example </a:t>
              </a:r>
              <a:br>
                <a:rPr lang="en-US" sz="2000" dirty="0" smtClean="0"/>
              </a:br>
              <a:r>
                <a:rPr lang="en-US" sz="2000" dirty="0" smtClean="0"/>
                <a:t>Output: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00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Repeated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 smtClean="0"/>
              <a:t>Asks the user to enter a string S.</a:t>
            </a:r>
          </a:p>
          <a:p>
            <a:pPr lvl="1"/>
            <a:r>
              <a:rPr lang="en-US" dirty="0" smtClean="0"/>
              <a:t>Asks the user to enter a number N.</a:t>
            </a:r>
          </a:p>
          <a:p>
            <a:pPr lvl="1"/>
            <a:r>
              <a:rPr lang="en-US" dirty="0" smtClean="0"/>
              <a:t>Prints </a:t>
            </a:r>
            <a:r>
              <a:rPr lang="en-US" dirty="0"/>
              <a:t>N </a:t>
            </a:r>
            <a:r>
              <a:rPr lang="en-US" dirty="0" smtClean="0"/>
              <a:t>times string S.</a:t>
            </a:r>
          </a:p>
          <a:p>
            <a:r>
              <a:rPr lang="en-US" dirty="0" smtClean="0"/>
              <a:t>Let's write a </a:t>
            </a:r>
            <a:br>
              <a:rPr lang="en-US" dirty="0" smtClean="0"/>
            </a:br>
            <a:r>
              <a:rPr lang="en-US" dirty="0" smtClean="0"/>
              <a:t>function, that:</a:t>
            </a:r>
          </a:p>
          <a:p>
            <a:pPr lvl="1"/>
            <a:r>
              <a:rPr lang="en-US" dirty="0" smtClean="0"/>
              <a:t>takes as input a </a:t>
            </a:r>
            <a:br>
              <a:rPr lang="en-US" dirty="0" smtClean="0"/>
            </a:br>
            <a:r>
              <a:rPr lang="en-US" dirty="0" smtClean="0"/>
              <a:t>string S and an </a:t>
            </a:r>
            <a:br>
              <a:rPr lang="en-US" dirty="0" smtClean="0"/>
            </a:br>
            <a:r>
              <a:rPr lang="en-US" dirty="0" smtClean="0"/>
              <a:t>integer N.</a:t>
            </a:r>
          </a:p>
          <a:p>
            <a:pPr lvl="1"/>
            <a:r>
              <a:rPr lang="en-US" dirty="0" smtClean="0"/>
              <a:t>prints the string</a:t>
            </a:r>
            <a:br>
              <a:rPr lang="en-US" dirty="0" smtClean="0"/>
            </a:br>
            <a:r>
              <a:rPr lang="en-US" dirty="0" smtClean="0"/>
              <a:t>N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3200400"/>
            <a:ext cx="5486400" cy="35425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string S: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String S repeatedly, N times.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Repeated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3200400" cy="5059363"/>
          </a:xfrm>
        </p:spPr>
        <p:txBody>
          <a:bodyPr/>
          <a:lstStyle/>
          <a:p>
            <a:r>
              <a:rPr lang="en-US" sz="2400" dirty="0" smtClean="0"/>
              <a:t>The complete program is shown on the right.</a:t>
            </a:r>
          </a:p>
          <a:p>
            <a:r>
              <a:rPr lang="en-US" sz="2400" dirty="0" smtClean="0"/>
              <a:t>Function </a:t>
            </a:r>
            <a:r>
              <a:rPr lang="en-US" sz="2400" b="1" dirty="0" err="1" smtClean="0"/>
              <a:t>repeat_print</a:t>
            </a:r>
            <a:r>
              <a:rPr lang="en-US" sz="2400" dirty="0" smtClean="0"/>
              <a:t> has two features we have not seen before:</a:t>
            </a:r>
          </a:p>
          <a:p>
            <a:r>
              <a:rPr lang="en-US" sz="2400" dirty="0" smtClean="0"/>
              <a:t>It takes two arguments.</a:t>
            </a:r>
            <a:endParaRPr lang="en-US" sz="1800" dirty="0"/>
          </a:p>
          <a:p>
            <a:r>
              <a:rPr lang="en-US" sz="2400" dirty="0" smtClean="0"/>
              <a:t>It returns nothing.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038350"/>
            <a:ext cx="5486400" cy="564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repeat_print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times;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message);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string S: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repeat_print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That Returns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429000" cy="5059363"/>
          </a:xfrm>
        </p:spPr>
        <p:txBody>
          <a:bodyPr/>
          <a:lstStyle/>
          <a:p>
            <a:r>
              <a:rPr lang="en-US" sz="2400" dirty="0" smtClean="0"/>
              <a:t>Function </a:t>
            </a:r>
            <a:r>
              <a:rPr lang="en-US" sz="2400" b="1" dirty="0" err="1" smtClean="0"/>
              <a:t>repeat_print</a:t>
            </a:r>
            <a:r>
              <a:rPr lang="en-US" sz="2400" dirty="0" smtClean="0"/>
              <a:t> does something useful.</a:t>
            </a:r>
          </a:p>
          <a:p>
            <a:r>
              <a:rPr lang="en-US" sz="2400" dirty="0" smtClean="0"/>
              <a:t>However, we do not want any value returned from the function.</a:t>
            </a:r>
          </a:p>
          <a:p>
            <a:r>
              <a:rPr lang="en-US" sz="2400" dirty="0" smtClean="0"/>
              <a:t>In that case, we specify the return type of the function as </a:t>
            </a:r>
            <a:r>
              <a:rPr lang="en-US" sz="2400" b="1" dirty="0" smtClean="0"/>
              <a:t>void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038350"/>
            <a:ext cx="5486400" cy="564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repeat_print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times;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message);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string S: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integer N: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repeat_print</a:t>
            </a: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m</a:t>
            </a:r>
            <a:r>
              <a:rPr lang="en-US" b="1" dirty="0" smtClean="0"/>
              <a:t>ain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When Java executes a program, how does Java know where to start?</a:t>
            </a:r>
          </a:p>
          <a:p>
            <a:r>
              <a:rPr lang="en-US" dirty="0" smtClean="0"/>
              <a:t>Every program must have a function called </a:t>
            </a:r>
            <a:r>
              <a:rPr lang="en-US" b="1" dirty="0" smtClean="0"/>
              <a:t>main</a:t>
            </a:r>
            <a:r>
              <a:rPr lang="en-US" dirty="0" smtClean="0"/>
              <a:t>, such that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It takes one argument, of type </a:t>
            </a:r>
            <a:r>
              <a:rPr lang="en-US" b="1" dirty="0" smtClean="0"/>
              <a:t>String []</a:t>
            </a:r>
            <a:r>
              <a:rPr lang="en-US" dirty="0" smtClean="0"/>
              <a:t>. We will understand this type in our next topic, when we do arrays. </a:t>
            </a:r>
          </a:p>
          <a:p>
            <a:pPr lvl="1"/>
            <a:r>
              <a:rPr lang="en-US" dirty="0" smtClean="0"/>
              <a:t>the return type is </a:t>
            </a:r>
            <a:r>
              <a:rPr lang="en-US" b="1" dirty="0" smtClean="0"/>
              <a:t>void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Until we saw how to write functions, all our code used to go to main.</a:t>
            </a:r>
          </a:p>
          <a:p>
            <a:r>
              <a:rPr lang="en-US" dirty="0" smtClean="0"/>
              <a:t>Now that we have started using functions, the main code will be a relatively small part of the program.</a:t>
            </a:r>
          </a:p>
          <a:p>
            <a:r>
              <a:rPr lang="en-US" dirty="0" smtClean="0"/>
              <a:t>Functions will do the bulk of the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r>
              <a:rPr lang="en-US" dirty="0" smtClean="0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Functions have arguments.</a:t>
            </a:r>
          </a:p>
          <a:p>
            <a:r>
              <a:rPr lang="en-US" sz="2800" dirty="0" smtClean="0"/>
              <a:t>To call a function XYZ, you </a:t>
            </a:r>
            <a:r>
              <a:rPr lang="en-US" dirty="0"/>
              <a:t>write something like 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XYZ(argument_1, …,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argument_N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00" dirty="0" smtClean="0"/>
          </a:p>
          <a:p>
            <a:r>
              <a:rPr lang="en-US" sz="2800" dirty="0" smtClean="0"/>
              <a:t>How would you know how many arguments to use?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Specify a name, like </a:t>
            </a:r>
            <a:r>
              <a:rPr lang="en-US" sz="2400" b="1" dirty="0" smtClean="0"/>
              <a:t>square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1447800"/>
            <a:ext cx="15552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function name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00800" y="1828800"/>
            <a:ext cx="1540366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r>
              <a:rPr lang="en-US" dirty="0" smtClean="0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Functions have arguments.</a:t>
            </a:r>
          </a:p>
          <a:p>
            <a:r>
              <a:rPr lang="en-US" sz="2800" dirty="0" smtClean="0"/>
              <a:t>To call a function XYZ, you write something like:</a:t>
            </a:r>
            <a:br>
              <a:rPr lang="en-US" sz="28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XYZ(argument_1, …,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argument_N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00" dirty="0" smtClean="0"/>
          </a:p>
          <a:p>
            <a:r>
              <a:rPr lang="en-US" sz="2800" dirty="0" smtClean="0"/>
              <a:t>How would you know how many arguments to use?</a:t>
            </a:r>
          </a:p>
          <a:p>
            <a:pPr lvl="1"/>
            <a:r>
              <a:rPr lang="en-US" sz="2400" dirty="0" smtClean="0"/>
              <a:t>From the </a:t>
            </a:r>
            <a:r>
              <a:rPr lang="en-US" sz="2400" b="1" dirty="0" smtClean="0"/>
              <a:t>function definition</a:t>
            </a:r>
            <a:r>
              <a:rPr lang="en-US" sz="2400" dirty="0" smtClean="0"/>
              <a:t>, which (among other things) defines EXACTLY:</a:t>
            </a:r>
          </a:p>
          <a:p>
            <a:pPr lvl="2"/>
            <a:r>
              <a:rPr lang="en-US" sz="2000" dirty="0" smtClean="0"/>
              <a:t>how many arguments to use.</a:t>
            </a:r>
          </a:p>
          <a:p>
            <a:pPr lvl="2"/>
            <a:r>
              <a:rPr lang="en-US" sz="2000" dirty="0" smtClean="0"/>
              <a:t>the type of each argument.</a:t>
            </a:r>
          </a:p>
          <a:p>
            <a:pPr lvl="2"/>
            <a:r>
              <a:rPr lang="en-US" dirty="0" smtClean="0"/>
              <a:t>the </a:t>
            </a:r>
            <a:r>
              <a:rPr lang="en-US" sz="2000" dirty="0" smtClean="0"/>
              <a:t>order</a:t>
            </a:r>
            <a:r>
              <a:rPr lang="en-US" dirty="0"/>
              <a:t> </a:t>
            </a:r>
            <a:r>
              <a:rPr lang="en-US" dirty="0" smtClean="0"/>
              <a:t>of the arguments.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45720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type XYZ(type_1 arg_1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body of the function starts executing, the only variables visible to the function are:</a:t>
            </a:r>
          </a:p>
          <a:p>
            <a:pPr lvl="1"/>
            <a:r>
              <a:rPr lang="en-US" dirty="0" smtClean="0"/>
              <a:t>the arguments.</a:t>
            </a:r>
          </a:p>
          <a:p>
            <a:pPr lvl="1"/>
            <a:r>
              <a:rPr lang="en-US" dirty="0" smtClean="0"/>
              <a:t>variables defined in the body of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96135"/>
            <a:ext cx="1662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b="1" dirty="0"/>
              <a:t>main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19600" y="4191000"/>
            <a:ext cx="1981200" cy="8359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96135"/>
            <a:ext cx="1642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505200" y="4608984"/>
            <a:ext cx="2895600" cy="602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</a:t>
            </a:r>
            <a:r>
              <a:rPr lang="en-US" sz="16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4796135"/>
            <a:ext cx="2286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line creates </a:t>
            </a:r>
            <a:br>
              <a:rPr lang="en-US" sz="2400" dirty="0" smtClean="0"/>
            </a:br>
            <a:r>
              <a:rPr lang="en-US" sz="2400" dirty="0" smtClean="0"/>
              <a:t>variable </a:t>
            </a:r>
            <a:r>
              <a:rPr lang="en-US" sz="2400" b="1" dirty="0" smtClean="0"/>
              <a:t>var1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505200" y="4608984"/>
            <a:ext cx="2895600" cy="6026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96135"/>
            <a:ext cx="1694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810000" y="4817976"/>
            <a:ext cx="2590800" cy="3936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96135"/>
            <a:ext cx="1694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505200" y="5105400"/>
            <a:ext cx="2895600" cy="1062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96135"/>
            <a:ext cx="1694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52800" y="5179368"/>
            <a:ext cx="3048000" cy="2308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96135"/>
            <a:ext cx="1714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  <a:br>
              <a:rPr lang="en-US" sz="2400" dirty="0" smtClean="0"/>
            </a:br>
            <a:r>
              <a:rPr lang="en-US" sz="2400" dirty="0" smtClean="0"/>
              <a:t>function 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  <a:p>
            <a:r>
              <a:rPr lang="en-US" dirty="0" smtClean="0"/>
              <a:t>var4 = "moon"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19400" y="5179368"/>
            <a:ext cx="3581400" cy="5356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0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Specify a name, like </a:t>
            </a:r>
            <a:r>
              <a:rPr lang="en-US" sz="2400" b="1" dirty="0" smtClean="0"/>
              <a:t>square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Specify the inputs (called </a:t>
            </a:r>
            <a:r>
              <a:rPr lang="en-US" sz="2400" b="1" u="sng" dirty="0" smtClean="0"/>
              <a:t>arguments</a:t>
            </a:r>
            <a:r>
              <a:rPr lang="en-US" sz="2400" dirty="0" smtClean="0"/>
              <a:t>).</a:t>
            </a:r>
          </a:p>
          <a:p>
            <a:pPr lvl="1"/>
            <a:r>
              <a:rPr lang="en-US" sz="2000" dirty="0" smtClean="0"/>
              <a:t>The arguments are the input that the function needs in order to compute an output.</a:t>
            </a:r>
          </a:p>
          <a:p>
            <a:pPr lvl="1"/>
            <a:r>
              <a:rPr lang="en-US" sz="2000" dirty="0" smtClean="0"/>
              <a:t>For example, what does the square function take as input?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7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96135"/>
            <a:ext cx="2514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  <a:br>
              <a:rPr lang="en-US" sz="2400" dirty="0" smtClean="0"/>
            </a:br>
            <a:r>
              <a:rPr lang="en-US" sz="2400" dirty="0" smtClean="0"/>
              <a:t>function call.</a:t>
            </a:r>
          </a:p>
          <a:p>
            <a:r>
              <a:rPr lang="en-US" sz="2400" dirty="0" smtClean="0"/>
              <a:t>First, assign values to arguments.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  <a:p>
            <a:r>
              <a:rPr lang="en-US" dirty="0" smtClean="0"/>
              <a:t>var4 = "moon"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19400" y="5179368"/>
            <a:ext cx="3581400" cy="5356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0" y="3429000"/>
            <a:ext cx="18774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foo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???</a:t>
            </a:r>
            <a:br>
              <a:rPr lang="en-US" dirty="0" smtClean="0"/>
            </a:br>
            <a:r>
              <a:rPr lang="en-US" dirty="0" smtClean="0"/>
              <a:t>var2 = ???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62500" y="2057400"/>
            <a:ext cx="1638300" cy="31219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96135"/>
            <a:ext cx="2514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  <a:br>
              <a:rPr lang="en-US" sz="2400" dirty="0" smtClean="0"/>
            </a:br>
            <a:r>
              <a:rPr lang="en-US" sz="2400" dirty="0" smtClean="0"/>
              <a:t>function call.</a:t>
            </a:r>
          </a:p>
          <a:p>
            <a:r>
              <a:rPr lang="en-US" sz="2400" dirty="0" smtClean="0"/>
              <a:t>First, assign values to arguments.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  <a:p>
            <a:r>
              <a:rPr lang="en-US" dirty="0" smtClean="0"/>
              <a:t>var4 = "moon"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19400" y="5179368"/>
            <a:ext cx="3581400" cy="5356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0" y="3429000"/>
            <a:ext cx="18774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b="1" dirty="0"/>
              <a:t>foo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var1 = </a:t>
            </a:r>
            <a:r>
              <a:rPr lang="en-US" dirty="0" smtClean="0"/>
              <a:t>"earth"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var2 = </a:t>
            </a:r>
            <a:r>
              <a:rPr lang="en-US" dirty="0" smtClean="0"/>
              <a:t>"moon"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62500" y="2057400"/>
            <a:ext cx="1638300" cy="31219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96135"/>
            <a:ext cx="2514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  <a:br>
              <a:rPr lang="en-US" sz="2400" dirty="0" smtClean="0"/>
            </a:br>
            <a:r>
              <a:rPr lang="en-US" sz="2400" dirty="0" smtClean="0"/>
              <a:t>How does Java know which var1 to print?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  <a:p>
            <a:r>
              <a:rPr lang="en-US" dirty="0" smtClean="0"/>
              <a:t>var4 = "moon"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3429000"/>
            <a:ext cx="18774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b="1" dirty="0"/>
              <a:t>foo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var1 = </a:t>
            </a:r>
            <a:r>
              <a:rPr lang="en-US" dirty="0" smtClean="0"/>
              <a:t>"earth"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var2 = </a:t>
            </a:r>
            <a:r>
              <a:rPr lang="en-US" dirty="0" smtClean="0"/>
              <a:t>"moon"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581650" y="2819400"/>
            <a:ext cx="819150" cy="23599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8078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  <a:p>
            <a:r>
              <a:rPr lang="en-US" dirty="0" smtClean="0"/>
              <a:t>var4 = "moon"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3429000"/>
            <a:ext cx="18774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b="1" dirty="0"/>
              <a:t>foo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var1 = </a:t>
            </a:r>
            <a:r>
              <a:rPr lang="en-US" dirty="0" smtClean="0"/>
              <a:t>"earth"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var2 = </a:t>
            </a:r>
            <a:r>
              <a:rPr lang="en-US" dirty="0" smtClean="0"/>
              <a:t>"moon"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581650" y="2819400"/>
            <a:ext cx="819150" cy="23599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0" y="5581471"/>
            <a:ext cx="31242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Currently executing the body of </a:t>
            </a:r>
            <a:r>
              <a:rPr lang="en-US" b="1" dirty="0">
                <a:solidFill>
                  <a:srgbClr val="FF0000"/>
                </a:solidFill>
              </a:rPr>
              <a:t>foo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Only the variables of </a:t>
            </a:r>
            <a:r>
              <a:rPr lang="en-US" b="1" dirty="0">
                <a:solidFill>
                  <a:srgbClr val="FF0000"/>
                </a:solidFill>
              </a:rPr>
              <a:t>foo</a:t>
            </a:r>
            <a:r>
              <a:rPr lang="en-US" dirty="0">
                <a:solidFill>
                  <a:srgbClr val="FF0000"/>
                </a:solidFill>
              </a:rPr>
              <a:t> are visible</a:t>
            </a:r>
            <a:r>
              <a:rPr lang="en-US" dirty="0" smtClean="0">
                <a:solidFill>
                  <a:srgbClr val="FF0000"/>
                </a:solidFill>
              </a:rPr>
              <a:t>. “earth" is printed.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8078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  <a:p>
            <a:r>
              <a:rPr lang="en-US" dirty="0" smtClean="0"/>
              <a:t>var4 = "moon"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3429000"/>
            <a:ext cx="18774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foo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</a:t>
            </a:r>
            <a:r>
              <a:rPr lang="en-US" dirty="0"/>
              <a:t>= </a:t>
            </a:r>
            <a:r>
              <a:rPr lang="en-US" dirty="0" smtClean="0"/>
              <a:t>"earth </a:t>
            </a:r>
            <a:br>
              <a:rPr lang="en-US" dirty="0" smtClean="0"/>
            </a:br>
            <a:r>
              <a:rPr lang="en-US" dirty="0" smtClean="0"/>
              <a:t>var2 </a:t>
            </a:r>
            <a:r>
              <a:rPr lang="en-US" dirty="0"/>
              <a:t>= </a:t>
            </a:r>
            <a:r>
              <a:rPr lang="en-US" dirty="0" smtClean="0"/>
              <a:t>"moon"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10200" y="3200400"/>
            <a:ext cx="990600" cy="19789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0" y="5754469"/>
            <a:ext cx="31242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"moon" is printed.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8078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  <a:p>
            <a:r>
              <a:rPr lang="en-US" dirty="0" smtClean="0"/>
              <a:t>var4 = "moon"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3429000"/>
            <a:ext cx="18774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foo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</a:t>
            </a:r>
            <a:r>
              <a:rPr lang="en-US" dirty="0"/>
              <a:t>= </a:t>
            </a:r>
            <a:r>
              <a:rPr lang="en-US" dirty="0" smtClean="0"/>
              <a:t>"earth"</a:t>
            </a:r>
            <a:br>
              <a:rPr lang="en-US" dirty="0" smtClean="0"/>
            </a:br>
            <a:r>
              <a:rPr lang="en-US" dirty="0" smtClean="0"/>
              <a:t>var2 </a:t>
            </a:r>
            <a:r>
              <a:rPr lang="en-US" dirty="0"/>
              <a:t>= </a:t>
            </a:r>
            <a:r>
              <a:rPr lang="en-US" dirty="0" smtClean="0"/>
              <a:t>"moon"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10200" y="3200400"/>
            <a:ext cx="990600" cy="19789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0" y="5754469"/>
            <a:ext cx="31242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line comes next?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8078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  <a:p>
            <a:r>
              <a:rPr lang="en-US" dirty="0" smtClean="0"/>
              <a:t>var4 = "moon"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200" y="5179368"/>
            <a:ext cx="1752600" cy="6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67400" y="5754469"/>
            <a:ext cx="31242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 with the function call.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variables of </a:t>
            </a:r>
            <a:r>
              <a:rPr lang="en-US" b="1" dirty="0" smtClean="0">
                <a:solidFill>
                  <a:srgbClr val="FF0000"/>
                </a:solidFill>
              </a:rPr>
              <a:t>foo</a:t>
            </a:r>
            <a:r>
              <a:rPr lang="en-US" dirty="0" smtClean="0">
                <a:solidFill>
                  <a:srgbClr val="FF0000"/>
                </a:solidFill>
              </a:rPr>
              <a:t> disappear.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8078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line to </a:t>
            </a:r>
            <a:br>
              <a:rPr lang="en-US" sz="2400" dirty="0" smtClean="0"/>
            </a:br>
            <a:r>
              <a:rPr lang="en-US" sz="2400" dirty="0" smtClean="0"/>
              <a:t>execute: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3999"/>
            <a:ext cx="18774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in </a:t>
            </a:r>
            <a:r>
              <a:rPr lang="en-US" b="1" dirty="0" smtClean="0"/>
              <a:t>main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var1 = "hello"</a:t>
            </a:r>
            <a:br>
              <a:rPr lang="en-US" dirty="0" smtClean="0"/>
            </a:br>
            <a:r>
              <a:rPr lang="en-US" dirty="0" smtClean="0"/>
              <a:t>var2 = "goodbye"</a:t>
            </a:r>
          </a:p>
          <a:p>
            <a:r>
              <a:rPr lang="en-US" dirty="0" smtClean="0"/>
              <a:t>var3 = "earth"</a:t>
            </a:r>
          </a:p>
          <a:p>
            <a:r>
              <a:rPr lang="en-US" dirty="0" smtClean="0"/>
              <a:t>var4 = "moon"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200" y="5179368"/>
            <a:ext cx="1752600" cy="6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67400" y="5754469"/>
            <a:ext cx="31242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"goodbye" is printed.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Program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1930" y="2057400"/>
            <a:ext cx="27432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Output: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var1 </a:t>
            </a:r>
            <a:r>
              <a:rPr lang="en-US" sz="3200" smtClean="0">
                <a:solidFill>
                  <a:srgbClr val="FF0000"/>
                </a:solidFill>
              </a:rPr>
              <a:t>= earth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var2 = moon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var2 = goodbye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223897"/>
            <a:ext cx="5562600" cy="5561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bIns="0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foo(String var1,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("var1 = %s\n", var1);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var2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var1 = "hello";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var2 = "goodbye";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var3 = "earth";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var4 = "moon";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foo(var3, var4);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("var2 = %s\n", var2);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Specify a name, like </a:t>
            </a:r>
            <a:r>
              <a:rPr lang="en-US" sz="2400" b="1" dirty="0" smtClean="0"/>
              <a:t>square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Specify the inputs (called </a:t>
            </a:r>
            <a:r>
              <a:rPr lang="en-US" sz="2400" b="1" u="sng" dirty="0" smtClean="0"/>
              <a:t>arguments</a:t>
            </a:r>
            <a:r>
              <a:rPr lang="en-US" sz="2400" dirty="0" smtClean="0"/>
              <a:t>).</a:t>
            </a:r>
          </a:p>
          <a:p>
            <a:pPr lvl="1"/>
            <a:r>
              <a:rPr lang="en-US" sz="2000" dirty="0" smtClean="0"/>
              <a:t>The arguments are the input that the function needs in order to compute an output.</a:t>
            </a:r>
          </a:p>
          <a:p>
            <a:pPr lvl="1"/>
            <a:r>
              <a:rPr lang="en-US" sz="2000" dirty="0" smtClean="0"/>
              <a:t>For example, what does the square function take as input?</a:t>
            </a:r>
          </a:p>
          <a:p>
            <a:pPr lvl="2"/>
            <a:r>
              <a:rPr lang="en-US" dirty="0" smtClean="0"/>
              <a:t>A number.</a:t>
            </a:r>
          </a:p>
          <a:p>
            <a:pPr lvl="1"/>
            <a:r>
              <a:rPr lang="en-US" sz="2000" dirty="0" smtClean="0"/>
              <a:t>We can have functions with 0, 1, or more arguments. We will see examples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number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1447800"/>
            <a:ext cx="13303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argument(s)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543800" y="1828800"/>
            <a:ext cx="397366" cy="533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Specify a name, like </a:t>
            </a:r>
            <a:r>
              <a:rPr lang="en-US" sz="2400" b="1" dirty="0" smtClean="0"/>
              <a:t>square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Specify the inputs (called </a:t>
            </a:r>
            <a:r>
              <a:rPr lang="en-US" sz="2400" b="1" u="sng" dirty="0" smtClean="0"/>
              <a:t>arguments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Specify the </a:t>
            </a:r>
            <a:r>
              <a:rPr lang="en-US" sz="2400" b="1" u="sng" dirty="0" smtClean="0"/>
              <a:t>return type</a:t>
            </a:r>
            <a:r>
              <a:rPr lang="en-US" sz="2400" dirty="0" smtClean="0"/>
              <a:t> of the function.</a:t>
            </a:r>
          </a:p>
          <a:p>
            <a:pPr lvl="1"/>
            <a:r>
              <a:rPr lang="en-US" sz="2000" dirty="0" smtClean="0"/>
              <a:t>What is the type of the value that the function computes?</a:t>
            </a:r>
          </a:p>
          <a:p>
            <a:pPr lvl="1"/>
            <a:r>
              <a:rPr lang="en-US" sz="2000" dirty="0" smtClean="0"/>
              <a:t>In other words, what values are legal and illegal for the output of the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1535668"/>
            <a:ext cx="12480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return 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15000" y="1905000"/>
            <a:ext cx="1066800" cy="381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429000" cy="5435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Specify a name, like </a:t>
            </a:r>
            <a:r>
              <a:rPr lang="en-US" sz="2400" b="1" dirty="0" smtClean="0"/>
              <a:t>square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Specify the inputs (called </a:t>
            </a:r>
            <a:r>
              <a:rPr lang="en-US" sz="2400" b="1" u="sng" dirty="0" smtClean="0"/>
              <a:t>arguments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Specify the </a:t>
            </a:r>
            <a:r>
              <a:rPr lang="en-US" sz="2400" b="1" u="sng" dirty="0"/>
              <a:t>return type</a:t>
            </a:r>
            <a:r>
              <a:rPr lang="en-US" sz="2400" dirty="0"/>
              <a:t> of the function.</a:t>
            </a:r>
          </a:p>
          <a:p>
            <a:r>
              <a:rPr lang="en-US" sz="2400" dirty="0" smtClean="0"/>
              <a:t>Specify what the function does. This is what we call the </a:t>
            </a:r>
            <a:r>
              <a:rPr lang="en-US" sz="2400" b="1" u="sng" dirty="0" smtClean="0"/>
              <a:t>body</a:t>
            </a:r>
            <a:r>
              <a:rPr lang="en-US" sz="2400" dirty="0" smtClean="0"/>
              <a:t> of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1295400"/>
            <a:ext cx="5486400" cy="54353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double square(double number)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result = number * number;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("Please enter a number: ");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N =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in.nextDouble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square(N);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("%.2f squared = %.2f\n", N, </a:t>
            </a:r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N_square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3124200"/>
            <a:ext cx="6543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81800" y="3124200"/>
            <a:ext cx="1447800" cy="152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1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5765</Words>
  <Application>Microsoft Office PowerPoint</Application>
  <PresentationFormat>On-screen Show (4:3)</PresentationFormat>
  <Paragraphs>1488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Terminology: Methods/Functions</vt:lpstr>
      <vt:lpstr>A First Example</vt:lpstr>
      <vt:lpstr>What Is a Function</vt:lpstr>
      <vt:lpstr>How to Write a Function</vt:lpstr>
      <vt:lpstr>How to Write a Function</vt:lpstr>
      <vt:lpstr>How to Write a Function</vt:lpstr>
      <vt:lpstr>How to Write a Function</vt:lpstr>
      <vt:lpstr>How to Write a Function</vt:lpstr>
      <vt:lpstr>How to Write a Function</vt:lpstr>
      <vt:lpstr>Using a Function (Function Calls)</vt:lpstr>
      <vt:lpstr>Using a Function (Function Calls)</vt:lpstr>
      <vt:lpstr>Using a Function (Function Calls)</vt:lpstr>
      <vt:lpstr>Using the Return Value</vt:lpstr>
      <vt:lpstr>Using the Return Value</vt:lpstr>
      <vt:lpstr>Using the Return Value</vt:lpstr>
      <vt:lpstr>Using the Return Value</vt:lpstr>
      <vt:lpstr>Function Calls</vt:lpstr>
      <vt:lpstr>PowerPoint Presentation</vt:lpstr>
      <vt:lpstr>Example: Printing Prime Numbers</vt:lpstr>
      <vt:lpstr>Example: Printing Prime Numbers</vt:lpstr>
      <vt:lpstr>Example: Printing Prime Numbers</vt:lpstr>
      <vt:lpstr>Example: Printing Prime Numbers</vt:lpstr>
      <vt:lpstr>Example: Printing Prime Numbers</vt:lpstr>
      <vt:lpstr>Example: Printing Prime Numbers</vt:lpstr>
      <vt:lpstr>PowerPoint Presentation</vt:lpstr>
      <vt:lpstr>PowerPoint Presentation</vt:lpstr>
      <vt:lpstr>Why Do We Need Functions</vt:lpstr>
      <vt:lpstr>Example: Prime Numbers, Again</vt:lpstr>
      <vt:lpstr>Example: Prime Numbers, Again</vt:lpstr>
      <vt:lpstr>Example: Prime Numbers, Again</vt:lpstr>
      <vt:lpstr>PowerPoint Presentation</vt:lpstr>
      <vt:lpstr>PowerPoint Presentation</vt:lpstr>
      <vt:lpstr>Making Code Easier to Read</vt:lpstr>
      <vt:lpstr>Example: Input Validation</vt:lpstr>
      <vt:lpstr>Example: Input Validation</vt:lpstr>
      <vt:lpstr>PowerPoint Presentation</vt:lpstr>
      <vt:lpstr>Example: Input Validation</vt:lpstr>
      <vt:lpstr>Example: Input Validation</vt:lpstr>
      <vt:lpstr>Example: Input Validation</vt:lpstr>
      <vt:lpstr>Example: Input Validation</vt:lpstr>
      <vt:lpstr>Example: Input Validation</vt:lpstr>
      <vt:lpstr>PowerPoint Presentation</vt:lpstr>
      <vt:lpstr>Example: Repeated Printing</vt:lpstr>
      <vt:lpstr>Example: Repeated Printing</vt:lpstr>
      <vt:lpstr>Example: Repeated Printing</vt:lpstr>
      <vt:lpstr>A Function That Returns Nothing</vt:lpstr>
      <vt:lpstr>The main Function</vt:lpstr>
      <vt:lpstr>Function Arguments</vt:lpstr>
      <vt:lpstr>Function Arguments</vt:lpstr>
      <vt:lpstr>Executing a Function Call</vt:lpstr>
      <vt:lpstr>What Will This Program Do?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Step-by-step Execution</vt:lpstr>
      <vt:lpstr>Summary of Program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athitsos</cp:lastModifiedBy>
  <cp:revision>537</cp:revision>
  <dcterms:created xsi:type="dcterms:W3CDTF">2006-08-16T00:00:00Z</dcterms:created>
  <dcterms:modified xsi:type="dcterms:W3CDTF">2016-02-23T21:05:44Z</dcterms:modified>
</cp:coreProperties>
</file>