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300" r:id="rId4"/>
    <p:sldId id="257" r:id="rId5"/>
    <p:sldId id="260" r:id="rId6"/>
    <p:sldId id="301" r:id="rId7"/>
    <p:sldId id="302" r:id="rId8"/>
    <p:sldId id="303" r:id="rId9"/>
    <p:sldId id="304" r:id="rId10"/>
    <p:sldId id="305" r:id="rId11"/>
    <p:sldId id="307" r:id="rId12"/>
    <p:sldId id="306" r:id="rId13"/>
    <p:sldId id="308" r:id="rId14"/>
    <p:sldId id="309" r:id="rId15"/>
    <p:sldId id="310" r:id="rId16"/>
    <p:sldId id="311" r:id="rId17"/>
    <p:sldId id="312" r:id="rId18"/>
    <p:sldId id="314" r:id="rId19"/>
    <p:sldId id="313" r:id="rId20"/>
    <p:sldId id="315" r:id="rId21"/>
    <p:sldId id="316" r:id="rId22"/>
    <p:sldId id="317" r:id="rId23"/>
    <p:sldId id="319" r:id="rId24"/>
    <p:sldId id="318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7" autoAdjust="0"/>
  </p:normalViewPr>
  <p:slideViewPr>
    <p:cSldViewPr>
      <p:cViewPr>
        <p:scale>
          <a:sx n="80" d="100"/>
          <a:sy n="80" d="100"/>
        </p:scale>
        <p:origin x="-600" y="-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F5A37-F5C2-44A7-9E18-AEE8FB20049F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EE596-0BA1-4FF4-8397-7178F3A05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1442-4F87-4D15-87BE-704A1B16B9C6}" type="datetime1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FF4B-CBA5-41F2-87E3-66F1AF931F79}" type="datetime1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CEE5-3413-450E-973A-398C62E88AB5}" type="datetime1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0366-1FC0-4539-8A5F-B0C9BCBF273B}" type="datetime1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3746-F904-4CFC-B396-438A9AEF9C6A}" type="datetime1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EEC5-CD8C-43FD-9424-3C06C337B108}" type="datetime1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160B-F84D-4339-8C5F-108AF34E21C0}" type="datetime1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5E9-5F88-4B87-981F-BA749D47877F}" type="datetime1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B3BF-DE93-41B9-9D06-C95E373A576C}" type="datetime1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5C97-CC50-4AAC-ABCE-724FA0D6079F}" type="datetime1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ABD4-4C3D-4CB8-90F6-AB20352B0523}" type="datetime1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64D43-0DCF-423D-AEA1-EFFF6D7BE0BB}" type="datetime1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812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Maximization and Minimization Problems</a:t>
            </a:r>
            <a:endParaRPr lang="en-US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08109" y="4191000"/>
            <a:ext cx="604524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/>
              <a:t>CSE </a:t>
            </a:r>
            <a:r>
              <a:rPr lang="en-US" dirty="0" smtClean="0"/>
              <a:t>1310 – Introduction to Computers and Programming</a:t>
            </a:r>
            <a:endParaRPr lang="en-US" dirty="0"/>
          </a:p>
          <a:p>
            <a:pPr algn="ctr" eaLnBrk="1" hangingPunct="1"/>
            <a:r>
              <a:rPr lang="en-US" dirty="0"/>
              <a:t>Vassilis Athitsos</a:t>
            </a:r>
          </a:p>
          <a:p>
            <a:pPr algn="ctr" eaLnBrk="1" hangingPunct="1"/>
            <a:r>
              <a:rPr lang="en-US" dirty="0"/>
              <a:t>University of Texas at </a:t>
            </a:r>
            <a:r>
              <a:rPr lang="en-US" dirty="0" smtClean="0"/>
              <a:t>Arlington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err="1" smtClean="0"/>
              <a:t>maxConsecutiveChar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8763000" cy="44289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char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maxConsecutiveChar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max_counter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max_char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'1';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countConsecutive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(times &gt;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max_counter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max_counter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times;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str.charAt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5486400"/>
            <a:ext cx="8077200" cy="91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Step 2</a:t>
            </a:r>
            <a:r>
              <a:rPr lang="en-US" sz="2800" dirty="0" smtClean="0"/>
              <a:t>: </a:t>
            </a:r>
            <a:r>
              <a:rPr lang="en-US" sz="2800" dirty="0"/>
              <a:t>initialize </a:t>
            </a:r>
            <a:r>
              <a:rPr lang="en-US" sz="2800" dirty="0" smtClean="0"/>
              <a:t>a variable </a:t>
            </a:r>
            <a:r>
              <a:rPr lang="en-US" sz="2800" dirty="0"/>
              <a:t>that will keep track of the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u="sng" dirty="0"/>
              <a:t>max object</a:t>
            </a:r>
            <a:r>
              <a:rPr lang="en-US" sz="2800" dirty="0"/>
              <a:t>, i.e., the object corresponding to the </a:t>
            </a:r>
            <a:r>
              <a:rPr lang="en-US" sz="2800" dirty="0" smtClean="0"/>
              <a:t>max </a:t>
            </a:r>
            <a:r>
              <a:rPr lang="en-US" sz="2800" dirty="0"/>
              <a:t>value that we find as we </a:t>
            </a:r>
            <a:r>
              <a:rPr lang="en-US" sz="2800" dirty="0" smtClean="0"/>
              <a:t>go </a:t>
            </a:r>
            <a:r>
              <a:rPr lang="en-US" sz="2800" dirty="0"/>
              <a:t>through the data.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5956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err="1" smtClean="0"/>
              <a:t>maxConsecutiveChar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8763000" cy="44289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char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maxConsecutiveChar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max_counter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'1';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str.length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 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countConsecutive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(times &gt;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max_counter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max_counter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times;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max_char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str.charAt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5562600"/>
            <a:ext cx="8763000" cy="914400"/>
          </a:xfrm>
        </p:spPr>
        <p:txBody>
          <a:bodyPr>
            <a:noAutofit/>
          </a:bodyPr>
          <a:lstStyle/>
          <a:p>
            <a:r>
              <a:rPr lang="en-US" sz="2800" dirty="0"/>
              <a:t>Step 3: do a loop, to go through all our data.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718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err="1" smtClean="0"/>
              <a:t>maxConsecutiveChar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8763000" cy="44289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char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maxConsecutiveChar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max_counter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'1';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 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countConsecutive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(times &gt;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max_counter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max_counter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times;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str.charAt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5562600"/>
            <a:ext cx="8763000" cy="91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Step </a:t>
            </a:r>
            <a:r>
              <a:rPr lang="en-US" sz="2800" dirty="0"/>
              <a:t>4: measure the current </a:t>
            </a:r>
            <a:r>
              <a:rPr lang="en-US" sz="2800" dirty="0" smtClean="0"/>
              <a:t>value.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6762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err="1" smtClean="0"/>
              <a:t>maxConsecutiveChar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8763000" cy="44289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char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maxConsecutiveChar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max_counter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'1';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countConsecutive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(times &gt;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max_counter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max_counter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times;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max_char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str.charAt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5486400"/>
            <a:ext cx="8763000" cy="914400"/>
          </a:xfrm>
        </p:spPr>
        <p:txBody>
          <a:bodyPr>
            <a:noAutofit/>
          </a:bodyPr>
          <a:lstStyle/>
          <a:p>
            <a:r>
              <a:rPr lang="en-US" sz="2800" dirty="0"/>
              <a:t>Step 5: if the current value is larger than the max value we </a:t>
            </a:r>
            <a:r>
              <a:rPr lang="en-US" sz="2800" dirty="0" smtClean="0"/>
              <a:t>have </a:t>
            </a:r>
            <a:r>
              <a:rPr lang="en-US" sz="2800" dirty="0"/>
              <a:t>seen so far, update the variables for BOTH the max value AND the </a:t>
            </a:r>
            <a:r>
              <a:rPr lang="en-US" sz="2800" dirty="0" smtClean="0"/>
              <a:t>max </a:t>
            </a:r>
            <a:r>
              <a:rPr lang="en-US" sz="2800" dirty="0"/>
              <a:t>object.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680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err="1" smtClean="0"/>
              <a:t>maxConsecutiveChar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8763000" cy="44289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char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maxConsecutiveChar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max_counter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'1';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countConsecutive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(times &gt;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max_counter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max_counter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times;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str.charAt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5638800"/>
            <a:ext cx="8763000" cy="914400"/>
          </a:xfrm>
        </p:spPr>
        <p:txBody>
          <a:bodyPr>
            <a:noAutofit/>
          </a:bodyPr>
          <a:lstStyle/>
          <a:p>
            <a:r>
              <a:rPr lang="en-US" sz="2800" dirty="0"/>
              <a:t>Step 5a: </a:t>
            </a:r>
            <a:r>
              <a:rPr lang="en-US" sz="2800" dirty="0" smtClean="0"/>
              <a:t>if the current value is the largest value we have seen so far, update </a:t>
            </a:r>
            <a:r>
              <a:rPr lang="en-US" sz="2800" dirty="0"/>
              <a:t>the max value variable</a:t>
            </a:r>
            <a:r>
              <a:rPr lang="en-US" sz="2800" dirty="0" smtClean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645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err="1" smtClean="0"/>
              <a:t>maxConsecutiveChar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8763000" cy="44289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char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maxConsecutiveChar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max_counter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'1';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countConsecutive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(times &gt;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max_counter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max_counter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times;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max_char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str.charAt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5638800"/>
            <a:ext cx="8763000" cy="914400"/>
          </a:xfrm>
        </p:spPr>
        <p:txBody>
          <a:bodyPr>
            <a:noAutofit/>
          </a:bodyPr>
          <a:lstStyle/>
          <a:p>
            <a:r>
              <a:rPr lang="en-US" sz="2800" dirty="0"/>
              <a:t>Step 5b: if the current value is the largest value we have seen so far, </a:t>
            </a:r>
            <a:r>
              <a:rPr lang="en-US" sz="2800" dirty="0" smtClean="0"/>
              <a:t>update </a:t>
            </a:r>
            <a:r>
              <a:rPr lang="en-US" sz="2800" dirty="0"/>
              <a:t>the max object variable</a:t>
            </a:r>
            <a:r>
              <a:rPr lang="en-US" sz="2800" dirty="0" smtClean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341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err="1" smtClean="0"/>
              <a:t>maxConsecutiveChar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8763000" cy="44289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char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maxConsecutiveChar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max_counter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'1';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countConsecutive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(times &gt;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max_counter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max_counter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times;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str.charAt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max_char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5486400"/>
            <a:ext cx="8763000" cy="91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Step 6: AFTER we have searched all the data, return the variable for the max object (may or may not be the max value itself, depending on the problem).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088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868362"/>
          </a:xfrm>
        </p:spPr>
        <p:txBody>
          <a:bodyPr>
            <a:noAutofit/>
          </a:bodyPr>
          <a:lstStyle/>
          <a:p>
            <a:r>
              <a:rPr lang="en-US" dirty="0" smtClean="0"/>
              <a:t>Maximization: Summary of All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9037"/>
            <a:ext cx="8686800" cy="4525963"/>
          </a:xfrm>
        </p:spPr>
        <p:txBody>
          <a:bodyPr>
            <a:noAutofit/>
          </a:bodyPr>
          <a:lstStyle/>
          <a:p>
            <a:r>
              <a:rPr lang="en-US" sz="2400" dirty="0"/>
              <a:t>Step 1: initialize a variable that will keep track of the </a:t>
            </a:r>
            <a:br>
              <a:rPr lang="en-US" sz="2400" dirty="0"/>
            </a:br>
            <a:r>
              <a:rPr lang="en-US" sz="2400" b="1" u="sng" dirty="0"/>
              <a:t>max value</a:t>
            </a:r>
            <a:r>
              <a:rPr lang="en-US" sz="2400" dirty="0"/>
              <a:t> that we find as we go through the data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Step 2: initialize a variable that will keep track of the </a:t>
            </a:r>
            <a:br>
              <a:rPr lang="en-US" sz="2400" dirty="0"/>
            </a:br>
            <a:r>
              <a:rPr lang="en-US" sz="2400" b="1" u="sng" dirty="0"/>
              <a:t>max object</a:t>
            </a:r>
            <a:r>
              <a:rPr lang="en-US" sz="2400" dirty="0"/>
              <a:t>, i.e., the object corresponding to the max value that we find as we go through the data. </a:t>
            </a:r>
          </a:p>
          <a:p>
            <a:r>
              <a:rPr lang="en-US" sz="2400" dirty="0"/>
              <a:t>Step 3: do a loop, to go through all our data.</a:t>
            </a:r>
          </a:p>
          <a:p>
            <a:r>
              <a:rPr lang="en-US" sz="2400" dirty="0"/>
              <a:t>Step 4: measure the current value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Step 5: if the current value is larger than the max value we have seen so far, update the variables for BOTH the max value AND the max object.</a:t>
            </a:r>
          </a:p>
          <a:p>
            <a:r>
              <a:rPr lang="en-US" sz="2400" dirty="0"/>
              <a:t>Step 6: AFTER we have searched all the data, return the variable for the max object (may or may not be the max value itself, depending on the problem).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46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868362"/>
          </a:xfrm>
        </p:spPr>
        <p:txBody>
          <a:bodyPr>
            <a:noAutofit/>
          </a:bodyPr>
          <a:lstStyle/>
          <a:p>
            <a:r>
              <a:rPr lang="en-US" dirty="0" smtClean="0"/>
              <a:t>Maximization vs.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For minimization problems, you follow the exact same steps.</a:t>
            </a:r>
          </a:p>
          <a:p>
            <a:r>
              <a:rPr lang="en-US" sz="2800" dirty="0" smtClean="0"/>
              <a:t>You just need to make obvious changes, since now you are searching for the </a:t>
            </a:r>
            <a:r>
              <a:rPr lang="en-US" sz="2800" b="1" u="sng" dirty="0" smtClean="0"/>
              <a:t>minimum</a:t>
            </a:r>
            <a:r>
              <a:rPr lang="en-US" sz="2800" dirty="0" smtClean="0"/>
              <a:t> value, not the maximum value.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14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868362"/>
          </a:xfrm>
        </p:spPr>
        <p:txBody>
          <a:bodyPr>
            <a:noAutofit/>
          </a:bodyPr>
          <a:lstStyle/>
          <a:p>
            <a:r>
              <a:rPr lang="en-US" dirty="0" smtClean="0"/>
              <a:t>Minimization: Summary of All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525963"/>
          </a:xfrm>
        </p:spPr>
        <p:txBody>
          <a:bodyPr>
            <a:noAutofit/>
          </a:bodyPr>
          <a:lstStyle/>
          <a:p>
            <a:r>
              <a:rPr lang="en-US" sz="2400" dirty="0"/>
              <a:t>Step 1: initialize a variable that will keep track of the </a:t>
            </a:r>
            <a:br>
              <a:rPr lang="en-US" sz="2400" dirty="0"/>
            </a:br>
            <a:r>
              <a:rPr lang="en-US" sz="2400" b="1" u="sng" dirty="0" smtClean="0"/>
              <a:t>min </a:t>
            </a:r>
            <a:r>
              <a:rPr lang="en-US" sz="2400" b="1" u="sng" dirty="0"/>
              <a:t>value</a:t>
            </a:r>
            <a:r>
              <a:rPr lang="en-US" sz="2400" dirty="0"/>
              <a:t> that we find as we go through the data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Step 2: initialize a variable that will keep track of the </a:t>
            </a:r>
            <a:br>
              <a:rPr lang="en-US" sz="2400" dirty="0"/>
            </a:br>
            <a:r>
              <a:rPr lang="en-US" sz="2400" b="1" u="sng" dirty="0" smtClean="0"/>
              <a:t>min </a:t>
            </a:r>
            <a:r>
              <a:rPr lang="en-US" sz="2400" b="1" u="sng" dirty="0"/>
              <a:t>object</a:t>
            </a:r>
            <a:r>
              <a:rPr lang="en-US" sz="2400" dirty="0"/>
              <a:t>, i.e., the object corresponding to the </a:t>
            </a:r>
            <a:r>
              <a:rPr lang="en-US" sz="2400" dirty="0" smtClean="0"/>
              <a:t>min </a:t>
            </a:r>
            <a:r>
              <a:rPr lang="en-US" sz="2400" dirty="0"/>
              <a:t>value that we find as we go through the data. </a:t>
            </a:r>
          </a:p>
          <a:p>
            <a:r>
              <a:rPr lang="en-US" sz="2400" dirty="0"/>
              <a:t>Step 3: do a loop, to go through all our data.</a:t>
            </a:r>
          </a:p>
          <a:p>
            <a:r>
              <a:rPr lang="en-US" sz="2400" dirty="0"/>
              <a:t>Step 4: measure the current value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Step 5: if the current value is </a:t>
            </a:r>
            <a:r>
              <a:rPr lang="en-US" sz="2400" b="1" u="sng" dirty="0" smtClean="0"/>
              <a:t>smaller</a:t>
            </a:r>
            <a:r>
              <a:rPr lang="en-US" sz="2400" dirty="0" smtClean="0"/>
              <a:t> </a:t>
            </a:r>
            <a:r>
              <a:rPr lang="en-US" sz="2400" dirty="0"/>
              <a:t>than the </a:t>
            </a:r>
            <a:r>
              <a:rPr lang="en-US" sz="2400" dirty="0" smtClean="0"/>
              <a:t>min </a:t>
            </a:r>
            <a:r>
              <a:rPr lang="en-US" sz="2400" dirty="0"/>
              <a:t>value we have seen so far, update the variables for BOTH the </a:t>
            </a:r>
            <a:r>
              <a:rPr lang="en-US" sz="2400" dirty="0" smtClean="0"/>
              <a:t>min </a:t>
            </a:r>
            <a:r>
              <a:rPr lang="en-US" sz="2400" dirty="0"/>
              <a:t>value AND the </a:t>
            </a:r>
            <a:r>
              <a:rPr lang="en-US" sz="2400" dirty="0" smtClean="0"/>
              <a:t>min </a:t>
            </a:r>
            <a:r>
              <a:rPr lang="en-US" sz="2400" dirty="0"/>
              <a:t>object.</a:t>
            </a:r>
          </a:p>
          <a:p>
            <a:r>
              <a:rPr lang="en-US" sz="2400" dirty="0"/>
              <a:t>Step 6: AFTER we have searched all the data, return the variable for the </a:t>
            </a:r>
            <a:r>
              <a:rPr lang="en-US" sz="2400" dirty="0" smtClean="0"/>
              <a:t>min </a:t>
            </a:r>
            <a:r>
              <a:rPr lang="en-US" sz="2400" dirty="0"/>
              <a:t>object (may or may not be the </a:t>
            </a:r>
            <a:r>
              <a:rPr lang="en-US" sz="2400" dirty="0" smtClean="0"/>
              <a:t>min </a:t>
            </a:r>
            <a:r>
              <a:rPr lang="en-US" sz="2400" dirty="0"/>
              <a:t>value itself, depending on the problem).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4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Given a set of data, we want to find the object for which some criterion is </a:t>
            </a:r>
            <a:r>
              <a:rPr lang="en-US" sz="2800" b="1" u="sng" dirty="0" smtClean="0"/>
              <a:t>maximized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Examples:</a:t>
            </a:r>
          </a:p>
          <a:p>
            <a:pPr lvl="1"/>
            <a:r>
              <a:rPr lang="en-US" sz="2000" dirty="0" smtClean="0"/>
              <a:t>Given a string, find the character that occurs the most times.</a:t>
            </a:r>
          </a:p>
          <a:p>
            <a:pPr lvl="1"/>
            <a:r>
              <a:rPr lang="en-US" sz="2000" dirty="0" smtClean="0"/>
              <a:t>Given grade information for many students, find the student with the highest GPA.</a:t>
            </a:r>
          </a:p>
          <a:p>
            <a:pPr lvl="1"/>
            <a:r>
              <a:rPr lang="en-US" sz="2000" dirty="0" smtClean="0"/>
              <a:t>Given fuel consumption information for many car models, find the car model with the highest mileage per gallon.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868362"/>
          </a:xfrm>
        </p:spPr>
        <p:txBody>
          <a:bodyPr>
            <a:noAutofit/>
          </a:bodyPr>
          <a:lstStyle/>
          <a:p>
            <a:r>
              <a:rPr lang="en-US" dirty="0" smtClean="0"/>
              <a:t>A Closer Look at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525963"/>
          </a:xfrm>
        </p:spPr>
        <p:txBody>
          <a:bodyPr>
            <a:noAutofit/>
          </a:bodyPr>
          <a:lstStyle/>
          <a:p>
            <a:r>
              <a:rPr lang="en-US" sz="2800" dirty="0"/>
              <a:t>Step 1: initialize a variable that will keep track of the </a:t>
            </a:r>
            <a:br>
              <a:rPr lang="en-US" sz="2800" dirty="0"/>
            </a:br>
            <a:r>
              <a:rPr lang="en-US" sz="2800" b="1" u="sng" dirty="0" smtClean="0"/>
              <a:t>max </a:t>
            </a:r>
            <a:r>
              <a:rPr lang="en-US" sz="2800" b="1" u="sng" dirty="0"/>
              <a:t>value</a:t>
            </a:r>
            <a:r>
              <a:rPr lang="en-US" sz="2800" dirty="0"/>
              <a:t> that we find as we go through the data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What is a good initial value?</a:t>
            </a:r>
          </a:p>
          <a:p>
            <a:r>
              <a:rPr lang="en-US" sz="2800" dirty="0" smtClean="0"/>
              <a:t>You have to choose that value </a:t>
            </a:r>
            <a:r>
              <a:rPr lang="en-US" sz="2800" b="1" u="sng" dirty="0" smtClean="0"/>
              <a:t>very</a:t>
            </a:r>
            <a:r>
              <a:rPr lang="en-US" sz="2800" b="1" dirty="0" smtClean="0"/>
              <a:t> </a:t>
            </a:r>
            <a:r>
              <a:rPr lang="en-US" sz="2800" dirty="0" smtClean="0"/>
              <a:t>carefully, otherwise your solution may not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03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868362"/>
          </a:xfrm>
        </p:spPr>
        <p:txBody>
          <a:bodyPr>
            <a:noAutofit/>
          </a:bodyPr>
          <a:lstStyle/>
          <a:p>
            <a:r>
              <a:rPr lang="en-US" dirty="0" smtClean="0"/>
              <a:t>A Closer Look at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525963"/>
          </a:xfrm>
        </p:spPr>
        <p:txBody>
          <a:bodyPr>
            <a:noAutofit/>
          </a:bodyPr>
          <a:lstStyle/>
          <a:p>
            <a:r>
              <a:rPr lang="en-US" sz="2800" dirty="0"/>
              <a:t>Step 1: initialize a variable that will keep track of the </a:t>
            </a:r>
            <a:br>
              <a:rPr lang="en-US" sz="2800" dirty="0"/>
            </a:br>
            <a:r>
              <a:rPr lang="en-US" sz="2800" b="1" u="sng" dirty="0" smtClean="0"/>
              <a:t>max </a:t>
            </a:r>
            <a:r>
              <a:rPr lang="en-US" sz="2800" b="1" u="sng" dirty="0"/>
              <a:t>value</a:t>
            </a:r>
            <a:r>
              <a:rPr lang="en-US" sz="2800" dirty="0"/>
              <a:t> that we find as we go through the data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What is a good initial value?</a:t>
            </a:r>
          </a:p>
          <a:p>
            <a:r>
              <a:rPr lang="en-US" sz="2800" dirty="0" smtClean="0"/>
              <a:t>You have to choose that value </a:t>
            </a:r>
            <a:r>
              <a:rPr lang="en-US" sz="2800" b="1" u="sng" dirty="0" smtClean="0"/>
              <a:t>very</a:t>
            </a:r>
            <a:r>
              <a:rPr lang="en-US" sz="2800" b="1" dirty="0" smtClean="0"/>
              <a:t> </a:t>
            </a:r>
            <a:r>
              <a:rPr lang="en-US" sz="2800" dirty="0" smtClean="0"/>
              <a:t>carefully, otherwise your solution may not work.</a:t>
            </a:r>
          </a:p>
          <a:p>
            <a:r>
              <a:rPr lang="en-US" sz="2800" dirty="0" smtClean="0"/>
              <a:t>You must pick an initial value that is </a:t>
            </a:r>
            <a:r>
              <a:rPr lang="en-US" sz="2800" b="1" u="sng" dirty="0" smtClean="0"/>
              <a:t>guaranteed </a:t>
            </a:r>
            <a:r>
              <a:rPr lang="en-US" sz="2800" dirty="0" smtClean="0"/>
              <a:t>to be lower than any actual value that you find in your data.</a:t>
            </a:r>
          </a:p>
          <a:p>
            <a:r>
              <a:rPr lang="en-US" sz="2800" dirty="0" smtClean="0"/>
              <a:t>The right value depends on the problem.</a:t>
            </a:r>
          </a:p>
          <a:p>
            <a:r>
              <a:rPr lang="en-US" sz="2800" dirty="0" smtClean="0"/>
              <a:t>For the max-consecutive problem, 0 is a good choice.</a:t>
            </a:r>
            <a:endParaRPr lang="en-US" sz="2800" dirty="0"/>
          </a:p>
          <a:p>
            <a:pPr lvl="1"/>
            <a:r>
              <a:rPr lang="en-US" sz="2400" dirty="0" smtClean="0"/>
              <a:t>No character will appear fewer than 0 consecutive times.</a:t>
            </a:r>
          </a:p>
          <a:p>
            <a:pPr lvl="1"/>
            <a:r>
              <a:rPr lang="en-US" sz="2400" dirty="0" smtClean="0"/>
              <a:t>-1 (or any other negative number) would also be a good choice.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25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868362"/>
          </a:xfrm>
        </p:spPr>
        <p:txBody>
          <a:bodyPr>
            <a:noAutofit/>
          </a:bodyPr>
          <a:lstStyle/>
          <a:p>
            <a:r>
              <a:rPr lang="en-US" dirty="0" smtClean="0"/>
              <a:t>A Closer Look at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525963"/>
          </a:xfrm>
        </p:spPr>
        <p:txBody>
          <a:bodyPr>
            <a:noAutofit/>
          </a:bodyPr>
          <a:lstStyle/>
          <a:p>
            <a:r>
              <a:rPr lang="en-US" sz="2800" dirty="0"/>
              <a:t>Step 2: initialize a variable that will keep track of the </a:t>
            </a:r>
            <a:br>
              <a:rPr lang="en-US" sz="2800" dirty="0"/>
            </a:br>
            <a:r>
              <a:rPr lang="en-US" sz="2800" b="1" u="sng" dirty="0"/>
              <a:t>max object</a:t>
            </a:r>
            <a:r>
              <a:rPr lang="en-US" sz="2800" dirty="0"/>
              <a:t>, i.e., the object corresponding to the max value that we find as we go through the data. </a:t>
            </a:r>
            <a:endParaRPr lang="en-US" sz="2800" dirty="0" smtClean="0"/>
          </a:p>
          <a:p>
            <a:r>
              <a:rPr lang="en-US" sz="2800" dirty="0" smtClean="0"/>
              <a:t>What is a good initial value?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5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868362"/>
          </a:xfrm>
        </p:spPr>
        <p:txBody>
          <a:bodyPr>
            <a:noAutofit/>
          </a:bodyPr>
          <a:lstStyle/>
          <a:p>
            <a:r>
              <a:rPr lang="en-US" dirty="0" smtClean="0"/>
              <a:t>A Closer Look at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525963"/>
          </a:xfrm>
        </p:spPr>
        <p:txBody>
          <a:bodyPr>
            <a:noAutofit/>
          </a:bodyPr>
          <a:lstStyle/>
          <a:p>
            <a:r>
              <a:rPr lang="en-US" sz="2800" dirty="0"/>
              <a:t>Step 2: initialize a variable that will keep track of the </a:t>
            </a:r>
            <a:br>
              <a:rPr lang="en-US" sz="2800" dirty="0"/>
            </a:br>
            <a:r>
              <a:rPr lang="en-US" sz="2800" b="1" u="sng" dirty="0"/>
              <a:t>max object</a:t>
            </a:r>
            <a:r>
              <a:rPr lang="en-US" sz="2800" dirty="0"/>
              <a:t>, i.e., the object corresponding to the max value that we find as we go through the data. </a:t>
            </a:r>
            <a:endParaRPr lang="en-US" sz="2800" dirty="0" smtClean="0"/>
          </a:p>
          <a:p>
            <a:r>
              <a:rPr lang="en-US" sz="2800" dirty="0" smtClean="0"/>
              <a:t>What is a good initial value?</a:t>
            </a:r>
          </a:p>
          <a:p>
            <a:r>
              <a:rPr lang="en-US" sz="2800" dirty="0" smtClean="0"/>
              <a:t>As long as you did step 1 right, the initial value for step 2 does not matter.</a:t>
            </a:r>
          </a:p>
          <a:p>
            <a:pPr lvl="1"/>
            <a:r>
              <a:rPr lang="en-US" sz="2400" dirty="0" smtClean="0"/>
              <a:t>This initial value will be replaced immediately, when you start looking at the data.</a:t>
            </a:r>
          </a:p>
          <a:p>
            <a:r>
              <a:rPr lang="en-US" sz="2800" dirty="0" smtClean="0"/>
              <a:t>Special case: what if you have no data?</a:t>
            </a:r>
          </a:p>
          <a:p>
            <a:pPr lvl="1"/>
            <a:r>
              <a:rPr lang="en-US" sz="2400" dirty="0" smtClean="0"/>
              <a:t>Make sure that your code does something reasonable in that case.</a:t>
            </a:r>
          </a:p>
          <a:p>
            <a:pPr lvl="1"/>
            <a:r>
              <a:rPr lang="en-US" sz="2400" dirty="0" smtClean="0"/>
              <a:t>In our max-consecutive code, the main function prevents that case (see next slide).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93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smtClean="0"/>
              <a:t>Checking for Empty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8763000" cy="590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(true)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some text, or q to quit: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text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in.nextLine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text.toLowerCase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().equals("q"))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text.length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continue;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maxConsecutiveChar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(text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("Result: %c.\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n\n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c);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("Exiting...");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6800" y="4038600"/>
            <a:ext cx="397839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the data is empty, we do not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/>
              <a:t>call </a:t>
            </a:r>
            <a:r>
              <a:rPr lang="en-US" sz="2400" dirty="0" err="1" smtClean="0"/>
              <a:t>maxConsecutiveChar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62400" y="4343400"/>
            <a:ext cx="762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89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Minimization </a:t>
            </a: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Similarly, in many other cases, given a set of data, we want to find the object for which some criterion is </a:t>
            </a:r>
            <a:r>
              <a:rPr lang="en-US" sz="2800" b="1" u="sng" dirty="0" smtClean="0"/>
              <a:t>minimized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Examples:</a:t>
            </a:r>
          </a:p>
          <a:p>
            <a:pPr lvl="1"/>
            <a:r>
              <a:rPr lang="en-US" sz="2000" dirty="0" smtClean="0"/>
              <a:t>Given information about many flights from DFW to Paris, find the cheapest ticket (minimize the price).</a:t>
            </a:r>
          </a:p>
          <a:p>
            <a:pPr lvl="1"/>
            <a:r>
              <a:rPr lang="en-US" sz="2000" dirty="0" smtClean="0"/>
              <a:t>Given temperature information for multiple locations, find the location with the lowest temperature.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 Maximization/Minimization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839200" cy="3962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Let’s solve a specific maximization problem:</a:t>
            </a:r>
          </a:p>
          <a:p>
            <a:pPr lvl="1"/>
            <a:r>
              <a:rPr lang="en-US" sz="2400" dirty="0" smtClean="0"/>
              <a:t>Given a string, find the character that occurs the most consecutive times in that string.</a:t>
            </a:r>
          </a:p>
          <a:p>
            <a:r>
              <a:rPr lang="en-US" sz="2800" dirty="0" smtClean="0"/>
              <a:t>More specifically:</a:t>
            </a:r>
          </a:p>
          <a:p>
            <a:pPr lvl="1"/>
            <a:r>
              <a:rPr lang="en-US" sz="2400" dirty="0" smtClean="0"/>
              <a:t>Let’s write a function </a:t>
            </a:r>
            <a:r>
              <a:rPr lang="en-US" sz="2400" b="1" dirty="0" err="1" smtClean="0"/>
              <a:t>maxConsecutiveChar</a:t>
            </a:r>
            <a:r>
              <a:rPr lang="en-US" sz="2400" b="1" dirty="0" smtClean="0"/>
              <a:t> </a:t>
            </a:r>
            <a:r>
              <a:rPr lang="en-US" sz="2400" dirty="0" smtClean="0"/>
              <a:t>that takes a string as an argument, and returns the character that </a:t>
            </a:r>
            <a:r>
              <a:rPr lang="en-US" sz="2400" dirty="0"/>
              <a:t>occurs </a:t>
            </a:r>
            <a:r>
              <a:rPr lang="en-US" sz="2400" dirty="0" smtClean="0"/>
              <a:t>the most consecutive times in </a:t>
            </a:r>
            <a:r>
              <a:rPr lang="en-US" sz="2400" dirty="0"/>
              <a:t>that string</a:t>
            </a:r>
            <a:r>
              <a:rPr lang="en-US" sz="2400" dirty="0" smtClean="0"/>
              <a:t>.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err="1" smtClean="0"/>
              <a:t>maxConsecutiveChar</a:t>
            </a:r>
            <a:r>
              <a:rPr lang="en-US" dirty="0" smtClean="0"/>
              <a:t>("hello") returns 'l'.</a:t>
            </a:r>
            <a:endParaRPr lang="en-US" dirty="0" smtClean="0"/>
          </a:p>
          <a:p>
            <a:pPr lvl="1"/>
            <a:r>
              <a:rPr lang="en-US" dirty="0" err="1" smtClean="0"/>
              <a:t>maxConsecutiveChar</a:t>
            </a:r>
            <a:r>
              <a:rPr lang="en-US" dirty="0" smtClean="0"/>
              <a:t>("</a:t>
            </a:r>
            <a:r>
              <a:rPr lang="en-US" dirty="0" err="1" smtClean="0"/>
              <a:t>abCCCababab</a:t>
            </a:r>
            <a:r>
              <a:rPr lang="en-US" dirty="0" smtClean="0"/>
              <a:t>") </a:t>
            </a:r>
            <a:r>
              <a:rPr lang="en-US" dirty="0"/>
              <a:t>returns </a:t>
            </a:r>
            <a:r>
              <a:rPr lang="en-US" dirty="0" smtClean="0"/>
              <a:t>'C'.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smtClean="0"/>
              <a:t>Main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8763000" cy="590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(true)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some text, or q to quit: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text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in.nextLine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text.toLowerCase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().equals("q"))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continue;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maxConsecutiveChar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(text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("Result: %c.\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n\n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c);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("Exiting...");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12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err="1" smtClean="0"/>
              <a:t>maxConsecutiveChar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209895"/>
            <a:ext cx="8763000" cy="44289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char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maxConsecutiveChar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max_counter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'1';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 =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countConsecutive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(times &gt;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max_counter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max_counter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times;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str.charAt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5791201"/>
            <a:ext cx="8229600" cy="91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Note: this functio</a:t>
            </a:r>
            <a:r>
              <a:rPr lang="en-US" sz="2800" dirty="0" smtClean="0"/>
              <a:t>n calls an auxiliary function, called </a:t>
            </a:r>
            <a:r>
              <a:rPr lang="en-US" sz="2800" b="1" dirty="0" err="1" smtClean="0"/>
              <a:t>countConsecutive</a:t>
            </a:r>
            <a:r>
              <a:rPr lang="en-US" sz="2800" dirty="0" smtClean="0"/>
              <a:t>, defined in the next slide.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9041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err="1" smtClean="0"/>
              <a:t>countConsecutive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209895"/>
            <a:ext cx="8763000" cy="53153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countConsecutive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position)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 = 0;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position;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 c1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str.charAt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(position);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 c2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str.charAt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(c1 == c2)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counter++;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counter;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2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Closer Look at </a:t>
            </a:r>
            <a:r>
              <a:rPr lang="en-US" dirty="0" err="1" smtClean="0"/>
              <a:t>maxConsecutiveChar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839200" cy="3962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Function </a:t>
            </a:r>
            <a:r>
              <a:rPr lang="en-US" sz="2800" dirty="0" err="1" smtClean="0"/>
              <a:t>maxConsecutiveChar</a:t>
            </a:r>
            <a:r>
              <a:rPr lang="en-US" sz="2800" dirty="0" smtClean="0"/>
              <a:t> is the function that solves the maximization problem.</a:t>
            </a:r>
          </a:p>
          <a:p>
            <a:r>
              <a:rPr lang="en-US" sz="2800" dirty="0" smtClean="0"/>
              <a:t>This function follows some specific steps, which are common to all maximization/minimization problems.</a:t>
            </a:r>
          </a:p>
          <a:p>
            <a:r>
              <a:rPr lang="en-US" sz="2800" dirty="0" smtClean="0"/>
              <a:t>Let's look at these steps, one by one.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err="1" smtClean="0"/>
              <a:t>maxConsecutiveChar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8763000" cy="44289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char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maxConsecutiveChar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max_counter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'1';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countConsecutive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(times &gt;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max_counter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max_counter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times;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str.charAt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5562600"/>
            <a:ext cx="8763000" cy="91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Step 1</a:t>
            </a:r>
            <a:r>
              <a:rPr lang="en-US" sz="2800" dirty="0"/>
              <a:t>: initialize </a:t>
            </a:r>
            <a:r>
              <a:rPr lang="en-US" sz="2800" dirty="0" smtClean="0"/>
              <a:t>a variable </a:t>
            </a:r>
            <a:r>
              <a:rPr lang="en-US" sz="2800" dirty="0"/>
              <a:t>that will keep track of the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u="sng" dirty="0" smtClean="0"/>
              <a:t>max value</a:t>
            </a:r>
            <a:r>
              <a:rPr lang="en-US" sz="2800" dirty="0" smtClean="0"/>
              <a:t> that </a:t>
            </a:r>
            <a:r>
              <a:rPr lang="en-US" sz="2800" dirty="0"/>
              <a:t>we find as we go through the data.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2919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1598</Words>
  <Application>Microsoft Office PowerPoint</Application>
  <PresentationFormat>On-screen Show (4:3)</PresentationFormat>
  <Paragraphs>307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Maximization Problems</vt:lpstr>
      <vt:lpstr>Minimization Problems</vt:lpstr>
      <vt:lpstr>An Example Maximization/Minimization Problem</vt:lpstr>
      <vt:lpstr>Main Function</vt:lpstr>
      <vt:lpstr>maxConsecutiveChar Function</vt:lpstr>
      <vt:lpstr>countConsecutive Function</vt:lpstr>
      <vt:lpstr>A Closer Look at maxConsecutiveChar</vt:lpstr>
      <vt:lpstr>maxConsecutiveChar Function</vt:lpstr>
      <vt:lpstr>maxConsecutiveChar Function</vt:lpstr>
      <vt:lpstr>maxConsecutiveChar Function</vt:lpstr>
      <vt:lpstr>maxConsecutiveChar Function</vt:lpstr>
      <vt:lpstr>maxConsecutiveChar Function</vt:lpstr>
      <vt:lpstr>maxConsecutiveChar Function</vt:lpstr>
      <vt:lpstr>maxConsecutiveChar Function</vt:lpstr>
      <vt:lpstr>maxConsecutiveChar Function</vt:lpstr>
      <vt:lpstr>Maximization: Summary of All Steps</vt:lpstr>
      <vt:lpstr>Maximization vs. Minimization</vt:lpstr>
      <vt:lpstr>Minimization: Summary of All Steps</vt:lpstr>
      <vt:lpstr>A Closer Look at Step 1</vt:lpstr>
      <vt:lpstr>A Closer Look at Step 1</vt:lpstr>
      <vt:lpstr>A Closer Look at Step 2</vt:lpstr>
      <vt:lpstr>A Closer Look at Step 2</vt:lpstr>
      <vt:lpstr>Checking for Empty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athitsos</dc:creator>
  <cp:lastModifiedBy>athitsos</cp:lastModifiedBy>
  <cp:revision>539</cp:revision>
  <dcterms:created xsi:type="dcterms:W3CDTF">2006-08-16T00:00:00Z</dcterms:created>
  <dcterms:modified xsi:type="dcterms:W3CDTF">2016-10-13T15:55:00Z</dcterms:modified>
</cp:coreProperties>
</file>