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61" r:id="rId3"/>
    <p:sldId id="300" r:id="rId4"/>
    <p:sldId id="304" r:id="rId5"/>
    <p:sldId id="301" r:id="rId6"/>
    <p:sldId id="302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260" r:id="rId18"/>
    <p:sldId id="315" r:id="rId19"/>
    <p:sldId id="316" r:id="rId20"/>
    <p:sldId id="317" r:id="rId21"/>
    <p:sldId id="318" r:id="rId22"/>
    <p:sldId id="319" r:id="rId23"/>
    <p:sldId id="320" r:id="rId24"/>
    <p:sldId id="321" r:id="rId25"/>
    <p:sldId id="322" r:id="rId26"/>
    <p:sldId id="323" r:id="rId27"/>
    <p:sldId id="324" r:id="rId28"/>
    <p:sldId id="325" r:id="rId29"/>
    <p:sldId id="326" r:id="rId30"/>
    <p:sldId id="327" r:id="rId31"/>
    <p:sldId id="328" r:id="rId32"/>
    <p:sldId id="351" r:id="rId33"/>
    <p:sldId id="330" r:id="rId34"/>
    <p:sldId id="332" r:id="rId35"/>
    <p:sldId id="333" r:id="rId36"/>
    <p:sldId id="334" r:id="rId37"/>
    <p:sldId id="335" r:id="rId38"/>
    <p:sldId id="336" r:id="rId39"/>
    <p:sldId id="337" r:id="rId40"/>
    <p:sldId id="338" r:id="rId41"/>
    <p:sldId id="339" r:id="rId42"/>
    <p:sldId id="352" r:id="rId43"/>
    <p:sldId id="340" r:id="rId44"/>
    <p:sldId id="353" r:id="rId45"/>
    <p:sldId id="354" r:id="rId46"/>
    <p:sldId id="355" r:id="rId47"/>
    <p:sldId id="348" r:id="rId48"/>
    <p:sldId id="349" r:id="rId49"/>
    <p:sldId id="350" r:id="rId5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199" autoAdjust="0"/>
  </p:normalViewPr>
  <p:slideViewPr>
    <p:cSldViewPr>
      <p:cViewPr>
        <p:scale>
          <a:sx n="80" d="100"/>
          <a:sy n="80" d="100"/>
        </p:scale>
        <p:origin x="-600" y="-9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6F5A37-F5C2-44A7-9E18-AEE8FB20049F}" type="datetimeFigureOut">
              <a:rPr lang="en-US" smtClean="0"/>
              <a:pPr/>
              <a:t>10/13/2016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EE596-0BA1-4FF4-8397-7178F3A05B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1442-4F87-4D15-87BE-704A1B16B9C6}" type="datetime1">
              <a:rPr lang="en-US" smtClean="0"/>
              <a:pPr/>
              <a:t>10/13/2016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FF4B-CBA5-41F2-87E3-66F1AF931F79}" type="datetime1">
              <a:rPr lang="en-US" smtClean="0"/>
              <a:pPr/>
              <a:t>10/13/2016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CEE5-3413-450E-973A-398C62E88AB5}" type="datetime1">
              <a:rPr lang="en-US" smtClean="0"/>
              <a:pPr/>
              <a:t>10/13/2016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B0366-1FC0-4539-8A5F-B0C9BCBF273B}" type="datetime1">
              <a:rPr lang="en-US" smtClean="0"/>
              <a:pPr/>
              <a:t>10/13/2016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3746-F904-4CFC-B396-438A9AEF9C6A}" type="datetime1">
              <a:rPr lang="en-US" smtClean="0"/>
              <a:pPr/>
              <a:t>10/13/2016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EEC5-CD8C-43FD-9424-3C06C337B108}" type="datetime1">
              <a:rPr lang="en-US" smtClean="0"/>
              <a:pPr/>
              <a:t>10/13/2016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160B-F84D-4339-8C5F-108AF34E21C0}" type="datetime1">
              <a:rPr lang="en-US" smtClean="0"/>
              <a:pPr/>
              <a:t>10/13/2016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C45E9-5F88-4B87-981F-BA749D47877F}" type="datetime1">
              <a:rPr lang="en-US" smtClean="0"/>
              <a:pPr/>
              <a:t>10/13/2016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B3BF-DE93-41B9-9D06-C95E373A576C}" type="datetime1">
              <a:rPr lang="en-US" smtClean="0"/>
              <a:pPr/>
              <a:t>10/13/2016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45C97-CC50-4AAC-ABCE-724FA0D6079F}" type="datetime1">
              <a:rPr lang="en-US" smtClean="0"/>
              <a:pPr/>
              <a:t>10/13/2016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ABD4-4C3D-4CB8-90F6-AB20352B0523}" type="datetime1">
              <a:rPr lang="en-US" smtClean="0"/>
              <a:pPr/>
              <a:t>10/13/2016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64D43-0DCF-423D-AEA1-EFFF6D7BE0BB}" type="datetime1">
              <a:rPr lang="en-US" smtClean="0"/>
              <a:pPr/>
              <a:t>10/13/2016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981200"/>
            <a:ext cx="6400800" cy="1752600"/>
          </a:xfrm>
        </p:spPr>
        <p:txBody>
          <a:bodyPr/>
          <a:lstStyle/>
          <a:p>
            <a:pPr eaLnBrk="1" hangingPunct="1"/>
            <a:r>
              <a:rPr lang="en-US" dirty="0" smtClean="0"/>
              <a:t>Binary and Hexadecimal Numbers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508109" y="4191000"/>
            <a:ext cx="604524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dirty="0"/>
              <a:t>CSE </a:t>
            </a:r>
            <a:r>
              <a:rPr lang="en-US" dirty="0" smtClean="0"/>
              <a:t>1310 – Introduction to Computers and Programming</a:t>
            </a:r>
            <a:endParaRPr lang="en-US" dirty="0"/>
          </a:p>
          <a:p>
            <a:pPr algn="ctr" eaLnBrk="1" hangingPunct="1"/>
            <a:r>
              <a:rPr lang="en-US" dirty="0"/>
              <a:t>Vassilis Athitsos</a:t>
            </a:r>
          </a:p>
          <a:p>
            <a:pPr algn="ctr" eaLnBrk="1" hangingPunct="1"/>
            <a:r>
              <a:rPr lang="en-US" dirty="0"/>
              <a:t>University of Texas at </a:t>
            </a:r>
            <a:r>
              <a:rPr lang="en-US" dirty="0" smtClean="0"/>
              <a:t>Arlington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10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Binary 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general, a binary number is represented like this:</a:t>
            </a:r>
            <a:br>
              <a:rPr lang="en-US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dirty="0" smtClean="0"/>
              <a:t>b</a:t>
            </a:r>
            <a:r>
              <a:rPr lang="en-US" baseline="-25000" dirty="0" smtClean="0"/>
              <a:t>n-1</a:t>
            </a:r>
            <a:r>
              <a:rPr lang="en-US" dirty="0" smtClean="0"/>
              <a:t> b</a:t>
            </a:r>
            <a:r>
              <a:rPr lang="en-US" baseline="-25000" dirty="0" smtClean="0"/>
              <a:t>n-2</a:t>
            </a:r>
            <a:r>
              <a:rPr lang="en-US" dirty="0" smtClean="0"/>
              <a:t> … b</a:t>
            </a:r>
            <a:r>
              <a:rPr lang="en-US" baseline="-25000" dirty="0" smtClean="0"/>
              <a:t>2</a:t>
            </a:r>
            <a:r>
              <a:rPr lang="en-US" dirty="0" smtClean="0"/>
              <a:t> b</a:t>
            </a:r>
            <a:r>
              <a:rPr lang="en-US" baseline="-25000" dirty="0" smtClean="0"/>
              <a:t>1</a:t>
            </a:r>
            <a:r>
              <a:rPr lang="en-US" dirty="0" smtClean="0"/>
              <a:t> b</a:t>
            </a:r>
            <a:r>
              <a:rPr lang="en-US" baseline="-25000" dirty="0" smtClean="0"/>
              <a:t>0</a:t>
            </a:r>
          </a:p>
          <a:p>
            <a:endParaRPr lang="en-US" sz="1200" dirty="0"/>
          </a:p>
          <a:p>
            <a:r>
              <a:rPr lang="en-US" dirty="0" smtClean="0"/>
              <a:t>This binary number can be translated to decimal using this formula:</a:t>
            </a:r>
            <a:br>
              <a:rPr lang="en-US" dirty="0" smtClean="0"/>
            </a:br>
            <a:endParaRPr lang="en-US" sz="1200" dirty="0" smtClean="0"/>
          </a:p>
          <a:p>
            <a:pPr marL="0" indent="0">
              <a:buNone/>
            </a:pPr>
            <a:r>
              <a:rPr lang="en-US" dirty="0" smtClean="0"/>
              <a:t>b</a:t>
            </a:r>
            <a:r>
              <a:rPr lang="en-US" baseline="-25000" dirty="0" smtClean="0"/>
              <a:t>n-1</a:t>
            </a:r>
            <a:r>
              <a:rPr lang="en-US" dirty="0" smtClean="0"/>
              <a:t>*2</a:t>
            </a:r>
            <a:r>
              <a:rPr lang="en-US" baseline="30000" dirty="0" smtClean="0"/>
              <a:t>n-1</a:t>
            </a:r>
            <a:r>
              <a:rPr lang="en-US" dirty="0" smtClean="0"/>
              <a:t> + b</a:t>
            </a:r>
            <a:r>
              <a:rPr lang="en-US" baseline="-25000" dirty="0" smtClean="0"/>
              <a:t>n-2</a:t>
            </a:r>
            <a:r>
              <a:rPr lang="en-US" dirty="0" smtClean="0"/>
              <a:t>*2</a:t>
            </a:r>
            <a:r>
              <a:rPr lang="en-US" baseline="30000" dirty="0" smtClean="0"/>
              <a:t>n-2</a:t>
            </a:r>
            <a:r>
              <a:rPr lang="en-US" dirty="0" smtClean="0"/>
              <a:t> + … + b</a:t>
            </a:r>
            <a:r>
              <a:rPr lang="en-US" baseline="-25000" dirty="0" smtClean="0"/>
              <a:t>2</a:t>
            </a:r>
            <a:r>
              <a:rPr lang="en-US" dirty="0" smtClean="0"/>
              <a:t> * 2</a:t>
            </a:r>
            <a:r>
              <a:rPr lang="en-US" baseline="30000" dirty="0" smtClean="0"/>
              <a:t>2</a:t>
            </a:r>
            <a:r>
              <a:rPr lang="en-US" dirty="0" smtClean="0"/>
              <a:t> + b</a:t>
            </a:r>
            <a:r>
              <a:rPr lang="en-US" baseline="-25000" dirty="0" smtClean="0"/>
              <a:t>1</a:t>
            </a:r>
            <a:r>
              <a:rPr lang="en-US" dirty="0" smtClean="0"/>
              <a:t> * 2</a:t>
            </a:r>
            <a:r>
              <a:rPr lang="en-US" baseline="30000" dirty="0" smtClean="0"/>
              <a:t>1</a:t>
            </a:r>
            <a:r>
              <a:rPr lang="en-US" dirty="0" smtClean="0"/>
              <a:t> + b</a:t>
            </a:r>
            <a:r>
              <a:rPr lang="en-US" baseline="-25000" dirty="0" smtClean="0"/>
              <a:t>0</a:t>
            </a:r>
            <a:r>
              <a:rPr lang="en-US" dirty="0" smtClean="0"/>
              <a:t> * 2</a:t>
            </a:r>
            <a:r>
              <a:rPr lang="en-US" baseline="30000" dirty="0" smtClean="0"/>
              <a:t>0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sz="1200" dirty="0" smtClean="0"/>
          </a:p>
          <a:p>
            <a:r>
              <a:rPr lang="en-US" dirty="0" smtClean="0"/>
              <a:t>As a quick review: </a:t>
            </a:r>
          </a:p>
          <a:p>
            <a:pPr lvl="1"/>
            <a:r>
              <a:rPr lang="en-US" dirty="0" smtClean="0"/>
              <a:t>What is 2</a:t>
            </a:r>
            <a:r>
              <a:rPr lang="en-US" baseline="30000" dirty="0" smtClean="0"/>
              <a:t>0</a:t>
            </a:r>
            <a:r>
              <a:rPr lang="en-US" dirty="0" smtClean="0"/>
              <a:t>? 1</a:t>
            </a:r>
          </a:p>
          <a:p>
            <a:pPr lvl="1"/>
            <a:r>
              <a:rPr lang="en-US" dirty="0"/>
              <a:t>What is </a:t>
            </a:r>
            <a:r>
              <a:rPr lang="en-US" dirty="0" smtClean="0"/>
              <a:t>2</a:t>
            </a:r>
            <a:r>
              <a:rPr lang="en-US" baseline="30000" dirty="0" smtClean="0"/>
              <a:t>1</a:t>
            </a:r>
            <a:r>
              <a:rPr lang="en-US" dirty="0" smtClean="0"/>
              <a:t>? 2</a:t>
            </a:r>
            <a:endParaRPr lang="en-US" dirty="0"/>
          </a:p>
          <a:p>
            <a:pPr lvl="1"/>
            <a:r>
              <a:rPr lang="en-US" dirty="0"/>
              <a:t>What is </a:t>
            </a:r>
            <a:r>
              <a:rPr lang="en-US" dirty="0" smtClean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? 4</a:t>
            </a:r>
          </a:p>
          <a:p>
            <a:pPr lvl="1"/>
            <a:r>
              <a:rPr lang="en-US" dirty="0"/>
              <a:t>What is </a:t>
            </a:r>
            <a:r>
              <a:rPr lang="en-US" dirty="0" smtClean="0"/>
              <a:t>2</a:t>
            </a:r>
            <a:r>
              <a:rPr lang="en-US" baseline="30000" dirty="0" smtClean="0"/>
              <a:t>3</a:t>
            </a:r>
            <a:r>
              <a:rPr lang="en-US" dirty="0" smtClean="0"/>
              <a:t>? 8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995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Translating from Binary to Decimal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general, a binary number is represented like this:</a:t>
            </a:r>
            <a:br>
              <a:rPr lang="en-US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dirty="0" smtClean="0"/>
              <a:t>b</a:t>
            </a:r>
            <a:r>
              <a:rPr lang="en-US" baseline="-25000" dirty="0" smtClean="0"/>
              <a:t>n-1</a:t>
            </a:r>
            <a:r>
              <a:rPr lang="en-US" dirty="0" smtClean="0"/>
              <a:t> b</a:t>
            </a:r>
            <a:r>
              <a:rPr lang="en-US" baseline="-25000" dirty="0" smtClean="0"/>
              <a:t>n-2</a:t>
            </a:r>
            <a:r>
              <a:rPr lang="en-US" dirty="0" smtClean="0"/>
              <a:t> … b</a:t>
            </a:r>
            <a:r>
              <a:rPr lang="en-US" baseline="-25000" dirty="0" smtClean="0"/>
              <a:t>2</a:t>
            </a:r>
            <a:r>
              <a:rPr lang="en-US" dirty="0" smtClean="0"/>
              <a:t> b</a:t>
            </a:r>
            <a:r>
              <a:rPr lang="en-US" baseline="-25000" dirty="0" smtClean="0"/>
              <a:t>1</a:t>
            </a:r>
            <a:r>
              <a:rPr lang="en-US" dirty="0" smtClean="0"/>
              <a:t> b</a:t>
            </a:r>
            <a:r>
              <a:rPr lang="en-US" baseline="-25000" dirty="0" smtClean="0"/>
              <a:t>0</a:t>
            </a:r>
          </a:p>
          <a:p>
            <a:endParaRPr lang="en-US" sz="1200" dirty="0"/>
          </a:p>
          <a:p>
            <a:r>
              <a:rPr lang="en-US" dirty="0" smtClean="0"/>
              <a:t>This binary number can be translated to decimal using this formula:</a:t>
            </a:r>
            <a:br>
              <a:rPr lang="en-US" dirty="0" smtClean="0"/>
            </a:br>
            <a:endParaRPr lang="en-US" sz="1200" dirty="0" smtClean="0"/>
          </a:p>
          <a:p>
            <a:pPr marL="0" indent="0">
              <a:buNone/>
            </a:pPr>
            <a:r>
              <a:rPr lang="en-US" dirty="0" smtClean="0"/>
              <a:t>b</a:t>
            </a:r>
            <a:r>
              <a:rPr lang="en-US" baseline="-25000" dirty="0" smtClean="0"/>
              <a:t>n-1</a:t>
            </a:r>
            <a:r>
              <a:rPr lang="en-US" dirty="0" smtClean="0"/>
              <a:t>*2</a:t>
            </a:r>
            <a:r>
              <a:rPr lang="en-US" baseline="30000" dirty="0" smtClean="0"/>
              <a:t>n-1</a:t>
            </a:r>
            <a:r>
              <a:rPr lang="en-US" dirty="0" smtClean="0"/>
              <a:t> + b</a:t>
            </a:r>
            <a:r>
              <a:rPr lang="en-US" baseline="-25000" dirty="0" smtClean="0"/>
              <a:t>n-2</a:t>
            </a:r>
            <a:r>
              <a:rPr lang="en-US" dirty="0" smtClean="0"/>
              <a:t>*2</a:t>
            </a:r>
            <a:r>
              <a:rPr lang="en-US" baseline="30000" dirty="0" smtClean="0"/>
              <a:t>n-2</a:t>
            </a:r>
            <a:r>
              <a:rPr lang="en-US" dirty="0" smtClean="0"/>
              <a:t> + … + b</a:t>
            </a:r>
            <a:r>
              <a:rPr lang="en-US" baseline="-25000" dirty="0" smtClean="0"/>
              <a:t>2</a:t>
            </a:r>
            <a:r>
              <a:rPr lang="en-US" dirty="0" smtClean="0"/>
              <a:t> * 2</a:t>
            </a:r>
            <a:r>
              <a:rPr lang="en-US" baseline="30000" dirty="0" smtClean="0"/>
              <a:t>2</a:t>
            </a:r>
            <a:r>
              <a:rPr lang="en-US" dirty="0" smtClean="0"/>
              <a:t> + b</a:t>
            </a:r>
            <a:r>
              <a:rPr lang="en-US" baseline="-25000" dirty="0" smtClean="0"/>
              <a:t>1</a:t>
            </a:r>
            <a:r>
              <a:rPr lang="en-US" dirty="0" smtClean="0"/>
              <a:t> * 2</a:t>
            </a:r>
            <a:r>
              <a:rPr lang="en-US" baseline="30000" dirty="0" smtClean="0"/>
              <a:t>1</a:t>
            </a:r>
            <a:r>
              <a:rPr lang="en-US" dirty="0" smtClean="0"/>
              <a:t> + b</a:t>
            </a:r>
            <a:r>
              <a:rPr lang="en-US" baseline="-25000" dirty="0" smtClean="0"/>
              <a:t>0</a:t>
            </a:r>
            <a:r>
              <a:rPr lang="en-US" dirty="0" smtClean="0"/>
              <a:t> * 2</a:t>
            </a:r>
            <a:r>
              <a:rPr lang="en-US" baseline="30000" dirty="0" smtClean="0"/>
              <a:t>0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sz="1200" dirty="0" smtClean="0"/>
          </a:p>
          <a:p>
            <a:r>
              <a:rPr lang="en-US" dirty="0" smtClean="0"/>
              <a:t>So, how do we translate binary number 10011 to decimal?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762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Translating from Binary to Decimal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general, a binary number is represented like this:</a:t>
            </a:r>
            <a:br>
              <a:rPr lang="en-US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dirty="0" smtClean="0"/>
              <a:t>b</a:t>
            </a:r>
            <a:r>
              <a:rPr lang="en-US" baseline="-25000" dirty="0" smtClean="0"/>
              <a:t>n-1</a:t>
            </a:r>
            <a:r>
              <a:rPr lang="en-US" dirty="0" smtClean="0"/>
              <a:t> b</a:t>
            </a:r>
            <a:r>
              <a:rPr lang="en-US" baseline="-25000" dirty="0" smtClean="0"/>
              <a:t>n-2</a:t>
            </a:r>
            <a:r>
              <a:rPr lang="en-US" dirty="0" smtClean="0"/>
              <a:t> … b</a:t>
            </a:r>
            <a:r>
              <a:rPr lang="en-US" baseline="-25000" dirty="0" smtClean="0"/>
              <a:t>2</a:t>
            </a:r>
            <a:r>
              <a:rPr lang="en-US" dirty="0" smtClean="0"/>
              <a:t> b</a:t>
            </a:r>
            <a:r>
              <a:rPr lang="en-US" baseline="-25000" dirty="0" smtClean="0"/>
              <a:t>1</a:t>
            </a:r>
            <a:r>
              <a:rPr lang="en-US" dirty="0" smtClean="0"/>
              <a:t> b</a:t>
            </a:r>
            <a:r>
              <a:rPr lang="en-US" baseline="-25000" dirty="0" smtClean="0"/>
              <a:t>0</a:t>
            </a:r>
          </a:p>
          <a:p>
            <a:endParaRPr lang="en-US" sz="1200" dirty="0"/>
          </a:p>
          <a:p>
            <a:r>
              <a:rPr lang="en-US" dirty="0" smtClean="0"/>
              <a:t>This binary number can be translated to decimal using this formula:</a:t>
            </a:r>
            <a:br>
              <a:rPr lang="en-US" dirty="0" smtClean="0"/>
            </a:br>
            <a:endParaRPr lang="en-US" sz="1200" dirty="0" smtClean="0"/>
          </a:p>
          <a:p>
            <a:pPr marL="0" indent="0">
              <a:buNone/>
            </a:pPr>
            <a:r>
              <a:rPr lang="en-US" dirty="0" smtClean="0"/>
              <a:t>b</a:t>
            </a:r>
            <a:r>
              <a:rPr lang="en-US" baseline="-25000" dirty="0" smtClean="0"/>
              <a:t>n-1</a:t>
            </a:r>
            <a:r>
              <a:rPr lang="en-US" dirty="0" smtClean="0"/>
              <a:t>*2</a:t>
            </a:r>
            <a:r>
              <a:rPr lang="en-US" baseline="30000" dirty="0" smtClean="0"/>
              <a:t>n-1</a:t>
            </a:r>
            <a:r>
              <a:rPr lang="en-US" dirty="0" smtClean="0"/>
              <a:t> + b</a:t>
            </a:r>
            <a:r>
              <a:rPr lang="en-US" baseline="-25000" dirty="0" smtClean="0"/>
              <a:t>n-2</a:t>
            </a:r>
            <a:r>
              <a:rPr lang="en-US" dirty="0" smtClean="0"/>
              <a:t>*2</a:t>
            </a:r>
            <a:r>
              <a:rPr lang="en-US" baseline="30000" dirty="0" smtClean="0"/>
              <a:t>n-2</a:t>
            </a:r>
            <a:r>
              <a:rPr lang="en-US" dirty="0" smtClean="0"/>
              <a:t> + … + b</a:t>
            </a:r>
            <a:r>
              <a:rPr lang="en-US" baseline="-25000" dirty="0" smtClean="0"/>
              <a:t>2</a:t>
            </a:r>
            <a:r>
              <a:rPr lang="en-US" dirty="0" smtClean="0"/>
              <a:t> * 2</a:t>
            </a:r>
            <a:r>
              <a:rPr lang="en-US" baseline="30000" dirty="0" smtClean="0"/>
              <a:t>2</a:t>
            </a:r>
            <a:r>
              <a:rPr lang="en-US" dirty="0" smtClean="0"/>
              <a:t> + b</a:t>
            </a:r>
            <a:r>
              <a:rPr lang="en-US" baseline="-25000" dirty="0" smtClean="0"/>
              <a:t>1</a:t>
            </a:r>
            <a:r>
              <a:rPr lang="en-US" dirty="0" smtClean="0"/>
              <a:t> * 2</a:t>
            </a:r>
            <a:r>
              <a:rPr lang="en-US" baseline="30000" dirty="0" smtClean="0"/>
              <a:t>1</a:t>
            </a:r>
            <a:r>
              <a:rPr lang="en-US" dirty="0" smtClean="0"/>
              <a:t> + b</a:t>
            </a:r>
            <a:r>
              <a:rPr lang="en-US" baseline="-25000" dirty="0" smtClean="0"/>
              <a:t>0</a:t>
            </a:r>
            <a:r>
              <a:rPr lang="en-US" dirty="0" smtClean="0"/>
              <a:t> * 2</a:t>
            </a:r>
            <a:r>
              <a:rPr lang="en-US" baseline="30000" dirty="0" smtClean="0"/>
              <a:t>0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sz="1200" dirty="0" smtClean="0"/>
          </a:p>
          <a:p>
            <a:r>
              <a:rPr lang="en-US" dirty="0" smtClean="0"/>
              <a:t>So, how do we translate binary number 10011 to decimal?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1*2</a:t>
            </a:r>
            <a:r>
              <a:rPr lang="en-US" baseline="30000" dirty="0" smtClean="0"/>
              <a:t>4</a:t>
            </a:r>
            <a:r>
              <a:rPr lang="en-US" dirty="0" smtClean="0"/>
              <a:t> + 0*2</a:t>
            </a:r>
            <a:r>
              <a:rPr lang="en-US" baseline="30000" dirty="0" smtClean="0"/>
              <a:t>3</a:t>
            </a:r>
            <a:r>
              <a:rPr lang="en-US" dirty="0" smtClean="0"/>
              <a:t> + 0*2</a:t>
            </a:r>
            <a:r>
              <a:rPr lang="en-US" baseline="30000" dirty="0" smtClean="0"/>
              <a:t>2</a:t>
            </a:r>
            <a:r>
              <a:rPr lang="en-US" dirty="0" smtClean="0"/>
              <a:t> + 1*2</a:t>
            </a:r>
            <a:r>
              <a:rPr lang="en-US" baseline="30000" dirty="0" smtClean="0"/>
              <a:t>1</a:t>
            </a:r>
            <a:r>
              <a:rPr lang="en-US" dirty="0" smtClean="0"/>
              <a:t> + 1*2</a:t>
            </a:r>
            <a:r>
              <a:rPr lang="en-US" baseline="30000" dirty="0" smtClean="0"/>
              <a:t>0</a:t>
            </a:r>
            <a:r>
              <a:rPr lang="en-US" dirty="0" smtClean="0"/>
              <a:t> = 16 + 2 + 1 = 19.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637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Translating from Binary to Decimal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general, a binary number is represented like this:</a:t>
            </a:r>
            <a:br>
              <a:rPr lang="en-US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dirty="0" smtClean="0"/>
              <a:t>b</a:t>
            </a:r>
            <a:r>
              <a:rPr lang="en-US" baseline="-25000" dirty="0" smtClean="0"/>
              <a:t>n-1</a:t>
            </a:r>
            <a:r>
              <a:rPr lang="en-US" dirty="0" smtClean="0"/>
              <a:t> b</a:t>
            </a:r>
            <a:r>
              <a:rPr lang="en-US" baseline="-25000" dirty="0" smtClean="0"/>
              <a:t>n-2</a:t>
            </a:r>
            <a:r>
              <a:rPr lang="en-US" dirty="0" smtClean="0"/>
              <a:t> … b</a:t>
            </a:r>
            <a:r>
              <a:rPr lang="en-US" baseline="-25000" dirty="0" smtClean="0"/>
              <a:t>2</a:t>
            </a:r>
            <a:r>
              <a:rPr lang="en-US" dirty="0" smtClean="0"/>
              <a:t> b</a:t>
            </a:r>
            <a:r>
              <a:rPr lang="en-US" baseline="-25000" dirty="0" smtClean="0"/>
              <a:t>1</a:t>
            </a:r>
            <a:r>
              <a:rPr lang="en-US" dirty="0" smtClean="0"/>
              <a:t> b</a:t>
            </a:r>
            <a:r>
              <a:rPr lang="en-US" baseline="-25000" dirty="0" smtClean="0"/>
              <a:t>0</a:t>
            </a:r>
          </a:p>
          <a:p>
            <a:endParaRPr lang="en-US" sz="1200" dirty="0"/>
          </a:p>
          <a:p>
            <a:r>
              <a:rPr lang="en-US" dirty="0" smtClean="0"/>
              <a:t>This binary number can be translated to decimal using this formula:</a:t>
            </a:r>
            <a:br>
              <a:rPr lang="en-US" dirty="0" smtClean="0"/>
            </a:br>
            <a:endParaRPr lang="en-US" sz="1200" dirty="0" smtClean="0"/>
          </a:p>
          <a:p>
            <a:pPr marL="0" indent="0">
              <a:buNone/>
            </a:pPr>
            <a:r>
              <a:rPr lang="en-US" dirty="0" smtClean="0"/>
              <a:t>b</a:t>
            </a:r>
            <a:r>
              <a:rPr lang="en-US" baseline="-25000" dirty="0" smtClean="0"/>
              <a:t>n-1</a:t>
            </a:r>
            <a:r>
              <a:rPr lang="en-US" dirty="0" smtClean="0"/>
              <a:t>*2</a:t>
            </a:r>
            <a:r>
              <a:rPr lang="en-US" baseline="30000" dirty="0" smtClean="0"/>
              <a:t>n-1</a:t>
            </a:r>
            <a:r>
              <a:rPr lang="en-US" dirty="0" smtClean="0"/>
              <a:t> + b</a:t>
            </a:r>
            <a:r>
              <a:rPr lang="en-US" baseline="-25000" dirty="0" smtClean="0"/>
              <a:t>n-2</a:t>
            </a:r>
            <a:r>
              <a:rPr lang="en-US" dirty="0" smtClean="0"/>
              <a:t>*2</a:t>
            </a:r>
            <a:r>
              <a:rPr lang="en-US" baseline="30000" dirty="0" smtClean="0"/>
              <a:t>n-2</a:t>
            </a:r>
            <a:r>
              <a:rPr lang="en-US" dirty="0" smtClean="0"/>
              <a:t> + … + b</a:t>
            </a:r>
            <a:r>
              <a:rPr lang="en-US" baseline="-25000" dirty="0" smtClean="0"/>
              <a:t>2</a:t>
            </a:r>
            <a:r>
              <a:rPr lang="en-US" dirty="0" smtClean="0"/>
              <a:t> * 2</a:t>
            </a:r>
            <a:r>
              <a:rPr lang="en-US" baseline="30000" dirty="0" smtClean="0"/>
              <a:t>2</a:t>
            </a:r>
            <a:r>
              <a:rPr lang="en-US" dirty="0" smtClean="0"/>
              <a:t> + b</a:t>
            </a:r>
            <a:r>
              <a:rPr lang="en-US" baseline="-25000" dirty="0" smtClean="0"/>
              <a:t>1</a:t>
            </a:r>
            <a:r>
              <a:rPr lang="en-US" dirty="0" smtClean="0"/>
              <a:t> * 2</a:t>
            </a:r>
            <a:r>
              <a:rPr lang="en-US" baseline="30000" dirty="0" smtClean="0"/>
              <a:t>1</a:t>
            </a:r>
            <a:r>
              <a:rPr lang="en-US" dirty="0" smtClean="0"/>
              <a:t> + b</a:t>
            </a:r>
            <a:r>
              <a:rPr lang="en-US" baseline="-25000" dirty="0" smtClean="0"/>
              <a:t>0</a:t>
            </a:r>
            <a:r>
              <a:rPr lang="en-US" dirty="0" smtClean="0"/>
              <a:t> * 2</a:t>
            </a:r>
            <a:r>
              <a:rPr lang="en-US" baseline="30000" dirty="0" smtClean="0"/>
              <a:t>0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sz="1200" dirty="0" smtClean="0"/>
          </a:p>
          <a:p>
            <a:r>
              <a:rPr lang="en-US" dirty="0" smtClean="0"/>
              <a:t>How do we translate binary number 101000 to decimal?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4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Translating from Binary to Decimal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general, a binary number is represented like this:</a:t>
            </a:r>
            <a:br>
              <a:rPr lang="en-US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dirty="0" smtClean="0"/>
              <a:t>b</a:t>
            </a:r>
            <a:r>
              <a:rPr lang="en-US" baseline="-25000" dirty="0" smtClean="0"/>
              <a:t>n-1</a:t>
            </a:r>
            <a:r>
              <a:rPr lang="en-US" dirty="0" smtClean="0"/>
              <a:t> b</a:t>
            </a:r>
            <a:r>
              <a:rPr lang="en-US" baseline="-25000" dirty="0" smtClean="0"/>
              <a:t>n-2</a:t>
            </a:r>
            <a:r>
              <a:rPr lang="en-US" dirty="0" smtClean="0"/>
              <a:t> … b</a:t>
            </a:r>
            <a:r>
              <a:rPr lang="en-US" baseline="-25000" dirty="0" smtClean="0"/>
              <a:t>2</a:t>
            </a:r>
            <a:r>
              <a:rPr lang="en-US" dirty="0" smtClean="0"/>
              <a:t> b</a:t>
            </a:r>
            <a:r>
              <a:rPr lang="en-US" baseline="-25000" dirty="0" smtClean="0"/>
              <a:t>1</a:t>
            </a:r>
            <a:r>
              <a:rPr lang="en-US" dirty="0" smtClean="0"/>
              <a:t> b</a:t>
            </a:r>
            <a:r>
              <a:rPr lang="en-US" baseline="-25000" dirty="0" smtClean="0"/>
              <a:t>0</a:t>
            </a:r>
          </a:p>
          <a:p>
            <a:endParaRPr lang="en-US" sz="1200" dirty="0"/>
          </a:p>
          <a:p>
            <a:r>
              <a:rPr lang="en-US" dirty="0" smtClean="0"/>
              <a:t>This binary number can be translated to decimal using this formula:</a:t>
            </a:r>
            <a:br>
              <a:rPr lang="en-US" dirty="0" smtClean="0"/>
            </a:br>
            <a:endParaRPr lang="en-US" sz="1200" dirty="0" smtClean="0"/>
          </a:p>
          <a:p>
            <a:pPr marL="0" indent="0">
              <a:buNone/>
            </a:pPr>
            <a:r>
              <a:rPr lang="en-US" dirty="0" smtClean="0"/>
              <a:t>b</a:t>
            </a:r>
            <a:r>
              <a:rPr lang="en-US" baseline="-25000" dirty="0" smtClean="0"/>
              <a:t>n-1</a:t>
            </a:r>
            <a:r>
              <a:rPr lang="en-US" dirty="0" smtClean="0"/>
              <a:t>*2</a:t>
            </a:r>
            <a:r>
              <a:rPr lang="en-US" baseline="30000" dirty="0" smtClean="0"/>
              <a:t>n-1</a:t>
            </a:r>
            <a:r>
              <a:rPr lang="en-US" dirty="0" smtClean="0"/>
              <a:t> + b</a:t>
            </a:r>
            <a:r>
              <a:rPr lang="en-US" baseline="-25000" dirty="0" smtClean="0"/>
              <a:t>n-2</a:t>
            </a:r>
            <a:r>
              <a:rPr lang="en-US" dirty="0" smtClean="0"/>
              <a:t>*2</a:t>
            </a:r>
            <a:r>
              <a:rPr lang="en-US" baseline="30000" dirty="0" smtClean="0"/>
              <a:t>n-2</a:t>
            </a:r>
            <a:r>
              <a:rPr lang="en-US" dirty="0" smtClean="0"/>
              <a:t> + … + b</a:t>
            </a:r>
            <a:r>
              <a:rPr lang="en-US" baseline="-25000" dirty="0" smtClean="0"/>
              <a:t>2</a:t>
            </a:r>
            <a:r>
              <a:rPr lang="en-US" dirty="0" smtClean="0"/>
              <a:t> * 2</a:t>
            </a:r>
            <a:r>
              <a:rPr lang="en-US" baseline="30000" dirty="0" smtClean="0"/>
              <a:t>2</a:t>
            </a:r>
            <a:r>
              <a:rPr lang="en-US" dirty="0" smtClean="0"/>
              <a:t> + b</a:t>
            </a:r>
            <a:r>
              <a:rPr lang="en-US" baseline="-25000" dirty="0" smtClean="0"/>
              <a:t>1</a:t>
            </a:r>
            <a:r>
              <a:rPr lang="en-US" dirty="0" smtClean="0"/>
              <a:t> * 2</a:t>
            </a:r>
            <a:r>
              <a:rPr lang="en-US" baseline="30000" dirty="0" smtClean="0"/>
              <a:t>1</a:t>
            </a:r>
            <a:r>
              <a:rPr lang="en-US" dirty="0" smtClean="0"/>
              <a:t> + b</a:t>
            </a:r>
            <a:r>
              <a:rPr lang="en-US" baseline="-25000" dirty="0" smtClean="0"/>
              <a:t>0</a:t>
            </a:r>
            <a:r>
              <a:rPr lang="en-US" dirty="0" smtClean="0"/>
              <a:t> * 2</a:t>
            </a:r>
            <a:r>
              <a:rPr lang="en-US" baseline="30000" dirty="0" smtClean="0"/>
              <a:t>0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sz="1200" dirty="0" smtClean="0"/>
          </a:p>
          <a:p>
            <a:r>
              <a:rPr lang="en-US" dirty="0" smtClean="0"/>
              <a:t>How do we translate binary number 101000 to decimal?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1*2</a:t>
            </a:r>
            <a:r>
              <a:rPr lang="en-US" baseline="30000" dirty="0" smtClean="0"/>
              <a:t>5</a:t>
            </a:r>
            <a:r>
              <a:rPr lang="en-US" dirty="0" smtClean="0"/>
              <a:t> + 0*2</a:t>
            </a:r>
            <a:r>
              <a:rPr lang="en-US" baseline="30000" dirty="0" smtClean="0"/>
              <a:t>4</a:t>
            </a:r>
            <a:r>
              <a:rPr lang="en-US" dirty="0" smtClean="0"/>
              <a:t> + 1*2</a:t>
            </a:r>
            <a:r>
              <a:rPr lang="en-US" baseline="30000" dirty="0" smtClean="0"/>
              <a:t>3</a:t>
            </a:r>
            <a:r>
              <a:rPr lang="en-US" dirty="0" smtClean="0"/>
              <a:t> + 0*2</a:t>
            </a:r>
            <a:r>
              <a:rPr lang="en-US" baseline="30000" dirty="0" smtClean="0"/>
              <a:t>2</a:t>
            </a:r>
            <a:r>
              <a:rPr lang="en-US" dirty="0" smtClean="0"/>
              <a:t> + 0*2</a:t>
            </a:r>
            <a:r>
              <a:rPr lang="en-US" baseline="30000" dirty="0" smtClean="0"/>
              <a:t>1</a:t>
            </a:r>
            <a:r>
              <a:rPr lang="en-US" dirty="0" smtClean="0"/>
              <a:t> + 0*2</a:t>
            </a:r>
            <a:r>
              <a:rPr lang="en-US" baseline="30000" dirty="0" smtClean="0"/>
              <a:t>0</a:t>
            </a:r>
            <a:r>
              <a:rPr lang="en-US" dirty="0" smtClean="0"/>
              <a:t> = 32 + 8 = 40.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214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binaryToDecimal</a:t>
            </a:r>
            <a:r>
              <a:rPr lang="en-US" dirty="0"/>
              <a:t> </a:t>
            </a: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Let's write a function </a:t>
            </a:r>
            <a:r>
              <a:rPr lang="en-US" dirty="0" err="1" smtClean="0"/>
              <a:t>binaryToDecimal</a:t>
            </a:r>
            <a:r>
              <a:rPr lang="en-US" dirty="0" smtClean="0"/>
              <a:t> that translates a binary number into a decimal number.</a:t>
            </a:r>
          </a:p>
          <a:p>
            <a:r>
              <a:rPr lang="en-US" dirty="0" smtClean="0"/>
              <a:t>What arguments </a:t>
            </a:r>
            <a:r>
              <a:rPr lang="en-US" dirty="0"/>
              <a:t>should the function </a:t>
            </a:r>
            <a:r>
              <a:rPr lang="en-US" dirty="0" smtClean="0"/>
              <a:t>take?</a:t>
            </a:r>
          </a:p>
          <a:p>
            <a:r>
              <a:rPr lang="en-US" dirty="0" smtClean="0"/>
              <a:t>What type </a:t>
            </a:r>
            <a:r>
              <a:rPr lang="en-US" dirty="0"/>
              <a:t>should the function </a:t>
            </a:r>
            <a:r>
              <a:rPr lang="en-US" dirty="0" smtClean="0"/>
              <a:t>return?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950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binaryToDecimal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Let's write a function </a:t>
            </a:r>
            <a:r>
              <a:rPr lang="en-US" dirty="0" err="1" smtClean="0"/>
              <a:t>binaryToDecimal</a:t>
            </a:r>
            <a:r>
              <a:rPr lang="en-US" dirty="0" smtClean="0"/>
              <a:t> that translates a binary number into a decimal number.</a:t>
            </a:r>
          </a:p>
          <a:p>
            <a:r>
              <a:rPr lang="en-US" dirty="0" smtClean="0"/>
              <a:t>What arguments should the function take?</a:t>
            </a:r>
          </a:p>
          <a:p>
            <a:pPr lvl="1"/>
            <a:r>
              <a:rPr lang="en-US" dirty="0" smtClean="0"/>
              <a:t>The binary number can be represented as a string.</a:t>
            </a:r>
          </a:p>
          <a:p>
            <a:pPr lvl="1"/>
            <a:r>
              <a:rPr lang="en-US" dirty="0" smtClean="0"/>
              <a:t>It can also be represented as an int.</a:t>
            </a:r>
          </a:p>
          <a:p>
            <a:pPr lvl="1"/>
            <a:r>
              <a:rPr lang="en-US" dirty="0" smtClean="0"/>
              <a:t>We will go with the string choice.</a:t>
            </a:r>
          </a:p>
          <a:p>
            <a:r>
              <a:rPr lang="en-US" dirty="0" smtClean="0"/>
              <a:t>What type should the function return? </a:t>
            </a:r>
          </a:p>
          <a:p>
            <a:pPr lvl="1"/>
            <a:r>
              <a:rPr lang="en-US" dirty="0" smtClean="0"/>
              <a:t>The decimal number should be an int.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856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/>
          <a:lstStyle/>
          <a:p>
            <a:r>
              <a:rPr lang="en-US" dirty="0" err="1"/>
              <a:t>binaryToDecimal</a:t>
            </a:r>
            <a:r>
              <a:rPr lang="en-US" dirty="0"/>
              <a:t>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1210943"/>
            <a:ext cx="8686800" cy="526605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public static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binaryToDecimal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 = 0;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text.length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String c =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text.substring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i+1);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("01".indexOf(c) == -1)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("Error: invalid binary number %s, exiting...\n", text);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System.exit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digit =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Integer.parseInt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power_of_2 = (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(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Math.pow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(2,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text.length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-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- 1));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result = result + digit * power_of_2;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result;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912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Translating from Decimal to Binary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we translate a decimal number, such as 37, to binary?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405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Translating from Decimal to Binary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we translate a decimal number, such as 37, to binary?</a:t>
            </a:r>
          </a:p>
          <a:p>
            <a:r>
              <a:rPr lang="en-US" dirty="0" smtClean="0"/>
              <a:t>Answer: we repeatedly divide by 2, until the result is 0, and use the remainder as a digit.</a:t>
            </a:r>
          </a:p>
          <a:p>
            <a:r>
              <a:rPr lang="en-US" dirty="0" smtClean="0"/>
              <a:t>37 / 2 = 18, with remainder ???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195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Decimal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 decimal number is an integer written the way we are used to write numbers, using digits from 0 to 9.</a:t>
            </a:r>
          </a:p>
          <a:p>
            <a:r>
              <a:rPr lang="en-US" sz="2400" dirty="0" smtClean="0"/>
              <a:t>Why do we use 10 digits, and not 2, or 20, or 60, or 150?</a:t>
            </a:r>
          </a:p>
          <a:p>
            <a:r>
              <a:rPr lang="en-US" sz="2400" dirty="0" smtClean="0"/>
              <a:t>It is a result of:</a:t>
            </a:r>
          </a:p>
          <a:p>
            <a:pPr lvl="1"/>
            <a:r>
              <a:rPr lang="en-US" sz="2000" dirty="0" smtClean="0"/>
              <a:t>Having 10 fingers in our hands, which makes it easier to count up to 10.</a:t>
            </a:r>
          </a:p>
          <a:p>
            <a:pPr lvl="1"/>
            <a:r>
              <a:rPr lang="en-US" sz="2000" dirty="0" smtClean="0"/>
              <a:t>Cultural convention.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82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Translating from Decimal to Binary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we translate a decimal number, such as 37, to binary?</a:t>
            </a:r>
          </a:p>
          <a:p>
            <a:r>
              <a:rPr lang="en-US" dirty="0" smtClean="0"/>
              <a:t>Answer: we repeatedly divide by 2, until the result is 0, and use the remainder as a digit.</a:t>
            </a:r>
          </a:p>
          <a:p>
            <a:r>
              <a:rPr lang="en-US" dirty="0" smtClean="0"/>
              <a:t>37 / 2 = 18, with remainder 1. So, b</a:t>
            </a:r>
            <a:r>
              <a:rPr lang="en-US" baseline="-25000" dirty="0" smtClean="0"/>
              <a:t>0</a:t>
            </a:r>
            <a:r>
              <a:rPr lang="en-US" dirty="0" smtClean="0"/>
              <a:t> is 1.</a:t>
            </a:r>
          </a:p>
          <a:p>
            <a:r>
              <a:rPr lang="en-US" dirty="0" smtClean="0"/>
              <a:t>18 / 2 = 9, with remainder ???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1952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Translating from Decimal to Binary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we translate a decimal number, such as 37, to binary?</a:t>
            </a:r>
          </a:p>
          <a:p>
            <a:r>
              <a:rPr lang="en-US" dirty="0" smtClean="0"/>
              <a:t>Answer: we repeatedly divide by 2, until the result is 0, and use the remainder as a digit.</a:t>
            </a:r>
          </a:p>
          <a:p>
            <a:r>
              <a:rPr lang="en-US" dirty="0" smtClean="0"/>
              <a:t>37 / 2 = 18, with remainder 1. So, b</a:t>
            </a:r>
            <a:r>
              <a:rPr lang="en-US" baseline="-25000" dirty="0" smtClean="0"/>
              <a:t>0</a:t>
            </a:r>
            <a:r>
              <a:rPr lang="en-US" dirty="0" smtClean="0"/>
              <a:t> is 1.</a:t>
            </a:r>
          </a:p>
          <a:p>
            <a:r>
              <a:rPr lang="en-US" dirty="0" smtClean="0"/>
              <a:t>18 / 2 = 9, with remainder 0. So, b</a:t>
            </a:r>
            <a:r>
              <a:rPr lang="en-US" baseline="-25000" dirty="0" smtClean="0"/>
              <a:t>1</a:t>
            </a:r>
            <a:r>
              <a:rPr lang="en-US" dirty="0" smtClean="0"/>
              <a:t> is 0.</a:t>
            </a:r>
          </a:p>
          <a:p>
            <a:r>
              <a:rPr lang="en-US" dirty="0"/>
              <a:t>9</a:t>
            </a:r>
            <a:r>
              <a:rPr lang="en-US" dirty="0" smtClean="0"/>
              <a:t> </a:t>
            </a:r>
            <a:r>
              <a:rPr lang="en-US" dirty="0"/>
              <a:t>/ 2 = </a:t>
            </a:r>
            <a:r>
              <a:rPr lang="en-US" dirty="0" smtClean="0"/>
              <a:t>4, </a:t>
            </a:r>
            <a:r>
              <a:rPr lang="en-US" dirty="0"/>
              <a:t>with remainder </a:t>
            </a:r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195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Translating from Decimal to Binary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we translate a decimal number, such as 37, to binary?</a:t>
            </a:r>
          </a:p>
          <a:p>
            <a:r>
              <a:rPr lang="en-US" dirty="0" smtClean="0"/>
              <a:t>Answer: we repeatedly divide by 2, until the result is 0, and use the remainder as a digit.</a:t>
            </a:r>
          </a:p>
          <a:p>
            <a:r>
              <a:rPr lang="en-US" dirty="0" smtClean="0"/>
              <a:t>37 / 2 = 18, with remainder 1. So, b</a:t>
            </a:r>
            <a:r>
              <a:rPr lang="en-US" baseline="-25000" dirty="0" smtClean="0"/>
              <a:t>0</a:t>
            </a:r>
            <a:r>
              <a:rPr lang="en-US" dirty="0" smtClean="0"/>
              <a:t> is 1.</a:t>
            </a:r>
          </a:p>
          <a:p>
            <a:r>
              <a:rPr lang="en-US" dirty="0" smtClean="0"/>
              <a:t>18 / 2 = 9, with remainder 0. So, b</a:t>
            </a:r>
            <a:r>
              <a:rPr lang="en-US" baseline="-25000" dirty="0" smtClean="0"/>
              <a:t>1</a:t>
            </a:r>
            <a:r>
              <a:rPr lang="en-US" dirty="0" smtClean="0"/>
              <a:t> is 0.</a:t>
            </a:r>
          </a:p>
          <a:p>
            <a:r>
              <a:rPr lang="en-US" dirty="0"/>
              <a:t>9</a:t>
            </a:r>
            <a:r>
              <a:rPr lang="en-US" dirty="0" smtClean="0"/>
              <a:t> </a:t>
            </a:r>
            <a:r>
              <a:rPr lang="en-US" dirty="0"/>
              <a:t>/ 2 = </a:t>
            </a:r>
            <a:r>
              <a:rPr lang="en-US" dirty="0" smtClean="0"/>
              <a:t>4, </a:t>
            </a:r>
            <a:r>
              <a:rPr lang="en-US" dirty="0"/>
              <a:t>with remainder </a:t>
            </a:r>
            <a:r>
              <a:rPr lang="en-US" dirty="0" smtClean="0"/>
              <a:t>1. </a:t>
            </a:r>
            <a:r>
              <a:rPr lang="en-US" dirty="0"/>
              <a:t>So, </a:t>
            </a:r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smtClean="0"/>
              <a:t>1.</a:t>
            </a:r>
            <a:endParaRPr lang="en-US" dirty="0"/>
          </a:p>
          <a:p>
            <a:r>
              <a:rPr lang="en-US" dirty="0" smtClean="0"/>
              <a:t>4 </a:t>
            </a:r>
            <a:r>
              <a:rPr lang="en-US" dirty="0"/>
              <a:t>/ 2 = </a:t>
            </a:r>
            <a:r>
              <a:rPr lang="en-US" dirty="0" smtClean="0"/>
              <a:t>2, </a:t>
            </a:r>
            <a:r>
              <a:rPr lang="en-US" dirty="0"/>
              <a:t>with remainder </a:t>
            </a:r>
            <a:r>
              <a:rPr lang="en-US" dirty="0" smtClean="0"/>
              <a:t>???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195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Translating from Decimal to Binary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we translate a decimal number, such as 37, to binary?</a:t>
            </a:r>
          </a:p>
          <a:p>
            <a:r>
              <a:rPr lang="en-US" dirty="0" smtClean="0"/>
              <a:t>Answer: we repeatedly divide by 2, until the result is 0, and use the remainder as a digit.</a:t>
            </a:r>
          </a:p>
          <a:p>
            <a:r>
              <a:rPr lang="en-US" dirty="0" smtClean="0"/>
              <a:t>37 / 2 = 18, with remainder 1. So, b</a:t>
            </a:r>
            <a:r>
              <a:rPr lang="en-US" baseline="-25000" dirty="0" smtClean="0"/>
              <a:t>0</a:t>
            </a:r>
            <a:r>
              <a:rPr lang="en-US" dirty="0" smtClean="0"/>
              <a:t> is 1.</a:t>
            </a:r>
          </a:p>
          <a:p>
            <a:r>
              <a:rPr lang="en-US" dirty="0" smtClean="0"/>
              <a:t>18 / 2 = 9, with remainder 0. So, b</a:t>
            </a:r>
            <a:r>
              <a:rPr lang="en-US" baseline="-25000" dirty="0" smtClean="0"/>
              <a:t>1</a:t>
            </a:r>
            <a:r>
              <a:rPr lang="en-US" dirty="0" smtClean="0"/>
              <a:t> is 0.</a:t>
            </a:r>
          </a:p>
          <a:p>
            <a:r>
              <a:rPr lang="en-US" dirty="0"/>
              <a:t>9</a:t>
            </a:r>
            <a:r>
              <a:rPr lang="en-US" dirty="0" smtClean="0"/>
              <a:t> </a:t>
            </a:r>
            <a:r>
              <a:rPr lang="en-US" dirty="0"/>
              <a:t>/ 2 = </a:t>
            </a:r>
            <a:r>
              <a:rPr lang="en-US" dirty="0" smtClean="0"/>
              <a:t>4, </a:t>
            </a:r>
            <a:r>
              <a:rPr lang="en-US" dirty="0"/>
              <a:t>with remainder </a:t>
            </a:r>
            <a:r>
              <a:rPr lang="en-US" dirty="0" smtClean="0"/>
              <a:t>1. </a:t>
            </a:r>
            <a:r>
              <a:rPr lang="en-US" dirty="0"/>
              <a:t>So, </a:t>
            </a:r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smtClean="0"/>
              <a:t>1.</a:t>
            </a:r>
            <a:endParaRPr lang="en-US" dirty="0"/>
          </a:p>
          <a:p>
            <a:r>
              <a:rPr lang="en-US" dirty="0" smtClean="0"/>
              <a:t>4 </a:t>
            </a:r>
            <a:r>
              <a:rPr lang="en-US" dirty="0"/>
              <a:t>/ 2 = </a:t>
            </a:r>
            <a:r>
              <a:rPr lang="en-US" dirty="0" smtClean="0"/>
              <a:t>2, </a:t>
            </a:r>
            <a:r>
              <a:rPr lang="en-US" dirty="0"/>
              <a:t>with remainder 0. So, </a:t>
            </a:r>
            <a:r>
              <a:rPr lang="en-US" dirty="0" smtClean="0"/>
              <a:t>b</a:t>
            </a:r>
            <a:r>
              <a:rPr lang="en-US" baseline="-25000" dirty="0" smtClean="0"/>
              <a:t>3</a:t>
            </a:r>
            <a:r>
              <a:rPr lang="en-US" dirty="0" smtClean="0"/>
              <a:t> </a:t>
            </a:r>
            <a:r>
              <a:rPr lang="en-US" dirty="0"/>
              <a:t>is 0.</a:t>
            </a:r>
          </a:p>
          <a:p>
            <a:r>
              <a:rPr lang="en-US" dirty="0" smtClean="0"/>
              <a:t>2 </a:t>
            </a:r>
            <a:r>
              <a:rPr lang="en-US" dirty="0"/>
              <a:t>/ 2 = </a:t>
            </a:r>
            <a:r>
              <a:rPr lang="en-US" dirty="0" smtClean="0"/>
              <a:t>1, </a:t>
            </a:r>
            <a:r>
              <a:rPr lang="en-US" dirty="0"/>
              <a:t>with remainder </a:t>
            </a:r>
            <a:r>
              <a:rPr lang="en-US" dirty="0" smtClean="0"/>
              <a:t>???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1952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Translating from Decimal to Binary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we translate a decimal number, such as 37, to binary?</a:t>
            </a:r>
          </a:p>
          <a:p>
            <a:r>
              <a:rPr lang="en-US" dirty="0" smtClean="0"/>
              <a:t>Answer: we repeatedly divide by 2, until the result is 0, and use the remainder as a digit.</a:t>
            </a:r>
          </a:p>
          <a:p>
            <a:r>
              <a:rPr lang="en-US" dirty="0" smtClean="0"/>
              <a:t>37 / 2 = 18, with remainder 1. So, b</a:t>
            </a:r>
            <a:r>
              <a:rPr lang="en-US" baseline="-25000" dirty="0" smtClean="0"/>
              <a:t>0</a:t>
            </a:r>
            <a:r>
              <a:rPr lang="en-US" dirty="0" smtClean="0"/>
              <a:t> is 1.</a:t>
            </a:r>
          </a:p>
          <a:p>
            <a:r>
              <a:rPr lang="en-US" dirty="0" smtClean="0"/>
              <a:t>18 / 2 = 9, with remainder 0. So, b</a:t>
            </a:r>
            <a:r>
              <a:rPr lang="en-US" baseline="-25000" dirty="0" smtClean="0"/>
              <a:t>1</a:t>
            </a:r>
            <a:r>
              <a:rPr lang="en-US" dirty="0" smtClean="0"/>
              <a:t> is 0.</a:t>
            </a:r>
          </a:p>
          <a:p>
            <a:r>
              <a:rPr lang="en-US" dirty="0"/>
              <a:t>9</a:t>
            </a:r>
            <a:r>
              <a:rPr lang="en-US" dirty="0" smtClean="0"/>
              <a:t> </a:t>
            </a:r>
            <a:r>
              <a:rPr lang="en-US" dirty="0"/>
              <a:t>/ 2 = </a:t>
            </a:r>
            <a:r>
              <a:rPr lang="en-US" dirty="0" smtClean="0"/>
              <a:t>4, </a:t>
            </a:r>
            <a:r>
              <a:rPr lang="en-US" dirty="0"/>
              <a:t>with remainder </a:t>
            </a:r>
            <a:r>
              <a:rPr lang="en-US" dirty="0" smtClean="0"/>
              <a:t>1. </a:t>
            </a:r>
            <a:r>
              <a:rPr lang="en-US" dirty="0"/>
              <a:t>So, </a:t>
            </a:r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smtClean="0"/>
              <a:t>1.</a:t>
            </a:r>
            <a:endParaRPr lang="en-US" dirty="0"/>
          </a:p>
          <a:p>
            <a:r>
              <a:rPr lang="en-US" dirty="0" smtClean="0"/>
              <a:t>4 </a:t>
            </a:r>
            <a:r>
              <a:rPr lang="en-US" dirty="0"/>
              <a:t>/ 2 = </a:t>
            </a:r>
            <a:r>
              <a:rPr lang="en-US" dirty="0" smtClean="0"/>
              <a:t>2, </a:t>
            </a:r>
            <a:r>
              <a:rPr lang="en-US" dirty="0"/>
              <a:t>with remainder 0. So, </a:t>
            </a:r>
            <a:r>
              <a:rPr lang="en-US" dirty="0" smtClean="0"/>
              <a:t>b</a:t>
            </a:r>
            <a:r>
              <a:rPr lang="en-US" baseline="-25000" dirty="0" smtClean="0"/>
              <a:t>3</a:t>
            </a:r>
            <a:r>
              <a:rPr lang="en-US" dirty="0" smtClean="0"/>
              <a:t> </a:t>
            </a:r>
            <a:r>
              <a:rPr lang="en-US" dirty="0"/>
              <a:t>is 0.</a:t>
            </a:r>
          </a:p>
          <a:p>
            <a:r>
              <a:rPr lang="en-US" dirty="0" smtClean="0"/>
              <a:t>2 </a:t>
            </a:r>
            <a:r>
              <a:rPr lang="en-US" dirty="0"/>
              <a:t>/ 2 = </a:t>
            </a:r>
            <a:r>
              <a:rPr lang="en-US" dirty="0" smtClean="0"/>
              <a:t>1, </a:t>
            </a:r>
            <a:r>
              <a:rPr lang="en-US" dirty="0"/>
              <a:t>with remainder 0. So, </a:t>
            </a:r>
            <a:r>
              <a:rPr lang="en-US" dirty="0" smtClean="0"/>
              <a:t>b</a:t>
            </a:r>
            <a:r>
              <a:rPr lang="en-US" baseline="-25000" dirty="0" smtClean="0"/>
              <a:t>4</a:t>
            </a:r>
            <a:r>
              <a:rPr lang="en-US" dirty="0" smtClean="0"/>
              <a:t> </a:t>
            </a:r>
            <a:r>
              <a:rPr lang="en-US" dirty="0"/>
              <a:t>is 0.</a:t>
            </a:r>
          </a:p>
          <a:p>
            <a:r>
              <a:rPr lang="en-US" dirty="0" smtClean="0"/>
              <a:t>1 </a:t>
            </a:r>
            <a:r>
              <a:rPr lang="en-US" dirty="0"/>
              <a:t>/ 2 = </a:t>
            </a:r>
            <a:r>
              <a:rPr lang="en-US" dirty="0" smtClean="0"/>
              <a:t>0, </a:t>
            </a:r>
            <a:r>
              <a:rPr lang="en-US" dirty="0"/>
              <a:t>with remainder </a:t>
            </a:r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1952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Translating from Decimal to Binary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we translate a decimal number, such as 37, to binary?</a:t>
            </a:r>
          </a:p>
          <a:p>
            <a:r>
              <a:rPr lang="en-US" dirty="0" smtClean="0"/>
              <a:t>Answer: we repeatedly divide by 2, until the result is 0, and use the remainder as a digit.</a:t>
            </a:r>
          </a:p>
          <a:p>
            <a:r>
              <a:rPr lang="en-US" dirty="0" smtClean="0"/>
              <a:t>37 / 2 = 18, with remainder 1. So, b</a:t>
            </a:r>
            <a:r>
              <a:rPr lang="en-US" baseline="-25000" dirty="0" smtClean="0"/>
              <a:t>0</a:t>
            </a:r>
            <a:r>
              <a:rPr lang="en-US" dirty="0" smtClean="0"/>
              <a:t> is 1.</a:t>
            </a:r>
          </a:p>
          <a:p>
            <a:r>
              <a:rPr lang="en-US" dirty="0" smtClean="0"/>
              <a:t>18 / 2 = 9, with remainder 0. So, b</a:t>
            </a:r>
            <a:r>
              <a:rPr lang="en-US" baseline="-25000" dirty="0" smtClean="0"/>
              <a:t>1</a:t>
            </a:r>
            <a:r>
              <a:rPr lang="en-US" dirty="0" smtClean="0"/>
              <a:t> is 0.</a:t>
            </a:r>
          </a:p>
          <a:p>
            <a:r>
              <a:rPr lang="en-US" dirty="0"/>
              <a:t>9</a:t>
            </a:r>
            <a:r>
              <a:rPr lang="en-US" dirty="0" smtClean="0"/>
              <a:t> </a:t>
            </a:r>
            <a:r>
              <a:rPr lang="en-US" dirty="0"/>
              <a:t>/ 2 = </a:t>
            </a:r>
            <a:r>
              <a:rPr lang="en-US" dirty="0" smtClean="0"/>
              <a:t>4, </a:t>
            </a:r>
            <a:r>
              <a:rPr lang="en-US" dirty="0"/>
              <a:t>with remainder </a:t>
            </a:r>
            <a:r>
              <a:rPr lang="en-US" dirty="0" smtClean="0"/>
              <a:t>1. </a:t>
            </a:r>
            <a:r>
              <a:rPr lang="en-US" dirty="0"/>
              <a:t>So, </a:t>
            </a:r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smtClean="0"/>
              <a:t>1.</a:t>
            </a:r>
            <a:endParaRPr lang="en-US" dirty="0"/>
          </a:p>
          <a:p>
            <a:r>
              <a:rPr lang="en-US" dirty="0" smtClean="0"/>
              <a:t>4 </a:t>
            </a:r>
            <a:r>
              <a:rPr lang="en-US" dirty="0"/>
              <a:t>/ 2 = </a:t>
            </a:r>
            <a:r>
              <a:rPr lang="en-US" dirty="0" smtClean="0"/>
              <a:t>2, </a:t>
            </a:r>
            <a:r>
              <a:rPr lang="en-US" dirty="0"/>
              <a:t>with remainder 0. So, </a:t>
            </a:r>
            <a:r>
              <a:rPr lang="en-US" dirty="0" smtClean="0"/>
              <a:t>b</a:t>
            </a:r>
            <a:r>
              <a:rPr lang="en-US" baseline="-25000" dirty="0" smtClean="0"/>
              <a:t>3</a:t>
            </a:r>
            <a:r>
              <a:rPr lang="en-US" dirty="0" smtClean="0"/>
              <a:t> </a:t>
            </a:r>
            <a:r>
              <a:rPr lang="en-US" dirty="0"/>
              <a:t>is 0.</a:t>
            </a:r>
          </a:p>
          <a:p>
            <a:r>
              <a:rPr lang="en-US" dirty="0" smtClean="0"/>
              <a:t>2 </a:t>
            </a:r>
            <a:r>
              <a:rPr lang="en-US" dirty="0"/>
              <a:t>/ 2 = </a:t>
            </a:r>
            <a:r>
              <a:rPr lang="en-US" dirty="0" smtClean="0"/>
              <a:t>1, </a:t>
            </a:r>
            <a:r>
              <a:rPr lang="en-US" dirty="0"/>
              <a:t>with remainder 0. So, </a:t>
            </a:r>
            <a:r>
              <a:rPr lang="en-US" dirty="0" smtClean="0"/>
              <a:t>b</a:t>
            </a:r>
            <a:r>
              <a:rPr lang="en-US" baseline="-25000" dirty="0" smtClean="0"/>
              <a:t>4</a:t>
            </a:r>
            <a:r>
              <a:rPr lang="en-US" dirty="0" smtClean="0"/>
              <a:t> </a:t>
            </a:r>
            <a:r>
              <a:rPr lang="en-US" dirty="0"/>
              <a:t>is 0.</a:t>
            </a:r>
          </a:p>
          <a:p>
            <a:r>
              <a:rPr lang="en-US" dirty="0" smtClean="0"/>
              <a:t>1 </a:t>
            </a:r>
            <a:r>
              <a:rPr lang="en-US" dirty="0"/>
              <a:t>/ 2 = </a:t>
            </a:r>
            <a:r>
              <a:rPr lang="en-US" dirty="0" smtClean="0"/>
              <a:t>0, </a:t>
            </a:r>
            <a:r>
              <a:rPr lang="en-US" dirty="0"/>
              <a:t>with remainder </a:t>
            </a:r>
            <a:r>
              <a:rPr lang="en-US" dirty="0" smtClean="0"/>
              <a:t>1. </a:t>
            </a:r>
            <a:r>
              <a:rPr lang="en-US" dirty="0"/>
              <a:t>So, </a:t>
            </a:r>
            <a:r>
              <a:rPr lang="en-US" dirty="0" smtClean="0"/>
              <a:t>b</a:t>
            </a:r>
            <a:r>
              <a:rPr lang="en-US" baseline="-25000" dirty="0" smtClean="0"/>
              <a:t>5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smtClean="0"/>
              <a:t>1.</a:t>
            </a:r>
          </a:p>
          <a:p>
            <a:r>
              <a:rPr lang="en-US" dirty="0" smtClean="0"/>
              <a:t>So, 37 in binary is ???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8709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Translating from Decimal to Binary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we translate a decimal number, such as 37, to binary?</a:t>
            </a:r>
          </a:p>
          <a:p>
            <a:r>
              <a:rPr lang="en-US" dirty="0" smtClean="0"/>
              <a:t>Answer: we repeatedly divide by 2, until the result is 0, and use the remainder as a digit.</a:t>
            </a:r>
          </a:p>
          <a:p>
            <a:r>
              <a:rPr lang="en-US" dirty="0" smtClean="0"/>
              <a:t>37 / 2 = 18, with remainder 1. So, b</a:t>
            </a:r>
            <a:r>
              <a:rPr lang="en-US" baseline="-25000" dirty="0" smtClean="0"/>
              <a:t>0</a:t>
            </a:r>
            <a:r>
              <a:rPr lang="en-US" dirty="0" smtClean="0"/>
              <a:t> is 1.</a:t>
            </a:r>
          </a:p>
          <a:p>
            <a:r>
              <a:rPr lang="en-US" dirty="0" smtClean="0"/>
              <a:t>18 / 2 = 9, with remainder 0. So, b</a:t>
            </a:r>
            <a:r>
              <a:rPr lang="en-US" baseline="-25000" dirty="0" smtClean="0"/>
              <a:t>1</a:t>
            </a:r>
            <a:r>
              <a:rPr lang="en-US" dirty="0" smtClean="0"/>
              <a:t> is 0.</a:t>
            </a:r>
          </a:p>
          <a:p>
            <a:r>
              <a:rPr lang="en-US" dirty="0"/>
              <a:t>9</a:t>
            </a:r>
            <a:r>
              <a:rPr lang="en-US" dirty="0" smtClean="0"/>
              <a:t> </a:t>
            </a:r>
            <a:r>
              <a:rPr lang="en-US" dirty="0"/>
              <a:t>/ 2 = </a:t>
            </a:r>
            <a:r>
              <a:rPr lang="en-US" dirty="0" smtClean="0"/>
              <a:t>4, </a:t>
            </a:r>
            <a:r>
              <a:rPr lang="en-US" dirty="0"/>
              <a:t>with remainder </a:t>
            </a:r>
            <a:r>
              <a:rPr lang="en-US" dirty="0" smtClean="0"/>
              <a:t>1. </a:t>
            </a:r>
            <a:r>
              <a:rPr lang="en-US" dirty="0"/>
              <a:t>So, </a:t>
            </a:r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smtClean="0"/>
              <a:t>1.</a:t>
            </a:r>
            <a:endParaRPr lang="en-US" dirty="0"/>
          </a:p>
          <a:p>
            <a:r>
              <a:rPr lang="en-US" dirty="0" smtClean="0"/>
              <a:t>4 </a:t>
            </a:r>
            <a:r>
              <a:rPr lang="en-US" dirty="0"/>
              <a:t>/ 2 = </a:t>
            </a:r>
            <a:r>
              <a:rPr lang="en-US" dirty="0" smtClean="0"/>
              <a:t>2, </a:t>
            </a:r>
            <a:r>
              <a:rPr lang="en-US" dirty="0"/>
              <a:t>with remainder 0. So, </a:t>
            </a:r>
            <a:r>
              <a:rPr lang="en-US" dirty="0" smtClean="0"/>
              <a:t>b</a:t>
            </a:r>
            <a:r>
              <a:rPr lang="en-US" baseline="-25000" dirty="0" smtClean="0"/>
              <a:t>3</a:t>
            </a:r>
            <a:r>
              <a:rPr lang="en-US" dirty="0" smtClean="0"/>
              <a:t> </a:t>
            </a:r>
            <a:r>
              <a:rPr lang="en-US" dirty="0"/>
              <a:t>is 0.</a:t>
            </a:r>
          </a:p>
          <a:p>
            <a:r>
              <a:rPr lang="en-US" dirty="0" smtClean="0"/>
              <a:t>2 </a:t>
            </a:r>
            <a:r>
              <a:rPr lang="en-US" dirty="0"/>
              <a:t>/ 2 = </a:t>
            </a:r>
            <a:r>
              <a:rPr lang="en-US" dirty="0" smtClean="0"/>
              <a:t>1, </a:t>
            </a:r>
            <a:r>
              <a:rPr lang="en-US" dirty="0"/>
              <a:t>with remainder 0. So, </a:t>
            </a:r>
            <a:r>
              <a:rPr lang="en-US" dirty="0" smtClean="0"/>
              <a:t>b</a:t>
            </a:r>
            <a:r>
              <a:rPr lang="en-US" baseline="-25000" dirty="0" smtClean="0"/>
              <a:t>4</a:t>
            </a:r>
            <a:r>
              <a:rPr lang="en-US" dirty="0" smtClean="0"/>
              <a:t> </a:t>
            </a:r>
            <a:r>
              <a:rPr lang="en-US" dirty="0"/>
              <a:t>is 0.</a:t>
            </a:r>
          </a:p>
          <a:p>
            <a:r>
              <a:rPr lang="en-US" dirty="0" smtClean="0"/>
              <a:t>1 </a:t>
            </a:r>
            <a:r>
              <a:rPr lang="en-US" dirty="0"/>
              <a:t>/ 2 = </a:t>
            </a:r>
            <a:r>
              <a:rPr lang="en-US" dirty="0" smtClean="0"/>
              <a:t>0, </a:t>
            </a:r>
            <a:r>
              <a:rPr lang="en-US" dirty="0"/>
              <a:t>with remainder </a:t>
            </a:r>
            <a:r>
              <a:rPr lang="en-US" dirty="0" smtClean="0"/>
              <a:t>1. </a:t>
            </a:r>
            <a:r>
              <a:rPr lang="en-US" dirty="0"/>
              <a:t>So, </a:t>
            </a:r>
            <a:r>
              <a:rPr lang="en-US" dirty="0" smtClean="0"/>
              <a:t>b</a:t>
            </a:r>
            <a:r>
              <a:rPr lang="en-US" baseline="-25000" dirty="0" smtClean="0"/>
              <a:t>5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smtClean="0"/>
              <a:t>1.</a:t>
            </a:r>
          </a:p>
          <a:p>
            <a:r>
              <a:rPr lang="en-US" dirty="0" smtClean="0"/>
              <a:t>So, 37 in binary is 100101.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8709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decimalToBinary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Let's write a function </a:t>
            </a:r>
            <a:r>
              <a:rPr lang="en-US" dirty="0" err="1"/>
              <a:t>decimalToBinary</a:t>
            </a:r>
            <a:r>
              <a:rPr lang="en-US" dirty="0"/>
              <a:t> </a:t>
            </a:r>
            <a:r>
              <a:rPr lang="en-US" dirty="0" smtClean="0"/>
              <a:t>that translates a decimal number into a binary number.</a:t>
            </a:r>
          </a:p>
          <a:p>
            <a:r>
              <a:rPr lang="en-US" dirty="0" smtClean="0"/>
              <a:t>What arguments should the function take?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What type should the function return?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9559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decimalToBinary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Let's write a function </a:t>
            </a:r>
            <a:r>
              <a:rPr lang="en-US" dirty="0" err="1"/>
              <a:t>decimalToBinary</a:t>
            </a:r>
            <a:r>
              <a:rPr lang="en-US" dirty="0"/>
              <a:t> </a:t>
            </a:r>
            <a:r>
              <a:rPr lang="en-US" dirty="0" smtClean="0"/>
              <a:t>that translates a decimal number into a binary number.</a:t>
            </a:r>
          </a:p>
          <a:p>
            <a:r>
              <a:rPr lang="en-US" dirty="0" smtClean="0"/>
              <a:t>What arguments should the function take?</a:t>
            </a:r>
          </a:p>
          <a:p>
            <a:pPr lvl="1"/>
            <a:r>
              <a:rPr lang="en-US" dirty="0"/>
              <a:t>The decimal number should be an int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What type should the function return? </a:t>
            </a:r>
          </a:p>
          <a:p>
            <a:pPr lvl="1"/>
            <a:r>
              <a:rPr lang="en-US" dirty="0" smtClean="0"/>
              <a:t>Again, the most simple choice is to represent the binary </a:t>
            </a:r>
            <a:r>
              <a:rPr lang="en-US" dirty="0"/>
              <a:t>number </a:t>
            </a:r>
            <a:r>
              <a:rPr lang="en-US" dirty="0" smtClean="0"/>
              <a:t>as </a:t>
            </a:r>
            <a:r>
              <a:rPr lang="en-US" dirty="0"/>
              <a:t>a string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4594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/>
          <a:lstStyle/>
          <a:p>
            <a:r>
              <a:rPr lang="en-US" dirty="0" err="1"/>
              <a:t>decimalToBinary</a:t>
            </a:r>
            <a:r>
              <a:rPr lang="en-US" dirty="0"/>
              <a:t>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1210943"/>
            <a:ext cx="8686800" cy="47243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public static String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decimalToBinary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result = "";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while(true)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remainder = number % 2;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String digit =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Integer.toString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(remainder);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result = digit + result;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number = number / 2;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(number == 0)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break;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result;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9136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Babylonian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Babylonians used 60 digits instead of 10.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 descr="https://upload.wikimedia.org/wikipedia/commons/thumb/d/d6/Babylonian_numerals.svg/450px-Babylonian_numeral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187" y="2362200"/>
            <a:ext cx="5779213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294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Hexadecimal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30763"/>
          </a:xfrm>
        </p:spPr>
        <p:txBody>
          <a:bodyPr/>
          <a:lstStyle/>
          <a:p>
            <a:r>
              <a:rPr lang="en-US" dirty="0" smtClean="0"/>
              <a:t>Another very popular way to represent numbers among programmers is </a:t>
            </a:r>
            <a:r>
              <a:rPr lang="en-US" b="1" u="sng" dirty="0" smtClean="0"/>
              <a:t>hexadecimal numbers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Hexadecimal numbers use 16 digits:</a:t>
            </a:r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dirty="0" smtClean="0"/>
              <a:t>0123456789abcdef</a:t>
            </a:r>
            <a:br>
              <a:rPr lang="en-US" dirty="0" smtClean="0"/>
            </a:br>
            <a:endParaRPr lang="en-US" sz="1600" dirty="0" smtClean="0"/>
          </a:p>
          <a:p>
            <a:r>
              <a:rPr lang="en-US" dirty="0" smtClean="0"/>
              <a:t>a stands for 10.</a:t>
            </a:r>
          </a:p>
          <a:p>
            <a:r>
              <a:rPr lang="en-US" dirty="0" smtClean="0"/>
              <a:t>b stands for 11.</a:t>
            </a:r>
          </a:p>
          <a:p>
            <a:r>
              <a:rPr lang="en-US" dirty="0" smtClean="0"/>
              <a:t>c </a:t>
            </a:r>
            <a:r>
              <a:rPr lang="en-US" dirty="0"/>
              <a:t>stands for </a:t>
            </a:r>
            <a:r>
              <a:rPr lang="en-US" dirty="0" smtClean="0"/>
              <a:t>12.</a:t>
            </a:r>
            <a:endParaRPr lang="en-US" dirty="0"/>
          </a:p>
          <a:p>
            <a:r>
              <a:rPr lang="en-US" dirty="0" smtClean="0"/>
              <a:t>d </a:t>
            </a:r>
            <a:r>
              <a:rPr lang="en-US" dirty="0"/>
              <a:t>stands for </a:t>
            </a:r>
            <a:r>
              <a:rPr lang="en-US" dirty="0" smtClean="0"/>
              <a:t>13.</a:t>
            </a:r>
            <a:endParaRPr lang="en-US" dirty="0"/>
          </a:p>
          <a:p>
            <a:r>
              <a:rPr lang="en-US" dirty="0" smtClean="0"/>
              <a:t>e </a:t>
            </a:r>
            <a:r>
              <a:rPr lang="en-US" dirty="0"/>
              <a:t>stands for </a:t>
            </a:r>
            <a:r>
              <a:rPr lang="en-US" dirty="0" smtClean="0"/>
              <a:t>14.</a:t>
            </a:r>
            <a:endParaRPr lang="en-US" dirty="0"/>
          </a:p>
          <a:p>
            <a:r>
              <a:rPr lang="en-US" dirty="0" smtClean="0"/>
              <a:t>f </a:t>
            </a:r>
            <a:r>
              <a:rPr lang="en-US" dirty="0"/>
              <a:t>stands for </a:t>
            </a:r>
            <a:r>
              <a:rPr lang="en-US" dirty="0" smtClean="0"/>
              <a:t>15.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3394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Hexadecimal 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hexadecimal number is represented like this:</a:t>
            </a:r>
            <a:br>
              <a:rPr lang="en-US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dirty="0" smtClean="0"/>
              <a:t>h</a:t>
            </a:r>
            <a:r>
              <a:rPr lang="en-US" baseline="-25000" dirty="0" smtClean="0"/>
              <a:t>n-1</a:t>
            </a:r>
            <a:r>
              <a:rPr lang="en-US" dirty="0" smtClean="0"/>
              <a:t> h</a:t>
            </a:r>
            <a:r>
              <a:rPr lang="en-US" baseline="-25000" dirty="0" smtClean="0"/>
              <a:t>n-2</a:t>
            </a:r>
            <a:r>
              <a:rPr lang="en-US" dirty="0" smtClean="0"/>
              <a:t> … h</a:t>
            </a:r>
            <a:r>
              <a:rPr lang="en-US" baseline="-25000" dirty="0" smtClean="0"/>
              <a:t>2</a:t>
            </a:r>
            <a:r>
              <a:rPr lang="en-US" dirty="0" smtClean="0"/>
              <a:t> h</a:t>
            </a:r>
            <a:r>
              <a:rPr lang="en-US" baseline="-25000" dirty="0" smtClean="0"/>
              <a:t>1</a:t>
            </a:r>
            <a:r>
              <a:rPr lang="en-US" dirty="0" smtClean="0"/>
              <a:t> h</a:t>
            </a:r>
            <a:r>
              <a:rPr lang="en-US" baseline="-25000" dirty="0" smtClean="0"/>
              <a:t>0</a:t>
            </a:r>
          </a:p>
          <a:p>
            <a:endParaRPr lang="en-US" sz="1200" dirty="0"/>
          </a:p>
          <a:p>
            <a:r>
              <a:rPr lang="en-US" dirty="0" smtClean="0"/>
              <a:t>Each digit h</a:t>
            </a:r>
            <a:r>
              <a:rPr lang="en-US" baseline="-25000" dirty="0" smtClean="0"/>
              <a:t>i</a:t>
            </a:r>
            <a:r>
              <a:rPr lang="en-US" dirty="0" smtClean="0"/>
              <a:t> is one of the sixteen digits:</a:t>
            </a:r>
          </a:p>
          <a:p>
            <a:pPr lvl="1"/>
            <a:r>
              <a:rPr lang="en-US" dirty="0" smtClean="0"/>
              <a:t>0123456789abcdef.</a:t>
            </a:r>
          </a:p>
          <a:p>
            <a:r>
              <a:rPr lang="en-US" dirty="0" smtClean="0"/>
              <a:t>For example, consider hexadecimal number 5b7.</a:t>
            </a:r>
          </a:p>
          <a:p>
            <a:r>
              <a:rPr lang="en-US" dirty="0" smtClean="0"/>
              <a:t>What is n?</a:t>
            </a:r>
          </a:p>
          <a:p>
            <a:r>
              <a:rPr lang="en-US" dirty="0"/>
              <a:t>What is </a:t>
            </a:r>
            <a:r>
              <a:rPr lang="en-US" dirty="0" smtClean="0"/>
              <a:t>h</a:t>
            </a:r>
            <a:r>
              <a:rPr lang="en-US" baseline="-25000" dirty="0" smtClean="0"/>
              <a:t>0</a:t>
            </a:r>
            <a:r>
              <a:rPr lang="en-US" dirty="0" smtClean="0"/>
              <a:t>?</a:t>
            </a:r>
          </a:p>
          <a:p>
            <a:r>
              <a:rPr lang="en-US" dirty="0"/>
              <a:t>What is h</a:t>
            </a:r>
            <a:r>
              <a:rPr lang="en-US" baseline="-25000" dirty="0" smtClean="0"/>
              <a:t>1</a:t>
            </a:r>
            <a:r>
              <a:rPr lang="en-US" dirty="0" smtClean="0"/>
              <a:t>?</a:t>
            </a:r>
          </a:p>
          <a:p>
            <a:r>
              <a:rPr lang="en-US" dirty="0"/>
              <a:t>What is h</a:t>
            </a:r>
            <a:r>
              <a:rPr lang="en-US" baseline="-25000" dirty="0" smtClean="0"/>
              <a:t>2</a:t>
            </a:r>
            <a:r>
              <a:rPr lang="en-US" dirty="0" smtClean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5974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Hexadecimal 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hexadecimal number is represented like this:</a:t>
            </a:r>
            <a:br>
              <a:rPr lang="en-US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dirty="0" smtClean="0"/>
              <a:t>h</a:t>
            </a:r>
            <a:r>
              <a:rPr lang="en-US" baseline="-25000" dirty="0" smtClean="0"/>
              <a:t>n-1</a:t>
            </a:r>
            <a:r>
              <a:rPr lang="en-US" dirty="0" smtClean="0"/>
              <a:t> h</a:t>
            </a:r>
            <a:r>
              <a:rPr lang="en-US" baseline="-25000" dirty="0" smtClean="0"/>
              <a:t>n-2</a:t>
            </a:r>
            <a:r>
              <a:rPr lang="en-US" dirty="0" smtClean="0"/>
              <a:t> … h</a:t>
            </a:r>
            <a:r>
              <a:rPr lang="en-US" baseline="-25000" dirty="0" smtClean="0"/>
              <a:t>2</a:t>
            </a:r>
            <a:r>
              <a:rPr lang="en-US" dirty="0" smtClean="0"/>
              <a:t> h</a:t>
            </a:r>
            <a:r>
              <a:rPr lang="en-US" baseline="-25000" dirty="0" smtClean="0"/>
              <a:t>1</a:t>
            </a:r>
            <a:r>
              <a:rPr lang="en-US" dirty="0" smtClean="0"/>
              <a:t> h</a:t>
            </a:r>
            <a:r>
              <a:rPr lang="en-US" baseline="-25000" dirty="0" smtClean="0"/>
              <a:t>0</a:t>
            </a:r>
          </a:p>
          <a:p>
            <a:endParaRPr lang="en-US" sz="1200" dirty="0"/>
          </a:p>
          <a:p>
            <a:r>
              <a:rPr lang="en-US" dirty="0" smtClean="0"/>
              <a:t>Each digit h</a:t>
            </a:r>
            <a:r>
              <a:rPr lang="en-US" baseline="-25000" dirty="0" smtClean="0"/>
              <a:t>i</a:t>
            </a:r>
            <a:r>
              <a:rPr lang="en-US" dirty="0" smtClean="0"/>
              <a:t> is one of the sixteen digits:</a:t>
            </a:r>
          </a:p>
          <a:p>
            <a:pPr lvl="1"/>
            <a:r>
              <a:rPr lang="en-US" dirty="0" smtClean="0"/>
              <a:t>0123456789abcdef.</a:t>
            </a:r>
          </a:p>
          <a:p>
            <a:r>
              <a:rPr lang="en-US" dirty="0" smtClean="0"/>
              <a:t>For example, consider hexadecimal number 5b7.</a:t>
            </a:r>
          </a:p>
          <a:p>
            <a:r>
              <a:rPr lang="en-US" dirty="0" smtClean="0"/>
              <a:t>What is n? 3</a:t>
            </a:r>
          </a:p>
          <a:p>
            <a:r>
              <a:rPr lang="en-US" dirty="0"/>
              <a:t>What is h</a:t>
            </a:r>
            <a:r>
              <a:rPr lang="en-US" baseline="-25000" dirty="0" smtClean="0"/>
              <a:t>0</a:t>
            </a:r>
            <a:r>
              <a:rPr lang="en-US" dirty="0" smtClean="0"/>
              <a:t>? 7</a:t>
            </a:r>
          </a:p>
          <a:p>
            <a:r>
              <a:rPr lang="en-US" dirty="0"/>
              <a:t>What is h</a:t>
            </a:r>
            <a:r>
              <a:rPr lang="en-US" baseline="-25000" dirty="0" smtClean="0"/>
              <a:t>1</a:t>
            </a:r>
            <a:r>
              <a:rPr lang="en-US" dirty="0" smtClean="0"/>
              <a:t>? b</a:t>
            </a:r>
          </a:p>
          <a:p>
            <a:r>
              <a:rPr lang="en-US" dirty="0"/>
              <a:t>What is h</a:t>
            </a:r>
            <a:r>
              <a:rPr lang="en-US" baseline="-25000" dirty="0" smtClean="0"/>
              <a:t>2</a:t>
            </a:r>
            <a:r>
              <a:rPr lang="en-US" dirty="0" smtClean="0"/>
              <a:t>?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9476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 Hexadecimal 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4830763"/>
          </a:xfrm>
        </p:spPr>
        <p:txBody>
          <a:bodyPr/>
          <a:lstStyle/>
          <a:p>
            <a:r>
              <a:rPr lang="en-US" dirty="0"/>
              <a:t>A hexadecimal number is represented like this:</a:t>
            </a:r>
            <a:br>
              <a:rPr lang="en-US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dirty="0"/>
              <a:t>h</a:t>
            </a:r>
            <a:r>
              <a:rPr lang="en-US" baseline="-25000" dirty="0"/>
              <a:t>n-1</a:t>
            </a:r>
            <a:r>
              <a:rPr lang="en-US" dirty="0"/>
              <a:t> h</a:t>
            </a:r>
            <a:r>
              <a:rPr lang="en-US" baseline="-25000" dirty="0"/>
              <a:t>n-2</a:t>
            </a:r>
            <a:r>
              <a:rPr lang="en-US" dirty="0"/>
              <a:t> … h</a:t>
            </a:r>
            <a:r>
              <a:rPr lang="en-US" baseline="-25000" dirty="0"/>
              <a:t>2</a:t>
            </a:r>
            <a:r>
              <a:rPr lang="en-US" dirty="0"/>
              <a:t> h</a:t>
            </a:r>
            <a:r>
              <a:rPr lang="en-US" baseline="-25000" dirty="0"/>
              <a:t>1</a:t>
            </a:r>
            <a:r>
              <a:rPr lang="en-US" dirty="0"/>
              <a:t> h</a:t>
            </a:r>
            <a:r>
              <a:rPr lang="en-US" baseline="-25000" dirty="0"/>
              <a:t>0</a:t>
            </a:r>
          </a:p>
          <a:p>
            <a:endParaRPr lang="en-US" sz="1200" dirty="0"/>
          </a:p>
          <a:p>
            <a:r>
              <a:rPr lang="en-US" dirty="0" smtClean="0"/>
              <a:t>This hexadecimal number can be translated to decimal using this formula:</a:t>
            </a:r>
            <a:br>
              <a:rPr lang="en-US" dirty="0" smtClean="0"/>
            </a:br>
            <a:endParaRPr lang="en-US" sz="1200" dirty="0" smtClean="0"/>
          </a:p>
          <a:p>
            <a:pPr marL="0" indent="0">
              <a:buNone/>
            </a:pPr>
            <a:r>
              <a:rPr lang="en-US" dirty="0" smtClean="0"/>
              <a:t>b</a:t>
            </a:r>
            <a:r>
              <a:rPr lang="en-US" baseline="-25000" dirty="0" smtClean="0"/>
              <a:t>n-1</a:t>
            </a:r>
            <a:r>
              <a:rPr lang="en-US" dirty="0" smtClean="0"/>
              <a:t>*16</a:t>
            </a:r>
            <a:r>
              <a:rPr lang="en-US" baseline="30000" dirty="0" smtClean="0"/>
              <a:t>n-1</a:t>
            </a:r>
            <a:r>
              <a:rPr lang="en-US" dirty="0" smtClean="0"/>
              <a:t> + b</a:t>
            </a:r>
            <a:r>
              <a:rPr lang="en-US" baseline="-25000" dirty="0" smtClean="0"/>
              <a:t>n-2</a:t>
            </a:r>
            <a:r>
              <a:rPr lang="en-US" dirty="0" smtClean="0"/>
              <a:t>*16</a:t>
            </a:r>
            <a:r>
              <a:rPr lang="en-US" baseline="30000" dirty="0" smtClean="0"/>
              <a:t>n-2</a:t>
            </a:r>
            <a:r>
              <a:rPr lang="en-US" dirty="0" smtClean="0"/>
              <a:t> + … + b</a:t>
            </a:r>
            <a:r>
              <a:rPr lang="en-US" baseline="-25000" dirty="0" smtClean="0"/>
              <a:t>2</a:t>
            </a:r>
            <a:r>
              <a:rPr lang="en-US" dirty="0" smtClean="0"/>
              <a:t> * 16</a:t>
            </a:r>
            <a:r>
              <a:rPr lang="en-US" baseline="30000" dirty="0" smtClean="0"/>
              <a:t>2</a:t>
            </a:r>
            <a:r>
              <a:rPr lang="en-US" dirty="0" smtClean="0"/>
              <a:t> + b</a:t>
            </a:r>
            <a:r>
              <a:rPr lang="en-US" baseline="-25000" dirty="0" smtClean="0"/>
              <a:t>1</a:t>
            </a:r>
            <a:r>
              <a:rPr lang="en-US" dirty="0" smtClean="0"/>
              <a:t> * 16</a:t>
            </a:r>
            <a:r>
              <a:rPr lang="en-US" baseline="30000" dirty="0" smtClean="0"/>
              <a:t>1</a:t>
            </a:r>
            <a:r>
              <a:rPr lang="en-US" dirty="0" smtClean="0"/>
              <a:t> + b</a:t>
            </a:r>
            <a:r>
              <a:rPr lang="en-US" baseline="-25000" dirty="0" smtClean="0"/>
              <a:t>0</a:t>
            </a:r>
            <a:r>
              <a:rPr lang="en-US" dirty="0" smtClean="0"/>
              <a:t>*16</a:t>
            </a:r>
            <a:r>
              <a:rPr lang="en-US" baseline="30000" dirty="0" smtClean="0"/>
              <a:t>0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sz="1200" dirty="0" smtClean="0"/>
          </a:p>
          <a:p>
            <a:r>
              <a:rPr lang="en-US" dirty="0"/>
              <a:t>Note: if b</a:t>
            </a:r>
            <a:r>
              <a:rPr lang="en-US" baseline="-25000" dirty="0"/>
              <a:t>i</a:t>
            </a:r>
            <a:r>
              <a:rPr lang="en-US" dirty="0"/>
              <a:t> is one of </a:t>
            </a:r>
            <a:r>
              <a:rPr lang="en-US" dirty="0" err="1"/>
              <a:t>abcdef</a:t>
            </a:r>
            <a:r>
              <a:rPr lang="en-US" dirty="0"/>
              <a:t>, use the corresponding number (10, 11, 12, 13, 14, 15) when you plug it into the formula.</a:t>
            </a:r>
          </a:p>
          <a:p>
            <a:r>
              <a:rPr lang="en-US" dirty="0" smtClean="0"/>
              <a:t>This looks like the formula for binary numbers, except that here we use powers of 16 instead of powers of 2.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5593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Hexadecimal to Decimal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hexadecimal number is represented like this:</a:t>
            </a:r>
            <a:br>
              <a:rPr lang="en-US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dirty="0"/>
              <a:t>h</a:t>
            </a:r>
            <a:r>
              <a:rPr lang="en-US" baseline="-25000" dirty="0"/>
              <a:t>n-1</a:t>
            </a:r>
            <a:r>
              <a:rPr lang="en-US" dirty="0"/>
              <a:t> h</a:t>
            </a:r>
            <a:r>
              <a:rPr lang="en-US" baseline="-25000" dirty="0"/>
              <a:t>n-2</a:t>
            </a:r>
            <a:r>
              <a:rPr lang="en-US" dirty="0"/>
              <a:t> … h</a:t>
            </a:r>
            <a:r>
              <a:rPr lang="en-US" baseline="-25000" dirty="0"/>
              <a:t>2</a:t>
            </a:r>
            <a:r>
              <a:rPr lang="en-US" dirty="0"/>
              <a:t> h</a:t>
            </a:r>
            <a:r>
              <a:rPr lang="en-US" baseline="-25000" dirty="0"/>
              <a:t>1</a:t>
            </a:r>
            <a:r>
              <a:rPr lang="en-US" dirty="0"/>
              <a:t> h</a:t>
            </a:r>
            <a:r>
              <a:rPr lang="en-US" baseline="-25000" dirty="0"/>
              <a:t>0</a:t>
            </a:r>
          </a:p>
          <a:p>
            <a:endParaRPr lang="en-US" sz="1200" dirty="0"/>
          </a:p>
          <a:p>
            <a:r>
              <a:rPr lang="en-US" dirty="0"/>
              <a:t>This hexadecimal number can be translated to decimal using this formula:</a:t>
            </a:r>
            <a:br>
              <a:rPr lang="en-US" dirty="0"/>
            </a:br>
            <a:endParaRPr lang="en-US" sz="1200" dirty="0"/>
          </a:p>
          <a:p>
            <a:pPr marL="0" indent="0">
              <a:buNone/>
            </a:pPr>
            <a:r>
              <a:rPr lang="en-US" dirty="0"/>
              <a:t>b</a:t>
            </a:r>
            <a:r>
              <a:rPr lang="en-US" baseline="-25000" dirty="0"/>
              <a:t>n-1</a:t>
            </a:r>
            <a:r>
              <a:rPr lang="en-US" dirty="0"/>
              <a:t>*16</a:t>
            </a:r>
            <a:r>
              <a:rPr lang="en-US" baseline="30000" dirty="0"/>
              <a:t>n-1</a:t>
            </a:r>
            <a:r>
              <a:rPr lang="en-US" dirty="0"/>
              <a:t> + b</a:t>
            </a:r>
            <a:r>
              <a:rPr lang="en-US" baseline="-25000" dirty="0"/>
              <a:t>n-2</a:t>
            </a:r>
            <a:r>
              <a:rPr lang="en-US" dirty="0"/>
              <a:t>*16</a:t>
            </a:r>
            <a:r>
              <a:rPr lang="en-US" baseline="30000" dirty="0"/>
              <a:t>n-2</a:t>
            </a:r>
            <a:r>
              <a:rPr lang="en-US" dirty="0"/>
              <a:t> + … + b</a:t>
            </a:r>
            <a:r>
              <a:rPr lang="en-US" baseline="-25000" dirty="0"/>
              <a:t>2</a:t>
            </a:r>
            <a:r>
              <a:rPr lang="en-US" dirty="0"/>
              <a:t> * 16</a:t>
            </a:r>
            <a:r>
              <a:rPr lang="en-US" baseline="30000" dirty="0"/>
              <a:t>2</a:t>
            </a:r>
            <a:r>
              <a:rPr lang="en-US" dirty="0"/>
              <a:t> + b</a:t>
            </a:r>
            <a:r>
              <a:rPr lang="en-US" baseline="-25000" dirty="0"/>
              <a:t>1</a:t>
            </a:r>
            <a:r>
              <a:rPr lang="en-US" dirty="0"/>
              <a:t> * 16</a:t>
            </a:r>
            <a:r>
              <a:rPr lang="en-US" baseline="30000" dirty="0"/>
              <a:t>1</a:t>
            </a:r>
            <a:r>
              <a:rPr lang="en-US" dirty="0"/>
              <a:t> + b</a:t>
            </a:r>
            <a:r>
              <a:rPr lang="en-US" baseline="-25000" dirty="0"/>
              <a:t>0</a:t>
            </a:r>
            <a:r>
              <a:rPr lang="en-US" dirty="0"/>
              <a:t>*16</a:t>
            </a:r>
            <a:r>
              <a:rPr lang="en-US" baseline="30000" dirty="0"/>
              <a:t>0</a:t>
            </a:r>
            <a:r>
              <a:rPr lang="en-US" dirty="0"/>
              <a:t>.</a:t>
            </a:r>
            <a:br>
              <a:rPr lang="en-US" dirty="0"/>
            </a:br>
            <a:endParaRPr lang="en-US" sz="1200" dirty="0"/>
          </a:p>
          <a:p>
            <a:r>
              <a:rPr lang="en-US" dirty="0" smtClean="0"/>
              <a:t>So, how do we translate hexadecimal number 5b7 to decimal?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895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Hexadecimal </a:t>
            </a:r>
            <a:r>
              <a:rPr lang="en-US" dirty="0"/>
              <a:t>to Decimal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hexadecimal number is represented like this:</a:t>
            </a:r>
            <a:br>
              <a:rPr lang="en-US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dirty="0"/>
              <a:t>h</a:t>
            </a:r>
            <a:r>
              <a:rPr lang="en-US" baseline="-25000" dirty="0"/>
              <a:t>n-1</a:t>
            </a:r>
            <a:r>
              <a:rPr lang="en-US" dirty="0"/>
              <a:t> h</a:t>
            </a:r>
            <a:r>
              <a:rPr lang="en-US" baseline="-25000" dirty="0"/>
              <a:t>n-2</a:t>
            </a:r>
            <a:r>
              <a:rPr lang="en-US" dirty="0"/>
              <a:t> … h</a:t>
            </a:r>
            <a:r>
              <a:rPr lang="en-US" baseline="-25000" dirty="0"/>
              <a:t>2</a:t>
            </a:r>
            <a:r>
              <a:rPr lang="en-US" dirty="0"/>
              <a:t> h</a:t>
            </a:r>
            <a:r>
              <a:rPr lang="en-US" baseline="-25000" dirty="0"/>
              <a:t>1</a:t>
            </a:r>
            <a:r>
              <a:rPr lang="en-US" dirty="0"/>
              <a:t> h</a:t>
            </a:r>
            <a:r>
              <a:rPr lang="en-US" baseline="-25000" dirty="0"/>
              <a:t>0</a:t>
            </a:r>
          </a:p>
          <a:p>
            <a:endParaRPr lang="en-US" sz="1200" dirty="0"/>
          </a:p>
          <a:p>
            <a:r>
              <a:rPr lang="en-US" dirty="0"/>
              <a:t>This hexadecimal number can be translated to decimal using this formula:</a:t>
            </a:r>
            <a:br>
              <a:rPr lang="en-US" dirty="0"/>
            </a:br>
            <a:endParaRPr lang="en-US" sz="1200" dirty="0"/>
          </a:p>
          <a:p>
            <a:pPr marL="0" indent="0">
              <a:buNone/>
            </a:pPr>
            <a:r>
              <a:rPr lang="en-US" dirty="0"/>
              <a:t>b</a:t>
            </a:r>
            <a:r>
              <a:rPr lang="en-US" baseline="-25000" dirty="0"/>
              <a:t>n-1</a:t>
            </a:r>
            <a:r>
              <a:rPr lang="en-US" dirty="0"/>
              <a:t>*16</a:t>
            </a:r>
            <a:r>
              <a:rPr lang="en-US" baseline="30000" dirty="0"/>
              <a:t>n-1</a:t>
            </a:r>
            <a:r>
              <a:rPr lang="en-US" dirty="0"/>
              <a:t> + b</a:t>
            </a:r>
            <a:r>
              <a:rPr lang="en-US" baseline="-25000" dirty="0"/>
              <a:t>n-2</a:t>
            </a:r>
            <a:r>
              <a:rPr lang="en-US" dirty="0"/>
              <a:t>*16</a:t>
            </a:r>
            <a:r>
              <a:rPr lang="en-US" baseline="30000" dirty="0"/>
              <a:t>n-2</a:t>
            </a:r>
            <a:r>
              <a:rPr lang="en-US" dirty="0"/>
              <a:t> + … + b</a:t>
            </a:r>
            <a:r>
              <a:rPr lang="en-US" baseline="-25000" dirty="0"/>
              <a:t>2</a:t>
            </a:r>
            <a:r>
              <a:rPr lang="en-US" dirty="0"/>
              <a:t> * 16</a:t>
            </a:r>
            <a:r>
              <a:rPr lang="en-US" baseline="30000" dirty="0"/>
              <a:t>2</a:t>
            </a:r>
            <a:r>
              <a:rPr lang="en-US" dirty="0"/>
              <a:t> + b</a:t>
            </a:r>
            <a:r>
              <a:rPr lang="en-US" baseline="-25000" dirty="0"/>
              <a:t>1</a:t>
            </a:r>
            <a:r>
              <a:rPr lang="en-US" dirty="0"/>
              <a:t> * 16</a:t>
            </a:r>
            <a:r>
              <a:rPr lang="en-US" baseline="30000" dirty="0"/>
              <a:t>1</a:t>
            </a:r>
            <a:r>
              <a:rPr lang="en-US" dirty="0"/>
              <a:t> + b</a:t>
            </a:r>
            <a:r>
              <a:rPr lang="en-US" baseline="-25000" dirty="0"/>
              <a:t>0</a:t>
            </a:r>
            <a:r>
              <a:rPr lang="en-US" dirty="0"/>
              <a:t>*16</a:t>
            </a:r>
            <a:r>
              <a:rPr lang="en-US" baseline="30000" dirty="0"/>
              <a:t>0</a:t>
            </a:r>
            <a:r>
              <a:rPr lang="en-US" dirty="0"/>
              <a:t>.</a:t>
            </a:r>
            <a:br>
              <a:rPr lang="en-US" dirty="0"/>
            </a:br>
            <a:endParaRPr lang="en-US" sz="1200" dirty="0"/>
          </a:p>
          <a:p>
            <a:r>
              <a:rPr lang="en-US" dirty="0"/>
              <a:t>So, how do we translate hexadecimal number </a:t>
            </a:r>
            <a:r>
              <a:rPr lang="en-US" dirty="0" smtClean="0"/>
              <a:t>5b7 </a:t>
            </a:r>
            <a:r>
              <a:rPr lang="en-US" dirty="0"/>
              <a:t>to decimal</a:t>
            </a:r>
            <a:r>
              <a:rPr lang="en-US" dirty="0" smtClean="0"/>
              <a:t>?   (note that we plug in 11 for b).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5*16</a:t>
            </a:r>
            <a:r>
              <a:rPr lang="en-US" baseline="30000" dirty="0" smtClean="0"/>
              <a:t>2</a:t>
            </a:r>
            <a:r>
              <a:rPr lang="en-US" dirty="0" smtClean="0"/>
              <a:t> + 11*16</a:t>
            </a:r>
            <a:r>
              <a:rPr lang="en-US" baseline="30000" dirty="0" smtClean="0"/>
              <a:t>1</a:t>
            </a:r>
            <a:r>
              <a:rPr lang="en-US" dirty="0" smtClean="0"/>
              <a:t> + 7*16</a:t>
            </a:r>
            <a:r>
              <a:rPr lang="en-US" baseline="30000" dirty="0" smtClean="0"/>
              <a:t>0</a:t>
            </a:r>
            <a:r>
              <a:rPr lang="en-US" dirty="0" smtClean="0"/>
              <a:t> = 5*256 + 11*16 + 7 = 1463.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7805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Hexadecimal </a:t>
            </a:r>
            <a:r>
              <a:rPr lang="en-US" dirty="0"/>
              <a:t>to Decimal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hexadecimal number is represented like this:</a:t>
            </a:r>
            <a:br>
              <a:rPr lang="en-US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dirty="0"/>
              <a:t>h</a:t>
            </a:r>
            <a:r>
              <a:rPr lang="en-US" baseline="-25000" dirty="0"/>
              <a:t>n-1</a:t>
            </a:r>
            <a:r>
              <a:rPr lang="en-US" dirty="0"/>
              <a:t> h</a:t>
            </a:r>
            <a:r>
              <a:rPr lang="en-US" baseline="-25000" dirty="0"/>
              <a:t>n-2</a:t>
            </a:r>
            <a:r>
              <a:rPr lang="en-US" dirty="0"/>
              <a:t> … h</a:t>
            </a:r>
            <a:r>
              <a:rPr lang="en-US" baseline="-25000" dirty="0"/>
              <a:t>2</a:t>
            </a:r>
            <a:r>
              <a:rPr lang="en-US" dirty="0"/>
              <a:t> h</a:t>
            </a:r>
            <a:r>
              <a:rPr lang="en-US" baseline="-25000" dirty="0"/>
              <a:t>1</a:t>
            </a:r>
            <a:r>
              <a:rPr lang="en-US" dirty="0"/>
              <a:t> h</a:t>
            </a:r>
            <a:r>
              <a:rPr lang="en-US" baseline="-25000" dirty="0"/>
              <a:t>0</a:t>
            </a:r>
          </a:p>
          <a:p>
            <a:endParaRPr lang="en-US" sz="1200" dirty="0"/>
          </a:p>
          <a:p>
            <a:r>
              <a:rPr lang="en-US" dirty="0"/>
              <a:t>This hexadecimal number can be translated to decimal using this formula:</a:t>
            </a:r>
            <a:br>
              <a:rPr lang="en-US" dirty="0"/>
            </a:br>
            <a:endParaRPr lang="en-US" sz="1200" dirty="0"/>
          </a:p>
          <a:p>
            <a:pPr marL="0" indent="0">
              <a:buNone/>
            </a:pPr>
            <a:r>
              <a:rPr lang="en-US" dirty="0"/>
              <a:t>b</a:t>
            </a:r>
            <a:r>
              <a:rPr lang="en-US" baseline="-25000" dirty="0"/>
              <a:t>n-1</a:t>
            </a:r>
            <a:r>
              <a:rPr lang="en-US" dirty="0"/>
              <a:t>*16</a:t>
            </a:r>
            <a:r>
              <a:rPr lang="en-US" baseline="30000" dirty="0"/>
              <a:t>n-1</a:t>
            </a:r>
            <a:r>
              <a:rPr lang="en-US" dirty="0"/>
              <a:t> + b</a:t>
            </a:r>
            <a:r>
              <a:rPr lang="en-US" baseline="-25000" dirty="0"/>
              <a:t>n-2</a:t>
            </a:r>
            <a:r>
              <a:rPr lang="en-US" dirty="0"/>
              <a:t>*16</a:t>
            </a:r>
            <a:r>
              <a:rPr lang="en-US" baseline="30000" dirty="0"/>
              <a:t>n-2</a:t>
            </a:r>
            <a:r>
              <a:rPr lang="en-US" dirty="0"/>
              <a:t> + … + b</a:t>
            </a:r>
            <a:r>
              <a:rPr lang="en-US" baseline="-25000" dirty="0"/>
              <a:t>2</a:t>
            </a:r>
            <a:r>
              <a:rPr lang="en-US" dirty="0"/>
              <a:t> * 16</a:t>
            </a:r>
            <a:r>
              <a:rPr lang="en-US" baseline="30000" dirty="0"/>
              <a:t>2</a:t>
            </a:r>
            <a:r>
              <a:rPr lang="en-US" dirty="0"/>
              <a:t> + b</a:t>
            </a:r>
            <a:r>
              <a:rPr lang="en-US" baseline="-25000" dirty="0"/>
              <a:t>1</a:t>
            </a:r>
            <a:r>
              <a:rPr lang="en-US" dirty="0"/>
              <a:t> * 16</a:t>
            </a:r>
            <a:r>
              <a:rPr lang="en-US" baseline="30000" dirty="0"/>
              <a:t>1</a:t>
            </a:r>
            <a:r>
              <a:rPr lang="en-US" dirty="0"/>
              <a:t> + b</a:t>
            </a:r>
            <a:r>
              <a:rPr lang="en-US" baseline="-25000" dirty="0"/>
              <a:t>0</a:t>
            </a:r>
            <a:r>
              <a:rPr lang="en-US" dirty="0"/>
              <a:t>*16</a:t>
            </a:r>
            <a:r>
              <a:rPr lang="en-US" baseline="30000" dirty="0"/>
              <a:t>0</a:t>
            </a:r>
            <a:r>
              <a:rPr lang="en-US" dirty="0"/>
              <a:t>.</a:t>
            </a:r>
            <a:br>
              <a:rPr lang="en-US" dirty="0"/>
            </a:br>
            <a:endParaRPr lang="en-US" sz="1200" dirty="0"/>
          </a:p>
          <a:p>
            <a:r>
              <a:rPr lang="en-US" dirty="0"/>
              <a:t>So, how do we translate hexadecimal number </a:t>
            </a:r>
            <a:r>
              <a:rPr lang="en-US" b="1" dirty="0"/>
              <a:t>bad </a:t>
            </a:r>
            <a:r>
              <a:rPr lang="en-US" dirty="0"/>
              <a:t>to decimal?  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968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Hexadecimal </a:t>
            </a:r>
            <a:r>
              <a:rPr lang="en-US" dirty="0"/>
              <a:t>to Decimal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hexadecimal number is represented like this:</a:t>
            </a:r>
            <a:br>
              <a:rPr lang="en-US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dirty="0"/>
              <a:t>h</a:t>
            </a:r>
            <a:r>
              <a:rPr lang="en-US" baseline="-25000" dirty="0"/>
              <a:t>n-1</a:t>
            </a:r>
            <a:r>
              <a:rPr lang="en-US" dirty="0"/>
              <a:t> h</a:t>
            </a:r>
            <a:r>
              <a:rPr lang="en-US" baseline="-25000" dirty="0"/>
              <a:t>n-2</a:t>
            </a:r>
            <a:r>
              <a:rPr lang="en-US" dirty="0"/>
              <a:t> … h</a:t>
            </a:r>
            <a:r>
              <a:rPr lang="en-US" baseline="-25000" dirty="0"/>
              <a:t>2</a:t>
            </a:r>
            <a:r>
              <a:rPr lang="en-US" dirty="0"/>
              <a:t> h</a:t>
            </a:r>
            <a:r>
              <a:rPr lang="en-US" baseline="-25000" dirty="0"/>
              <a:t>1</a:t>
            </a:r>
            <a:r>
              <a:rPr lang="en-US" dirty="0"/>
              <a:t> h</a:t>
            </a:r>
            <a:r>
              <a:rPr lang="en-US" baseline="-25000" dirty="0"/>
              <a:t>0</a:t>
            </a:r>
          </a:p>
          <a:p>
            <a:endParaRPr lang="en-US" sz="1200" dirty="0"/>
          </a:p>
          <a:p>
            <a:r>
              <a:rPr lang="en-US" dirty="0"/>
              <a:t>This hexadecimal number can be translated to decimal using this formula:</a:t>
            </a:r>
            <a:br>
              <a:rPr lang="en-US" dirty="0"/>
            </a:br>
            <a:endParaRPr lang="en-US" sz="1200" dirty="0"/>
          </a:p>
          <a:p>
            <a:pPr marL="0" indent="0">
              <a:buNone/>
            </a:pPr>
            <a:r>
              <a:rPr lang="en-US" dirty="0"/>
              <a:t>b</a:t>
            </a:r>
            <a:r>
              <a:rPr lang="en-US" baseline="-25000" dirty="0"/>
              <a:t>n-1</a:t>
            </a:r>
            <a:r>
              <a:rPr lang="en-US" dirty="0"/>
              <a:t>*16</a:t>
            </a:r>
            <a:r>
              <a:rPr lang="en-US" baseline="30000" dirty="0"/>
              <a:t>n-1</a:t>
            </a:r>
            <a:r>
              <a:rPr lang="en-US" dirty="0"/>
              <a:t> + b</a:t>
            </a:r>
            <a:r>
              <a:rPr lang="en-US" baseline="-25000" dirty="0"/>
              <a:t>n-2</a:t>
            </a:r>
            <a:r>
              <a:rPr lang="en-US" dirty="0"/>
              <a:t>*16</a:t>
            </a:r>
            <a:r>
              <a:rPr lang="en-US" baseline="30000" dirty="0"/>
              <a:t>n-2</a:t>
            </a:r>
            <a:r>
              <a:rPr lang="en-US" dirty="0"/>
              <a:t> + … + b</a:t>
            </a:r>
            <a:r>
              <a:rPr lang="en-US" baseline="-25000" dirty="0"/>
              <a:t>2</a:t>
            </a:r>
            <a:r>
              <a:rPr lang="en-US" dirty="0"/>
              <a:t> * 16</a:t>
            </a:r>
            <a:r>
              <a:rPr lang="en-US" baseline="30000" dirty="0"/>
              <a:t>2</a:t>
            </a:r>
            <a:r>
              <a:rPr lang="en-US" dirty="0"/>
              <a:t> + b</a:t>
            </a:r>
            <a:r>
              <a:rPr lang="en-US" baseline="-25000" dirty="0"/>
              <a:t>1</a:t>
            </a:r>
            <a:r>
              <a:rPr lang="en-US" dirty="0"/>
              <a:t> * 16</a:t>
            </a:r>
            <a:r>
              <a:rPr lang="en-US" baseline="30000" dirty="0"/>
              <a:t>1</a:t>
            </a:r>
            <a:r>
              <a:rPr lang="en-US" dirty="0"/>
              <a:t> + b</a:t>
            </a:r>
            <a:r>
              <a:rPr lang="en-US" baseline="-25000" dirty="0"/>
              <a:t>0</a:t>
            </a:r>
            <a:r>
              <a:rPr lang="en-US" dirty="0"/>
              <a:t>*16</a:t>
            </a:r>
            <a:r>
              <a:rPr lang="en-US" baseline="30000" dirty="0"/>
              <a:t>0</a:t>
            </a:r>
            <a:r>
              <a:rPr lang="en-US" dirty="0"/>
              <a:t>.</a:t>
            </a:r>
            <a:br>
              <a:rPr lang="en-US" dirty="0"/>
            </a:br>
            <a:endParaRPr lang="en-US" sz="1200" dirty="0"/>
          </a:p>
          <a:p>
            <a:r>
              <a:rPr lang="en-US" dirty="0"/>
              <a:t>So, how do we translate hexadecimal number </a:t>
            </a:r>
            <a:r>
              <a:rPr lang="en-US" b="1" dirty="0" smtClean="0"/>
              <a:t>bad </a:t>
            </a:r>
            <a:r>
              <a:rPr lang="en-US" dirty="0" smtClean="0"/>
              <a:t>to </a:t>
            </a:r>
            <a:r>
              <a:rPr lang="en-US" dirty="0"/>
              <a:t>decimal? 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11*16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10*16</a:t>
            </a:r>
            <a:r>
              <a:rPr lang="en-US" baseline="300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13*16</a:t>
            </a:r>
            <a:r>
              <a:rPr lang="en-US" baseline="30000" dirty="0" smtClean="0"/>
              <a:t>0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11*256 </a:t>
            </a:r>
            <a:r>
              <a:rPr lang="en-US" dirty="0"/>
              <a:t>+ </a:t>
            </a:r>
            <a:r>
              <a:rPr lang="en-US" dirty="0" smtClean="0"/>
              <a:t>10*16 </a:t>
            </a:r>
            <a:r>
              <a:rPr lang="en-US" dirty="0"/>
              <a:t>+ </a:t>
            </a:r>
            <a:r>
              <a:rPr lang="en-US" dirty="0" smtClean="0"/>
              <a:t>13 </a:t>
            </a:r>
            <a:r>
              <a:rPr lang="en-US" dirty="0"/>
              <a:t>= </a:t>
            </a:r>
            <a:r>
              <a:rPr lang="en-US" dirty="0" smtClean="0"/>
              <a:t>2989.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8435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hexToDecimal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Let's write a function </a:t>
            </a:r>
            <a:r>
              <a:rPr lang="en-US" dirty="0" err="1" smtClean="0"/>
              <a:t>hexToDecimal</a:t>
            </a:r>
            <a:r>
              <a:rPr lang="en-US" dirty="0" smtClean="0"/>
              <a:t> that translates a hexadecimal number into a decimal number.</a:t>
            </a:r>
          </a:p>
          <a:p>
            <a:r>
              <a:rPr lang="en-US" dirty="0" smtClean="0"/>
              <a:t>What arguments </a:t>
            </a:r>
            <a:r>
              <a:rPr lang="en-US" dirty="0"/>
              <a:t>should the function </a:t>
            </a:r>
            <a:r>
              <a:rPr lang="en-US" dirty="0" smtClean="0"/>
              <a:t>take?</a:t>
            </a:r>
          </a:p>
          <a:p>
            <a:r>
              <a:rPr lang="en-US" dirty="0" smtClean="0"/>
              <a:t>What type </a:t>
            </a:r>
            <a:r>
              <a:rPr lang="en-US" dirty="0"/>
              <a:t>should the function </a:t>
            </a:r>
            <a:r>
              <a:rPr lang="en-US" dirty="0" smtClean="0"/>
              <a:t>return?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2228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hexToDecimal</a:t>
            </a:r>
            <a:r>
              <a:rPr lang="en-US" dirty="0" smtClean="0"/>
              <a:t> </a:t>
            </a:r>
            <a:r>
              <a:rPr lang="en-US" dirty="0"/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Let's write a function </a:t>
            </a:r>
            <a:r>
              <a:rPr lang="en-US" dirty="0" err="1" smtClean="0"/>
              <a:t>hexToDecimal</a:t>
            </a:r>
            <a:r>
              <a:rPr lang="en-US" dirty="0" smtClean="0"/>
              <a:t> that translates a hexadecimal number into a decimal number.</a:t>
            </a:r>
          </a:p>
          <a:p>
            <a:r>
              <a:rPr lang="en-US" dirty="0" smtClean="0"/>
              <a:t>What arguments should the function take?</a:t>
            </a:r>
          </a:p>
          <a:p>
            <a:pPr lvl="1"/>
            <a:r>
              <a:rPr lang="en-US" dirty="0" smtClean="0"/>
              <a:t>The hexadecimal number can be represented as a string.</a:t>
            </a:r>
          </a:p>
          <a:p>
            <a:r>
              <a:rPr lang="en-US" dirty="0" smtClean="0"/>
              <a:t>What type should the function return? </a:t>
            </a:r>
          </a:p>
          <a:p>
            <a:pPr lvl="1"/>
            <a:r>
              <a:rPr lang="en-US" dirty="0" smtClean="0"/>
              <a:t>The decimal number should be an int.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637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Babylonian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Babylonians used 60 digits instead of 10.</a:t>
            </a:r>
          </a:p>
          <a:p>
            <a:r>
              <a:rPr lang="en-US" dirty="0" smtClean="0"/>
              <a:t>While we do not use that system for writing numbers today, it has survived in our modern culture. Where?</a:t>
            </a:r>
          </a:p>
          <a:p>
            <a:r>
              <a:rPr lang="en-US" dirty="0" smtClean="0"/>
              <a:t>In the way we measure time.</a:t>
            </a:r>
          </a:p>
          <a:p>
            <a:pPr lvl="1"/>
            <a:r>
              <a:rPr lang="en-US" dirty="0" smtClean="0"/>
              <a:t>24 hours.</a:t>
            </a:r>
          </a:p>
          <a:p>
            <a:pPr lvl="1"/>
            <a:r>
              <a:rPr lang="en-US" dirty="0" smtClean="0"/>
              <a:t>60 minutes.</a:t>
            </a:r>
          </a:p>
          <a:p>
            <a:pPr lvl="1"/>
            <a:r>
              <a:rPr lang="en-US" dirty="0" smtClean="0"/>
              <a:t>60 seconds.</a:t>
            </a:r>
          </a:p>
          <a:p>
            <a:r>
              <a:rPr lang="en-US" dirty="0" smtClean="0"/>
              <a:t>Also in the way we measure angles.</a:t>
            </a:r>
          </a:p>
          <a:p>
            <a:pPr lvl="1"/>
            <a:r>
              <a:rPr lang="en-US" dirty="0" smtClean="0"/>
              <a:t>360 degrees.</a:t>
            </a:r>
          </a:p>
          <a:p>
            <a:pPr lvl="1"/>
            <a:r>
              <a:rPr lang="en-US" dirty="0" smtClean="0"/>
              <a:t>60 minutes.</a:t>
            </a:r>
          </a:p>
          <a:p>
            <a:pPr lvl="1"/>
            <a:r>
              <a:rPr lang="en-US" dirty="0" smtClean="0"/>
              <a:t>60 seconds.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9004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/>
          <a:lstStyle/>
          <a:p>
            <a:r>
              <a:rPr lang="en-US" dirty="0" err="1" smtClean="0"/>
              <a:t>hexToDecimal</a:t>
            </a:r>
            <a:r>
              <a:rPr lang="en-US" dirty="0" smtClean="0"/>
              <a:t> </a:t>
            </a:r>
            <a:r>
              <a:rPr lang="en-US" dirty="0"/>
              <a:t>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1210943"/>
            <a:ext cx="8686800" cy="55615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public static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hexToDecimal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text)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 = 0;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digits = "0123456789abcdef";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text.length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String c =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text.substring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i+1);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digit =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digits.indexOf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(digit == -1)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("Error: invalid hexadecimal number %s, exiting...\n", text);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System.exit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power = (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(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Math.pow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(16,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text.length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-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- 1));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result = result + digit * power;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result;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73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Decimal to Hexadecimal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we translate a decimal number, such as 540, to hexadecimal?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0613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Decimal to Hexadecimal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we translate a decimal number, such as 540, to </a:t>
            </a:r>
            <a:r>
              <a:rPr lang="en-US" dirty="0"/>
              <a:t>hexadecimal</a:t>
            </a:r>
            <a:r>
              <a:rPr lang="en-US" dirty="0" smtClean="0"/>
              <a:t>?</a:t>
            </a:r>
          </a:p>
          <a:p>
            <a:r>
              <a:rPr lang="en-US" dirty="0" smtClean="0"/>
              <a:t>Answer: we repeatedly divide by 16, until the result is 0, and use the remainder as a digit.</a:t>
            </a:r>
          </a:p>
          <a:p>
            <a:r>
              <a:rPr lang="en-US" dirty="0" smtClean="0"/>
              <a:t>If the remainder is 10, 11, 12, 13, 14, or 15, we use respectively digit a, b, c, d, e, or f.</a:t>
            </a:r>
          </a:p>
          <a:p>
            <a:r>
              <a:rPr lang="en-US" dirty="0" smtClean="0"/>
              <a:t>540 / 16 = 33, with remainder 12. So, h</a:t>
            </a:r>
            <a:r>
              <a:rPr lang="en-US" baseline="-25000" dirty="0" smtClean="0"/>
              <a:t>0</a:t>
            </a:r>
            <a:r>
              <a:rPr lang="en-US" dirty="0" smtClean="0"/>
              <a:t> is ???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8038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Decimal to Hexadecimal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we translate a decimal number, such as 540, to </a:t>
            </a:r>
            <a:r>
              <a:rPr lang="en-US" dirty="0"/>
              <a:t>hexadecimal</a:t>
            </a:r>
            <a:r>
              <a:rPr lang="en-US" dirty="0" smtClean="0"/>
              <a:t>?</a:t>
            </a:r>
          </a:p>
          <a:p>
            <a:r>
              <a:rPr lang="en-US" dirty="0" smtClean="0"/>
              <a:t>Answer: we repeatedly divide by 16, until the result is 0, and use the remainder as a digit.</a:t>
            </a:r>
          </a:p>
          <a:p>
            <a:r>
              <a:rPr lang="en-US" dirty="0" smtClean="0"/>
              <a:t>If the remainder is 10, 11, 12, 13, 14, or 15, we use respectively digit a, b, c, d, e, or f.</a:t>
            </a:r>
          </a:p>
          <a:p>
            <a:r>
              <a:rPr lang="en-US" dirty="0" smtClean="0"/>
              <a:t>540 / 16 = 33, with remainder 12. So, h</a:t>
            </a:r>
            <a:r>
              <a:rPr lang="en-US" baseline="-25000" dirty="0" smtClean="0"/>
              <a:t>0</a:t>
            </a:r>
            <a:r>
              <a:rPr lang="en-US" dirty="0" smtClean="0"/>
              <a:t> is c.</a:t>
            </a:r>
          </a:p>
          <a:p>
            <a:r>
              <a:rPr lang="en-US" dirty="0" smtClean="0"/>
              <a:t>33 / 16 = ??? with remainder ???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9281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Decimal to Hexadecimal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we translate a decimal number, such as 540, to </a:t>
            </a:r>
            <a:r>
              <a:rPr lang="en-US" dirty="0"/>
              <a:t>hexadecimal</a:t>
            </a:r>
            <a:r>
              <a:rPr lang="en-US" dirty="0" smtClean="0"/>
              <a:t>?</a:t>
            </a:r>
          </a:p>
          <a:p>
            <a:r>
              <a:rPr lang="en-US" dirty="0" smtClean="0"/>
              <a:t>Answer: we repeatedly divide by 16, until the result is 0, and use the remainder as a digit.</a:t>
            </a:r>
          </a:p>
          <a:p>
            <a:r>
              <a:rPr lang="en-US" dirty="0" smtClean="0"/>
              <a:t>If the remainder is 10, 11, 12, 13, 14, or 15, we use respectively digit a, b, c, d, e, or f.</a:t>
            </a:r>
          </a:p>
          <a:p>
            <a:r>
              <a:rPr lang="en-US" dirty="0" smtClean="0"/>
              <a:t>540 / 16 = 33, with remainder 12. So, h</a:t>
            </a:r>
            <a:r>
              <a:rPr lang="en-US" baseline="-25000" dirty="0" smtClean="0"/>
              <a:t>0</a:t>
            </a:r>
            <a:r>
              <a:rPr lang="en-US" dirty="0" smtClean="0"/>
              <a:t> is c.</a:t>
            </a:r>
          </a:p>
          <a:p>
            <a:r>
              <a:rPr lang="en-US" dirty="0" smtClean="0"/>
              <a:t>33 / 16 = 2 with remainder 1. So, h</a:t>
            </a:r>
            <a:r>
              <a:rPr lang="en-US" baseline="-25000" dirty="0" smtClean="0"/>
              <a:t>1</a:t>
            </a:r>
            <a:r>
              <a:rPr lang="en-US" dirty="0" smtClean="0"/>
              <a:t> is 1.</a:t>
            </a:r>
          </a:p>
          <a:p>
            <a:r>
              <a:rPr lang="en-US" dirty="0" smtClean="0"/>
              <a:t>2 / 16 = ??? with remainder ???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1325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Decimal to Hexadecimal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we translate a decimal number, such as 540, to </a:t>
            </a:r>
            <a:r>
              <a:rPr lang="en-US" dirty="0"/>
              <a:t>hexadecimal</a:t>
            </a:r>
            <a:r>
              <a:rPr lang="en-US" dirty="0" smtClean="0"/>
              <a:t>?</a:t>
            </a:r>
          </a:p>
          <a:p>
            <a:r>
              <a:rPr lang="en-US" dirty="0" smtClean="0"/>
              <a:t>Answer: we repeatedly divide by 16, until the result is 0, and use the remainder as a digit.</a:t>
            </a:r>
          </a:p>
          <a:p>
            <a:r>
              <a:rPr lang="en-US" dirty="0" smtClean="0"/>
              <a:t>If the remainder is 10, 11, 12, 13, 14, or 15, we use respectively digit a, b, c, d, e, or f.</a:t>
            </a:r>
          </a:p>
          <a:p>
            <a:r>
              <a:rPr lang="en-US" dirty="0" smtClean="0"/>
              <a:t>540 / 16 = 33, with remainder 12. So, h</a:t>
            </a:r>
            <a:r>
              <a:rPr lang="en-US" baseline="-25000" dirty="0" smtClean="0"/>
              <a:t>0</a:t>
            </a:r>
            <a:r>
              <a:rPr lang="en-US" dirty="0" smtClean="0"/>
              <a:t> is c.</a:t>
            </a:r>
          </a:p>
          <a:p>
            <a:r>
              <a:rPr lang="en-US" dirty="0" smtClean="0"/>
              <a:t>33 / 16 = 2 with remainder 1. So, h</a:t>
            </a:r>
            <a:r>
              <a:rPr lang="en-US" baseline="-25000" dirty="0" smtClean="0"/>
              <a:t>1</a:t>
            </a:r>
            <a:r>
              <a:rPr lang="en-US" dirty="0" smtClean="0"/>
              <a:t> is 1.</a:t>
            </a:r>
          </a:p>
          <a:p>
            <a:r>
              <a:rPr lang="en-US" dirty="0" smtClean="0"/>
              <a:t>2 / 16 = 0 with remainder 2. </a:t>
            </a:r>
            <a:r>
              <a:rPr lang="en-US" dirty="0"/>
              <a:t>So, </a:t>
            </a:r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is 2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So, 540 in hexadecimal is ???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7136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Decimal to Hexadecimal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we translate a decimal number, such as 540, to </a:t>
            </a:r>
            <a:r>
              <a:rPr lang="en-US" dirty="0"/>
              <a:t>hexadecimal</a:t>
            </a:r>
            <a:r>
              <a:rPr lang="en-US" dirty="0" smtClean="0"/>
              <a:t>?</a:t>
            </a:r>
          </a:p>
          <a:p>
            <a:r>
              <a:rPr lang="en-US" dirty="0" smtClean="0"/>
              <a:t>Answer: we repeatedly divide by 16, until the result is 0, and use the remainder as a digit.</a:t>
            </a:r>
          </a:p>
          <a:p>
            <a:r>
              <a:rPr lang="en-US" dirty="0" smtClean="0"/>
              <a:t>If the remainder is 10, 11, 12, 13, 14, or 15, we use respectively digit a, b, c, d, e, or f.</a:t>
            </a:r>
          </a:p>
          <a:p>
            <a:r>
              <a:rPr lang="en-US" dirty="0" smtClean="0"/>
              <a:t>540 / 16 = 33, with remainder 12. So, h</a:t>
            </a:r>
            <a:r>
              <a:rPr lang="en-US" baseline="-25000" dirty="0" smtClean="0"/>
              <a:t>0</a:t>
            </a:r>
            <a:r>
              <a:rPr lang="en-US" dirty="0" smtClean="0"/>
              <a:t> is c.</a:t>
            </a:r>
          </a:p>
          <a:p>
            <a:r>
              <a:rPr lang="en-US" dirty="0" smtClean="0"/>
              <a:t>33 / 16 = 2 with remainder 1. So, h</a:t>
            </a:r>
            <a:r>
              <a:rPr lang="en-US" baseline="-25000" dirty="0" smtClean="0"/>
              <a:t>1</a:t>
            </a:r>
            <a:r>
              <a:rPr lang="en-US" dirty="0" smtClean="0"/>
              <a:t> is 1.</a:t>
            </a:r>
          </a:p>
          <a:p>
            <a:r>
              <a:rPr lang="en-US" dirty="0" smtClean="0"/>
              <a:t>2 / 16 = 0 with remainder 2. </a:t>
            </a:r>
            <a:r>
              <a:rPr lang="en-US" dirty="0"/>
              <a:t>So, </a:t>
            </a:r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smtClean="0"/>
              <a:t>2.</a:t>
            </a:r>
          </a:p>
          <a:p>
            <a:r>
              <a:rPr lang="en-US" dirty="0" smtClean="0"/>
              <a:t>So, 540 in hexadecimal is 21c.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5677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decimalToHexadecimal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Let's write a function </a:t>
            </a:r>
            <a:r>
              <a:rPr lang="en-US" dirty="0" err="1" smtClean="0"/>
              <a:t>decimalToHexadecimal</a:t>
            </a:r>
            <a:r>
              <a:rPr lang="en-US" dirty="0" smtClean="0"/>
              <a:t> that translates a decimal number into a hexadecimal number.</a:t>
            </a:r>
          </a:p>
          <a:p>
            <a:r>
              <a:rPr lang="en-US" dirty="0" smtClean="0"/>
              <a:t>What arguments should the function take?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What type should the function return?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0616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decimalToHexadecimal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Let's write a function </a:t>
            </a:r>
            <a:r>
              <a:rPr lang="en-US" dirty="0" err="1" smtClean="0"/>
              <a:t>decimalToHexadecimal</a:t>
            </a:r>
            <a:r>
              <a:rPr lang="en-US" dirty="0" smtClean="0"/>
              <a:t> that translates a decimal number into a hexadecimal number.</a:t>
            </a:r>
          </a:p>
          <a:p>
            <a:r>
              <a:rPr lang="en-US" dirty="0" smtClean="0"/>
              <a:t>What arguments should the function take?</a:t>
            </a:r>
          </a:p>
          <a:p>
            <a:pPr lvl="1"/>
            <a:r>
              <a:rPr lang="en-US" dirty="0"/>
              <a:t>The decimal number should be an int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What type should the function return? </a:t>
            </a:r>
          </a:p>
          <a:p>
            <a:pPr lvl="1"/>
            <a:r>
              <a:rPr lang="en-US" dirty="0" smtClean="0"/>
              <a:t>The hexadecimal number should be a </a:t>
            </a:r>
            <a:r>
              <a:rPr lang="en-US" dirty="0"/>
              <a:t>string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4257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/>
          <a:lstStyle/>
          <a:p>
            <a:r>
              <a:rPr lang="en-US" dirty="0" err="1" smtClean="0"/>
              <a:t>decimalToHexadecimal</a:t>
            </a:r>
            <a:r>
              <a:rPr lang="en-US" dirty="0" smtClean="0"/>
              <a:t> </a:t>
            </a:r>
            <a:r>
              <a:rPr lang="en-US" dirty="0"/>
              <a:t>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1210943"/>
            <a:ext cx="8686800" cy="531530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public static String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decimalToHexadecimal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result = "";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digits = "0123456789abcdef";</a:t>
            </a:r>
          </a:p>
          <a:p>
            <a:pPr marL="342900" lvl="0" indent="-342900">
              <a:spcBef>
                <a:spcPct val="20000"/>
              </a:spcBef>
            </a:pP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while(true)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remainder = number % 16;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String digit =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digits.substring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(remainder, remainder+1);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result = digit + result;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number = number / 16;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(number == 0)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break;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result;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85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68362"/>
          </a:xfrm>
        </p:spPr>
        <p:txBody>
          <a:bodyPr/>
          <a:lstStyle/>
          <a:p>
            <a:r>
              <a:rPr lang="en-US" dirty="0" smtClean="0"/>
              <a:t>Binary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Computers, in their electronic circuits, essentially use two digits: 1 and 0.</a:t>
            </a:r>
          </a:p>
          <a:p>
            <a:r>
              <a:rPr lang="en-US" sz="2400" dirty="0" smtClean="0"/>
              <a:t>1 corresponds to a certain electrical (or magnetic, or optical) signal.</a:t>
            </a:r>
          </a:p>
          <a:p>
            <a:r>
              <a:rPr lang="en-US" sz="2400" dirty="0" smtClean="0"/>
              <a:t>0 corresponds to another electrical (or magnetic, or optical) signal.</a:t>
            </a:r>
          </a:p>
          <a:p>
            <a:r>
              <a:rPr lang="en-US" sz="2400" dirty="0" smtClean="0"/>
              <a:t>This means that we need to represent all numbers using those two digits.</a:t>
            </a:r>
          </a:p>
          <a:p>
            <a:pPr lvl="1"/>
            <a:r>
              <a:rPr lang="en-US" sz="2000" dirty="0" smtClean="0"/>
              <a:t>Numbers represented using 1 and 0 are called </a:t>
            </a:r>
            <a:r>
              <a:rPr lang="en-US" sz="2000" b="1" u="sng" dirty="0" smtClean="0"/>
              <a:t>binary numbers.</a:t>
            </a:r>
            <a:endParaRPr lang="en-US" sz="2000" dirty="0" smtClean="0"/>
          </a:p>
          <a:p>
            <a:r>
              <a:rPr lang="en-US" sz="2400" dirty="0" smtClean="0"/>
              <a:t>Java (like any modern programming language) allows us to use decimal numbers.</a:t>
            </a:r>
          </a:p>
          <a:p>
            <a:r>
              <a:rPr lang="en-US" sz="2400" dirty="0" smtClean="0"/>
              <a:t>Inside the computer, before the program gets executed, all decimal numbers are translated to binary.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80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1310 is our introductory course, it is a good place for you to learn some basics about binary numbers.</a:t>
            </a:r>
          </a:p>
          <a:p>
            <a:r>
              <a:rPr lang="en-US" dirty="0" smtClean="0"/>
              <a:t>We will do a simplified version.</a:t>
            </a:r>
          </a:p>
          <a:p>
            <a:r>
              <a:rPr lang="en-US" dirty="0" smtClean="0"/>
              <a:t>We will not worry about representing:</a:t>
            </a:r>
          </a:p>
          <a:p>
            <a:pPr lvl="1"/>
            <a:r>
              <a:rPr lang="en-US" dirty="0" smtClean="0"/>
              <a:t>Floating point numbers.</a:t>
            </a:r>
          </a:p>
          <a:p>
            <a:pPr lvl="1"/>
            <a:r>
              <a:rPr lang="en-US" dirty="0" smtClean="0"/>
              <a:t>Negative numbers.</a:t>
            </a:r>
          </a:p>
          <a:p>
            <a:r>
              <a:rPr lang="en-US" dirty="0" smtClean="0"/>
              <a:t>We will learn how to represent positive integers in binary.</a:t>
            </a:r>
          </a:p>
          <a:p>
            <a:r>
              <a:rPr lang="en-US" dirty="0" smtClean="0"/>
              <a:t>We will learn how to translate from binary to decimal and the other way around.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66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Binary 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general, a binary number is represented like this:</a:t>
            </a:r>
            <a:br>
              <a:rPr lang="en-US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dirty="0" smtClean="0"/>
              <a:t>b</a:t>
            </a:r>
            <a:r>
              <a:rPr lang="en-US" baseline="-25000" dirty="0" smtClean="0"/>
              <a:t>n-1</a:t>
            </a:r>
            <a:r>
              <a:rPr lang="en-US" dirty="0" smtClean="0"/>
              <a:t> b</a:t>
            </a:r>
            <a:r>
              <a:rPr lang="en-US" baseline="-25000" dirty="0" smtClean="0"/>
              <a:t>n-2</a:t>
            </a:r>
            <a:r>
              <a:rPr lang="en-US" dirty="0" smtClean="0"/>
              <a:t> … b</a:t>
            </a:r>
            <a:r>
              <a:rPr lang="en-US" baseline="-25000" dirty="0" smtClean="0"/>
              <a:t>2</a:t>
            </a:r>
            <a:r>
              <a:rPr lang="en-US" dirty="0" smtClean="0"/>
              <a:t> b</a:t>
            </a:r>
            <a:r>
              <a:rPr lang="en-US" baseline="-25000" dirty="0" smtClean="0"/>
              <a:t>1</a:t>
            </a:r>
            <a:r>
              <a:rPr lang="en-US" dirty="0" smtClean="0"/>
              <a:t> b</a:t>
            </a:r>
            <a:r>
              <a:rPr lang="en-US" baseline="-25000" dirty="0" smtClean="0"/>
              <a:t>0</a:t>
            </a:r>
          </a:p>
          <a:p>
            <a:endParaRPr lang="en-US" sz="1200" dirty="0"/>
          </a:p>
          <a:p>
            <a:r>
              <a:rPr lang="en-US" dirty="0" smtClean="0"/>
              <a:t>Each digit b</a:t>
            </a:r>
            <a:r>
              <a:rPr lang="en-US" baseline="-25000" dirty="0" smtClean="0"/>
              <a:t>i</a:t>
            </a:r>
            <a:r>
              <a:rPr lang="en-US" dirty="0" smtClean="0"/>
              <a:t> is either 1 or 0.</a:t>
            </a:r>
          </a:p>
          <a:p>
            <a:r>
              <a:rPr lang="en-US" dirty="0" smtClean="0"/>
              <a:t>For example, consider binary number 10011.</a:t>
            </a:r>
          </a:p>
          <a:p>
            <a:r>
              <a:rPr lang="en-US" dirty="0" smtClean="0"/>
              <a:t>What is n?</a:t>
            </a:r>
          </a:p>
          <a:p>
            <a:r>
              <a:rPr lang="en-US" dirty="0"/>
              <a:t>What is b</a:t>
            </a:r>
            <a:r>
              <a:rPr lang="en-US" baseline="-25000" dirty="0"/>
              <a:t>0</a:t>
            </a:r>
            <a:r>
              <a:rPr lang="en-US" dirty="0" smtClean="0"/>
              <a:t>?</a:t>
            </a:r>
          </a:p>
          <a:p>
            <a:r>
              <a:rPr lang="en-US" dirty="0"/>
              <a:t>What is </a:t>
            </a:r>
            <a:r>
              <a:rPr lang="en-US" dirty="0" smtClean="0"/>
              <a:t>b</a:t>
            </a:r>
            <a:r>
              <a:rPr lang="en-US" baseline="-25000" dirty="0" smtClean="0"/>
              <a:t>1</a:t>
            </a:r>
            <a:r>
              <a:rPr lang="en-US" dirty="0" smtClean="0"/>
              <a:t>?</a:t>
            </a:r>
          </a:p>
          <a:p>
            <a:r>
              <a:rPr lang="en-US" dirty="0"/>
              <a:t>What is </a:t>
            </a:r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r>
              <a:rPr lang="en-US" dirty="0" smtClean="0"/>
              <a:t>?</a:t>
            </a:r>
          </a:p>
          <a:p>
            <a:r>
              <a:rPr lang="en-US" dirty="0"/>
              <a:t>What is </a:t>
            </a:r>
            <a:r>
              <a:rPr lang="en-US" dirty="0" smtClean="0"/>
              <a:t>b</a:t>
            </a:r>
            <a:r>
              <a:rPr lang="en-US" baseline="-25000" dirty="0" smtClean="0"/>
              <a:t>3</a:t>
            </a:r>
            <a:r>
              <a:rPr lang="en-US" dirty="0" smtClean="0"/>
              <a:t>?</a:t>
            </a:r>
          </a:p>
          <a:p>
            <a:r>
              <a:rPr lang="en-US" dirty="0"/>
              <a:t>What is </a:t>
            </a:r>
            <a:r>
              <a:rPr lang="en-US" dirty="0" smtClean="0"/>
              <a:t>b</a:t>
            </a:r>
            <a:r>
              <a:rPr lang="en-US" baseline="-25000" dirty="0" smtClean="0"/>
              <a:t>4</a:t>
            </a:r>
            <a:r>
              <a:rPr lang="en-US" dirty="0" smtClean="0"/>
              <a:t>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727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Binary 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general, a binary number is represented like this:</a:t>
            </a:r>
            <a:br>
              <a:rPr lang="en-US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dirty="0" smtClean="0"/>
              <a:t>b</a:t>
            </a:r>
            <a:r>
              <a:rPr lang="en-US" baseline="-25000" dirty="0" smtClean="0"/>
              <a:t>n-1</a:t>
            </a:r>
            <a:r>
              <a:rPr lang="en-US" dirty="0" smtClean="0"/>
              <a:t> b</a:t>
            </a:r>
            <a:r>
              <a:rPr lang="en-US" baseline="-25000" dirty="0" smtClean="0"/>
              <a:t>n-2</a:t>
            </a:r>
            <a:r>
              <a:rPr lang="en-US" dirty="0" smtClean="0"/>
              <a:t> … b</a:t>
            </a:r>
            <a:r>
              <a:rPr lang="en-US" baseline="-25000" dirty="0" smtClean="0"/>
              <a:t>2</a:t>
            </a:r>
            <a:r>
              <a:rPr lang="en-US" dirty="0" smtClean="0"/>
              <a:t> b</a:t>
            </a:r>
            <a:r>
              <a:rPr lang="en-US" baseline="-25000" dirty="0" smtClean="0"/>
              <a:t>1</a:t>
            </a:r>
            <a:r>
              <a:rPr lang="en-US" dirty="0" smtClean="0"/>
              <a:t> b</a:t>
            </a:r>
            <a:r>
              <a:rPr lang="en-US" baseline="-25000" dirty="0" smtClean="0"/>
              <a:t>0</a:t>
            </a:r>
          </a:p>
          <a:p>
            <a:endParaRPr lang="en-US" sz="1200" dirty="0"/>
          </a:p>
          <a:p>
            <a:r>
              <a:rPr lang="en-US" dirty="0" smtClean="0"/>
              <a:t>Each digit b</a:t>
            </a:r>
            <a:r>
              <a:rPr lang="en-US" baseline="-25000" dirty="0" smtClean="0"/>
              <a:t>i</a:t>
            </a:r>
            <a:r>
              <a:rPr lang="en-US" dirty="0" smtClean="0"/>
              <a:t> is either 1 or 0.</a:t>
            </a:r>
          </a:p>
          <a:p>
            <a:r>
              <a:rPr lang="en-US" dirty="0" smtClean="0"/>
              <a:t>For example, consider binary number 10011.</a:t>
            </a:r>
          </a:p>
          <a:p>
            <a:r>
              <a:rPr lang="en-US" dirty="0" smtClean="0"/>
              <a:t>What is n? 5</a:t>
            </a:r>
          </a:p>
          <a:p>
            <a:r>
              <a:rPr lang="en-US" dirty="0"/>
              <a:t>What is b</a:t>
            </a:r>
            <a:r>
              <a:rPr lang="en-US" baseline="-25000" dirty="0"/>
              <a:t>0</a:t>
            </a:r>
            <a:r>
              <a:rPr lang="en-US" dirty="0" smtClean="0"/>
              <a:t>? 1</a:t>
            </a:r>
          </a:p>
          <a:p>
            <a:r>
              <a:rPr lang="en-US" dirty="0"/>
              <a:t>What is </a:t>
            </a:r>
            <a:r>
              <a:rPr lang="en-US" dirty="0" smtClean="0"/>
              <a:t>b</a:t>
            </a:r>
            <a:r>
              <a:rPr lang="en-US" baseline="-25000" dirty="0" smtClean="0"/>
              <a:t>1</a:t>
            </a:r>
            <a:r>
              <a:rPr lang="en-US" dirty="0" smtClean="0"/>
              <a:t>? 1</a:t>
            </a:r>
          </a:p>
          <a:p>
            <a:r>
              <a:rPr lang="en-US" dirty="0"/>
              <a:t>What is </a:t>
            </a:r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r>
              <a:rPr lang="en-US" dirty="0" smtClean="0"/>
              <a:t>? 0</a:t>
            </a:r>
          </a:p>
          <a:p>
            <a:r>
              <a:rPr lang="en-US" dirty="0"/>
              <a:t>What is </a:t>
            </a:r>
            <a:r>
              <a:rPr lang="en-US" dirty="0" smtClean="0"/>
              <a:t>b</a:t>
            </a:r>
            <a:r>
              <a:rPr lang="en-US" baseline="-25000" dirty="0" smtClean="0"/>
              <a:t>3</a:t>
            </a:r>
            <a:r>
              <a:rPr lang="en-US" dirty="0" smtClean="0"/>
              <a:t>? 0</a:t>
            </a:r>
          </a:p>
          <a:p>
            <a:r>
              <a:rPr lang="en-US" dirty="0"/>
              <a:t>What is </a:t>
            </a:r>
            <a:r>
              <a:rPr lang="en-US" dirty="0" smtClean="0"/>
              <a:t>b</a:t>
            </a:r>
            <a:r>
              <a:rPr lang="en-US" baseline="-25000" dirty="0" smtClean="0"/>
              <a:t>4</a:t>
            </a:r>
            <a:r>
              <a:rPr lang="en-US" dirty="0" smtClean="0"/>
              <a:t>? 1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201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Binary 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general, a binary number is represented like this:</a:t>
            </a:r>
            <a:br>
              <a:rPr lang="en-US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dirty="0" smtClean="0"/>
              <a:t>b</a:t>
            </a:r>
            <a:r>
              <a:rPr lang="en-US" baseline="-25000" dirty="0" smtClean="0"/>
              <a:t>n-1</a:t>
            </a:r>
            <a:r>
              <a:rPr lang="en-US" dirty="0" smtClean="0"/>
              <a:t> b</a:t>
            </a:r>
            <a:r>
              <a:rPr lang="en-US" baseline="-25000" dirty="0" smtClean="0"/>
              <a:t>n-2</a:t>
            </a:r>
            <a:r>
              <a:rPr lang="en-US" dirty="0" smtClean="0"/>
              <a:t> … b</a:t>
            </a:r>
            <a:r>
              <a:rPr lang="en-US" baseline="-25000" dirty="0" smtClean="0"/>
              <a:t>2</a:t>
            </a:r>
            <a:r>
              <a:rPr lang="en-US" dirty="0" smtClean="0"/>
              <a:t> b</a:t>
            </a:r>
            <a:r>
              <a:rPr lang="en-US" baseline="-25000" dirty="0" smtClean="0"/>
              <a:t>1</a:t>
            </a:r>
            <a:r>
              <a:rPr lang="en-US" dirty="0" smtClean="0"/>
              <a:t> b</a:t>
            </a:r>
            <a:r>
              <a:rPr lang="en-US" baseline="-25000" dirty="0" smtClean="0"/>
              <a:t>0</a:t>
            </a:r>
          </a:p>
          <a:p>
            <a:endParaRPr lang="en-US" sz="1200" dirty="0"/>
          </a:p>
          <a:p>
            <a:r>
              <a:rPr lang="en-US" dirty="0" smtClean="0"/>
              <a:t>This binary number can be translated to decimal using this formula:</a:t>
            </a:r>
            <a:br>
              <a:rPr lang="en-US" dirty="0" smtClean="0"/>
            </a:br>
            <a:endParaRPr lang="en-US" sz="1200" dirty="0" smtClean="0"/>
          </a:p>
          <a:p>
            <a:pPr marL="0" indent="0">
              <a:buNone/>
            </a:pPr>
            <a:r>
              <a:rPr lang="en-US" dirty="0" smtClean="0"/>
              <a:t>b</a:t>
            </a:r>
            <a:r>
              <a:rPr lang="en-US" baseline="-25000" dirty="0" smtClean="0"/>
              <a:t>n-1</a:t>
            </a:r>
            <a:r>
              <a:rPr lang="en-US" dirty="0" smtClean="0"/>
              <a:t>*2</a:t>
            </a:r>
            <a:r>
              <a:rPr lang="en-US" baseline="30000" dirty="0" smtClean="0"/>
              <a:t>n-1</a:t>
            </a:r>
            <a:r>
              <a:rPr lang="en-US" dirty="0" smtClean="0"/>
              <a:t> + b</a:t>
            </a:r>
            <a:r>
              <a:rPr lang="en-US" baseline="-25000" dirty="0" smtClean="0"/>
              <a:t>n-2</a:t>
            </a:r>
            <a:r>
              <a:rPr lang="en-US" dirty="0" smtClean="0"/>
              <a:t>*2</a:t>
            </a:r>
            <a:r>
              <a:rPr lang="en-US" baseline="30000" dirty="0" smtClean="0"/>
              <a:t>n-2</a:t>
            </a:r>
            <a:r>
              <a:rPr lang="en-US" dirty="0" smtClean="0"/>
              <a:t> + … + b</a:t>
            </a:r>
            <a:r>
              <a:rPr lang="en-US" baseline="-25000" dirty="0" smtClean="0"/>
              <a:t>2</a:t>
            </a:r>
            <a:r>
              <a:rPr lang="en-US" dirty="0" smtClean="0"/>
              <a:t> * 2</a:t>
            </a:r>
            <a:r>
              <a:rPr lang="en-US" baseline="30000" dirty="0" smtClean="0"/>
              <a:t>2</a:t>
            </a:r>
            <a:r>
              <a:rPr lang="en-US" dirty="0" smtClean="0"/>
              <a:t> + b</a:t>
            </a:r>
            <a:r>
              <a:rPr lang="en-US" baseline="-25000" dirty="0" smtClean="0"/>
              <a:t>1</a:t>
            </a:r>
            <a:r>
              <a:rPr lang="en-US" dirty="0" smtClean="0"/>
              <a:t> * 2</a:t>
            </a:r>
            <a:r>
              <a:rPr lang="en-US" baseline="30000" dirty="0" smtClean="0"/>
              <a:t>1</a:t>
            </a:r>
            <a:r>
              <a:rPr lang="en-US" dirty="0" smtClean="0"/>
              <a:t> + b</a:t>
            </a:r>
            <a:r>
              <a:rPr lang="en-US" baseline="-25000" dirty="0" smtClean="0"/>
              <a:t>0</a:t>
            </a:r>
            <a:r>
              <a:rPr lang="en-US" dirty="0" smtClean="0"/>
              <a:t> * 2</a:t>
            </a:r>
            <a:r>
              <a:rPr lang="en-US" baseline="30000" dirty="0" smtClean="0"/>
              <a:t>0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sz="1200" dirty="0" smtClean="0"/>
          </a:p>
          <a:p>
            <a:r>
              <a:rPr lang="en-US" dirty="0" smtClean="0"/>
              <a:t>As a quick review: </a:t>
            </a:r>
          </a:p>
          <a:p>
            <a:pPr lvl="1"/>
            <a:r>
              <a:rPr lang="en-US" dirty="0" smtClean="0"/>
              <a:t>What is 2</a:t>
            </a:r>
            <a:r>
              <a:rPr lang="en-US" baseline="30000" dirty="0" smtClean="0"/>
              <a:t>0</a:t>
            </a:r>
            <a:r>
              <a:rPr lang="en-US" dirty="0" smtClean="0"/>
              <a:t>?</a:t>
            </a:r>
          </a:p>
          <a:p>
            <a:pPr lvl="1"/>
            <a:r>
              <a:rPr lang="en-US" dirty="0"/>
              <a:t>What is </a:t>
            </a:r>
            <a:r>
              <a:rPr lang="en-US" dirty="0" smtClean="0"/>
              <a:t>2</a:t>
            </a:r>
            <a:r>
              <a:rPr lang="en-US" baseline="30000" dirty="0" smtClean="0"/>
              <a:t>1</a:t>
            </a:r>
            <a:r>
              <a:rPr lang="en-US" dirty="0" smtClean="0"/>
              <a:t>?</a:t>
            </a:r>
            <a:endParaRPr lang="en-US" dirty="0"/>
          </a:p>
          <a:p>
            <a:pPr lvl="1"/>
            <a:r>
              <a:rPr lang="en-US" dirty="0"/>
              <a:t>What is </a:t>
            </a:r>
            <a:r>
              <a:rPr lang="en-US" dirty="0" smtClean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?</a:t>
            </a:r>
          </a:p>
          <a:p>
            <a:pPr lvl="1"/>
            <a:r>
              <a:rPr lang="en-US" dirty="0"/>
              <a:t>What is </a:t>
            </a:r>
            <a:r>
              <a:rPr lang="en-US" dirty="0" smtClean="0"/>
              <a:t>2</a:t>
            </a:r>
            <a:r>
              <a:rPr lang="en-US" baseline="30000" dirty="0" smtClean="0"/>
              <a:t>3</a:t>
            </a:r>
            <a:r>
              <a:rPr lang="en-US" dirty="0" smtClean="0"/>
              <a:t>?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969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1565</TotalTime>
  <Words>2784</Words>
  <Application>Microsoft Office PowerPoint</Application>
  <PresentationFormat>On-screen Show (4:3)</PresentationFormat>
  <Paragraphs>435</Paragraphs>
  <Slides>49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PowerPoint Presentation</vt:lpstr>
      <vt:lpstr>Decimal Numbers</vt:lpstr>
      <vt:lpstr>Babylonian Numbers</vt:lpstr>
      <vt:lpstr>Babylonian Numbers</vt:lpstr>
      <vt:lpstr>Binary Numbers</vt:lpstr>
      <vt:lpstr>Binary Numbers</vt:lpstr>
      <vt:lpstr>Reading a Binary Number</vt:lpstr>
      <vt:lpstr>Reading a Binary Number</vt:lpstr>
      <vt:lpstr>Reading a Binary Number</vt:lpstr>
      <vt:lpstr>Reading a Binary Number</vt:lpstr>
      <vt:lpstr>Translating from Binary to Decimal</vt:lpstr>
      <vt:lpstr>Translating from Binary to Decimal</vt:lpstr>
      <vt:lpstr>Translating from Binary to Decimal</vt:lpstr>
      <vt:lpstr>Translating from Binary to Decimal</vt:lpstr>
      <vt:lpstr>binaryToDecimal Function</vt:lpstr>
      <vt:lpstr>binaryToDecimal Function</vt:lpstr>
      <vt:lpstr>binaryToDecimal Function</vt:lpstr>
      <vt:lpstr>Translating from Decimal to Binary</vt:lpstr>
      <vt:lpstr>Translating from Decimal to Binary</vt:lpstr>
      <vt:lpstr>Translating from Decimal to Binary</vt:lpstr>
      <vt:lpstr>Translating from Decimal to Binary</vt:lpstr>
      <vt:lpstr>Translating from Decimal to Binary</vt:lpstr>
      <vt:lpstr>Translating from Decimal to Binary</vt:lpstr>
      <vt:lpstr>Translating from Decimal to Binary</vt:lpstr>
      <vt:lpstr>Translating from Decimal to Binary</vt:lpstr>
      <vt:lpstr>Translating from Decimal to Binary</vt:lpstr>
      <vt:lpstr>decimalToBinary Function</vt:lpstr>
      <vt:lpstr>decimalToBinary Function</vt:lpstr>
      <vt:lpstr>decimalToBinary Function</vt:lpstr>
      <vt:lpstr>Hexadecimal Numbers</vt:lpstr>
      <vt:lpstr>Reading a Hexadecimal Number</vt:lpstr>
      <vt:lpstr>Reading a Hexadecimal Number</vt:lpstr>
      <vt:lpstr>Reading a Hexadecimal Number</vt:lpstr>
      <vt:lpstr>From Hexadecimal to Decimal</vt:lpstr>
      <vt:lpstr>From Hexadecimal to Decimal</vt:lpstr>
      <vt:lpstr>From Hexadecimal to Decimal</vt:lpstr>
      <vt:lpstr>From Hexadecimal to Decimal</vt:lpstr>
      <vt:lpstr>hexToDecimal Function</vt:lpstr>
      <vt:lpstr>hexToDecimal Function</vt:lpstr>
      <vt:lpstr>hexToDecimal Function</vt:lpstr>
      <vt:lpstr>From Decimal to Hexadecimal</vt:lpstr>
      <vt:lpstr>From Decimal to Hexadecimal</vt:lpstr>
      <vt:lpstr>From Decimal to Hexadecimal</vt:lpstr>
      <vt:lpstr>From Decimal to Hexadecimal</vt:lpstr>
      <vt:lpstr>From Decimal to Hexadecimal</vt:lpstr>
      <vt:lpstr>From Decimal to Hexadecimal</vt:lpstr>
      <vt:lpstr>decimalToHexadecimal Function</vt:lpstr>
      <vt:lpstr>decimalToHexadecimal Function</vt:lpstr>
      <vt:lpstr>decimalToHexadecimal Function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athitsos</dc:creator>
  <cp:lastModifiedBy>athitsos</cp:lastModifiedBy>
  <cp:revision>537</cp:revision>
  <dcterms:created xsi:type="dcterms:W3CDTF">2006-08-16T00:00:00Z</dcterms:created>
  <dcterms:modified xsi:type="dcterms:W3CDTF">2016-10-13T14:31:21Z</dcterms:modified>
</cp:coreProperties>
</file>