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304" r:id="rId3"/>
    <p:sldId id="332" r:id="rId4"/>
    <p:sldId id="308" r:id="rId5"/>
    <p:sldId id="333" r:id="rId6"/>
    <p:sldId id="306" r:id="rId7"/>
    <p:sldId id="334" r:id="rId8"/>
    <p:sldId id="310" r:id="rId9"/>
    <p:sldId id="311" r:id="rId10"/>
    <p:sldId id="258" r:id="rId11"/>
    <p:sldId id="260" r:id="rId12"/>
    <p:sldId id="261" r:id="rId13"/>
    <p:sldId id="262" r:id="rId14"/>
    <p:sldId id="263" r:id="rId15"/>
    <p:sldId id="264" r:id="rId16"/>
    <p:sldId id="266" r:id="rId17"/>
    <p:sldId id="268" r:id="rId18"/>
    <p:sldId id="269" r:id="rId19"/>
    <p:sldId id="270" r:id="rId20"/>
    <p:sldId id="335" r:id="rId21"/>
    <p:sldId id="277" r:id="rId22"/>
    <p:sldId id="347" r:id="rId23"/>
    <p:sldId id="346" r:id="rId24"/>
    <p:sldId id="336" r:id="rId25"/>
    <p:sldId id="337" r:id="rId26"/>
    <p:sldId id="338" r:id="rId27"/>
    <p:sldId id="340" r:id="rId28"/>
    <p:sldId id="342" r:id="rId29"/>
    <p:sldId id="343" r:id="rId30"/>
    <p:sldId id="341" r:id="rId31"/>
    <p:sldId id="344" r:id="rId32"/>
    <p:sldId id="345" r:id="rId33"/>
    <p:sldId id="348" r:id="rId34"/>
    <p:sldId id="349" r:id="rId35"/>
    <p:sldId id="350" r:id="rId36"/>
    <p:sldId id="353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51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4" r:id="rId56"/>
    <p:sldId id="372" r:id="rId57"/>
    <p:sldId id="373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410" r:id="rId66"/>
    <p:sldId id="409" r:id="rId67"/>
    <p:sldId id="407" r:id="rId68"/>
    <p:sldId id="408" r:id="rId69"/>
    <p:sldId id="382" r:id="rId70"/>
    <p:sldId id="384" r:id="rId71"/>
    <p:sldId id="386" r:id="rId72"/>
    <p:sldId id="387" r:id="rId73"/>
    <p:sldId id="389" r:id="rId74"/>
    <p:sldId id="390" r:id="rId75"/>
    <p:sldId id="391" r:id="rId76"/>
    <p:sldId id="393" r:id="rId77"/>
    <p:sldId id="394" r:id="rId78"/>
    <p:sldId id="395" r:id="rId79"/>
    <p:sldId id="401" r:id="rId80"/>
    <p:sldId id="396" r:id="rId81"/>
    <p:sldId id="397" r:id="rId82"/>
    <p:sldId id="399" r:id="rId83"/>
    <p:sldId id="398" r:id="rId84"/>
    <p:sldId id="400" r:id="rId85"/>
    <p:sldId id="402" r:id="rId86"/>
    <p:sldId id="404" r:id="rId87"/>
    <p:sldId id="405" r:id="rId88"/>
    <p:sldId id="403" r:id="rId89"/>
    <p:sldId id="406" r:id="rId9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Arrays </a:t>
            </a:r>
            <a:r>
              <a:rPr lang="en-US" smtClean="0"/>
              <a:t>and Array Lists</a:t>
            </a: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Program We Would Like to Write but Cannot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specify an integer N.</a:t>
            </a:r>
          </a:p>
          <a:p>
            <a:pPr lvl="1"/>
            <a:r>
              <a:rPr lang="en-US" dirty="0" smtClean="0"/>
              <a:t>Asks the user to enter N names and phone numbers.</a:t>
            </a:r>
          </a:p>
          <a:p>
            <a:pPr lvl="1"/>
            <a:r>
              <a:rPr lang="en-US" dirty="0" smtClean="0"/>
              <a:t>Then, whenever the user types a name, the computer outputs the corresponding phone number.</a:t>
            </a:r>
          </a:p>
          <a:p>
            <a:r>
              <a:rPr lang="en-US" dirty="0" smtClean="0"/>
              <a:t>Again, this cannot be done with what we know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container</a:t>
            </a:r>
            <a:r>
              <a:rPr lang="en-US" b="1" i="1" dirty="0" smtClean="0"/>
              <a:t> </a:t>
            </a:r>
            <a:r>
              <a:rPr lang="en-US" dirty="0" smtClean="0"/>
              <a:t>is a data type that allows you to store not just one value, but a </a:t>
            </a:r>
            <a:r>
              <a:rPr lang="en-US" i="1" dirty="0" smtClean="0"/>
              <a:t>set </a:t>
            </a:r>
            <a:r>
              <a:rPr lang="en-US" dirty="0" smtClean="0"/>
              <a:t>of values.</a:t>
            </a:r>
          </a:p>
          <a:p>
            <a:r>
              <a:rPr lang="en-US" dirty="0" smtClean="0"/>
              <a:t>Container is a computer science term, not a Java term.</a:t>
            </a:r>
          </a:p>
          <a:p>
            <a:r>
              <a:rPr lang="en-US" dirty="0" smtClean="0"/>
              <a:t>Different programming languages have different (and usually multiple) names for containers.</a:t>
            </a:r>
          </a:p>
          <a:p>
            <a:pPr lvl="1"/>
            <a:r>
              <a:rPr lang="en-US" dirty="0" smtClean="0"/>
              <a:t>A common name is </a:t>
            </a:r>
            <a:r>
              <a:rPr lang="en-US" i="1" dirty="0" smtClean="0"/>
              <a:t>arrays</a:t>
            </a:r>
            <a:r>
              <a:rPr lang="en-US" dirty="0" smtClean="0"/>
              <a:t> (Java, C++).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Containers in Java: Arrays,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types of containers in Java as well.</a:t>
            </a:r>
          </a:p>
          <a:p>
            <a:r>
              <a:rPr lang="en-US" dirty="0" smtClean="0"/>
              <a:t>In this course we will talk about two types of containers:</a:t>
            </a:r>
          </a:p>
          <a:p>
            <a:pPr lvl="1"/>
            <a:r>
              <a:rPr lang="en-US" dirty="0" smtClean="0"/>
              <a:t>Arrays.</a:t>
            </a:r>
          </a:p>
          <a:p>
            <a:pPr lvl="1"/>
            <a:r>
              <a:rPr lang="en-US" dirty="0" smtClean="0"/>
              <a:t>Array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Printing months and their lengths.</a:t>
            </a:r>
          </a:p>
          <a:p>
            <a:r>
              <a:rPr lang="en-US" dirty="0" smtClean="0"/>
              <a:t>Without arrays:</a:t>
            </a:r>
          </a:p>
          <a:p>
            <a:pPr lvl="1"/>
            <a:r>
              <a:rPr lang="en-US" dirty="0" smtClean="0"/>
              <a:t>12 variables for month names.</a:t>
            </a:r>
            <a:br>
              <a:rPr lang="en-US" dirty="0" smtClean="0"/>
            </a:br>
            <a:endParaRPr lang="en-US" dirty="0" smtClean="0"/>
          </a:p>
          <a:p>
            <a:pPr lvl="2">
              <a:buNone/>
            </a:pPr>
            <a:r>
              <a:rPr lang="en-US" dirty="0" smtClean="0"/>
              <a:t>String month1_name = "January";</a:t>
            </a:r>
          </a:p>
          <a:p>
            <a:pPr lvl="2">
              <a:buNone/>
            </a:pPr>
            <a:r>
              <a:rPr lang="en-US" dirty="0"/>
              <a:t>String month2_name </a:t>
            </a:r>
            <a:r>
              <a:rPr lang="en-US" dirty="0" smtClean="0"/>
              <a:t>= "February";</a:t>
            </a:r>
          </a:p>
          <a:p>
            <a:pPr lvl="2">
              <a:buNone/>
            </a:pPr>
            <a:r>
              <a:rPr lang="en-US" dirty="0"/>
              <a:t>String month3_name </a:t>
            </a:r>
            <a:r>
              <a:rPr lang="en-US" dirty="0" smtClean="0"/>
              <a:t>= "March";</a:t>
            </a:r>
          </a:p>
          <a:p>
            <a:pPr lvl="2">
              <a:buNone/>
            </a:pPr>
            <a:r>
              <a:rPr lang="en-US" dirty="0"/>
              <a:t>String month4_name </a:t>
            </a:r>
            <a:r>
              <a:rPr lang="en-US" dirty="0" smtClean="0"/>
              <a:t>= "April";</a:t>
            </a:r>
          </a:p>
          <a:p>
            <a:pPr lvl="2">
              <a:buNone/>
            </a:pPr>
            <a:r>
              <a:rPr lang="en-US" dirty="0"/>
              <a:t>String month5_name </a:t>
            </a:r>
            <a:r>
              <a:rPr lang="en-US" dirty="0" smtClean="0"/>
              <a:t>= "May";</a:t>
            </a:r>
          </a:p>
          <a:p>
            <a:pPr lvl="2">
              <a:buNone/>
            </a:pPr>
            <a:r>
              <a:rPr lang="en-US" dirty="0"/>
              <a:t>String month6_name </a:t>
            </a:r>
            <a:r>
              <a:rPr lang="en-US" dirty="0" smtClean="0"/>
              <a:t>= "June";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Printing months </a:t>
            </a:r>
            <a:r>
              <a:rPr lang="en-US" dirty="0" smtClean="0"/>
              <a:t>and their lengths.</a:t>
            </a:r>
          </a:p>
          <a:p>
            <a:r>
              <a:rPr lang="en-US" dirty="0" smtClean="0"/>
              <a:t>Without arrays:</a:t>
            </a:r>
          </a:p>
          <a:p>
            <a:pPr lvl="1"/>
            <a:r>
              <a:rPr lang="en-US" dirty="0" smtClean="0"/>
              <a:t>12 variables for month lengths.</a:t>
            </a:r>
            <a:br>
              <a:rPr lang="en-US" dirty="0" smtClean="0"/>
            </a:br>
            <a:endParaRPr lang="en-US" dirty="0" smtClean="0"/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month1_length = 31;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month2_length </a:t>
            </a:r>
            <a:r>
              <a:rPr lang="en-US" dirty="0" smtClean="0"/>
              <a:t>= 28;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month3_length </a:t>
            </a:r>
            <a:r>
              <a:rPr lang="en-US" dirty="0" smtClean="0"/>
              <a:t>= 31;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month4_length </a:t>
            </a:r>
            <a:r>
              <a:rPr lang="en-US" dirty="0" smtClean="0"/>
              <a:t>= 30;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month5_length </a:t>
            </a:r>
            <a:r>
              <a:rPr lang="en-US" dirty="0" smtClean="0"/>
              <a:t>= 31;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month6_length </a:t>
            </a:r>
            <a:r>
              <a:rPr lang="en-US" dirty="0" smtClean="0"/>
              <a:t>= 30;</a:t>
            </a:r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Printing months </a:t>
            </a:r>
            <a:r>
              <a:rPr lang="en-US" dirty="0" smtClean="0"/>
              <a:t>and their lengths.</a:t>
            </a:r>
          </a:p>
          <a:p>
            <a:r>
              <a:rPr lang="en-US" dirty="0" smtClean="0"/>
              <a:t>Printing out this info requires explicitly mentioning each variable.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month1_name, month1_length);</a:t>
            </a:r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month2_name, month2_length);</a:t>
            </a:r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month3_name, month3_length);</a:t>
            </a:r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month4_name, month4_length);</a:t>
            </a:r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month5_name, month5_length);</a:t>
            </a:r>
          </a:p>
          <a:p>
            <a:pPr>
              <a:buNone/>
            </a:pPr>
            <a:r>
              <a:rPr lang="en-US" sz="2000" dirty="0" err="1" smtClean="0"/>
              <a:t>System.out.printf</a:t>
            </a:r>
            <a:r>
              <a:rPr lang="en-US" sz="2000" dirty="0"/>
              <a:t>("%s has %d days.\n", month6_name, month6_length</a:t>
            </a:r>
            <a:r>
              <a:rPr lang="en-US" sz="2000" dirty="0" smtClean="0"/>
              <a:t>);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Printing months and their lengths.</a:t>
            </a:r>
          </a:p>
          <a:p>
            <a:r>
              <a:rPr lang="en-US" dirty="0" smtClean="0"/>
              <a:t>With arrays:</a:t>
            </a:r>
          </a:p>
          <a:p>
            <a:pPr lvl="1"/>
            <a:r>
              <a:rPr lang="en-US" dirty="0" smtClean="0"/>
              <a:t>One variable for month names.</a:t>
            </a:r>
            <a:br>
              <a:rPr lang="en-US" dirty="0" smtClean="0"/>
            </a:br>
            <a:endParaRPr lang="en-US" dirty="0" smtClean="0"/>
          </a:p>
          <a:p>
            <a:pPr lvl="2">
              <a:buNone/>
            </a:pPr>
            <a:r>
              <a:rPr lang="en-US" dirty="0"/>
              <a:t>String[] </a:t>
            </a:r>
            <a:r>
              <a:rPr lang="en-US" dirty="0" err="1"/>
              <a:t>month_names</a:t>
            </a:r>
            <a:r>
              <a:rPr lang="en-US" dirty="0"/>
              <a:t> = {"January", "February", "March", </a:t>
            </a:r>
            <a:r>
              <a:rPr lang="en-US" dirty="0" smtClean="0"/>
              <a:t>  "</a:t>
            </a:r>
            <a:r>
              <a:rPr lang="en-US" dirty="0"/>
              <a:t>April", "May", </a:t>
            </a:r>
            <a:r>
              <a:rPr lang="en-US" dirty="0" smtClean="0"/>
              <a:t>"</a:t>
            </a:r>
            <a:r>
              <a:rPr lang="en-US" dirty="0"/>
              <a:t>June", "July", "August", "September", "October</a:t>
            </a:r>
            <a:r>
              <a:rPr lang="en-US" dirty="0" smtClean="0"/>
              <a:t>",  </a:t>
            </a:r>
            <a:r>
              <a:rPr lang="en-US" dirty="0"/>
              <a:t>"November", "December</a:t>
            </a:r>
            <a:r>
              <a:rPr lang="en-US" dirty="0" smtClean="0"/>
              <a:t>"};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One variable for month lengths.</a:t>
            </a:r>
            <a:br>
              <a:rPr lang="en-US" dirty="0" smtClean="0"/>
            </a:br>
            <a:endParaRPr lang="en-US" dirty="0" smtClean="0"/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month_lengths</a:t>
            </a:r>
            <a:r>
              <a:rPr lang="en-US" dirty="0"/>
              <a:t> = {31, 28, 31, 30, 31, 30, 31, 31, 30, 31, 30, 31};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Printing out months and lengths is easy, using a loop.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8839200" cy="5019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months_arrays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month_names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{"January", "February", "March",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"April", "May", "June",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"July", "August", "September",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"October", "November", "December"};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month_lengths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{31, 28, 31, 30, 31, 30,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31, 31, 30, 31, 30, 31};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12;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                               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has %d days.\n",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month_names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month_lengths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Why Is the Array Solution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Why Is the Array Solution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Without arrays, printing all names and lengths of months requires many lines of code.</a:t>
            </a:r>
          </a:p>
          <a:p>
            <a:pPr lvl="1"/>
            <a:r>
              <a:rPr lang="en-US" sz="2400" dirty="0" smtClean="0"/>
              <a:t>Using arrays, we need two lines of code.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Without arrays, changing output from "xxx has </a:t>
            </a:r>
            <a:r>
              <a:rPr lang="en-US" sz="2800" dirty="0" err="1" smtClean="0"/>
              <a:t>yy</a:t>
            </a:r>
            <a:r>
              <a:rPr lang="en-US" sz="2800" dirty="0" smtClean="0"/>
              <a:t> days." to "There are </a:t>
            </a:r>
            <a:r>
              <a:rPr lang="en-US" sz="2800" dirty="0" err="1" smtClean="0"/>
              <a:t>yy</a:t>
            </a:r>
            <a:r>
              <a:rPr lang="en-US" sz="2800" dirty="0" smtClean="0"/>
              <a:t> days in xxx." requires 12 changes.</a:t>
            </a:r>
          </a:p>
          <a:p>
            <a:pPr lvl="1"/>
            <a:r>
              <a:rPr lang="en-US" sz="2400" dirty="0" smtClean="0"/>
              <a:t>One change using arrays: just change the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in the loop.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System.out.printf</a:t>
            </a:r>
            <a:r>
              <a:rPr lang="en-US" sz="2400" dirty="0"/>
              <a:t>("There are %d days in %s.\n</a:t>
            </a:r>
            <a:r>
              <a:rPr lang="en-US" sz="2400" dirty="0" smtClean="0"/>
              <a:t>",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</a:t>
            </a:r>
            <a:r>
              <a:rPr lang="en-US" sz="2400" dirty="0" err="1" smtClean="0"/>
              <a:t>month_lengths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/>
              <a:t>], </a:t>
            </a:r>
            <a:r>
              <a:rPr lang="en-US" sz="2400" dirty="0" err="1"/>
              <a:t>month_names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write a program that:</a:t>
            </a:r>
          </a:p>
          <a:p>
            <a:pPr lvl="1"/>
            <a:r>
              <a:rPr lang="en-US" sz="2400" dirty="0" smtClean="0"/>
              <a:t>Asks the user to enter three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user enters: 10 35 15</a:t>
            </a:r>
          </a:p>
          <a:p>
            <a:pPr lvl="1"/>
            <a:r>
              <a:rPr lang="en-US" sz="2400" dirty="0" smtClean="0"/>
              <a:t>program prints: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868362"/>
          </a:xfrm>
        </p:spPr>
        <p:txBody>
          <a:bodyPr/>
          <a:lstStyle/>
          <a:p>
            <a:r>
              <a:rPr lang="en-US" dirty="0" smtClean="0"/>
              <a:t>Arrays 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Entering data remains painful.</a:t>
            </a:r>
          </a:p>
          <a:p>
            <a:pPr lvl="1"/>
            <a:r>
              <a:rPr lang="en-US" dirty="0" smtClean="0"/>
              <a:t>Either way we must enter 12 names and 12 lengths.</a:t>
            </a:r>
          </a:p>
          <a:p>
            <a:pPr lvl="1"/>
            <a:r>
              <a:rPr lang="en-US" dirty="0" smtClean="0"/>
              <a:t>The solution to that will be </a:t>
            </a:r>
            <a:r>
              <a:rPr lang="en-US" b="1" u="sng" dirty="0" smtClean="0"/>
              <a:t>files</a:t>
            </a:r>
            <a:r>
              <a:rPr lang="en-US" dirty="0"/>
              <a:t> </a:t>
            </a:r>
            <a:r>
              <a:rPr lang="en-US" dirty="0" smtClean="0"/>
              <a:t>(our next topic).</a:t>
            </a:r>
          </a:p>
          <a:p>
            <a:pPr lvl="2"/>
            <a:r>
              <a:rPr lang="en-US" dirty="0" smtClean="0"/>
              <a:t>Data will be read automatically from files.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Manipulating data becomes much easier.</a:t>
            </a:r>
          </a:p>
          <a:p>
            <a:pPr lvl="1"/>
            <a:r>
              <a:rPr lang="en-US" dirty="0" smtClean="0"/>
              <a:t>We can go through data using loops.</a:t>
            </a:r>
          </a:p>
          <a:p>
            <a:pPr lvl="1"/>
            <a:r>
              <a:rPr lang="en-US" dirty="0" smtClean="0"/>
              <a:t>We can process </a:t>
            </a:r>
            <a:r>
              <a:rPr lang="en-US" b="1" u="sng" dirty="0" smtClean="0"/>
              <a:t>millions of data</a:t>
            </a:r>
            <a:r>
              <a:rPr lang="en-US" dirty="0" smtClean="0"/>
              <a:t> (strings, numbers) with few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Creating an Array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two ways to create an array.</a:t>
            </a:r>
          </a:p>
          <a:p>
            <a:r>
              <a:rPr lang="en-US" dirty="0" smtClean="0"/>
              <a:t>First: providing an initial list of values.</a:t>
            </a:r>
            <a:br>
              <a:rPr lang="en-US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numbers = {10, 2, 5, 40, 30, 100, 200};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Second: providing just the length.</a:t>
            </a:r>
            <a:br>
              <a:rPr lang="en-US" dirty="0">
                <a:solidFill>
                  <a:prstClr val="black"/>
                </a:solidFill>
              </a:rPr>
            </a:br>
            <a:endParaRPr lang="en-US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sz="2800" b="1" dirty="0">
                <a:solidFill>
                  <a:prstClr val="black"/>
                </a:solidFill>
              </a:rPr>
              <a:t/>
            </a:r>
            <a:br>
              <a:rPr lang="en-US" sz="2800" b="1" dirty="0">
                <a:solidFill>
                  <a:prstClr val="black"/>
                </a:solidFill>
              </a:rPr>
            </a:br>
            <a:endParaRPr lang="en-US" sz="2000" b="1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 second approach initializes all values to 0.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Creating an 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There are two ways to create an array.</a:t>
            </a:r>
          </a:p>
          <a:p>
            <a:r>
              <a:rPr lang="en-US" dirty="0" smtClean="0"/>
              <a:t>First: providing an initial list of values.</a:t>
            </a:r>
            <a:br>
              <a:rPr lang="en-US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{"Mary", "Ann", "Joe"};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Second: providing just the length.</a:t>
            </a:r>
            <a:br>
              <a:rPr lang="en-US" dirty="0">
                <a:solidFill>
                  <a:prstClr val="black"/>
                </a:solidFill>
              </a:rPr>
            </a:br>
            <a:endParaRPr lang="en-US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String[10];</a:t>
            </a:r>
            <a:r>
              <a:rPr lang="en-US" sz="2800" b="1" dirty="0">
                <a:solidFill>
                  <a:prstClr val="black"/>
                </a:solidFill>
              </a:rPr>
              <a:t/>
            </a:r>
            <a:br>
              <a:rPr lang="en-US" sz="2800" b="1" dirty="0">
                <a:solidFill>
                  <a:prstClr val="black"/>
                </a:solidFill>
              </a:rPr>
            </a:br>
            <a:endParaRPr lang="en-US" sz="2000" b="1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 second approach initializes all values to </a:t>
            </a:r>
            <a:r>
              <a:rPr lang="en-US" b="1" u="sng" dirty="0" smtClean="0">
                <a:solidFill>
                  <a:prstClr val="black"/>
                </a:solidFill>
              </a:rPr>
              <a:t>null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prstClr val="black"/>
                </a:solidFill>
              </a:rPr>
              <a:t>null </a:t>
            </a:r>
            <a:r>
              <a:rPr lang="en-US" dirty="0" smtClean="0">
                <a:solidFill>
                  <a:prstClr val="black"/>
                </a:solidFill>
              </a:rPr>
              <a:t>means that these values are not valid strings.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numbers[0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numbers[5]);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code:</a:t>
            </a:r>
          </a:p>
          <a:p>
            <a:pPr lvl="1"/>
            <a:r>
              <a:rPr lang="en-US" dirty="0" smtClean="0"/>
              <a:t>creates an array of 7 integers.</a:t>
            </a:r>
          </a:p>
          <a:p>
            <a:pPr lvl="1"/>
            <a:r>
              <a:rPr lang="en-US" dirty="0" smtClean="0"/>
              <a:t>numbers[0]</a:t>
            </a:r>
            <a:r>
              <a:rPr lang="en-US" dirty="0" smtClean="0">
                <a:sym typeface="Wingdings" pitchFamily="2" charset="2"/>
              </a:rPr>
              <a:t> refers to </a:t>
            </a:r>
            <a:r>
              <a:rPr lang="en-US" dirty="0" smtClean="0"/>
              <a:t>element 0 of the array, which is ???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numbers[0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numbers[5]);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code:</a:t>
            </a:r>
          </a:p>
          <a:p>
            <a:pPr lvl="1"/>
            <a:r>
              <a:rPr lang="en-US" dirty="0" smtClean="0"/>
              <a:t>creates an array of 7 integers.</a:t>
            </a:r>
          </a:p>
          <a:p>
            <a:pPr lvl="1"/>
            <a:r>
              <a:rPr lang="en-US" dirty="0" smtClean="0"/>
              <a:t>numbers[0]</a:t>
            </a:r>
            <a:r>
              <a:rPr lang="en-US" dirty="0" smtClean="0">
                <a:sym typeface="Wingdings" pitchFamily="2" charset="2"/>
              </a:rPr>
              <a:t> refers to </a:t>
            </a:r>
            <a:r>
              <a:rPr lang="en-US" dirty="0" smtClean="0"/>
              <a:t>element 0 of the array, which is 10.</a:t>
            </a:r>
          </a:p>
          <a:p>
            <a:pPr lvl="1">
              <a:buNone/>
            </a:pPr>
            <a:r>
              <a:rPr lang="en-US" b="1" dirty="0" smtClean="0"/>
              <a:t>    IMPORTANT: ELEMENT POSITIONS START WITH 0, NOT WITH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numbers[0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numbers[5]);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code:</a:t>
            </a:r>
          </a:p>
          <a:p>
            <a:pPr lvl="1"/>
            <a:r>
              <a:rPr lang="en-US" dirty="0" smtClean="0"/>
              <a:t>creates an array of 7 integers.</a:t>
            </a:r>
          </a:p>
          <a:p>
            <a:pPr lvl="1"/>
            <a:r>
              <a:rPr lang="en-US" dirty="0" smtClean="0"/>
              <a:t>numbers[5]</a:t>
            </a:r>
            <a:r>
              <a:rPr lang="en-US" dirty="0" smtClean="0">
                <a:sym typeface="Wingdings" pitchFamily="2" charset="2"/>
              </a:rPr>
              <a:t> refers to </a:t>
            </a:r>
            <a:r>
              <a:rPr lang="en-US" dirty="0" smtClean="0"/>
              <a:t>element 5 of the array, which is ???.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numbers[0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numbers[5]);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code:</a:t>
            </a:r>
          </a:p>
          <a:p>
            <a:pPr lvl="1"/>
            <a:r>
              <a:rPr lang="en-US" dirty="0" smtClean="0"/>
              <a:t>creates an array of 7 integers.</a:t>
            </a:r>
          </a:p>
          <a:p>
            <a:pPr lvl="1"/>
            <a:r>
              <a:rPr lang="en-US" dirty="0" smtClean="0"/>
              <a:t>numbers[5]</a:t>
            </a:r>
            <a:r>
              <a:rPr lang="en-US" dirty="0" smtClean="0">
                <a:sym typeface="Wingdings" pitchFamily="2" charset="2"/>
              </a:rPr>
              <a:t> refers to </a:t>
            </a:r>
            <a:r>
              <a:rPr lang="en-US" dirty="0" smtClean="0"/>
              <a:t>element 5 of the array, which is 100.</a:t>
            </a:r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200};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numbers[7];</a:t>
            </a: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 will do what?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Accessing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200};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numbers[7];</a:t>
            </a:r>
          </a:p>
          <a:p>
            <a:pPr>
              <a:buNone/>
            </a:pPr>
            <a:endParaRPr lang="en-US" sz="1400" dirty="0"/>
          </a:p>
          <a:p>
            <a:r>
              <a:rPr lang="en-US" dirty="0" smtClean="0"/>
              <a:t>The above code will crash.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[7] </a:t>
            </a:r>
            <a:r>
              <a:rPr lang="en-US" b="1" u="sng" dirty="0" smtClean="0">
                <a:solidFill>
                  <a:srgbClr val="FF0000"/>
                </a:solidFill>
                <a:sym typeface="Wingdings" pitchFamily="2" charset="2"/>
              </a:rPr>
              <a:t>does not exist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valid positions are only from 0 to 6.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Length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{10, 2, 5, 40, 30, 100, 200};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numbers[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/>
          </a:p>
          <a:p>
            <a:r>
              <a:rPr lang="en-US" dirty="0" smtClean="0"/>
              <a:t>The above code prints all 7 elements of the array.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dirty="0" smtClean="0"/>
              <a:t>  gives the number of elements in the array.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write a program that:</a:t>
            </a:r>
          </a:p>
          <a:p>
            <a:pPr lvl="1"/>
            <a:r>
              <a:rPr lang="en-US" sz="2400" dirty="0" smtClean="0"/>
              <a:t>Asks the user to enter three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user enters: 10 35 15</a:t>
            </a:r>
          </a:p>
          <a:p>
            <a:pPr lvl="1"/>
            <a:r>
              <a:rPr lang="en-US" sz="2400" dirty="0" smtClean="0"/>
              <a:t>program prints: 1 of those numbers are less than 15</a:t>
            </a:r>
          </a:p>
          <a:p>
            <a:pPr lvl="1"/>
            <a:r>
              <a:rPr lang="en-US" sz="2400" dirty="0" smtClean="0"/>
              <a:t>explanation: 10 is less than the last number entered, which was 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{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10, 2, 5, 40, 30, 100, 200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numbers[0] = 3;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numbers[4] = 15;</a:t>
            </a:r>
          </a:p>
          <a:p>
            <a:endParaRPr lang="en-US" dirty="0" smtClean="0"/>
          </a:p>
          <a:p>
            <a:r>
              <a:rPr lang="en-US" dirty="0" smtClean="0"/>
              <a:t>The above code:</a:t>
            </a:r>
          </a:p>
          <a:p>
            <a:pPr lvl="1"/>
            <a:r>
              <a:rPr lang="en-US" dirty="0" smtClean="0"/>
              <a:t>creates an array of 7 integers.</a:t>
            </a:r>
          </a:p>
          <a:p>
            <a:pPr lvl="1"/>
            <a:r>
              <a:rPr lang="en-US" dirty="0" smtClean="0"/>
              <a:t>sets the value of numbers[0] to 3.</a:t>
            </a:r>
          </a:p>
          <a:p>
            <a:pPr lvl="1"/>
            <a:r>
              <a:rPr lang="en-US" dirty="0" smtClean="0"/>
              <a:t>sets the value of numbers[4] to 15.</a:t>
            </a:r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{10, 2, 5, 40, 30, 100, 200};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3;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15;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numbers[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dirty="0" smtClean="0"/>
              <a:t>What will this code print?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2133600"/>
            <a:ext cx="1295400" cy="661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{10, 2, 5, 40, 30, 100, 200};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3;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numbers[4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15;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numbers[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dirty="0" smtClean="0"/>
              <a:t>What will this code print?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6200" y="2133600"/>
            <a:ext cx="1295400" cy="3247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6126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String[5];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"Chicago";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"New York";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dirty="0" smtClean="0"/>
              <a:t>What will this code print?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2133600"/>
            <a:ext cx="1676400" cy="661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Changing Single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String[5];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"Chicago";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"New York";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r>
              <a:rPr lang="en-US" dirty="0" smtClean="0"/>
              <a:t>What will this code print?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[0], </a:t>
            </a:r>
            <a:r>
              <a:rPr lang="en-US" dirty="0" err="1" smtClean="0"/>
              <a:t>str</a:t>
            </a:r>
            <a:r>
              <a:rPr lang="en-US" dirty="0" smtClean="0"/>
              <a:t>[1], </a:t>
            </a:r>
            <a:r>
              <a:rPr lang="en-US" dirty="0" err="1" smtClean="0"/>
              <a:t>str</a:t>
            </a:r>
            <a:r>
              <a:rPr lang="en-US" dirty="0" smtClean="0"/>
              <a:t>[4] have still not received valid values, so they print as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2133600"/>
            <a:ext cx="1676400" cy="25083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276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Reading an Array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an integer N.</a:t>
            </a:r>
          </a:p>
          <a:p>
            <a:pPr lvl="1"/>
            <a:r>
              <a:rPr lang="en-US" dirty="0" smtClean="0"/>
              <a:t>Asks the user to enter N values, and stores them in an array.</a:t>
            </a:r>
          </a:p>
          <a:p>
            <a:pPr lvl="1"/>
            <a:r>
              <a:rPr lang="en-US" dirty="0" smtClean="0"/>
              <a:t>Prints out the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600200"/>
            <a:ext cx="3124200" cy="50321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0: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1: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2: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3: 100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4: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numbers[0] =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numbers[1]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numbers[2] =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numbers[3] = 100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numbers[4] = 20</a:t>
            </a:r>
          </a:p>
        </p:txBody>
      </p:sp>
    </p:spTree>
    <p:extLst>
      <p:ext uri="{BB962C8B-B14F-4D97-AF65-F5344CB8AC3E}">
        <p14:creationId xmlns:p14="http://schemas.microsoft.com/office/powerpoint/2010/main" val="3776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97637"/>
            <a:ext cx="8991600" cy="6607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1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read_n_numbers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value %d: 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numbers[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endParaRPr lang="en-US" sz="11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("numbers[%d]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124361"/>
            <a:ext cx="39624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 program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Reads N integers from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Stores those integers in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Prints the contents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4399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Reading an Array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546268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</a:t>
            </a:r>
            <a:r>
              <a:rPr lang="en-US" sz="2800" b="1" u="sng" dirty="0" smtClean="0"/>
              <a:t>function </a:t>
            </a:r>
            <a:r>
              <a:rPr lang="en-US" sz="2800" dirty="0" smtClean="0"/>
              <a:t>that:</a:t>
            </a:r>
          </a:p>
          <a:p>
            <a:pPr lvl="1"/>
            <a:r>
              <a:rPr lang="en-US" sz="2400" dirty="0" smtClean="0"/>
              <a:t>Asks the user to enter an integer N.</a:t>
            </a:r>
          </a:p>
          <a:p>
            <a:pPr lvl="1"/>
            <a:r>
              <a:rPr lang="en-US" sz="2400" dirty="0" smtClean="0"/>
              <a:t>Asks the user to enter N values, and stores them in an array.</a:t>
            </a:r>
          </a:p>
          <a:p>
            <a:pPr lvl="1"/>
            <a:r>
              <a:rPr lang="en-US" sz="2400" dirty="0" smtClean="0"/>
              <a:t>Returns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Reading an Array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546268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</a:t>
            </a:r>
            <a:r>
              <a:rPr lang="en-US" sz="2800" b="1" u="sng" dirty="0" smtClean="0"/>
              <a:t>function </a:t>
            </a:r>
            <a:r>
              <a:rPr lang="en-US" sz="2800" dirty="0" smtClean="0"/>
              <a:t>that:</a:t>
            </a:r>
          </a:p>
          <a:p>
            <a:pPr lvl="1"/>
            <a:r>
              <a:rPr lang="en-US" sz="2400" dirty="0" smtClean="0"/>
              <a:t>Asks the user to enter an integer N.</a:t>
            </a:r>
          </a:p>
          <a:p>
            <a:pPr lvl="1"/>
            <a:r>
              <a:rPr lang="en-US" sz="2400" dirty="0" smtClean="0"/>
              <a:t>Asks the user to enter N values, and stores them in an array.</a:t>
            </a:r>
          </a:p>
          <a:p>
            <a:pPr lvl="1"/>
            <a:r>
              <a:rPr lang="en-US" sz="2400" dirty="0" smtClean="0"/>
              <a:t>Returns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2468" y="1451652"/>
            <a:ext cx="6445332" cy="464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result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value %d: 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Reading an Array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34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Using our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2800" dirty="0" smtClean="0"/>
              <a:t>  function, the main function looks more simple: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write a program that:</a:t>
            </a:r>
          </a:p>
          <a:p>
            <a:pPr lvl="1"/>
            <a:r>
              <a:rPr lang="en-US" sz="2400" dirty="0" smtClean="0"/>
              <a:t>Asks the user to enter three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Another example:</a:t>
            </a:r>
          </a:p>
          <a:p>
            <a:pPr lvl="1"/>
            <a:r>
              <a:rPr lang="en-US" sz="2400" dirty="0" smtClean="0"/>
              <a:t>user enters: 100 35 10</a:t>
            </a:r>
          </a:p>
          <a:p>
            <a:pPr lvl="1"/>
            <a:r>
              <a:rPr lang="en-US" sz="2400" dirty="0" smtClean="0"/>
              <a:t>program prints: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Reading an Array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34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Using our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2800" dirty="0" smtClean="0"/>
              <a:t>  function, the main function looks more simple: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43200"/>
            <a:ext cx="6140532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numbers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("numbers[%d] = %d\n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Smallest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array of integers.</a:t>
            </a:r>
          </a:p>
          <a:p>
            <a:pPr lvl="1"/>
            <a:r>
              <a:rPr lang="en-US" sz="2400" dirty="0" smtClean="0"/>
              <a:t>Returns the smallest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Smallest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array of integers.</a:t>
            </a:r>
          </a:p>
          <a:p>
            <a:pPr lvl="1"/>
            <a:r>
              <a:rPr lang="en-US" sz="2400" dirty="0" smtClean="0"/>
              <a:t>Returns the smallest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3468" y="1451652"/>
            <a:ext cx="5988132" cy="397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values)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values[0];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result)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Largest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array of integers.</a:t>
            </a:r>
          </a:p>
          <a:p>
            <a:pPr lvl="1"/>
            <a:r>
              <a:rPr lang="en-US" sz="2400" dirty="0" smtClean="0"/>
              <a:t>Returns the largest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Largest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array of integers.</a:t>
            </a:r>
          </a:p>
          <a:p>
            <a:pPr lvl="1"/>
            <a:r>
              <a:rPr lang="en-US" sz="2400" dirty="0" smtClean="0"/>
              <a:t>Returns the largest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3468" y="1451652"/>
            <a:ext cx="5988132" cy="397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values)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values[0];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result)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6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An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276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sz="2400" dirty="0" smtClean="0"/>
              <a:t>Asks the user to enter an integer N.</a:t>
            </a:r>
          </a:p>
          <a:p>
            <a:pPr lvl="1"/>
            <a:r>
              <a:rPr lang="en-US" sz="2400" dirty="0" smtClean="0"/>
              <a:t>Asks the user to enter N values, and stores them in an array.</a:t>
            </a:r>
          </a:p>
          <a:p>
            <a:pPr lvl="1"/>
            <a:r>
              <a:rPr lang="en-US" sz="2400" dirty="0" smtClean="0"/>
              <a:t>Prints out the values, indicating the maximum and the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600200"/>
            <a:ext cx="5486400" cy="464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0: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1: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2: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3: 90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4: 20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numbers[0] =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numbers[1] = 10 *** smallest value ***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numbers[2] =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numbers[3] = 90 *** largest value ***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numbers[4] = 20</a:t>
            </a:r>
          </a:p>
        </p:txBody>
      </p:sp>
    </p:spTree>
    <p:extLst>
      <p:ext uri="{BB962C8B-B14F-4D97-AF65-F5344CB8AC3E}">
        <p14:creationId xmlns:p14="http://schemas.microsoft.com/office/powerpoint/2010/main" val="16880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8437"/>
            <a:ext cx="8382000" cy="649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smallest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largest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("numbers[%d] = %d",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(numbers[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smallest)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*** smallest value ***\n");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(numbers[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largest)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*** largest value ***\n");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a phone catalog program </a:t>
            </a:r>
            <a:r>
              <a:rPr lang="en-US" sz="2800" dirty="0"/>
              <a:t>that:</a:t>
            </a:r>
          </a:p>
          <a:p>
            <a:pPr lvl="1"/>
            <a:r>
              <a:rPr lang="en-US" sz="2400" dirty="0" smtClean="0"/>
              <a:t>Allows the </a:t>
            </a:r>
            <a:r>
              <a:rPr lang="en-US" sz="2400" dirty="0"/>
              <a:t>user to </a:t>
            </a:r>
            <a:r>
              <a:rPr lang="en-US" sz="2400" dirty="0" smtClean="0"/>
              <a:t>enter a new name and phone number.</a:t>
            </a:r>
          </a:p>
          <a:p>
            <a:pPr lvl="1"/>
            <a:r>
              <a:rPr lang="en-US" sz="2400" dirty="0" smtClean="0"/>
              <a:t>Stores names in a String array, and phones in another String array.</a:t>
            </a:r>
            <a:endParaRPr lang="en-US" sz="2400" dirty="0"/>
          </a:p>
          <a:p>
            <a:pPr lvl="1"/>
            <a:r>
              <a:rPr lang="en-US" sz="2400" dirty="0" smtClean="0"/>
              <a:t>Allows the user to search for a phone number, given a name.</a:t>
            </a:r>
          </a:p>
          <a:p>
            <a:r>
              <a:rPr lang="en-US" sz="2800" dirty="0" smtClean="0"/>
              <a:t>What should be the size of the arrays?</a:t>
            </a:r>
          </a:p>
          <a:p>
            <a:pPr lvl="1"/>
            <a:r>
              <a:rPr lang="en-US" sz="2400" dirty="0" smtClean="0"/>
              <a:t>We do not know in advance.</a:t>
            </a:r>
          </a:p>
          <a:p>
            <a:pPr lvl="1"/>
            <a:r>
              <a:rPr lang="en-US" sz="2400" dirty="0" smtClean="0"/>
              <a:t>This is a major limitation of arrays: we must know their size when we create them.</a:t>
            </a:r>
          </a:p>
          <a:p>
            <a:r>
              <a:rPr lang="en-US" sz="2800" dirty="0" smtClean="0"/>
              <a:t>How do we remove items from an array?</a:t>
            </a:r>
          </a:p>
          <a:p>
            <a:pPr lvl="1"/>
            <a:r>
              <a:rPr lang="en-US" sz="2400" dirty="0" smtClean="0"/>
              <a:t>Also not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r>
              <a:rPr lang="en-US" dirty="0" smtClean="0"/>
              <a:t>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Array lists are an alternative to arrays in Java.</a:t>
            </a:r>
          </a:p>
          <a:p>
            <a:r>
              <a:rPr lang="en-US" dirty="0" smtClean="0"/>
              <a:t>They make it easy to:</a:t>
            </a:r>
          </a:p>
          <a:p>
            <a:pPr lvl="1"/>
            <a:r>
              <a:rPr lang="en-US" dirty="0" smtClean="0"/>
              <a:t>Initialize without specifying a size.</a:t>
            </a:r>
          </a:p>
          <a:p>
            <a:pPr lvl="1"/>
            <a:r>
              <a:rPr lang="en-US" dirty="0" smtClean="0"/>
              <a:t>Adding more elements and increasing the size.</a:t>
            </a:r>
          </a:p>
          <a:p>
            <a:pPr lvl="1"/>
            <a:r>
              <a:rPr lang="en-US" dirty="0" smtClean="0"/>
              <a:t>Removing elements.</a:t>
            </a:r>
          </a:p>
          <a:p>
            <a:pPr lvl="1"/>
            <a:r>
              <a:rPr lang="en-US" dirty="0" smtClean="0"/>
              <a:t>Inserting elements in the middle.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to use array lists, include this line at the top of your code: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Example: An Array List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Creating a new array list of integers: see red line.</a:t>
            </a:r>
          </a:p>
          <a:p>
            <a:pPr lvl="1"/>
            <a:r>
              <a:rPr lang="en-US" sz="2400" dirty="0" smtClean="0"/>
              <a:t>Note: no need to specify size, initial size is 0.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362200"/>
            <a:ext cx="75438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result = new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number,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input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write a program that:</a:t>
            </a:r>
          </a:p>
          <a:p>
            <a:pPr lvl="1"/>
            <a:r>
              <a:rPr lang="en-US" sz="2400" dirty="0" smtClean="0"/>
              <a:t>Asks the user to enter three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Another example:</a:t>
            </a:r>
          </a:p>
          <a:p>
            <a:pPr lvl="1"/>
            <a:r>
              <a:rPr lang="en-US" sz="2400" dirty="0" smtClean="0"/>
              <a:t>user enters: 100 35 10</a:t>
            </a:r>
          </a:p>
          <a:p>
            <a:pPr lvl="1"/>
            <a:r>
              <a:rPr lang="en-US" sz="2400" dirty="0" smtClean="0"/>
              <a:t>program prints: 0 of those numbers are less than 10</a:t>
            </a:r>
          </a:p>
          <a:p>
            <a:pPr lvl="1"/>
            <a:r>
              <a:rPr lang="en-US" sz="2400" dirty="0" smtClean="0"/>
              <a:t>explanation: none of the numbers entered is less than the last number entered (which is 10).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Example: An Array List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 a new number to the array: see red line.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b="1" dirty="0" smtClean="0"/>
              <a:t>add</a:t>
            </a:r>
            <a:r>
              <a:rPr lang="en-US" sz="2400" dirty="0" smtClean="0"/>
              <a:t>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362200"/>
            <a:ext cx="7543800" cy="4428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result = new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number,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input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input.equals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Example: An Array List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Getting the size of an array list: see red line.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b="1" dirty="0" smtClean="0"/>
              <a:t>size </a:t>
            </a:r>
            <a:r>
              <a:rPr lang="en-US" sz="2400" dirty="0" smtClean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93402"/>
            <a:ext cx="8077200" cy="29515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numbers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("position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%d: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7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Example: An Array List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Accessing elements of the array list: see red line.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b="1" dirty="0" smtClean="0"/>
              <a:t>get </a:t>
            </a:r>
            <a:r>
              <a:rPr lang="en-US" sz="2400" dirty="0" smtClean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93402"/>
            <a:ext cx="8077200" cy="29515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numbers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("position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%d: = %d\n",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9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Smallest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</a:t>
            </a:r>
            <a:r>
              <a:rPr lang="en-US" sz="2400" b="1" u="sng" dirty="0" smtClean="0"/>
              <a:t>array list</a:t>
            </a:r>
            <a:r>
              <a:rPr lang="en-US" sz="2400" dirty="0" smtClean="0"/>
              <a:t> of integers.</a:t>
            </a:r>
          </a:p>
          <a:p>
            <a:pPr lvl="1"/>
            <a:r>
              <a:rPr lang="en-US" sz="2400" dirty="0" smtClean="0"/>
              <a:t>Returns the smallest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3468" y="1371600"/>
            <a:ext cx="5988132" cy="464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 for arrays: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values)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values[0];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result)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values[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8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Smallest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</a:t>
            </a:r>
            <a:r>
              <a:rPr lang="en-US" sz="2400" b="1" u="sng" dirty="0" smtClean="0"/>
              <a:t>array list</a:t>
            </a:r>
            <a:r>
              <a:rPr lang="en-US" sz="2400" dirty="0" smtClean="0"/>
              <a:t> of integers.</a:t>
            </a:r>
          </a:p>
          <a:p>
            <a:pPr lvl="1"/>
            <a:r>
              <a:rPr lang="en-US" sz="2400" dirty="0" smtClean="0"/>
              <a:t>Returns the smallest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3468" y="1371600"/>
            <a:ext cx="5988132" cy="4921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 for array lists: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values.size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result)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Finding the Largest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2743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800" dirty="0" smtClean="0"/>
              <a:t> that:</a:t>
            </a:r>
          </a:p>
          <a:p>
            <a:pPr lvl="1"/>
            <a:r>
              <a:rPr lang="en-US" sz="2400" dirty="0" smtClean="0"/>
              <a:t>Takes as input an </a:t>
            </a:r>
            <a:r>
              <a:rPr lang="en-US" sz="2400" b="1" u="sng" dirty="0" smtClean="0"/>
              <a:t>array list</a:t>
            </a:r>
            <a:r>
              <a:rPr lang="en-US" sz="2400" dirty="0" smtClean="0"/>
              <a:t> of integers.</a:t>
            </a:r>
          </a:p>
          <a:p>
            <a:pPr lvl="1"/>
            <a:r>
              <a:rPr lang="en-US" sz="2400" dirty="0" smtClean="0"/>
              <a:t>Returns the largest value among those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3468" y="1371600"/>
            <a:ext cx="5988132" cy="4921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 for array lists: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values.size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1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An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276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sz="2400" dirty="0" smtClean="0"/>
              <a:t>Asks the user to enter some integers,  and stores them in an </a:t>
            </a:r>
            <a:r>
              <a:rPr lang="en-US" sz="2400" b="1" dirty="0" smtClean="0"/>
              <a:t>array list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Prints out the values, indicating the maximum and the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600200"/>
            <a:ext cx="5486400" cy="464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10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90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20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number, or q to quit: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0: 40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1: 10 *** smallest value ***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2: 80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3: 90 *** largest value ***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4: 20</a:t>
            </a:r>
          </a:p>
        </p:txBody>
      </p:sp>
    </p:spTree>
    <p:extLst>
      <p:ext uri="{BB962C8B-B14F-4D97-AF65-F5344CB8AC3E}">
        <p14:creationId xmlns:p14="http://schemas.microsoft.com/office/powerpoint/2010/main" val="30064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8437"/>
            <a:ext cx="8382000" cy="649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numbers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smallest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largest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("position %d: %d",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smallest)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*** smallest value ***\n");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largest)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*** largest value ***\n");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0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Printing Array Lists with </a:t>
            </a:r>
            <a:r>
              <a:rPr lang="en-US" b="1" dirty="0" err="1" smtClean="0"/>
              <a:t>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println</a:t>
            </a:r>
            <a:r>
              <a:rPr lang="en-US" sz="2800" dirty="0" smtClean="0"/>
              <a:t> can be used to print out an entire array list.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[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Chicago, New York, Dallas,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Denver]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7696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("Denver");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Changing a Value in 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set(position, value) </a:t>
            </a:r>
            <a:r>
              <a:rPr lang="en-US" sz="2800" dirty="0" smtClean="0"/>
              <a:t>can be used to change a value.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7696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"Denver");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5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modify the previous program so that it:</a:t>
            </a:r>
          </a:p>
          <a:p>
            <a:pPr lvl="1"/>
            <a:r>
              <a:rPr lang="en-US" sz="2400" dirty="0" smtClean="0"/>
              <a:t>Asks the user to enter </a:t>
            </a:r>
            <a:r>
              <a:rPr lang="en-US" sz="2400" dirty="0" smtClean="0">
                <a:solidFill>
                  <a:srgbClr val="FF0000"/>
                </a:solidFill>
              </a:rPr>
              <a:t>four</a:t>
            </a:r>
            <a:r>
              <a:rPr lang="en-US" sz="2400" dirty="0" smtClean="0"/>
              <a:t>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user enters: 10 5 20 15</a:t>
            </a:r>
          </a:p>
          <a:p>
            <a:pPr lvl="1"/>
            <a:r>
              <a:rPr lang="en-US" sz="2400" dirty="0" smtClean="0"/>
              <a:t>program prints: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Changing a Value in 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set</a:t>
            </a:r>
            <a:r>
              <a:rPr lang="en-US" sz="2800" b="1" dirty="0"/>
              <a:t>(position, value)</a:t>
            </a:r>
            <a:r>
              <a:rPr lang="en-US" sz="2800" b="1" dirty="0" smtClean="0"/>
              <a:t> </a:t>
            </a:r>
            <a:r>
              <a:rPr lang="en-US" sz="2800" dirty="0" smtClean="0"/>
              <a:t>can be used to change a value.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[Chicago, Denver, Dallas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7696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"Denver");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5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remove(</a:t>
            </a:r>
            <a:r>
              <a:rPr lang="en-US" sz="2800" b="1" dirty="0" err="1" smtClean="0"/>
              <a:t>pos</a:t>
            </a:r>
            <a:r>
              <a:rPr lang="en-US" sz="2800" b="1" dirty="0" smtClean="0"/>
              <a:t>) </a:t>
            </a:r>
            <a:r>
              <a:rPr lang="en-US" sz="2800" dirty="0" smtClean="0"/>
              <a:t>removes the value at position </a:t>
            </a:r>
            <a:r>
              <a:rPr lang="en-US" sz="2800" b="1" dirty="0" smtClean="0"/>
              <a:t>pos</a:t>
            </a:r>
            <a:r>
              <a:rPr lang="en-US" sz="2800" dirty="0" smtClean="0"/>
              <a:t>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7696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Removing a Value </a:t>
            </a:r>
            <a:r>
              <a:rPr lang="en-US" dirty="0" smtClean="0"/>
              <a:t>from 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remove(</a:t>
            </a:r>
            <a:r>
              <a:rPr lang="en-US" sz="2800" b="1" dirty="0" err="1" smtClean="0"/>
              <a:t>pos</a:t>
            </a:r>
            <a:r>
              <a:rPr lang="en-US" sz="2800" b="1" dirty="0" smtClean="0"/>
              <a:t>) </a:t>
            </a:r>
            <a:r>
              <a:rPr lang="en-US" sz="2800" dirty="0" smtClean="0"/>
              <a:t>removes the value at position </a:t>
            </a:r>
            <a:r>
              <a:rPr lang="en-US" sz="2800" b="1" dirty="0" smtClean="0"/>
              <a:t>pos</a:t>
            </a:r>
            <a:r>
              <a:rPr lang="en-US" sz="2800" dirty="0" smtClean="0"/>
              <a:t>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[Chicago, Dallas]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7696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152400"/>
            <a:ext cx="8458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Removing a Value from an Array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IMPORTANT: </a:t>
            </a:r>
            <a:r>
              <a:rPr lang="en-US" sz="2400" b="1" dirty="0" smtClean="0"/>
              <a:t>remove(</a:t>
            </a:r>
            <a:r>
              <a:rPr lang="en-US" sz="2400" b="1" dirty="0" err="1" smtClean="0"/>
              <a:t>pos</a:t>
            </a:r>
            <a:r>
              <a:rPr lang="en-US" sz="2400" b="1" dirty="0" smtClean="0"/>
              <a:t>) </a:t>
            </a:r>
            <a:r>
              <a:rPr lang="en-US" sz="2400" dirty="0" smtClean="0"/>
              <a:t>shifts the positions of all elements after position pos.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382435"/>
            <a:ext cx="275111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1: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981200"/>
            <a:ext cx="7696200" cy="414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("position 1: %s\n",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Removing a Value </a:t>
            </a:r>
            <a:r>
              <a:rPr lang="en-US" dirty="0" smtClean="0"/>
              <a:t>from 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Removing a Value </a:t>
            </a:r>
            <a:r>
              <a:rPr lang="en-US" dirty="0" smtClean="0"/>
              <a:t>from 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IMPORTANT: </a:t>
            </a:r>
            <a:r>
              <a:rPr lang="en-US" sz="2400" b="1" dirty="0" smtClean="0"/>
              <a:t>remove(</a:t>
            </a:r>
            <a:r>
              <a:rPr lang="en-US" sz="2400" b="1" dirty="0" err="1" smtClean="0"/>
              <a:t>pos</a:t>
            </a:r>
            <a:r>
              <a:rPr lang="en-US" sz="2400" b="1" dirty="0" smtClean="0"/>
              <a:t>) </a:t>
            </a:r>
            <a:r>
              <a:rPr lang="en-US" sz="2400" dirty="0" smtClean="0"/>
              <a:t>shifts the positions of all elements after position pos.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696200" cy="414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("position 1: %s\n",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382435"/>
            <a:ext cx="275111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1: Dallas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6368" y="6096000"/>
            <a:ext cx="3218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After remove, Dallas moved 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from position2 to position 1.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Inserting a </a:t>
            </a:r>
            <a:r>
              <a:rPr lang="en-US" dirty="0" smtClean="0"/>
              <a:t>Value </a:t>
            </a:r>
            <a:r>
              <a:rPr lang="en-US" dirty="0" smtClean="0"/>
              <a:t>to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seen </a:t>
            </a:r>
            <a:r>
              <a:rPr lang="en-US" sz="2400" b="1" dirty="0" smtClean="0"/>
              <a:t>add(value)</a:t>
            </a:r>
            <a:r>
              <a:rPr lang="en-US" sz="2400" dirty="0" smtClean="0"/>
              <a:t>, which adds a value to the end of the list.</a:t>
            </a:r>
          </a:p>
          <a:p>
            <a:r>
              <a:rPr lang="en-US" sz="2400" dirty="0"/>
              <a:t>There is a second version of </a:t>
            </a:r>
            <a:r>
              <a:rPr lang="en-US" sz="2400" b="1" dirty="0"/>
              <a:t>add</a:t>
            </a:r>
            <a:r>
              <a:rPr lang="en-US" sz="2400" dirty="0"/>
              <a:t>, with two arguments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add(</a:t>
            </a:r>
            <a:r>
              <a:rPr lang="en-US" sz="2400" b="1" dirty="0" err="1"/>
              <a:t>pos</a:t>
            </a:r>
            <a:r>
              <a:rPr lang="en-US" sz="2400" b="1" dirty="0"/>
              <a:t>, value) </a:t>
            </a:r>
            <a:r>
              <a:rPr lang="en-US" sz="2400" dirty="0"/>
              <a:t>inserts the value at position </a:t>
            </a:r>
            <a:r>
              <a:rPr lang="en-US" sz="2400" b="1" dirty="0"/>
              <a:t>pos</a:t>
            </a:r>
            <a:r>
              <a:rPr lang="en-US" sz="2400" dirty="0"/>
              <a:t>.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Inserting a </a:t>
            </a:r>
            <a:r>
              <a:rPr lang="en-US" dirty="0" smtClean="0"/>
              <a:t>Value </a:t>
            </a:r>
            <a:r>
              <a:rPr lang="en-US" dirty="0" smtClean="0"/>
              <a:t>to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add(</a:t>
            </a:r>
            <a:r>
              <a:rPr lang="en-US" sz="2400" b="1" dirty="0" err="1" smtClean="0"/>
              <a:t>pos</a:t>
            </a:r>
            <a:r>
              <a:rPr lang="en-US" sz="2400" b="1" dirty="0" smtClean="0"/>
              <a:t>, value) </a:t>
            </a:r>
            <a:r>
              <a:rPr lang="en-US" sz="2400" dirty="0" smtClean="0"/>
              <a:t>inserts </a:t>
            </a:r>
            <a:r>
              <a:rPr lang="en-US" sz="2400" dirty="0"/>
              <a:t>the value at position </a:t>
            </a:r>
            <a:r>
              <a:rPr lang="en-US" sz="2400" b="1" dirty="0"/>
              <a:t>pos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696200" cy="414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"Miami");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Inserting a </a:t>
            </a:r>
            <a:r>
              <a:rPr lang="en-US" dirty="0" smtClean="0"/>
              <a:t>Value </a:t>
            </a:r>
            <a:r>
              <a:rPr lang="en-US" dirty="0" smtClean="0"/>
              <a:t>to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add(</a:t>
            </a:r>
            <a:r>
              <a:rPr lang="en-US" sz="2400" b="1" dirty="0" err="1" smtClean="0"/>
              <a:t>pos</a:t>
            </a:r>
            <a:r>
              <a:rPr lang="en-US" sz="2400" b="1" dirty="0" smtClean="0"/>
              <a:t>, value) </a:t>
            </a:r>
            <a:r>
              <a:rPr lang="en-US" sz="2400" dirty="0" smtClean="0"/>
              <a:t>inserts </a:t>
            </a:r>
            <a:r>
              <a:rPr lang="en-US" sz="2400" dirty="0"/>
              <a:t>the value at position </a:t>
            </a:r>
            <a:r>
              <a:rPr lang="en-US" sz="2400" b="1" dirty="0"/>
              <a:t>pos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696200" cy="414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"Miami");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[Chicago, Miami, New York, Dallas]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Inserting a </a:t>
            </a:r>
            <a:r>
              <a:rPr lang="en-US" dirty="0" smtClean="0"/>
              <a:t>Value </a:t>
            </a:r>
            <a:r>
              <a:rPr lang="en-US" dirty="0" smtClean="0"/>
              <a:t>to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IMPORTANT: </a:t>
            </a:r>
            <a:r>
              <a:rPr lang="en-US" sz="2400" b="1" dirty="0" smtClean="0"/>
              <a:t>add(value, </a:t>
            </a:r>
            <a:r>
              <a:rPr lang="en-US" sz="2400" b="1" dirty="0" err="1" smtClean="0"/>
              <a:t>pos</a:t>
            </a:r>
            <a:r>
              <a:rPr lang="en-US" sz="2400" b="1" dirty="0" smtClean="0"/>
              <a:t>) </a:t>
            </a:r>
            <a:r>
              <a:rPr lang="en-US" sz="2400" dirty="0" smtClean="0"/>
              <a:t>shifts the positions of all elements after position pos.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7696200" cy="414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("Chicago");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York");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("Dallas");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"Miami");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394255"/>
            <a:ext cx="3931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After </a:t>
            </a:r>
            <a:r>
              <a:rPr lang="en-US" sz="2000" b="1" dirty="0" smtClean="0">
                <a:solidFill>
                  <a:srgbClr val="FF0000"/>
                </a:solidFill>
              </a:rPr>
              <a:t>adding Miami, </a:t>
            </a:r>
            <a:r>
              <a:rPr lang="en-US" sz="2000" b="1" dirty="0" smtClean="0">
                <a:solidFill>
                  <a:srgbClr val="FF0000"/>
                </a:solidFill>
              </a:rPr>
              <a:t>Dallas moved 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from </a:t>
            </a:r>
            <a:r>
              <a:rPr lang="en-US" sz="2000" b="1" dirty="0" smtClean="0">
                <a:solidFill>
                  <a:srgbClr val="FF0000"/>
                </a:solidFill>
              </a:rPr>
              <a:t>position 2 </a:t>
            </a:r>
            <a:r>
              <a:rPr lang="en-US" sz="2000" b="1" dirty="0" smtClean="0">
                <a:solidFill>
                  <a:srgbClr val="FF0000"/>
                </a:solidFill>
              </a:rPr>
              <a:t>to position </a:t>
            </a:r>
            <a:r>
              <a:rPr lang="en-US" sz="2000" b="1" dirty="0" smtClean="0">
                <a:solidFill>
                  <a:srgbClr val="FF0000"/>
                </a:solidFill>
              </a:rPr>
              <a:t>3.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382435"/>
            <a:ext cx="746760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[Chicago, Miami, New York, Dallas]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/>
              <a:t>Variables Pointing to Same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topic is a VERY COMMON SOURCE OF MISUNDERSTANDINGS.</a:t>
            </a:r>
          </a:p>
          <a:p>
            <a:r>
              <a:rPr lang="en-US" sz="2800" dirty="0" smtClean="0"/>
              <a:t>When two array (or array list) variables are set equal to each other, they are fundamentally linked: </a:t>
            </a:r>
          </a:p>
          <a:p>
            <a:pPr lvl="1"/>
            <a:r>
              <a:rPr lang="en-US" sz="2400" dirty="0" smtClean="0"/>
              <a:t>They both </a:t>
            </a:r>
            <a:r>
              <a:rPr lang="en-US" sz="2400" b="1" u="sng" dirty="0" smtClean="0"/>
              <a:t>refer to</a:t>
            </a:r>
            <a:r>
              <a:rPr lang="en-US" sz="2400" dirty="0" smtClean="0"/>
              <a:t> the same set of values.</a:t>
            </a:r>
          </a:p>
          <a:p>
            <a:pPr lvl="2"/>
            <a:r>
              <a:rPr lang="en-US" sz="2000" dirty="0" smtClean="0"/>
              <a:t>In computer science, we say that they are both </a:t>
            </a:r>
            <a:r>
              <a:rPr lang="en-US" sz="2000" b="1" u="sng" dirty="0" smtClean="0"/>
              <a:t>pointers</a:t>
            </a:r>
            <a:r>
              <a:rPr lang="en-US" sz="2000" dirty="0" smtClean="0"/>
              <a:t>, pointing to the same set of values.</a:t>
            </a:r>
            <a:endParaRPr lang="en-US" sz="2000" b="1" u="sng" dirty="0" smtClean="0"/>
          </a:p>
          <a:p>
            <a:pPr lvl="1"/>
            <a:r>
              <a:rPr lang="en-US" sz="2400" dirty="0" smtClean="0"/>
              <a:t>Any modification to that set of values </a:t>
            </a:r>
            <a:r>
              <a:rPr lang="en-US" sz="2400" b="1" u="sng" dirty="0" smtClean="0"/>
              <a:t>affects all the variables</a:t>
            </a:r>
            <a:r>
              <a:rPr lang="en-US" sz="2400" dirty="0" smtClean="0"/>
              <a:t> that point to it.</a:t>
            </a:r>
          </a:p>
          <a:p>
            <a:r>
              <a:rPr lang="en-US" sz="2800" dirty="0" smtClean="0"/>
              <a:t>The only way to break that link, is to assign an array (or array list) variable to some other value.</a:t>
            </a:r>
          </a:p>
          <a:p>
            <a:r>
              <a:rPr lang="en-US" sz="2800" dirty="0" smtClean="0"/>
              <a:t>It is important to identify (and treat separately) </a:t>
            </a:r>
            <a:r>
              <a:rPr lang="en-US" sz="2800" b="1" u="sng" dirty="0" smtClean="0"/>
              <a:t>assignments of array variables</a:t>
            </a:r>
            <a:r>
              <a:rPr lang="en-US" sz="2800" dirty="0" smtClean="0"/>
              <a:t> vs. </a:t>
            </a:r>
            <a:r>
              <a:rPr lang="en-US" sz="2800" b="1" u="sng" dirty="0" smtClean="0"/>
              <a:t>modifications</a:t>
            </a:r>
            <a:r>
              <a:rPr lang="en-US" sz="28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modify the previous program so that it:</a:t>
            </a:r>
          </a:p>
          <a:p>
            <a:pPr lvl="1"/>
            <a:r>
              <a:rPr lang="en-US" sz="2400" dirty="0" smtClean="0"/>
              <a:t>Asks the user to enter </a:t>
            </a:r>
            <a:r>
              <a:rPr lang="en-US" sz="2400" dirty="0" smtClean="0">
                <a:solidFill>
                  <a:srgbClr val="FF0000"/>
                </a:solidFill>
              </a:rPr>
              <a:t>four</a:t>
            </a:r>
            <a:r>
              <a:rPr lang="en-US" sz="2400" dirty="0" smtClean="0"/>
              <a:t> 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user enters: 10 5 20 15</a:t>
            </a:r>
          </a:p>
          <a:p>
            <a:pPr lvl="1"/>
            <a:r>
              <a:rPr lang="en-US" sz="2400" dirty="0" smtClean="0"/>
              <a:t>program prints: 2 of those numbers are less than 15</a:t>
            </a:r>
          </a:p>
          <a:p>
            <a:pPr lvl="1"/>
            <a:r>
              <a:rPr lang="en-US" sz="2400" dirty="0" smtClean="0"/>
              <a:t>explanation: 10 and 5 are less than the last number entered, which was 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Sharing 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What will this program print?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6555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Sharing </a:t>
            </a:r>
            <a:r>
              <a:rPr lang="en-US" dirty="0" smtClean="0"/>
              <a:t>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What will this program print?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Sharing </a:t>
            </a:r>
            <a:r>
              <a:rPr lang="en-US" dirty="0" smtClean="0"/>
              <a:t>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red line an assignment or a modification of an array variable?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Sharing </a:t>
            </a:r>
            <a:r>
              <a:rPr lang="en-US" dirty="0" smtClean="0"/>
              <a:t>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red line an assignment or a modification of an array variable? </a:t>
            </a:r>
          </a:p>
          <a:p>
            <a:pPr lvl="1"/>
            <a:r>
              <a:rPr lang="en-US" sz="2000" dirty="0" smtClean="0"/>
              <a:t>Assignment: b is set equal to a. Variables a and b </a:t>
            </a:r>
            <a:r>
              <a:rPr lang="en-US" sz="2000" b="1" dirty="0" smtClean="0"/>
              <a:t>point to</a:t>
            </a:r>
            <a:r>
              <a:rPr lang="en-US" sz="2000" dirty="0"/>
              <a:t> </a:t>
            </a:r>
            <a:r>
              <a:rPr lang="en-US" sz="2000" dirty="0" smtClean="0"/>
              <a:t>the same set.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Sharing </a:t>
            </a:r>
            <a:r>
              <a:rPr lang="en-US" dirty="0" smtClean="0"/>
              <a:t>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red line an assignment or a modification of an array variable?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Sharing </a:t>
            </a:r>
            <a:r>
              <a:rPr lang="en-US" dirty="0" smtClean="0"/>
              <a:t>of Modifications: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red line an assignment or a modification of an array variable? </a:t>
            </a:r>
          </a:p>
          <a:p>
            <a:pPr lvl="1"/>
            <a:r>
              <a:rPr lang="en-US" sz="2000" dirty="0" smtClean="0"/>
              <a:t>Modification: array variable b is </a:t>
            </a:r>
            <a:r>
              <a:rPr lang="en-US" sz="2000" b="1" u="sng" dirty="0" smtClean="0"/>
              <a:t>not assigned</a:t>
            </a:r>
            <a:r>
              <a:rPr lang="en-US" sz="2000" dirty="0" smtClean="0"/>
              <a:t> a value, just b[2] is modified.</a:t>
            </a:r>
          </a:p>
          <a:p>
            <a:pPr lvl="1"/>
            <a:r>
              <a:rPr lang="en-US" sz="2000" dirty="0" smtClean="0"/>
              <a:t>This means that a[2] is now also equal to the new value.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69850"/>
            <a:ext cx="6934200" cy="4311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510641"/>
            <a:ext cx="152400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846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What will this program print?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assignments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42245"/>
            <a:ext cx="1752600" cy="6555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What will this program print?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42245"/>
            <a:ext cx="1752600" cy="2982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7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= 4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 = 15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c[2] = 2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25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3342245"/>
            <a:ext cx="2581940" cy="987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39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  <a:endParaRPr lang="en-US" sz="2000" dirty="0"/>
          </a:p>
          <a:p>
            <a:pPr lvl="1"/>
            <a:r>
              <a:rPr lang="en-US" sz="2000" dirty="0"/>
              <a:t>Assignment of array variable.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342245"/>
            <a:ext cx="2581940" cy="987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{10,20,30,40}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modify the previous program so that it:</a:t>
            </a:r>
          </a:p>
          <a:p>
            <a:pPr lvl="1"/>
            <a:r>
              <a:rPr lang="en-US" sz="2400" dirty="0" smtClean="0"/>
              <a:t>Asks the user to enter </a:t>
            </a:r>
            <a:r>
              <a:rPr lang="en-US" sz="2400" dirty="0" smtClean="0">
                <a:solidFill>
                  <a:srgbClr val="FF0000"/>
                </a:solidFill>
              </a:rPr>
              <a:t>20 </a:t>
            </a:r>
            <a:r>
              <a:rPr lang="en-US" sz="2400" dirty="0" smtClean="0"/>
              <a:t>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Or, how about we modify the previous program so that the user can enter as many numbers as they want (they can enter "q" when they are done).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</a:p>
          <a:p>
            <a:pPr lvl="1"/>
            <a:r>
              <a:rPr lang="en-US" sz="2000" dirty="0" smtClean="0"/>
              <a:t>Assignment of array variable.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8006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Understanding this line is the key: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should NOT represent this as: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= {10, 20, 30, 40}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 = {10, 20, 30, 40}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3342245"/>
            <a:ext cx="2581940" cy="132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{10,20,30,40}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9101" y="4288466"/>
            <a:ext cx="4572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32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Assignment of array variable.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342245"/>
            <a:ext cx="2581940" cy="165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{10,20,30,40}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{4, 3, 2}</a:t>
            </a:r>
            <a:endParaRPr lang="pt-BR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9101" y="4288466"/>
            <a:ext cx="4572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844901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906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514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</a:p>
          <a:p>
            <a:pPr lvl="1"/>
            <a:r>
              <a:rPr lang="en-US" sz="2000" dirty="0" smtClean="0"/>
              <a:t>Modification of array.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342245"/>
            <a:ext cx="2581940" cy="165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,40}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{4, 3, 2}</a:t>
            </a:r>
            <a:endParaRPr lang="pt-BR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9101" y="4288466"/>
            <a:ext cx="4572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844901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51242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Since a and b point to the same array, it is clear that changing b changes a at the same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43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4384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Assignment of array variable.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342245"/>
            <a:ext cx="2581940" cy="165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{10,20,7,40}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{4, 3, 2}</a:t>
            </a:r>
            <a:endParaRPr lang="pt-BR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101" y="4517066"/>
            <a:ext cx="565299" cy="20733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844901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5124271"/>
            <a:ext cx="259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Again, we </a:t>
            </a:r>
            <a:r>
              <a:rPr lang="en-US" dirty="0">
                <a:solidFill>
                  <a:srgbClr val="FF0000"/>
                </a:solidFill>
              </a:rPr>
              <a:t>should NOT represent this as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 = {4, 3, 2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>
                <a:solidFill>
                  <a:srgbClr val="FF0000"/>
                </a:solidFill>
              </a:rPr>
              <a:t>= {4, 3, 2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70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2438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5908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Line-by-line execution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Modification of </a:t>
            </a:r>
            <a:r>
              <a:rPr lang="en-US" sz="2000" dirty="0" smtClean="0">
                <a:solidFill>
                  <a:prstClr val="black"/>
                </a:solidFill>
              </a:rPr>
              <a:t>array.</a:t>
            </a:r>
            <a:endParaRPr lang="en-US" sz="2000" dirty="0">
              <a:solidFill>
                <a:prstClr val="black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342245"/>
            <a:ext cx="2581940" cy="165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{10,20,7,40}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{4,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pt-B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2}</a:t>
            </a:r>
            <a:endParaRPr lang="pt-BR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01" y="41910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101" y="4517066"/>
            <a:ext cx="565299" cy="20733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844901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51242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Since b and c point to the same array, it is clear that changing b changes c at the same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097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50574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2667000" cy="46482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When you assign a  value to an array (or array list) variable, you create new arrows, or change where the arrows point.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When you modify an array (or array list), the arrows are not changed.</a:t>
            </a:r>
            <a:endParaRPr lang="en-US" sz="2000" dirty="0">
              <a:solidFill>
                <a:prstClr val="black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29903"/>
            <a:ext cx="6324600" cy="6423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assignments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 =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c = {4, 3, 2};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b[2] = 7;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b[1] = 15;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" y="4900440"/>
            <a:ext cx="2581940" cy="1652760"/>
            <a:chOff x="76200" y="3342245"/>
            <a:chExt cx="2581940" cy="1652760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3342245"/>
              <a:ext cx="2581940" cy="16527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bIns="0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b="1" dirty="0" smtClean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Variables: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342900" lvl="0" indent="-342900">
                <a:spcBef>
                  <a:spcPct val="20000"/>
                </a:spcBef>
              </a:pPr>
              <a:r>
                <a:rPr lang="pt-BR" b="1" dirty="0" smtClean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  {10,20,7,40}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pt-BR" b="1" dirty="0" smtClean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pt-BR" b="1" dirty="0" smtClean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   {4, 15, 2}</a:t>
              </a:r>
              <a:endParaRPr lang="pt-BR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9101" y="4191000"/>
              <a:ext cx="381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49101" y="4517066"/>
              <a:ext cx="565299" cy="207334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1000" y="4844901"/>
              <a:ext cx="381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5603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1430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057400"/>
            <a:ext cx="6324600" cy="4724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x)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x[2]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foo(a);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057400"/>
            <a:ext cx="2133600" cy="5878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18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11430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057400"/>
            <a:ext cx="6324600" cy="4724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x)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x[2] =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 = {10, 20, 30, 40};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foo(a);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("a[%d] = %d\n",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057400"/>
            <a:ext cx="2133600" cy="1769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20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 =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 = 40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82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/>
              <a:t>Variables Pointing to Same Set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When two array (or array list) variables are set equal to each other, they point to the same underlying array (or array list): </a:t>
            </a:r>
          </a:p>
          <a:p>
            <a:pPr lvl="1"/>
            <a:r>
              <a:rPr lang="en-US" sz="2000" dirty="0" smtClean="0"/>
              <a:t>Any modification to values of that array (or array list) </a:t>
            </a:r>
            <a:r>
              <a:rPr lang="en-US" sz="2000" b="1" u="sng" dirty="0" smtClean="0"/>
              <a:t>affects all the variables</a:t>
            </a:r>
            <a:r>
              <a:rPr lang="en-US" sz="2000" dirty="0" smtClean="0"/>
              <a:t> that point to it.</a:t>
            </a:r>
          </a:p>
          <a:p>
            <a:r>
              <a:rPr lang="en-US" sz="2400" dirty="0" smtClean="0"/>
              <a:t>The only way to break the link between two array (or array list) variables, is to assign an array (or array list) variable to some other value.</a:t>
            </a:r>
          </a:p>
          <a:p>
            <a:r>
              <a:rPr lang="en-US" sz="2400" dirty="0" smtClean="0"/>
              <a:t>Given a line of code involving an array (or array list) variable, we should be able to identify:</a:t>
            </a:r>
          </a:p>
          <a:p>
            <a:pPr lvl="1"/>
            <a:r>
              <a:rPr lang="en-US" sz="2000" dirty="0" smtClean="0"/>
              <a:t>Does this line assign a value to the array (or array list) variable?</a:t>
            </a:r>
          </a:p>
          <a:p>
            <a:pPr lvl="1"/>
            <a:r>
              <a:rPr lang="en-US" sz="2000" dirty="0" smtClean="0"/>
              <a:t>Does this line simply modify one or more positions of the array?</a:t>
            </a:r>
          </a:p>
          <a:p>
            <a:r>
              <a:rPr lang="en-US" sz="2400" dirty="0" smtClean="0"/>
              <a:t>These two cases are different, and follow different rules.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179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have arrays of arrays.</a:t>
            </a:r>
          </a:p>
          <a:p>
            <a:pPr lvl="1"/>
            <a:r>
              <a:rPr lang="en-US" sz="2400" dirty="0" smtClean="0"/>
              <a:t>These are called 2-dimensional arrays, or matrices.</a:t>
            </a:r>
          </a:p>
          <a:p>
            <a:pPr lvl="1"/>
            <a:r>
              <a:rPr lang="en-US" sz="2400" dirty="0" smtClean="0"/>
              <a:t>You can have arrays of arrays of arrays of arrays …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239292"/>
            <a:ext cx="6324600" cy="3542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double[][] a = { {3.2, 2.1, 5.3},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{8.0, 4.9, 5.7} };</a:t>
            </a:r>
          </a:p>
          <a:p>
            <a:pPr marL="342900" lvl="0" indent="-342900">
              <a:spcBef>
                <a:spcPct val="20000"/>
              </a:spcBef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a[1][0] = 2;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("%.1f\n", a[0][0]);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("%.1f\n", a[1][0]);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("%.1f\n", a[1][1]);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54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Let's modify the previous program so that it:</a:t>
            </a:r>
          </a:p>
          <a:p>
            <a:pPr lvl="1"/>
            <a:r>
              <a:rPr lang="en-US" sz="2400" dirty="0" smtClean="0"/>
              <a:t>Asks the user to enter </a:t>
            </a:r>
            <a:r>
              <a:rPr lang="en-US" sz="2400" dirty="0" smtClean="0">
                <a:solidFill>
                  <a:srgbClr val="FF0000"/>
                </a:solidFill>
              </a:rPr>
              <a:t>20 </a:t>
            </a:r>
            <a:r>
              <a:rPr lang="en-US" sz="2400" dirty="0" smtClean="0"/>
              <a:t>numbers.</a:t>
            </a:r>
          </a:p>
          <a:p>
            <a:pPr lvl="1"/>
            <a:r>
              <a:rPr lang="en-US" sz="2400" dirty="0" smtClean="0"/>
              <a:t>Prints how many of those numbers are less than the last number entered.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Can be done, but is very </a:t>
            </a:r>
            <a:r>
              <a:rPr lang="en-US" sz="2400" smtClean="0">
                <a:solidFill>
                  <a:srgbClr val="FF0000"/>
                </a:solidFill>
              </a:rPr>
              <a:t>tedious.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Or, how about we modify the previous program so that the user can enter as many numbers as they want (they can enter "q" when they are done).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CANNOT BE DONE WITH WHAT WE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7397</Words>
  <Application>Microsoft Office PowerPoint</Application>
  <PresentationFormat>On-screen Show (4:3)</PresentationFormat>
  <Paragraphs>1380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PowerPoint Presentation</vt:lpstr>
      <vt:lpstr>Motivating Exercise</vt:lpstr>
      <vt:lpstr>Motivating Exercise</vt:lpstr>
      <vt:lpstr>Motivating Exercise</vt:lpstr>
      <vt:lpstr>Motivating Exercise</vt:lpstr>
      <vt:lpstr>Motivating Exercise</vt:lpstr>
      <vt:lpstr>Motivating Exercise</vt:lpstr>
      <vt:lpstr>Limits of This Approach</vt:lpstr>
      <vt:lpstr>Limits of This Approach</vt:lpstr>
      <vt:lpstr>Another Program We Would Like to Write but Cannot</vt:lpstr>
      <vt:lpstr>Containers</vt:lpstr>
      <vt:lpstr>Containers in Java: Arrays, Array Lists</vt:lpstr>
      <vt:lpstr>A First Example</vt:lpstr>
      <vt:lpstr>A First Example</vt:lpstr>
      <vt:lpstr>A First Example</vt:lpstr>
      <vt:lpstr>A First Example</vt:lpstr>
      <vt:lpstr>A First Example</vt:lpstr>
      <vt:lpstr>Why Is the Array Solution Better?</vt:lpstr>
      <vt:lpstr>Why Is the Array Solution Better?</vt:lpstr>
      <vt:lpstr>Arrays Simplify Code</vt:lpstr>
      <vt:lpstr>Creating an Array of Numbers</vt:lpstr>
      <vt:lpstr>Creating an Array of Strings</vt:lpstr>
      <vt:lpstr>Accessing Single Elements</vt:lpstr>
      <vt:lpstr>Accessing Single Elements</vt:lpstr>
      <vt:lpstr>Accessing Single Elements</vt:lpstr>
      <vt:lpstr>Accessing Single Elements</vt:lpstr>
      <vt:lpstr>Accessing Single Elements</vt:lpstr>
      <vt:lpstr>Accessing Single Elements</vt:lpstr>
      <vt:lpstr>Length of an Array</vt:lpstr>
      <vt:lpstr>Changing Single Elements</vt:lpstr>
      <vt:lpstr>Changing Single Elements</vt:lpstr>
      <vt:lpstr>Changing Single Elements</vt:lpstr>
      <vt:lpstr>Changing Single Elements</vt:lpstr>
      <vt:lpstr>Changing Single Elements</vt:lpstr>
      <vt:lpstr>Reading an Array from a User</vt:lpstr>
      <vt:lpstr>PowerPoint Presentation</vt:lpstr>
      <vt:lpstr>Reading an Array from a User</vt:lpstr>
      <vt:lpstr>Reading an Array from a User</vt:lpstr>
      <vt:lpstr>Reading an Array from a User</vt:lpstr>
      <vt:lpstr>Reading an Array from a User</vt:lpstr>
      <vt:lpstr>Finding the Smallest Value</vt:lpstr>
      <vt:lpstr>Finding the Smallest Value</vt:lpstr>
      <vt:lpstr>Finding the Largest Value</vt:lpstr>
      <vt:lpstr>Finding the Largest Value</vt:lpstr>
      <vt:lpstr>An Example Program</vt:lpstr>
      <vt:lpstr>PowerPoint Presentation</vt:lpstr>
      <vt:lpstr>Limitations of Arrays</vt:lpstr>
      <vt:lpstr>Array Lists</vt:lpstr>
      <vt:lpstr>Example: An Array List of Integers</vt:lpstr>
      <vt:lpstr>Example: An Array List of Integers</vt:lpstr>
      <vt:lpstr>Example: An Array List of Integers</vt:lpstr>
      <vt:lpstr>Example: An Array List of Integers</vt:lpstr>
      <vt:lpstr>Finding the Smallest Value</vt:lpstr>
      <vt:lpstr>Finding the Smallest Value</vt:lpstr>
      <vt:lpstr>Finding the Largest Value</vt:lpstr>
      <vt:lpstr>An Example Program</vt:lpstr>
      <vt:lpstr>PowerPoint Presentation</vt:lpstr>
      <vt:lpstr>Printing Array Lists with println</vt:lpstr>
      <vt:lpstr>Changing a Value in an Array List</vt:lpstr>
      <vt:lpstr>Changing a Value in an Array List</vt:lpstr>
      <vt:lpstr>Removing a Value from an Array List</vt:lpstr>
      <vt:lpstr>PowerPoint Presentation</vt:lpstr>
      <vt:lpstr>Removing a Value from an Array List</vt:lpstr>
      <vt:lpstr>Removing a Value from an Array List</vt:lpstr>
      <vt:lpstr>Inserting a Value to an Array List</vt:lpstr>
      <vt:lpstr>Inserting a Value to an Array List</vt:lpstr>
      <vt:lpstr>Inserting a Value to an Array List</vt:lpstr>
      <vt:lpstr>Inserting a Value to an Array List</vt:lpstr>
      <vt:lpstr>Variables Pointing to Same Set</vt:lpstr>
      <vt:lpstr>Sharing of Modifications: Example</vt:lpstr>
      <vt:lpstr>Sharing of Modifications: Example</vt:lpstr>
      <vt:lpstr>Sharing of Modifications: Example</vt:lpstr>
      <vt:lpstr>Sharing of Modifications: Example</vt:lpstr>
      <vt:lpstr>Sharing of Modifications: Example</vt:lpstr>
      <vt:lpstr>Sharing of Modifications: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Important</vt:lpstr>
      <vt:lpstr>Another Example</vt:lpstr>
      <vt:lpstr>Another Example</vt:lpstr>
      <vt:lpstr>Variables Pointing to Same Set (Recap)</vt:lpstr>
      <vt:lpstr>2D Arrays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408</cp:revision>
  <dcterms:created xsi:type="dcterms:W3CDTF">2006-08-16T00:00:00Z</dcterms:created>
  <dcterms:modified xsi:type="dcterms:W3CDTF">2015-11-10T23:02:24Z</dcterms:modified>
</cp:coreProperties>
</file>