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32" r:id="rId3"/>
    <p:sldId id="333" r:id="rId4"/>
    <p:sldId id="334" r:id="rId5"/>
    <p:sldId id="335" r:id="rId6"/>
    <p:sldId id="301" r:id="rId7"/>
    <p:sldId id="302" r:id="rId8"/>
    <p:sldId id="336" r:id="rId9"/>
    <p:sldId id="337" r:id="rId10"/>
    <p:sldId id="338" r:id="rId11"/>
    <p:sldId id="299" r:id="rId12"/>
    <p:sldId id="339" r:id="rId13"/>
    <p:sldId id="341" r:id="rId14"/>
    <p:sldId id="340" r:id="rId15"/>
    <p:sldId id="342" r:id="rId16"/>
    <p:sldId id="343" r:id="rId17"/>
    <p:sldId id="344" r:id="rId18"/>
    <p:sldId id="345" r:id="rId19"/>
    <p:sldId id="346" r:id="rId20"/>
    <p:sldId id="347" r:id="rId21"/>
    <p:sldId id="349" r:id="rId22"/>
    <p:sldId id="351" r:id="rId23"/>
    <p:sldId id="348" r:id="rId24"/>
    <p:sldId id="350" r:id="rId25"/>
    <p:sldId id="352" r:id="rId26"/>
    <p:sldId id="321" r:id="rId27"/>
    <p:sldId id="354" r:id="rId28"/>
    <p:sldId id="353" r:id="rId29"/>
    <p:sldId id="355" r:id="rId30"/>
    <p:sldId id="304" r:id="rId31"/>
    <p:sldId id="356" r:id="rId32"/>
    <p:sldId id="357" r:id="rId33"/>
    <p:sldId id="358" r:id="rId34"/>
    <p:sldId id="360" r:id="rId35"/>
    <p:sldId id="361" r:id="rId36"/>
    <p:sldId id="362" r:id="rId37"/>
    <p:sldId id="363" r:id="rId38"/>
    <p:sldId id="359" r:id="rId39"/>
    <p:sldId id="314" r:id="rId40"/>
    <p:sldId id="364" r:id="rId41"/>
    <p:sldId id="365" r:id="rId42"/>
    <p:sldId id="366" r:id="rId43"/>
    <p:sldId id="367" r:id="rId44"/>
    <p:sldId id="371" r:id="rId45"/>
    <p:sldId id="368" r:id="rId46"/>
    <p:sldId id="369" r:id="rId47"/>
    <p:sldId id="374" r:id="rId48"/>
    <p:sldId id="375" r:id="rId49"/>
    <p:sldId id="370" r:id="rId50"/>
    <p:sldId id="372" r:id="rId51"/>
    <p:sldId id="373" r:id="rId52"/>
    <p:sldId id="376" r:id="rId53"/>
    <p:sldId id="385" r:id="rId54"/>
    <p:sldId id="386" r:id="rId55"/>
    <p:sldId id="377" r:id="rId56"/>
    <p:sldId id="387" r:id="rId57"/>
    <p:sldId id="380" r:id="rId58"/>
    <p:sldId id="381" r:id="rId59"/>
    <p:sldId id="379" r:id="rId60"/>
    <p:sldId id="378" r:id="rId61"/>
    <p:sldId id="382" r:id="rId62"/>
    <p:sldId id="383" r:id="rId63"/>
    <p:sldId id="384" r:id="rId6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30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Files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</a:t>
            </a:r>
            <a:r>
              <a:rPr lang="en-US" dirty="0" smtClean="0"/>
              <a:t>1310 – Introduction to Computers and Programming</a:t>
            </a:r>
            <a:endParaRPr lang="en-US" dirty="0"/>
          </a:p>
          <a:p>
            <a:pPr algn="ctr" eaLnBrk="1" hangingPunct="1"/>
            <a:r>
              <a:rPr lang="en-US" dirty="0"/>
              <a:t>Vassilis Athitsos</a:t>
            </a:r>
          </a:p>
          <a:p>
            <a:pPr algn="ctr" eaLnBrk="1" hangingPunct="1"/>
            <a:r>
              <a:rPr lang="en-US" dirty="0"/>
              <a:t>University of Texas at </a:t>
            </a:r>
            <a:r>
              <a:rPr lang="en-US" dirty="0" smtClean="0"/>
              <a:t>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Spreadsheet Example: </a:t>
            </a:r>
            <a:br>
              <a:rPr lang="en-US" dirty="0" smtClean="0"/>
            </a:br>
            <a:r>
              <a:rPr lang="en-US" dirty="0" smtClean="0"/>
              <a:t>Class Enrollments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096963"/>
          </a:xfrm>
        </p:spPr>
        <p:txBody>
          <a:bodyPr>
            <a:noAutofit/>
          </a:bodyPr>
          <a:lstStyle/>
          <a:p>
            <a:r>
              <a:rPr lang="en-US" sz="2400" dirty="0"/>
              <a:t>Here is the table from the </a:t>
            </a:r>
            <a:r>
              <a:rPr lang="en-US" sz="2400"/>
              <a:t>previous </a:t>
            </a:r>
            <a:r>
              <a:rPr lang="en-US" sz="2400" smtClean="0"/>
              <a:t>slide, </a:t>
            </a:r>
            <a:r>
              <a:rPr lang="en-US" sz="2400" dirty="0"/>
              <a:t>saved as a text file.</a:t>
            </a:r>
          </a:p>
          <a:p>
            <a:r>
              <a:rPr lang="en-US" sz="2400" dirty="0"/>
              <a:t>This is a CSV file.</a:t>
            </a:r>
          </a:p>
          <a:p>
            <a:r>
              <a:rPr lang="en-US" sz="2400" dirty="0"/>
              <a:t>CSV stands for "comma-separated values".</a:t>
            </a:r>
          </a:p>
          <a:p>
            <a:r>
              <a:rPr lang="en-US" sz="2400" dirty="0"/>
              <a:t>Such files are really easy to read by computer programs. </a:t>
            </a:r>
          </a:p>
          <a:p>
            <a:pPr lvl="1"/>
            <a:r>
              <a:rPr lang="en-US" sz="2000" dirty="0"/>
              <a:t>You will soon write such programs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975" y="1905000"/>
            <a:ext cx="4458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Date,1310-006,4308-001,5360-001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7/14/2015,33,41,21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7/17/2015,41,41,20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7/24/2015,50,42,18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7/29/2015,57,41,19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8/2/2015,58,41,18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8/5/2015,67,41,19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8/7/2015,72,41,17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/>
          <a:lstStyle/>
          <a:p>
            <a:r>
              <a:rPr lang="en-US" dirty="0"/>
              <a:t>Motivation for Files: </a:t>
            </a:r>
            <a:br>
              <a:rPr lang="en-US" dirty="0"/>
            </a:br>
            <a:r>
              <a:rPr lang="en-US" dirty="0"/>
              <a:t>Large Text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Suppose that we have to write a program that:</a:t>
            </a:r>
          </a:p>
          <a:p>
            <a:pPr lvl="1"/>
            <a:r>
              <a:rPr lang="en-US" sz="2400" dirty="0" smtClean="0"/>
              <a:t>takes a book (or a set of books) as an input.</a:t>
            </a:r>
          </a:p>
          <a:p>
            <a:pPr lvl="1"/>
            <a:r>
              <a:rPr lang="en-US" sz="2400" dirty="0" smtClean="0"/>
              <a:t>identifies the most frequent words in that book or set of books.</a:t>
            </a:r>
          </a:p>
          <a:p>
            <a:r>
              <a:rPr lang="en-US" sz="2800" dirty="0" smtClean="0"/>
              <a:t>Can you think of example applications for such a program?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5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/>
          <a:lstStyle/>
          <a:p>
            <a:r>
              <a:rPr lang="en-US" dirty="0"/>
              <a:t>Motivation for Files: </a:t>
            </a:r>
            <a:br>
              <a:rPr lang="en-US" dirty="0"/>
            </a:br>
            <a:r>
              <a:rPr lang="en-US" dirty="0"/>
              <a:t>Large Text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Suppose that we have to write a program that:</a:t>
            </a:r>
          </a:p>
          <a:p>
            <a:pPr lvl="1"/>
            <a:r>
              <a:rPr lang="en-US" sz="2400" dirty="0" smtClean="0"/>
              <a:t>takes a book (or a set of books) as an input.</a:t>
            </a:r>
          </a:p>
          <a:p>
            <a:pPr lvl="1"/>
            <a:r>
              <a:rPr lang="en-US" sz="2400" dirty="0" smtClean="0"/>
              <a:t>identifies the most frequent words in that book or set of books.</a:t>
            </a:r>
          </a:p>
          <a:p>
            <a:r>
              <a:rPr lang="en-US" sz="2800" dirty="0" smtClean="0"/>
              <a:t>Can you think of example applications for such a program?</a:t>
            </a:r>
          </a:p>
          <a:p>
            <a:pPr lvl="1"/>
            <a:r>
              <a:rPr lang="en-US" sz="2400" dirty="0" smtClean="0"/>
              <a:t>identifying the most important words to learn in a foreign language.</a:t>
            </a:r>
          </a:p>
          <a:p>
            <a:pPr lvl="1"/>
            <a:r>
              <a:rPr lang="en-US" sz="2400" dirty="0" smtClean="0"/>
              <a:t>identifying the language in which a book was written.</a:t>
            </a:r>
          </a:p>
          <a:p>
            <a:pPr lvl="1"/>
            <a:r>
              <a:rPr lang="en-US" sz="2400" dirty="0" smtClean="0"/>
              <a:t>identifying and comparing style of </a:t>
            </a:r>
            <a:r>
              <a:rPr lang="en-US" sz="2400" smtClean="0"/>
              <a:t>different authors, newspapers, centuries, </a:t>
            </a:r>
            <a:r>
              <a:rPr lang="en-US" sz="24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1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/>
          <a:lstStyle/>
          <a:p>
            <a:r>
              <a:rPr lang="en-US" dirty="0"/>
              <a:t>Motivation for Files: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E-mails, </a:t>
            </a:r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E-mails and web pages are stored as files.</a:t>
            </a:r>
          </a:p>
          <a:p>
            <a:r>
              <a:rPr lang="en-US" dirty="0"/>
              <a:t>Programs are needed to:</a:t>
            </a:r>
          </a:p>
          <a:p>
            <a:pPr lvl="1"/>
            <a:r>
              <a:rPr lang="en-US" dirty="0"/>
              <a:t>Create </a:t>
            </a:r>
            <a:r>
              <a:rPr lang="en-US"/>
              <a:t>such </a:t>
            </a:r>
            <a:r>
              <a:rPr lang="en-US" smtClean="0"/>
              <a:t>files, </a:t>
            </a:r>
            <a:r>
              <a:rPr lang="en-US" dirty="0"/>
              <a:t>and store data appropriately.</a:t>
            </a:r>
          </a:p>
          <a:p>
            <a:pPr lvl="1"/>
            <a:r>
              <a:rPr lang="en-US" dirty="0"/>
              <a:t>Read </a:t>
            </a:r>
            <a:r>
              <a:rPr lang="en-US"/>
              <a:t>such </a:t>
            </a:r>
            <a:r>
              <a:rPr lang="en-US" smtClean="0"/>
              <a:t>files, </a:t>
            </a:r>
            <a:r>
              <a:rPr lang="en-US" dirty="0"/>
              <a:t>and present data to the user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/>
          <a:lstStyle/>
          <a:p>
            <a:r>
              <a:rPr lang="en-US" dirty="0"/>
              <a:t>Motivation for Files: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Images, Video, </a:t>
            </a:r>
            <a:r>
              <a:rPr lang="en-US" dirty="0" smtClean="0"/>
              <a:t>Songs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>
            <a:noAutofit/>
          </a:bodyPr>
          <a:lstStyle/>
          <a:p>
            <a:r>
              <a:rPr lang="en-US" dirty="0"/>
              <a:t>This is beyond the scope of </a:t>
            </a:r>
            <a:r>
              <a:rPr lang="en-US"/>
              <a:t>this </a:t>
            </a:r>
            <a:r>
              <a:rPr lang="en-US" smtClean="0"/>
              <a:t>course, </a:t>
            </a:r>
            <a:r>
              <a:rPr lang="en-US" dirty="0"/>
              <a:t>but</a:t>
            </a:r>
            <a:r>
              <a:rPr lang="en-US" dirty="0" smtClean="0"/>
              <a:t>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Photographs, movies, songs, </a:t>
            </a:r>
            <a:r>
              <a:rPr lang="en-US" dirty="0"/>
              <a:t>are all stored in files.</a:t>
            </a:r>
          </a:p>
          <a:p>
            <a:r>
              <a:rPr lang="en-US" dirty="0"/>
              <a:t>Programs are needed to read such files and interpret the data:</a:t>
            </a:r>
          </a:p>
          <a:p>
            <a:pPr lvl="1"/>
            <a:r>
              <a:rPr lang="en-US" dirty="0"/>
              <a:t>Display photos.</a:t>
            </a:r>
          </a:p>
          <a:p>
            <a:pPr lvl="1"/>
            <a:r>
              <a:rPr lang="en-US" dirty="0"/>
              <a:t>Play movies.</a:t>
            </a:r>
          </a:p>
          <a:p>
            <a:pPr lvl="1"/>
            <a:r>
              <a:rPr lang="en-US" dirty="0"/>
              <a:t>Play songs</a:t>
            </a:r>
            <a:r>
              <a:rPr lang="en-US" dirty="0" smtClean="0"/>
              <a:t>.</a:t>
            </a:r>
          </a:p>
          <a:p>
            <a:r>
              <a:rPr lang="en-US" dirty="0"/>
              <a:t>Programs are </a:t>
            </a:r>
            <a:r>
              <a:rPr lang="en-US" dirty="0" smtClean="0"/>
              <a:t>also needed </a:t>
            </a:r>
            <a:r>
              <a:rPr lang="en-US" dirty="0"/>
              <a:t>to </a:t>
            </a:r>
            <a:r>
              <a:rPr lang="en-US" dirty="0" smtClean="0"/>
              <a:t>create such files (</a:t>
            </a:r>
            <a:r>
              <a:rPr lang="en-US" smtClean="0"/>
              <a:t>store images, video, </a:t>
            </a:r>
            <a:r>
              <a:rPr lang="en-US" dirty="0" smtClean="0"/>
              <a:t>songs in files).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File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096963"/>
          </a:xfrm>
        </p:spPr>
        <p:txBody>
          <a:bodyPr>
            <a:noAutofit/>
          </a:bodyPr>
          <a:lstStyle/>
          <a:p>
            <a:r>
              <a:rPr lang="en-US" sz="2400" dirty="0"/>
              <a:t>The file format specifies how to interpret the data.</a:t>
            </a:r>
          </a:p>
          <a:p>
            <a:r>
              <a:rPr lang="en-US" sz="2400" dirty="0"/>
              <a:t>In some </a:t>
            </a:r>
            <a:r>
              <a:rPr lang="en-US" sz="2400" dirty="0" smtClean="0"/>
              <a:t>cases, </a:t>
            </a:r>
            <a:r>
              <a:rPr lang="en-US" sz="2400" dirty="0"/>
              <a:t>we need to know the format in </a:t>
            </a:r>
            <a:r>
              <a:rPr lang="en-US" sz="2400" dirty="0" smtClean="0"/>
              <a:t>advance, </a:t>
            </a:r>
            <a:r>
              <a:rPr lang="en-US" sz="2400" dirty="0"/>
              <a:t>in order to </a:t>
            </a:r>
            <a:r>
              <a:rPr lang="en-US" sz="2400" dirty="0" err="1"/>
              <a:t>to</a:t>
            </a:r>
            <a:r>
              <a:rPr lang="en-US" sz="2400" dirty="0"/>
              <a:t> understand how to process the data.</a:t>
            </a:r>
          </a:p>
          <a:p>
            <a:r>
              <a:rPr lang="en-US" sz="2400" dirty="0"/>
              <a:t>In the above </a:t>
            </a:r>
            <a:r>
              <a:rPr lang="en-US" sz="2400" dirty="0" smtClean="0"/>
              <a:t>example (from the enrollments spreadsheet), </a:t>
            </a:r>
            <a:r>
              <a:rPr lang="en-US" sz="2400" dirty="0"/>
              <a:t>the CSV format is followed.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28" y="1752600"/>
            <a:ext cx="44582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Date,1310-006,4308-001,5360-001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7/14/2015,33,41,21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7/17/2015,41,41,20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7/24/2015,50,42,18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7/29/2015,57,41,19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8/2/2015,58,41,18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8/5/2015,67,41,19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8/7/2015,72,41,17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1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File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096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On the right, we see the same data stored in another format (columns separated by _ , i.e., the underscore character).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need to know the format in advance, in order to </a:t>
            </a:r>
            <a:r>
              <a:rPr lang="en-US" sz="2400" dirty="0" err="1"/>
              <a:t>to</a:t>
            </a:r>
            <a:r>
              <a:rPr lang="en-US" sz="2400" dirty="0"/>
              <a:t> understand how to process the </a:t>
            </a:r>
            <a:r>
              <a:rPr lang="en-US" sz="2400" dirty="0" smtClean="0"/>
              <a:t>data shown above.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28" y="1752600"/>
            <a:ext cx="44582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Date,1310-006,4308-001,5360-001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7/14/2015,33,41,21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7/17/2015,41,41,20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7/24/2015,50,42,18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7/29/2015,57,41,19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8/2/2015,58,41,18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8/5/2015,67,41,19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8/7/2015,72,41,17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528" y="1752600"/>
            <a:ext cx="44582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Date_1310-006_4308-001_5360-001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7/14/2015_33_41_21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7/17/2015_41_41_20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7/24/2015_50_42_18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7/29/2015_57_41_19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8/2/2015_58_41_18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8/5/2015_67_41_19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8/7/2015_72_41_17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6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2971800" cy="868362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1844675"/>
            <a:ext cx="32004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This is our first example of a program reading a file.</a:t>
            </a:r>
          </a:p>
          <a:p>
            <a:r>
              <a:rPr lang="en-US" sz="2400" dirty="0"/>
              <a:t>Not much processing of data happens here.</a:t>
            </a:r>
          </a:p>
          <a:p>
            <a:r>
              <a:rPr lang="en-US" sz="2400" dirty="0"/>
              <a:t>The code simply reads lines of text and prints them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Note that you need to import </a:t>
            </a:r>
            <a:r>
              <a:rPr lang="en-US" sz="2400" dirty="0" err="1" smtClean="0">
                <a:solidFill>
                  <a:srgbClr val="FF0000"/>
                </a:solidFill>
              </a:rPr>
              <a:t>java.io.File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930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200400" cy="868362"/>
          </a:xfrm>
        </p:spPr>
        <p:txBody>
          <a:bodyPr/>
          <a:lstStyle/>
          <a:p>
            <a:r>
              <a:rPr lang="en-US" dirty="0" smtClean="0"/>
              <a:t>Steps in Reading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2301875"/>
            <a:ext cx="32004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First step: </a:t>
            </a:r>
            <a:r>
              <a:rPr lang="en-US" sz="2400" b="1" u="sng" dirty="0" smtClean="0"/>
              <a:t>opening a file</a:t>
            </a:r>
            <a:r>
              <a:rPr lang="en-US" sz="2400" dirty="0" smtClean="0"/>
              <a:t>. Two </a:t>
            </a:r>
            <a:r>
              <a:rPr lang="en-US" sz="2400" dirty="0" err="1" smtClean="0"/>
              <a:t>substeps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Create a File object.</a:t>
            </a:r>
          </a:p>
          <a:p>
            <a:pPr lvl="1"/>
            <a:r>
              <a:rPr lang="en-US" sz="2000" dirty="0" smtClean="0"/>
              <a:t>Create a Scanner object.</a:t>
            </a:r>
          </a:p>
          <a:p>
            <a:r>
              <a:rPr lang="en-US" sz="2400" dirty="0" smtClean="0"/>
              <a:t>We have been using scanner </a:t>
            </a:r>
            <a:r>
              <a:rPr lang="en-US" sz="2400" dirty="0"/>
              <a:t>objects for user input.</a:t>
            </a:r>
          </a:p>
          <a:p>
            <a:r>
              <a:rPr lang="en-US" sz="2400" dirty="0"/>
              <a:t>Scanner objects created as shown can be used to read data from files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5248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200400" cy="868362"/>
          </a:xfrm>
        </p:spPr>
        <p:txBody>
          <a:bodyPr/>
          <a:lstStyle/>
          <a:p>
            <a:r>
              <a:rPr lang="en-US" dirty="0" smtClean="0"/>
              <a:t>Steps in Reading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199" y="2301875"/>
            <a:ext cx="3329473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Creating the scanner object for a file has to be fine using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try </a:t>
            </a:r>
            <a:r>
              <a:rPr lang="en-US" sz="2400" b="1" dirty="0"/>
              <a:t>... catch</a:t>
            </a:r>
            <a:r>
              <a:rPr lang="en-US" sz="2400" dirty="0"/>
              <a:t>.</a:t>
            </a:r>
          </a:p>
          <a:p>
            <a:r>
              <a:rPr lang="en-US" sz="2400" dirty="0"/>
              <a:t>Why?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9233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Files and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dirty="0" smtClean="0"/>
              <a:t>A file is a collection </a:t>
            </a:r>
            <a:r>
              <a:rPr lang="en-US" smtClean="0"/>
              <a:t>of data, </a:t>
            </a:r>
            <a:r>
              <a:rPr lang="en-US" dirty="0" smtClean="0"/>
              <a:t>that is saved on a hard drive.</a:t>
            </a:r>
          </a:p>
          <a:p>
            <a:r>
              <a:rPr lang="en-US" dirty="0" smtClean="0"/>
              <a:t>A text file contains text (as opposed </a:t>
            </a:r>
            <a:r>
              <a:rPr lang="en-US" smtClean="0"/>
              <a:t>to images, video, songs, </a:t>
            </a:r>
            <a:r>
              <a:rPr lang="en-US" dirty="0" smtClean="0"/>
              <a:t>etc.)</a:t>
            </a:r>
          </a:p>
          <a:p>
            <a:r>
              <a:rPr lang="en-US" dirty="0" smtClean="0"/>
              <a:t>Every file is uniquely identified using two attributes:</a:t>
            </a:r>
          </a:p>
          <a:p>
            <a:pPr lvl="1"/>
            <a:r>
              <a:rPr lang="en-US" dirty="0" smtClean="0"/>
              <a:t>The file name.</a:t>
            </a:r>
          </a:p>
          <a:p>
            <a:pPr lvl="1"/>
            <a:r>
              <a:rPr lang="en-US" dirty="0" smtClean="0"/>
              <a:t>The file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1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200400" cy="868362"/>
          </a:xfrm>
        </p:spPr>
        <p:txBody>
          <a:bodyPr/>
          <a:lstStyle/>
          <a:p>
            <a:r>
              <a:rPr lang="en-US" dirty="0" smtClean="0"/>
              <a:t>Steps in Reading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199" y="2301875"/>
            <a:ext cx="3329473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Creating the scanner object for a file has to be fine using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try </a:t>
            </a:r>
            <a:r>
              <a:rPr lang="en-US" sz="2400" b="1" dirty="0"/>
              <a:t>... catch</a:t>
            </a:r>
            <a:r>
              <a:rPr lang="en-US" sz="2400" dirty="0"/>
              <a:t>.</a:t>
            </a:r>
          </a:p>
          <a:p>
            <a:r>
              <a:rPr lang="en-US" sz="2400" dirty="0"/>
              <a:t>Why? Because something could go wrong, and the program would crash.</a:t>
            </a:r>
          </a:p>
          <a:p>
            <a:r>
              <a:rPr lang="en-US" sz="2400" dirty="0"/>
              <a:t>For example, the filename could be wrong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681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200400" cy="868362"/>
          </a:xfrm>
        </p:spPr>
        <p:txBody>
          <a:bodyPr/>
          <a:lstStyle/>
          <a:p>
            <a:r>
              <a:rPr lang="en-US" dirty="0" smtClean="0"/>
              <a:t>Steps in Reading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199" y="2301875"/>
            <a:ext cx="3329473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Second </a:t>
            </a:r>
            <a:r>
              <a:rPr lang="en-US" sz="2400" dirty="0"/>
              <a:t>step: reading the data.</a:t>
            </a:r>
          </a:p>
          <a:p>
            <a:r>
              <a:rPr lang="en-US" sz="2400" dirty="0"/>
              <a:t>There are a lot of ways to do this.</a:t>
            </a:r>
          </a:p>
          <a:p>
            <a:r>
              <a:rPr lang="en-US" sz="2400" dirty="0"/>
              <a:t>However, to simplify, we will only use two methods:</a:t>
            </a:r>
          </a:p>
          <a:p>
            <a:pPr lvl="1"/>
            <a:r>
              <a:rPr lang="en-US" sz="2000" b="1" dirty="0" err="1" smtClean="0"/>
              <a:t>hasNextLine</a:t>
            </a:r>
            <a:r>
              <a:rPr lang="en-US" sz="2000" b="1" dirty="0" smtClean="0"/>
              <a:t>()</a:t>
            </a:r>
            <a:r>
              <a:rPr lang="en-US" sz="2000" dirty="0" smtClean="0"/>
              <a:t>: </a:t>
            </a:r>
            <a:r>
              <a:rPr lang="en-US" sz="2000" dirty="0"/>
              <a:t>check if there is more data to read.</a:t>
            </a:r>
          </a:p>
          <a:p>
            <a:pPr lvl="1"/>
            <a:r>
              <a:rPr lang="en-US" sz="2000" b="1" dirty="0" err="1" smtClean="0"/>
              <a:t>nextLine</a:t>
            </a:r>
            <a:r>
              <a:rPr lang="en-US" sz="2000" b="1" dirty="0" smtClean="0"/>
              <a:t>()</a:t>
            </a:r>
            <a:r>
              <a:rPr lang="en-US" sz="2000" dirty="0" smtClean="0"/>
              <a:t>: </a:t>
            </a:r>
            <a:r>
              <a:rPr lang="en-US" sz="2000" dirty="0"/>
              <a:t>read the next line of data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235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200400" cy="868362"/>
          </a:xfrm>
        </p:spPr>
        <p:txBody>
          <a:bodyPr/>
          <a:lstStyle/>
          <a:p>
            <a:r>
              <a:rPr lang="en-US" dirty="0" smtClean="0"/>
              <a:t>Steps in Reading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199" y="2301875"/>
            <a:ext cx="3329473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Second </a:t>
            </a:r>
            <a:r>
              <a:rPr lang="en-US" sz="2400" dirty="0"/>
              <a:t>step: reading the data.</a:t>
            </a:r>
          </a:p>
          <a:p>
            <a:r>
              <a:rPr lang="en-US" sz="2400" dirty="0" smtClean="0"/>
              <a:t>Notice that we read the data using a while loop.</a:t>
            </a:r>
            <a:endParaRPr lang="en-US" sz="2400" dirty="0"/>
          </a:p>
          <a:p>
            <a:pPr lvl="1"/>
            <a:r>
              <a:rPr lang="en-US" sz="2000" b="1" dirty="0" err="1" smtClean="0"/>
              <a:t>hasNextLine</a:t>
            </a:r>
            <a:r>
              <a:rPr lang="en-US" sz="2000" b="1" dirty="0" smtClean="0"/>
              <a:t>()</a:t>
            </a:r>
            <a:r>
              <a:rPr lang="en-US" sz="2000" dirty="0" smtClean="0"/>
              <a:t> will return false when there are no more lines to read from the file.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543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200400" cy="868362"/>
          </a:xfrm>
        </p:spPr>
        <p:txBody>
          <a:bodyPr/>
          <a:lstStyle/>
          <a:p>
            <a:r>
              <a:rPr lang="en-US" dirty="0" smtClean="0"/>
              <a:t>Steps in Reading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199" y="2301875"/>
            <a:ext cx="3329473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Third step</a:t>
            </a:r>
            <a:r>
              <a:rPr lang="en-US" sz="2400" dirty="0"/>
              <a:t>: </a:t>
            </a:r>
            <a:r>
              <a:rPr lang="en-US" sz="2400" dirty="0" smtClean="0"/>
              <a:t>process the </a:t>
            </a:r>
            <a:r>
              <a:rPr lang="en-US" sz="2400" dirty="0"/>
              <a:t>data.</a:t>
            </a:r>
          </a:p>
          <a:p>
            <a:r>
              <a:rPr lang="en-US" sz="2400" dirty="0" smtClean="0"/>
              <a:t>This task depends on what you want to do.</a:t>
            </a:r>
          </a:p>
          <a:p>
            <a:r>
              <a:rPr lang="en-US" sz="2400" dirty="0" smtClean="0"/>
              <a:t>In this simple example, we just print the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9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200400" cy="868362"/>
          </a:xfrm>
        </p:spPr>
        <p:txBody>
          <a:bodyPr/>
          <a:lstStyle/>
          <a:p>
            <a:r>
              <a:rPr lang="en-US" dirty="0" smtClean="0"/>
              <a:t>Steps in Reading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673" y="56138"/>
            <a:ext cx="5662127" cy="6755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enrollments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9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("enrollments.csv");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199" y="2301875"/>
            <a:ext cx="3329473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Fourth step</a:t>
            </a:r>
            <a:r>
              <a:rPr lang="en-US" sz="2400" dirty="0"/>
              <a:t>: </a:t>
            </a:r>
            <a:r>
              <a:rPr lang="en-US" sz="2400" dirty="0" smtClean="0"/>
              <a:t>close the file.</a:t>
            </a:r>
          </a:p>
          <a:p>
            <a:r>
              <a:rPr lang="en-US" sz="2400" dirty="0" smtClean="0"/>
              <a:t>Use the </a:t>
            </a:r>
            <a:r>
              <a:rPr lang="en-US" sz="2400" b="1" dirty="0" smtClean="0"/>
              <a:t>close() </a:t>
            </a:r>
            <a:r>
              <a:rPr lang="en-US" sz="2400" dirty="0" smtClean="0"/>
              <a:t>method.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94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858000" cy="868362"/>
          </a:xfrm>
        </p:spPr>
        <p:txBody>
          <a:bodyPr/>
          <a:lstStyle/>
          <a:p>
            <a:r>
              <a:rPr lang="en-US" dirty="0" smtClean="0"/>
              <a:t>Reading a File: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295400"/>
            <a:ext cx="77724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First step: open the file.</a:t>
            </a:r>
          </a:p>
          <a:p>
            <a:pPr lvl="1"/>
            <a:r>
              <a:rPr lang="en-US" sz="2400" dirty="0" smtClean="0"/>
              <a:t>Make sure you know how to create a </a:t>
            </a:r>
            <a:r>
              <a:rPr lang="en-US" sz="2400" b="1" dirty="0" smtClean="0"/>
              <a:t>File</a:t>
            </a:r>
            <a:r>
              <a:rPr lang="en-US" sz="2400" dirty="0" smtClean="0"/>
              <a:t> object.</a:t>
            </a:r>
          </a:p>
          <a:p>
            <a:pPr lvl="1"/>
            <a:r>
              <a:rPr lang="en-US" sz="2400" dirty="0"/>
              <a:t>Make sure you know how to </a:t>
            </a:r>
            <a:r>
              <a:rPr lang="en-US" sz="2400" dirty="0" smtClean="0"/>
              <a:t>create a </a:t>
            </a:r>
            <a:r>
              <a:rPr lang="en-US" sz="2400" b="1" dirty="0" smtClean="0"/>
              <a:t>Scanner</a:t>
            </a:r>
            <a:r>
              <a:rPr lang="en-US" sz="2400" dirty="0" smtClean="0"/>
              <a:t> object from a </a:t>
            </a:r>
            <a:r>
              <a:rPr lang="en-US" sz="2400" b="1" dirty="0" smtClean="0"/>
              <a:t>File</a:t>
            </a:r>
            <a:r>
              <a:rPr lang="en-US" sz="2400" dirty="0" smtClean="0"/>
              <a:t> object.</a:t>
            </a:r>
          </a:p>
          <a:p>
            <a:r>
              <a:rPr lang="en-US" sz="2400" dirty="0" smtClean="0"/>
              <a:t>Second step: read the data.</a:t>
            </a:r>
          </a:p>
          <a:p>
            <a:pPr lvl="1"/>
            <a:r>
              <a:rPr lang="en-US" sz="2400" dirty="0"/>
              <a:t>Make sure you know how to </a:t>
            </a:r>
            <a:r>
              <a:rPr lang="en-US" sz="2400" dirty="0" smtClean="0"/>
              <a:t>use </a:t>
            </a:r>
            <a:r>
              <a:rPr lang="en-US" sz="2400" b="1" dirty="0" err="1" smtClean="0"/>
              <a:t>hasNextLine</a:t>
            </a:r>
            <a:r>
              <a:rPr lang="en-US" sz="2400" b="1" dirty="0" smtClean="0"/>
              <a:t>()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nextLine</a:t>
            </a:r>
            <a:r>
              <a:rPr lang="en-US" sz="2400" b="1" dirty="0" smtClean="0"/>
              <a:t>()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Third step: process the data.</a:t>
            </a:r>
          </a:p>
          <a:p>
            <a:pPr lvl="1"/>
            <a:r>
              <a:rPr lang="en-US" sz="2400" dirty="0" smtClean="0"/>
              <a:t>This is task-dependent, you do whatever is needed.</a:t>
            </a:r>
          </a:p>
          <a:p>
            <a:r>
              <a:rPr lang="en-US" sz="2400" dirty="0" smtClean="0"/>
              <a:t>Fourth step: close the file.</a:t>
            </a:r>
          </a:p>
          <a:p>
            <a:pPr lvl="1"/>
            <a:r>
              <a:rPr lang="en-US" sz="2400" dirty="0"/>
              <a:t>Make sure you know how to </a:t>
            </a:r>
            <a:r>
              <a:rPr lang="en-US" sz="2400" dirty="0" smtClean="0"/>
              <a:t>use the </a:t>
            </a:r>
            <a:r>
              <a:rPr lang="en-US" sz="2400" b="1" dirty="0" smtClean="0"/>
              <a:t>close()</a:t>
            </a:r>
            <a:r>
              <a:rPr lang="en-US" sz="2400" dirty="0" smtClean="0"/>
              <a:t> method.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6666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File Contents in </a:t>
            </a:r>
            <a:r>
              <a:rPr lang="en-US" dirty="0" smtClean="0"/>
              <a:t>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295400"/>
            <a:ext cx="77724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Many </a:t>
            </a:r>
            <a:r>
              <a:rPr lang="en-US" sz="2800" dirty="0"/>
              <a:t>times we need to </a:t>
            </a:r>
            <a:r>
              <a:rPr lang="en-US" sz="2800" dirty="0" smtClean="0"/>
              <a:t>store the </a:t>
            </a:r>
            <a:r>
              <a:rPr lang="en-US" sz="2800" dirty="0"/>
              <a:t>data </a:t>
            </a:r>
            <a:r>
              <a:rPr lang="en-US" sz="2800" dirty="0" smtClean="0"/>
              <a:t>of the entire file in a variable, to </a:t>
            </a:r>
            <a:r>
              <a:rPr lang="en-US" sz="2800" dirty="0"/>
              <a:t>do more processing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For example, to edit a spreadsheet.</a:t>
            </a:r>
            <a:endParaRPr lang="en-US" sz="2400" dirty="0"/>
          </a:p>
          <a:p>
            <a:r>
              <a:rPr lang="en-US" sz="2800" dirty="0"/>
              <a:t>We can store the data </a:t>
            </a:r>
            <a:r>
              <a:rPr lang="en-US" sz="2800" dirty="0" smtClean="0"/>
              <a:t>from the entire file in </a:t>
            </a:r>
            <a:r>
              <a:rPr lang="en-US" sz="2800" dirty="0"/>
              <a:t>an </a:t>
            </a:r>
            <a:r>
              <a:rPr lang="en-US" sz="2800" b="1" u="sng" dirty="0"/>
              <a:t>array list of strings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A string for each line of text in the file.</a:t>
            </a:r>
          </a:p>
          <a:p>
            <a:r>
              <a:rPr lang="en-US" sz="2800" dirty="0"/>
              <a:t>Why an array list and not an array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6405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File Contents in </a:t>
            </a:r>
            <a:r>
              <a:rPr lang="en-US" dirty="0" smtClean="0"/>
              <a:t>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295400"/>
            <a:ext cx="77724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Many </a:t>
            </a:r>
            <a:r>
              <a:rPr lang="en-US" sz="2800" dirty="0"/>
              <a:t>times we need to </a:t>
            </a:r>
            <a:r>
              <a:rPr lang="en-US" sz="2800" dirty="0" smtClean="0"/>
              <a:t>store the </a:t>
            </a:r>
            <a:r>
              <a:rPr lang="en-US" sz="2800" dirty="0"/>
              <a:t>data </a:t>
            </a:r>
            <a:r>
              <a:rPr lang="en-US" sz="2800" dirty="0" smtClean="0"/>
              <a:t>of the entire file in a variable, to </a:t>
            </a:r>
            <a:r>
              <a:rPr lang="en-US" sz="2800" dirty="0"/>
              <a:t>do more processing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For example, to edit a spreadsheet.</a:t>
            </a:r>
            <a:endParaRPr lang="en-US" sz="2400" dirty="0"/>
          </a:p>
          <a:p>
            <a:r>
              <a:rPr lang="en-US" sz="2800" dirty="0"/>
              <a:t>We can store the data </a:t>
            </a:r>
            <a:r>
              <a:rPr lang="en-US" sz="2800" dirty="0" smtClean="0"/>
              <a:t>from the entire file in </a:t>
            </a:r>
            <a:r>
              <a:rPr lang="en-US" sz="2800" dirty="0"/>
              <a:t>an </a:t>
            </a:r>
            <a:r>
              <a:rPr lang="en-US" sz="2800" b="1" u="sng" dirty="0"/>
              <a:t>array list of strings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A string for each line of text in the file.</a:t>
            </a:r>
          </a:p>
          <a:p>
            <a:r>
              <a:rPr lang="en-US" sz="2800" dirty="0"/>
              <a:t>Why an array list and not an array?</a:t>
            </a:r>
          </a:p>
          <a:p>
            <a:pPr lvl="1"/>
            <a:r>
              <a:rPr lang="en-US" sz="2400" dirty="0"/>
              <a:t>First, because we don't know from the beginning how many lines the file has.</a:t>
            </a:r>
          </a:p>
          <a:p>
            <a:pPr lvl="1"/>
            <a:r>
              <a:rPr lang="en-US" sz="2400" dirty="0"/>
              <a:t>Second, because this way we can insert more lines if we want (for example, to add data to a spreadsheet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574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File Contents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295400"/>
            <a:ext cx="77724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Many times we need to store the data of the entire file in a variable, to do more processing.</a:t>
            </a:r>
          </a:p>
          <a:p>
            <a:pPr lvl="1"/>
            <a:r>
              <a:rPr lang="en-US" sz="2400" dirty="0"/>
              <a:t>For example, to edit a spreadsheet.</a:t>
            </a:r>
          </a:p>
          <a:p>
            <a:r>
              <a:rPr lang="en-US" sz="2800" dirty="0"/>
              <a:t>We can store the data from the entire file in an </a:t>
            </a:r>
            <a:r>
              <a:rPr lang="en-US" sz="2800" b="1" u="sng" dirty="0"/>
              <a:t>array list of strings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A string for each line of text in the file.</a:t>
            </a:r>
          </a:p>
          <a:p>
            <a:r>
              <a:rPr lang="en-US" sz="2800" dirty="0" smtClean="0"/>
              <a:t>Let's write </a:t>
            </a:r>
            <a:r>
              <a:rPr lang="en-US" sz="2800" dirty="0"/>
              <a:t>a function </a:t>
            </a:r>
            <a:r>
              <a:rPr lang="en-US" sz="2800" b="1" dirty="0" err="1"/>
              <a:t>read_file</a:t>
            </a:r>
            <a:r>
              <a:rPr lang="en-US" sz="2800" dirty="0"/>
              <a:t> that:</a:t>
            </a:r>
          </a:p>
          <a:p>
            <a:pPr lvl="1"/>
            <a:r>
              <a:rPr lang="en-US" sz="2400" dirty="0"/>
              <a:t>Takes as input a filename.</a:t>
            </a:r>
          </a:p>
          <a:p>
            <a:pPr lvl="1"/>
            <a:r>
              <a:rPr lang="en-US" sz="2400" dirty="0"/>
              <a:t>Returns an array list of all the lines of text on the file.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595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54186"/>
            <a:ext cx="7895830" cy="6399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temp = new File(filename);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Scanner(temp);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("Failed to open file %s\n",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result = new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input_file.hasNextLine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input_file.nextLine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5537537"/>
            <a:ext cx="370483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The solution is almost identical to our </a:t>
            </a:r>
            <a:r>
              <a:rPr lang="en-US" sz="2000" dirty="0" err="1"/>
              <a:t>print_file</a:t>
            </a:r>
            <a:r>
              <a:rPr lang="en-US" sz="2000" dirty="0"/>
              <a:t> function.</a:t>
            </a:r>
          </a:p>
          <a:p>
            <a:r>
              <a:rPr lang="en-US" sz="2000" dirty="0"/>
              <a:t>The new lines are shown in red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404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expected to know:</a:t>
            </a:r>
          </a:p>
          <a:p>
            <a:pPr lvl="1"/>
            <a:r>
              <a:rPr lang="en-US" dirty="0" smtClean="0"/>
              <a:t>How to create a text file.</a:t>
            </a:r>
          </a:p>
          <a:p>
            <a:pPr lvl="1"/>
            <a:r>
              <a:rPr lang="en-US" dirty="0" smtClean="0"/>
              <a:t>How to edit a </a:t>
            </a:r>
            <a:r>
              <a:rPr lang="en-US" smtClean="0"/>
              <a:t>text file, </a:t>
            </a:r>
            <a:r>
              <a:rPr lang="en-US" dirty="0" smtClean="0"/>
              <a:t>to put there the text that you want.</a:t>
            </a:r>
          </a:p>
          <a:p>
            <a:pPr lvl="1"/>
            <a:r>
              <a:rPr lang="en-US" dirty="0" smtClean="0"/>
              <a:t>How to store a text file in the folder that you want.</a:t>
            </a:r>
          </a:p>
          <a:p>
            <a:pPr lvl="1"/>
            <a:r>
              <a:rPr lang="en-US" dirty="0" smtClean="0"/>
              <a:t>How to figure out the path of the folder where a file is stored.</a:t>
            </a:r>
          </a:p>
          <a:p>
            <a:r>
              <a:rPr lang="en-US" dirty="0" smtClean="0"/>
              <a:t>If you do not know how to do </a:t>
            </a:r>
            <a:r>
              <a:rPr lang="en-US" smtClean="0"/>
              <a:t>these things, </a:t>
            </a:r>
            <a:r>
              <a:rPr lang="en-US" dirty="0" smtClean="0"/>
              <a:t>talk to the instructor or the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87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960438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b="1" dirty="0" err="1" smtClean="0"/>
              <a:t>read_file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95400"/>
            <a:ext cx="8458200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Let's </a:t>
            </a:r>
            <a:r>
              <a:rPr lang="en-US" sz="2800" dirty="0" smtClean="0"/>
              <a:t>rewrite function </a:t>
            </a:r>
            <a:r>
              <a:rPr lang="en-US" sz="2800" b="1" dirty="0" err="1" smtClean="0"/>
              <a:t>file_print</a:t>
            </a:r>
            <a:r>
              <a:rPr lang="en-US" sz="2800" dirty="0" smtClean="0"/>
              <a:t>, so that it uses the </a:t>
            </a:r>
            <a:r>
              <a:rPr lang="en-US" sz="2800" b="1" dirty="0" err="1" smtClean="0"/>
              <a:t>read_file</a:t>
            </a:r>
            <a:r>
              <a:rPr lang="en-US" sz="2800" b="1" dirty="0" smtClean="0"/>
              <a:t> </a:t>
            </a:r>
            <a:r>
              <a:rPr lang="en-US" sz="2800" dirty="0" smtClean="0"/>
              <a:t>function that we just wrote.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362200"/>
            <a:ext cx="864108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print_file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lines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(lines == null)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lines.size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lines.get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line);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5046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8458200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Let's write a function </a:t>
            </a:r>
            <a:r>
              <a:rPr lang="en-US" sz="2800" b="1" dirty="0" err="1" smtClean="0"/>
              <a:t>file_length</a:t>
            </a:r>
            <a:r>
              <a:rPr lang="en-US" sz="2800" dirty="0" smtClean="0"/>
              <a:t> </a:t>
            </a:r>
            <a:r>
              <a:rPr lang="en-US" sz="2800" dirty="0"/>
              <a:t>that:</a:t>
            </a:r>
          </a:p>
          <a:p>
            <a:pPr lvl="1"/>
            <a:r>
              <a:rPr lang="en-US" sz="2400" dirty="0"/>
              <a:t>Takes as input a filename.</a:t>
            </a:r>
          </a:p>
          <a:p>
            <a:pPr lvl="1"/>
            <a:r>
              <a:rPr lang="en-US" sz="2400" dirty="0"/>
              <a:t>Returns </a:t>
            </a:r>
            <a:r>
              <a:rPr lang="en-US" sz="2400" dirty="0" smtClean="0"/>
              <a:t>the number of characters in that file.</a:t>
            </a:r>
          </a:p>
          <a:p>
            <a:r>
              <a:rPr lang="en-US" sz="2800" dirty="0" smtClean="0"/>
              <a:t>Hint: use the </a:t>
            </a:r>
            <a:r>
              <a:rPr lang="en-US" sz="2800" b="1" dirty="0" err="1" smtClean="0"/>
              <a:t>read_file</a:t>
            </a:r>
            <a:r>
              <a:rPr lang="en-US" sz="2800" b="1" dirty="0" smtClean="0"/>
              <a:t> </a:t>
            </a:r>
            <a:r>
              <a:rPr lang="en-US" sz="2800" dirty="0" smtClean="0"/>
              <a:t>function that we already have.</a:t>
            </a:r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Example: Length of a File</a:t>
            </a:r>
          </a:p>
        </p:txBody>
      </p:sp>
    </p:spTree>
    <p:extLst>
      <p:ext uri="{BB962C8B-B14F-4D97-AF65-F5344CB8AC3E}">
        <p14:creationId xmlns:p14="http://schemas.microsoft.com/office/powerpoint/2010/main" val="2906043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641080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file_length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lines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(lines == null)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0;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lines.size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lines.get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length +=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line.length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Example: Length of a File</a:t>
            </a:r>
          </a:p>
        </p:txBody>
      </p:sp>
    </p:spTree>
    <p:extLst>
      <p:ext uri="{BB962C8B-B14F-4D97-AF65-F5344CB8AC3E}">
        <p14:creationId xmlns:p14="http://schemas.microsoft.com/office/powerpoint/2010/main" val="215856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71600"/>
            <a:ext cx="8458200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Let's write a function </a:t>
            </a:r>
            <a:r>
              <a:rPr lang="en-US" sz="2800" b="1" dirty="0" err="1" smtClean="0"/>
              <a:t>count_words</a:t>
            </a:r>
            <a:r>
              <a:rPr lang="en-US" sz="2800" b="1" dirty="0" smtClean="0"/>
              <a:t> </a:t>
            </a:r>
            <a:r>
              <a:rPr lang="en-US" sz="2800" dirty="0" smtClean="0"/>
              <a:t>that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Takes as input a filename.</a:t>
            </a:r>
          </a:p>
          <a:p>
            <a:pPr lvl="1"/>
            <a:r>
              <a:rPr lang="en-US" sz="2400" dirty="0"/>
              <a:t>Returns </a:t>
            </a:r>
            <a:r>
              <a:rPr lang="en-US" sz="2400" dirty="0" smtClean="0"/>
              <a:t>the number of words in that file.</a:t>
            </a:r>
          </a:p>
          <a:p>
            <a:r>
              <a:rPr lang="en-US" sz="2800" dirty="0" smtClean="0"/>
              <a:t>Question: how can we count the number of words in a string of text?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Example: Counting </a:t>
            </a:r>
            <a:r>
              <a:rPr lang="en-US" dirty="0" smtClean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71600"/>
            <a:ext cx="8458200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Let's write a function </a:t>
            </a:r>
            <a:r>
              <a:rPr lang="en-US" sz="2800" b="1" dirty="0" err="1" smtClean="0"/>
              <a:t>count_words</a:t>
            </a:r>
            <a:r>
              <a:rPr lang="en-US" sz="2800" b="1" dirty="0" smtClean="0"/>
              <a:t> </a:t>
            </a:r>
            <a:r>
              <a:rPr lang="en-US" sz="2800" dirty="0" smtClean="0"/>
              <a:t>that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Takes as input a filename.</a:t>
            </a:r>
          </a:p>
          <a:p>
            <a:pPr lvl="1"/>
            <a:r>
              <a:rPr lang="en-US" sz="2400" dirty="0"/>
              <a:t>Returns </a:t>
            </a:r>
            <a:r>
              <a:rPr lang="en-US" sz="2400" dirty="0" smtClean="0"/>
              <a:t>the number of words in that file.</a:t>
            </a:r>
          </a:p>
          <a:p>
            <a:r>
              <a:rPr lang="en-US" sz="2800" dirty="0" smtClean="0"/>
              <a:t>Question: how can we count the number of words in a string of text?</a:t>
            </a:r>
          </a:p>
          <a:p>
            <a:r>
              <a:rPr lang="en-US" sz="2800" dirty="0" smtClean="0"/>
              <a:t>Words are typically separated by space.</a:t>
            </a:r>
          </a:p>
          <a:p>
            <a:r>
              <a:rPr lang="en-US" sz="2800" dirty="0" smtClean="0"/>
              <a:t>However, they could also be separated by commas, periods, and other punctuation.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b="1" u="sng" dirty="0" err="1" smtClean="0">
                <a:solidFill>
                  <a:srgbClr val="FF0000"/>
                </a:solidFill>
              </a:rPr>
              <a:t>String.split</a:t>
            </a:r>
            <a:r>
              <a:rPr lang="en-US" sz="2800" dirty="0" smtClean="0">
                <a:solidFill>
                  <a:srgbClr val="FF0000"/>
                </a:solidFill>
              </a:rPr>
              <a:t> method can be used to split text into words.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Example: Counting </a:t>
            </a:r>
            <a:r>
              <a:rPr lang="en-US" dirty="0" smtClean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65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split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split </a:t>
            </a:r>
            <a:r>
              <a:rPr lang="en-US" dirty="0" smtClean="0"/>
              <a:t>method separates a string into an array of "words" (smaller strings).</a:t>
            </a:r>
          </a:p>
          <a:p>
            <a:r>
              <a:rPr lang="en-US" dirty="0" smtClean="0"/>
              <a:t>Argument: a string specifying the characters that separate the 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3429000"/>
            <a:ext cx="6019800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text = "Today is a hot summer day.";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String[] words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("word[%d] = %s\n",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words[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3957697"/>
            <a:ext cx="259080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words[0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Today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words[1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is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words[2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words[3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hot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words[4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summer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words[5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day.</a:t>
            </a:r>
          </a:p>
        </p:txBody>
      </p:sp>
    </p:spTree>
    <p:extLst>
      <p:ext uri="{BB962C8B-B14F-4D97-AF65-F5344CB8AC3E}">
        <p14:creationId xmlns:p14="http://schemas.microsoft.com/office/powerpoint/2010/main" val="3639840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split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30763"/>
          </a:xfrm>
        </p:spPr>
        <p:txBody>
          <a:bodyPr/>
          <a:lstStyle/>
          <a:p>
            <a:r>
              <a:rPr lang="en-US" sz="2400" dirty="0" smtClean="0"/>
              <a:t>You can specify multiple characters that separate words, as seen in this example.</a:t>
            </a:r>
          </a:p>
          <a:p>
            <a:r>
              <a:rPr lang="en-US" sz="2400" dirty="0" smtClean="0"/>
              <a:t>In the example below, we say that words are separated by comma, space, and dash.</a:t>
            </a:r>
          </a:p>
          <a:p>
            <a:r>
              <a:rPr lang="en-US" sz="2400" dirty="0" smtClean="0"/>
              <a:t>Important: to specify multiple characters, </a:t>
            </a:r>
            <a:r>
              <a:rPr lang="en-US" sz="2400" b="1" u="sng" dirty="0" smtClean="0"/>
              <a:t>you must enclose them in square brackets: []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3733800"/>
            <a:ext cx="617220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text = "Let's count: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One,two,three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String[] words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("[, -]");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("word[%d] = %s\n",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words[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495800"/>
            <a:ext cx="25908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Let's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word[1] = count: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word[2] = One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word[3] = two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word[4] = three.</a:t>
            </a:r>
          </a:p>
        </p:txBody>
      </p:sp>
    </p:spTree>
    <p:extLst>
      <p:ext uri="{BB962C8B-B14F-4D97-AF65-F5344CB8AC3E}">
        <p14:creationId xmlns:p14="http://schemas.microsoft.com/office/powerpoint/2010/main" val="622888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split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30763"/>
          </a:xfrm>
        </p:spPr>
        <p:txBody>
          <a:bodyPr/>
          <a:lstStyle/>
          <a:p>
            <a:r>
              <a:rPr lang="en-US" sz="2400" dirty="0" smtClean="0"/>
              <a:t>You can specify multiple characters that separate words, as seen in this example.</a:t>
            </a:r>
          </a:p>
          <a:p>
            <a:r>
              <a:rPr lang="en-US" sz="2400" dirty="0" smtClean="0"/>
              <a:t>In the example below, we say that words are separated by comma, space, and dash.</a:t>
            </a:r>
          </a:p>
          <a:p>
            <a:r>
              <a:rPr lang="en-US" sz="2400" dirty="0" smtClean="0"/>
              <a:t>Important: to specify multiple characters, </a:t>
            </a:r>
            <a:r>
              <a:rPr lang="en-US" sz="2400" b="1" u="sng" dirty="0" smtClean="0"/>
              <a:t>you must enclose them in square brackets: []</a:t>
            </a:r>
            <a:r>
              <a:rPr lang="en-US" sz="2400" dirty="0"/>
              <a:t> </a:t>
            </a:r>
            <a:r>
              <a:rPr lang="en-US" sz="2400" dirty="0" smtClean="0"/>
              <a:t>(see the example argument: </a:t>
            </a:r>
            <a:r>
              <a:rPr lang="en-US" sz="2400" b="1" dirty="0" smtClean="0"/>
              <a:t>"[, -]"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3733800"/>
            <a:ext cx="617220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text = "Let's count: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One,two,three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String[] words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("[, -]");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("word[%d] = %s\n",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words[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495800"/>
            <a:ext cx="25908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Let's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word[1] = count: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word[2] = One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word[3] = two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word[4] = three.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3581400"/>
            <a:ext cx="3352800" cy="1219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54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64108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count_words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lines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(lines == null)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lines.size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line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lines.get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String[] words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("[,.- ]");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counter +=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counter;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Example: Counting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5766137"/>
            <a:ext cx="3200400" cy="101566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 we specify that words  are separated by commas, periods, dashes, spaces.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15000" y="5181600"/>
            <a:ext cx="304800" cy="58453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78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We saw that, to read from a file, we associate a file with a </a:t>
            </a:r>
            <a:r>
              <a:rPr lang="en-US" sz="2800" b="1" dirty="0" smtClean="0">
                <a:solidFill>
                  <a:prstClr val="black"/>
                </a:solidFill>
              </a:rPr>
              <a:t>Scanner</a:t>
            </a:r>
            <a:r>
              <a:rPr lang="en-US" sz="2800" dirty="0" smtClean="0">
                <a:solidFill>
                  <a:prstClr val="black"/>
                </a:solidFill>
              </a:rPr>
              <a:t> object. 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Then, we read from a file exactly as we read user input.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To write to a file, </a:t>
            </a:r>
            <a:r>
              <a:rPr lang="en-US" dirty="0" smtClean="0">
                <a:solidFill>
                  <a:prstClr val="black"/>
                </a:solidFill>
              </a:rPr>
              <a:t>we associate </a:t>
            </a:r>
            <a:r>
              <a:rPr lang="en-US" dirty="0">
                <a:solidFill>
                  <a:prstClr val="black"/>
                </a:solidFill>
              </a:rPr>
              <a:t>a file with a </a:t>
            </a:r>
            <a:r>
              <a:rPr lang="en-US" b="1" dirty="0" err="1" smtClean="0">
                <a:solidFill>
                  <a:prstClr val="black"/>
                </a:solidFill>
              </a:rPr>
              <a:t>PrintWriter</a:t>
            </a:r>
            <a:r>
              <a:rPr lang="en-US" dirty="0" smtClean="0">
                <a:solidFill>
                  <a:prstClr val="black"/>
                </a:solidFill>
              </a:rPr>
              <a:t> object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Then, we </a:t>
            </a:r>
            <a:r>
              <a:rPr lang="en-US" dirty="0" smtClean="0">
                <a:solidFill>
                  <a:prstClr val="black"/>
                </a:solidFill>
              </a:rPr>
              <a:t>print to the file </a:t>
            </a:r>
            <a:r>
              <a:rPr lang="en-US" dirty="0">
                <a:solidFill>
                  <a:prstClr val="black"/>
                </a:solidFill>
              </a:rPr>
              <a:t>exactly as we </a:t>
            </a:r>
            <a:r>
              <a:rPr lang="en-US" dirty="0" smtClean="0">
                <a:solidFill>
                  <a:prstClr val="black"/>
                </a:solidFill>
              </a:rPr>
              <a:t>print user </a:t>
            </a:r>
            <a:r>
              <a:rPr lang="en-US" dirty="0">
                <a:solidFill>
                  <a:prstClr val="black"/>
                </a:solidFill>
              </a:rPr>
              <a:t>input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We can use </a:t>
            </a:r>
            <a:r>
              <a:rPr lang="en-US" dirty="0" err="1" smtClean="0">
                <a:solidFill>
                  <a:prstClr val="black"/>
                </a:solidFill>
              </a:rPr>
              <a:t>printf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println</a:t>
            </a:r>
            <a:r>
              <a:rPr lang="en-US" dirty="0" smtClean="0">
                <a:solidFill>
                  <a:prstClr val="black"/>
                </a:solidFill>
              </a:rPr>
              <a:t>, and so on.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Files Visible to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Netbeans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Click on File-&gt;Project Properties.</a:t>
            </a:r>
          </a:p>
          <a:p>
            <a:pPr lvl="1"/>
            <a:r>
              <a:rPr lang="en-US" dirty="0" smtClean="0"/>
              <a:t>At the top, see where the project folder is.</a:t>
            </a:r>
          </a:p>
          <a:p>
            <a:pPr lvl="1"/>
            <a:r>
              <a:rPr lang="en-US" dirty="0" smtClean="0"/>
              <a:t>In order for your Java code to see a text file, </a:t>
            </a:r>
            <a:r>
              <a:rPr lang="en-US" b="1" u="sng" dirty="0" smtClean="0"/>
              <a:t>you should put the text file on the project folder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YOU DO NOT FOLLOW THESE STEPS, YOUR FILE-RELATED PROGRAMS WILL NOT WORK.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0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70788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1: Make sure you import </a:t>
            </a:r>
            <a:r>
              <a:rPr lang="en-US" sz="2000" dirty="0" err="1" smtClean="0"/>
              <a:t>java.io.PrintWriter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673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132343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2: Initialize </a:t>
            </a:r>
            <a:r>
              <a:rPr lang="en-US" sz="2000" dirty="0" err="1" smtClean="0"/>
              <a:t>PrintWriter</a:t>
            </a:r>
            <a:r>
              <a:rPr lang="en-US" sz="2000" dirty="0"/>
              <a:t> </a:t>
            </a:r>
            <a:r>
              <a:rPr lang="en-US" sz="2000" dirty="0" smtClean="0"/>
              <a:t>object to null (so that we can associate it with a file using try … catch).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859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25545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3: Associate the </a:t>
            </a:r>
            <a:r>
              <a:rPr lang="en-US" sz="2000" dirty="0" err="1" smtClean="0"/>
              <a:t>PrintWriter</a:t>
            </a:r>
            <a:r>
              <a:rPr lang="en-US" sz="2000" dirty="0"/>
              <a:t> </a:t>
            </a:r>
            <a:r>
              <a:rPr lang="en-US" sz="2000" dirty="0" smtClean="0"/>
              <a:t>object with a file.</a:t>
            </a:r>
          </a:p>
          <a:p>
            <a:endParaRPr lang="en-US" sz="2000" dirty="0"/>
          </a:p>
          <a:p>
            <a:r>
              <a:rPr lang="en-US" sz="2000" dirty="0" smtClean="0"/>
              <a:t>We need to use try … catch, to catch the case where for some reason the file could not be opened (invalid filename, read-only file,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859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224676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4: Write whatever data you want.</a:t>
            </a:r>
          </a:p>
          <a:p>
            <a:endParaRPr lang="en-US" sz="2000" dirty="0"/>
          </a:p>
          <a:p>
            <a:r>
              <a:rPr lang="en-US" sz="2000" dirty="0" smtClean="0"/>
              <a:t>Note that we use </a:t>
            </a:r>
            <a:r>
              <a:rPr lang="en-US" sz="2000" b="1" dirty="0" err="1" smtClean="0"/>
              <a:t>out.printf</a:t>
            </a:r>
            <a:r>
              <a:rPr lang="en-US" sz="2000" dirty="0" smtClean="0"/>
              <a:t>, and NOT </a:t>
            </a:r>
            <a:r>
              <a:rPr lang="en-US" sz="2000" dirty="0" err="1" smtClean="0"/>
              <a:t>System.out.printf</a:t>
            </a:r>
            <a:r>
              <a:rPr lang="en-US" sz="2000" dirty="0" smtClean="0"/>
              <a:t> (which would just print to the screen).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163121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Step 5: close the file.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 you forget this step, some or all your data may not be saved in the file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7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224676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Question: what happens if your file already contained some data, before you ran this program?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3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224676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Question: what happens if your file already contained some data, before you ran this program?</a:t>
            </a:r>
          </a:p>
          <a:p>
            <a:endParaRPr lang="en-US" sz="2000" dirty="0" smtClean="0"/>
          </a:p>
          <a:p>
            <a:r>
              <a:rPr lang="en-US" sz="2000" dirty="0" smtClean="0"/>
              <a:t>Answer: </a:t>
            </a:r>
            <a:r>
              <a:rPr lang="en-US" sz="2000" b="1" u="sng" dirty="0" smtClean="0"/>
              <a:t>the previous data is lost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33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file.\n");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line.\n");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Viewing the Output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101566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 Windows, if you open the text file using Notepad, it shows as one long 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9348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file_writing_example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"out1.txt";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out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file %s.\n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line to a file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.\r\n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("writing a second line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.\r\n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("Done writing to file %s.\n", 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Viewing the Output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5480" y="1153633"/>
            <a:ext cx="3200400" cy="193899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 Windows, if you open the text file using Notepad, it shows as one long line.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To fix this problem, use \r\n instead of \n for a newline.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a File: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267199"/>
          </a:xfrm>
        </p:spPr>
        <p:txBody>
          <a:bodyPr>
            <a:noAutofit/>
          </a:bodyPr>
          <a:lstStyle/>
          <a:p>
            <a:r>
              <a:rPr lang="en-US" sz="2400" dirty="0"/>
              <a:t>Step 1: Make sure you import </a:t>
            </a:r>
            <a:r>
              <a:rPr lang="en-US" sz="2400" dirty="0" err="1"/>
              <a:t>java.io.PrintWriter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Step 2: Initialize </a:t>
            </a:r>
            <a:r>
              <a:rPr lang="en-US" sz="2400" dirty="0" smtClean="0"/>
              <a:t>a </a:t>
            </a:r>
            <a:r>
              <a:rPr lang="en-US" sz="2400" dirty="0" err="1" smtClean="0"/>
              <a:t>PrintWriter</a:t>
            </a:r>
            <a:r>
              <a:rPr lang="en-US" sz="2400" dirty="0" smtClean="0"/>
              <a:t> variable called </a:t>
            </a:r>
            <a:r>
              <a:rPr lang="en-US" sz="2400" b="1" dirty="0" smtClean="0"/>
              <a:t>out </a:t>
            </a:r>
            <a:r>
              <a:rPr lang="en-US" sz="2400" dirty="0" smtClean="0"/>
              <a:t>to </a:t>
            </a:r>
            <a:r>
              <a:rPr lang="en-US" sz="2400" dirty="0"/>
              <a:t>null (so that we can associate it with a file using try … catch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Step 3: Associate the </a:t>
            </a:r>
            <a:r>
              <a:rPr lang="en-US" sz="2400" dirty="0" err="1"/>
              <a:t>PrintWriter</a:t>
            </a:r>
            <a:r>
              <a:rPr lang="en-US" sz="2400" dirty="0"/>
              <a:t> </a:t>
            </a:r>
            <a:r>
              <a:rPr lang="en-US" sz="2400" dirty="0" smtClean="0"/>
              <a:t>variable with </a:t>
            </a:r>
            <a:r>
              <a:rPr lang="en-US" sz="2400" dirty="0"/>
              <a:t>a file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000" dirty="0"/>
              <a:t>We need to use try … catch, to catch the case where for some reason the file could not be opened (invalid filename, read-only file, </a:t>
            </a:r>
            <a:r>
              <a:rPr lang="en-US" sz="2000" dirty="0" err="1"/>
              <a:t>etc</a:t>
            </a:r>
            <a:r>
              <a:rPr lang="en-US" sz="2000" dirty="0" smtClean="0"/>
              <a:t>).</a:t>
            </a:r>
          </a:p>
          <a:p>
            <a:r>
              <a:rPr lang="en-US" sz="2400" dirty="0"/>
              <a:t>Step 4: Write whatever data you </a:t>
            </a:r>
            <a:r>
              <a:rPr lang="en-US" sz="2400" dirty="0" smtClean="0"/>
              <a:t>want.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b="1" dirty="0" err="1" smtClean="0"/>
              <a:t>out.printf</a:t>
            </a:r>
            <a:r>
              <a:rPr lang="en-US" sz="2000" dirty="0" smtClean="0"/>
              <a:t>, </a:t>
            </a:r>
            <a:r>
              <a:rPr lang="en-US" sz="2000" dirty="0"/>
              <a:t>and NOT </a:t>
            </a:r>
            <a:r>
              <a:rPr lang="en-US" sz="2000" dirty="0" err="1"/>
              <a:t>System.out.printf</a:t>
            </a:r>
            <a:r>
              <a:rPr lang="en-US" sz="2000" dirty="0"/>
              <a:t> (which would just print to the screen</a:t>
            </a:r>
            <a:r>
              <a:rPr lang="en-US" sz="2000" dirty="0" smtClean="0"/>
              <a:t>).</a:t>
            </a:r>
          </a:p>
          <a:p>
            <a:r>
              <a:rPr lang="en-US" sz="2400" dirty="0"/>
              <a:t>Step 5: close the </a:t>
            </a:r>
            <a:r>
              <a:rPr lang="en-US" sz="2400" dirty="0" smtClean="0"/>
              <a:t>file.</a:t>
            </a:r>
            <a:endParaRPr lang="en-US" sz="2400" dirty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you forget this step, some or all your data may not be saved in the file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76325"/>
            <a:ext cx="77057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457200"/>
            <a:ext cx="396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Folder where your project is saved: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6532"/>
            <a:ext cx="1143000" cy="6212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80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 to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</a:t>
            </a:r>
            <a:br>
              <a:rPr lang="en-US" dirty="0" smtClean="0"/>
            </a:br>
            <a:r>
              <a:rPr lang="en-US" b="1" dirty="0" err="1" smtClean="0"/>
              <a:t>save_squares</a:t>
            </a:r>
            <a:r>
              <a:rPr lang="en-US" b="1" dirty="0" smtClean="0"/>
              <a:t>(</a:t>
            </a:r>
            <a:r>
              <a:rPr lang="en-US" b="1" dirty="0" err="1" smtClean="0"/>
              <a:t>input_name</a:t>
            </a:r>
            <a:r>
              <a:rPr lang="en-US" b="1" dirty="0" smtClean="0"/>
              <a:t>, </a:t>
            </a:r>
            <a:r>
              <a:rPr lang="en-US" b="1" dirty="0" err="1" smtClean="0"/>
              <a:t>output_name</a:t>
            </a:r>
            <a:r>
              <a:rPr lang="en-US" b="1" dirty="0" smtClean="0"/>
              <a:t>)</a:t>
            </a:r>
            <a:r>
              <a:rPr lang="en-US" dirty="0" smtClean="0"/>
              <a:t> that:</a:t>
            </a:r>
          </a:p>
          <a:p>
            <a:pPr lvl="1"/>
            <a:r>
              <a:rPr lang="en-US" dirty="0"/>
              <a:t>Reads </a:t>
            </a:r>
            <a:r>
              <a:rPr lang="en-US" dirty="0" smtClean="0"/>
              <a:t>numbers from a file named </a:t>
            </a:r>
            <a:r>
              <a:rPr lang="en-US" b="1" dirty="0" err="1" smtClean="0"/>
              <a:t>input_file</a:t>
            </a:r>
            <a:r>
              <a:rPr lang="en-US" dirty="0" smtClean="0"/>
              <a:t> </a:t>
            </a:r>
            <a:r>
              <a:rPr lang="en-US" dirty="0"/>
              <a:t>that just contains numbers, one per line.</a:t>
            </a:r>
          </a:p>
          <a:p>
            <a:pPr lvl="1"/>
            <a:r>
              <a:rPr lang="en-US" dirty="0"/>
              <a:t>Writes to </a:t>
            </a:r>
            <a:r>
              <a:rPr lang="en-US" dirty="0" smtClean="0"/>
              <a:t>a file named </a:t>
            </a:r>
            <a:r>
              <a:rPr lang="en-US" b="1" dirty="0" err="1" smtClean="0"/>
              <a:t>output_file</a:t>
            </a:r>
            <a:r>
              <a:rPr lang="en-US" dirty="0" smtClean="0"/>
              <a:t> </a:t>
            </a:r>
            <a:r>
              <a:rPr lang="en-US" dirty="0"/>
              <a:t>the square of each number that it read from the input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 to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Logic:</a:t>
            </a:r>
          </a:p>
          <a:p>
            <a:r>
              <a:rPr lang="en-US" dirty="0"/>
              <a:t>Read the lines from the input file.</a:t>
            </a:r>
          </a:p>
          <a:p>
            <a:r>
              <a:rPr lang="en-US" dirty="0"/>
              <a:t>Open output file.</a:t>
            </a:r>
          </a:p>
          <a:p>
            <a:pPr lvl="1"/>
            <a:r>
              <a:rPr lang="en-US" dirty="0"/>
              <a:t>For each line in the input:</a:t>
            </a:r>
          </a:p>
          <a:p>
            <a:pPr lvl="1"/>
            <a:r>
              <a:rPr lang="en-US" dirty="0"/>
              <a:t>Convert string to double.</a:t>
            </a:r>
          </a:p>
          <a:p>
            <a:pPr lvl="1"/>
            <a:r>
              <a:rPr lang="en-US" dirty="0"/>
              <a:t>Compute the square.</a:t>
            </a:r>
          </a:p>
          <a:p>
            <a:pPr lvl="1"/>
            <a:r>
              <a:rPr lang="en-US" dirty="0"/>
              <a:t>Save the square to the output file.</a:t>
            </a:r>
          </a:p>
          <a:p>
            <a:r>
              <a:rPr lang="en-US" dirty="0"/>
              <a:t>Close the output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9628"/>
            <a:ext cx="8793480" cy="67864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save_squares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lines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null;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= new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catch (Exception e)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failed to open %s.\n",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lines.size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number;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lines.get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 (Exception e)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</a:t>
            </a: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is not a number.\n",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lines.get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("%.2f\r\n", number * number);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Spreadsheets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55906"/>
              </p:ext>
            </p:extLst>
          </p:nvPr>
        </p:nvGraphicFramePr>
        <p:xfrm>
          <a:off x="1524000" y="1355432"/>
          <a:ext cx="5333999" cy="2835568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691898"/>
                <a:gridCol w="1278610"/>
                <a:gridCol w="1220492"/>
                <a:gridCol w="1142999"/>
              </a:tblGrid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1310-006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4308-001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5360-001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7/14/2015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7/17/2015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7/24/2015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7/29/2015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8/2/2015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8/5/2015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67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8/7/2015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096963"/>
          </a:xfrm>
        </p:spPr>
        <p:txBody>
          <a:bodyPr>
            <a:noAutofit/>
          </a:bodyPr>
          <a:lstStyle/>
          <a:p>
            <a:r>
              <a:rPr lang="en-US" sz="2400" dirty="0"/>
              <a:t>A spreadsheet is a table.</a:t>
            </a:r>
          </a:p>
          <a:p>
            <a:pPr lvl="1"/>
            <a:r>
              <a:rPr lang="en-US" sz="2000" dirty="0"/>
              <a:t>You can specify a row and a column, and you get back a value.</a:t>
            </a:r>
          </a:p>
          <a:p>
            <a:r>
              <a:rPr lang="en-US" sz="2400" dirty="0" smtClean="0"/>
              <a:t>For example, in the above spreadsheet:</a:t>
            </a:r>
          </a:p>
          <a:p>
            <a:pPr lvl="1"/>
            <a:r>
              <a:rPr lang="en-US" sz="2000" dirty="0" smtClean="0"/>
              <a:t>You specify a row (date) and a column (course).</a:t>
            </a:r>
          </a:p>
          <a:p>
            <a:pPr lvl="1"/>
            <a:r>
              <a:rPr lang="en-US" sz="2000" dirty="0" smtClean="0"/>
              <a:t>You get back the number of students enrolled in that course on that date.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094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Spreadsheets in CSV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1096963"/>
          </a:xfrm>
        </p:spPr>
        <p:txBody>
          <a:bodyPr>
            <a:noAutofit/>
          </a:bodyPr>
          <a:lstStyle/>
          <a:p>
            <a:r>
              <a:rPr lang="en-US" sz="2400" dirty="0"/>
              <a:t>Here is the table from the previous </a:t>
            </a:r>
            <a:r>
              <a:rPr lang="en-US" sz="2400" dirty="0" smtClean="0"/>
              <a:t>slide, </a:t>
            </a:r>
            <a:r>
              <a:rPr lang="en-US" sz="2400" dirty="0"/>
              <a:t>saved as a </a:t>
            </a:r>
            <a:r>
              <a:rPr lang="en-US" sz="2400" dirty="0" smtClean="0"/>
              <a:t>CSV file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smtClean="0"/>
              <a:t>CSV </a:t>
            </a:r>
            <a:r>
              <a:rPr lang="en-US" sz="2000" dirty="0"/>
              <a:t>stands for "comma-separated values".</a:t>
            </a:r>
          </a:p>
          <a:p>
            <a:r>
              <a:rPr lang="en-US" sz="2400" dirty="0" smtClean="0"/>
              <a:t>CSV is an example of a </a:t>
            </a:r>
            <a:r>
              <a:rPr lang="en-US" sz="2400" b="1" u="sng" dirty="0" smtClean="0"/>
              <a:t>file format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file format is a convention on how to store data in a file.</a:t>
            </a:r>
          </a:p>
          <a:p>
            <a:r>
              <a:rPr lang="en-US" sz="2400" dirty="0" smtClean="0"/>
              <a:t>To write code that reads data from a file, a programmer must </a:t>
            </a:r>
            <a:r>
              <a:rPr lang="en-US" sz="2400" b="1" u="sng" dirty="0" smtClean="0"/>
              <a:t>always</a:t>
            </a:r>
            <a:r>
              <a:rPr lang="en-US" sz="2400" dirty="0" smtClean="0"/>
              <a:t> know the format (convention) that is being used.</a:t>
            </a:r>
          </a:p>
          <a:p>
            <a:r>
              <a:rPr lang="en-US" sz="2400" dirty="0" smtClean="0"/>
              <a:t>In this class, we will use the CSV format for saving spreadsheets on files.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975" y="1143000"/>
            <a:ext cx="4458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Date,1310-006,4308-001,5360-001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7/14/2015,33,41,21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7/17/2015,41,41,20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7/24/2015,50,42,18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7/29/2015,57,41,19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8/2/2015,58,41,18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8/5/2015,67,41,19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8/7/2015,72,41,17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87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Spreadsheet in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143000"/>
            <a:ext cx="86106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spreadsheet is a table.</a:t>
            </a:r>
          </a:p>
          <a:p>
            <a:pPr lvl="1"/>
            <a:r>
              <a:rPr lang="en-US" sz="2400" dirty="0"/>
              <a:t>You can specify a row and a column, and you get back a value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When your code reads a spreadsheet, it is convenient to store the entire spreadsheet into a single variable.</a:t>
            </a:r>
          </a:p>
          <a:p>
            <a:r>
              <a:rPr lang="en-US" sz="2800" dirty="0"/>
              <a:t>The spreadsheet </a:t>
            </a:r>
            <a:r>
              <a:rPr lang="en-US" sz="2800" dirty="0" smtClean="0"/>
              <a:t>is </a:t>
            </a:r>
            <a:r>
              <a:rPr lang="en-US" sz="2800" dirty="0"/>
              <a:t>a sequence of </a:t>
            </a:r>
            <a:r>
              <a:rPr lang="en-US" sz="2800" dirty="0" smtClean="0"/>
              <a:t>rows, and thus </a:t>
            </a:r>
            <a:r>
              <a:rPr lang="en-US" sz="2800" dirty="0"/>
              <a:t>can be stored as an array (or array list) of </a:t>
            </a:r>
            <a:r>
              <a:rPr lang="en-US" sz="2800" dirty="0" smtClean="0"/>
              <a:t>rows.</a:t>
            </a:r>
          </a:p>
          <a:p>
            <a:r>
              <a:rPr lang="en-US" sz="2800" dirty="0" smtClean="0"/>
              <a:t>Each row is a sequence of values, and thus can be stored as an </a:t>
            </a:r>
            <a:r>
              <a:rPr lang="en-US" sz="2800" dirty="0"/>
              <a:t>array (or array list) </a:t>
            </a:r>
            <a:r>
              <a:rPr lang="en-US" sz="2800" dirty="0" smtClean="0"/>
              <a:t>those values.</a:t>
            </a:r>
            <a:endParaRPr lang="en-US" sz="2800" dirty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value is a </a:t>
            </a:r>
            <a:r>
              <a:rPr lang="en-US" sz="2400" dirty="0" smtClean="0"/>
              <a:t>string.</a:t>
            </a:r>
          </a:p>
          <a:p>
            <a:r>
              <a:rPr lang="en-US" sz="2800" dirty="0" smtClean="0"/>
              <a:t>Therefore, what type of variable do we need for storing a spreadsheet?</a:t>
            </a:r>
          </a:p>
        </p:txBody>
      </p:sp>
    </p:spTree>
    <p:extLst>
      <p:ext uri="{BB962C8B-B14F-4D97-AF65-F5344CB8AC3E}">
        <p14:creationId xmlns:p14="http://schemas.microsoft.com/office/powerpoint/2010/main" val="2436224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Spreadsheet in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143000"/>
            <a:ext cx="86106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spreadsheet is a table.</a:t>
            </a:r>
          </a:p>
          <a:p>
            <a:pPr lvl="1"/>
            <a:r>
              <a:rPr lang="en-US" sz="2400" dirty="0"/>
              <a:t>You can specify a row and a column, and you get back a value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When your code reads a spreadsheet, it is convenient to store the entire spreadsheet into a single variable.</a:t>
            </a:r>
          </a:p>
          <a:p>
            <a:r>
              <a:rPr lang="en-US" sz="2800" dirty="0"/>
              <a:t>The spreadsheet </a:t>
            </a:r>
            <a:r>
              <a:rPr lang="en-US" sz="2800" dirty="0" smtClean="0"/>
              <a:t>is </a:t>
            </a:r>
            <a:r>
              <a:rPr lang="en-US" sz="2800" dirty="0"/>
              <a:t>a sequence of </a:t>
            </a:r>
            <a:r>
              <a:rPr lang="en-US" sz="2800" dirty="0" smtClean="0"/>
              <a:t>rows, and thus </a:t>
            </a:r>
            <a:r>
              <a:rPr lang="en-US" sz="2800" dirty="0"/>
              <a:t>can be stored as an array (or array list) of </a:t>
            </a:r>
            <a:r>
              <a:rPr lang="en-US" sz="2800" dirty="0" smtClean="0"/>
              <a:t>rows.</a:t>
            </a:r>
          </a:p>
          <a:p>
            <a:r>
              <a:rPr lang="en-US" sz="2800" dirty="0" smtClean="0"/>
              <a:t>Each row is a sequence of values, and thus can be stored as an </a:t>
            </a:r>
            <a:r>
              <a:rPr lang="en-US" sz="2800" dirty="0"/>
              <a:t>array (or array list) </a:t>
            </a:r>
            <a:r>
              <a:rPr lang="en-US" sz="2800" dirty="0" smtClean="0"/>
              <a:t>those values.</a:t>
            </a:r>
            <a:endParaRPr lang="en-US" sz="2800" dirty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value is a </a:t>
            </a:r>
            <a:r>
              <a:rPr lang="en-US" sz="2400" dirty="0" smtClean="0"/>
              <a:t>string.</a:t>
            </a:r>
          </a:p>
          <a:p>
            <a:r>
              <a:rPr lang="en-US" sz="2800" dirty="0" smtClean="0"/>
              <a:t>Therefore, what type of variable do we need for storing a spreadsheet?</a:t>
            </a:r>
          </a:p>
          <a:p>
            <a:pPr lvl="1"/>
            <a:r>
              <a:rPr lang="en-US" sz="2400" dirty="0" smtClean="0"/>
              <a:t>An array (or array list) of arrays (or array lists) of strings.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583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Spreadsheet in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143000"/>
            <a:ext cx="86106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Therefore</a:t>
            </a:r>
            <a:r>
              <a:rPr lang="en-US" sz="2800" dirty="0"/>
              <a:t>, we have a few choices on how to store spreadsheet data in a variable. Our variable can be:</a:t>
            </a:r>
          </a:p>
          <a:p>
            <a:pPr lvl="1"/>
            <a:r>
              <a:rPr lang="en-US" sz="2400" dirty="0"/>
              <a:t>An array of arrays of strings.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array of array lists of strings.</a:t>
            </a:r>
          </a:p>
          <a:p>
            <a:pPr lvl="1"/>
            <a:r>
              <a:rPr lang="en-US" sz="2400" dirty="0"/>
              <a:t>An array list of arrays of strings.</a:t>
            </a:r>
          </a:p>
          <a:p>
            <a:pPr lvl="1"/>
            <a:r>
              <a:rPr lang="en-US" sz="2400" dirty="0"/>
              <a:t>An array list of array lists of strings.</a:t>
            </a:r>
          </a:p>
        </p:txBody>
      </p:sp>
    </p:spTree>
    <p:extLst>
      <p:ext uri="{BB962C8B-B14F-4D97-AF65-F5344CB8AC3E}">
        <p14:creationId xmlns:p14="http://schemas.microsoft.com/office/powerpoint/2010/main" val="1890560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 Spreadsheet in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implement two of those options. We will write functions that read </a:t>
            </a:r>
            <a:r>
              <a:rPr lang="en-US" dirty="0" smtClean="0"/>
              <a:t>a spreadsheet </a:t>
            </a:r>
            <a:r>
              <a:rPr lang="en-US" dirty="0"/>
              <a:t>and store </a:t>
            </a:r>
            <a:r>
              <a:rPr lang="en-US" dirty="0" smtClean="0"/>
              <a:t>its data </a:t>
            </a:r>
            <a:r>
              <a:rPr lang="en-US" dirty="0"/>
              <a:t>as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An array of arrays of strings.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array list of array lists of strings.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99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Spreadsheet in a 2D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143000"/>
            <a:ext cx="86106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If we store a spreadsheet as an array of arrays </a:t>
            </a:r>
            <a:r>
              <a:rPr lang="en-US" sz="2800" dirty="0"/>
              <a:t>of </a:t>
            </a:r>
            <a:r>
              <a:rPr lang="en-US" sz="2800" dirty="0" smtClean="0"/>
              <a:t>strings, the variable looks like this: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 smtClean="0"/>
              <a:t>String[][] data.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2400" dirty="0" smtClean="0"/>
              <a:t>data[</a:t>
            </a:r>
            <a:r>
              <a:rPr lang="en-US" sz="2400" dirty="0" err="1" smtClean="0"/>
              <a:t>i</a:t>
            </a:r>
            <a:r>
              <a:rPr lang="en-US" sz="2400" dirty="0" smtClean="0"/>
              <a:t>] </a:t>
            </a:r>
            <a:r>
              <a:rPr lang="en-US" sz="2400" dirty="0"/>
              <a:t>corresponds to </a:t>
            </a:r>
            <a:r>
              <a:rPr lang="en-US" sz="2400" dirty="0" smtClean="0"/>
              <a:t>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</a:t>
            </a:r>
            <a:r>
              <a:rPr lang="en-US" sz="2400" dirty="0"/>
              <a:t>line of the spreadsheet.</a:t>
            </a:r>
          </a:p>
          <a:p>
            <a:pPr lvl="1"/>
            <a:r>
              <a:rPr lang="en-US" sz="2400" dirty="0" smtClean="0"/>
              <a:t>data[</a:t>
            </a:r>
            <a:r>
              <a:rPr lang="en-US" sz="2400" dirty="0" err="1" smtClean="0"/>
              <a:t>i</a:t>
            </a:r>
            <a:r>
              <a:rPr lang="en-US" sz="2400" dirty="0" smtClean="0"/>
              <a:t>] contains </a:t>
            </a:r>
            <a:r>
              <a:rPr lang="en-US" sz="2400" dirty="0"/>
              <a:t>an array of </a:t>
            </a:r>
            <a:r>
              <a:rPr lang="en-US" sz="2400" dirty="0" smtClean="0"/>
              <a:t>strings.</a:t>
            </a:r>
            <a:endParaRPr lang="en-US" sz="2000" dirty="0"/>
          </a:p>
          <a:p>
            <a:pPr lvl="1"/>
            <a:r>
              <a:rPr lang="en-US" sz="2400" dirty="0" smtClean="0"/>
              <a:t>data[</a:t>
            </a:r>
            <a:r>
              <a:rPr lang="en-US" sz="2400" dirty="0" err="1" smtClean="0"/>
              <a:t>i</a:t>
            </a:r>
            <a:r>
              <a:rPr lang="en-US" sz="2400" dirty="0" smtClean="0"/>
              <a:t>][j] holds </a:t>
            </a:r>
            <a:r>
              <a:rPr lang="en-US" sz="2400" dirty="0"/>
              <a:t>the spreadsheet value for row </a:t>
            </a:r>
            <a:r>
              <a:rPr lang="en-US" sz="2400" dirty="0" err="1"/>
              <a:t>i</a:t>
            </a:r>
            <a:r>
              <a:rPr lang="en-US" sz="2400" dirty="0"/>
              <a:t>, column j</a:t>
            </a:r>
            <a:r>
              <a:rPr lang="en-US" sz="2400" dirty="0" smtClean="0"/>
              <a:t>.</a:t>
            </a:r>
          </a:p>
          <a:p>
            <a:r>
              <a:rPr lang="en-US" sz="2800" dirty="0"/>
              <a:t>Let's write a function </a:t>
            </a:r>
            <a:r>
              <a:rPr lang="en-US" sz="2800" b="1" dirty="0" err="1" smtClean="0"/>
              <a:t>read_spreadsheet</a:t>
            </a:r>
            <a:r>
              <a:rPr lang="en-US" sz="2800" dirty="0" smtClean="0"/>
              <a:t> </a:t>
            </a:r>
            <a:r>
              <a:rPr lang="en-US" sz="2800" dirty="0"/>
              <a:t>that:</a:t>
            </a:r>
          </a:p>
          <a:p>
            <a:pPr lvl="1"/>
            <a:r>
              <a:rPr lang="en-US" sz="2400" dirty="0"/>
              <a:t>Takes as input a </a:t>
            </a:r>
            <a:r>
              <a:rPr lang="en-US" sz="2400" dirty="0" smtClean="0"/>
              <a:t>filename.</a:t>
            </a:r>
            <a:endParaRPr lang="en-US" sz="2400" dirty="0"/>
          </a:p>
          <a:p>
            <a:pPr lvl="1"/>
            <a:r>
              <a:rPr lang="en-US" sz="2400" dirty="0"/>
              <a:t>Returns </a:t>
            </a:r>
            <a:r>
              <a:rPr lang="en-US" sz="2400" dirty="0" smtClean="0"/>
              <a:t>an </a:t>
            </a:r>
            <a:r>
              <a:rPr lang="en-US" sz="2400" dirty="0"/>
              <a:t>array </a:t>
            </a:r>
            <a:r>
              <a:rPr lang="en-US" sz="2400" dirty="0" smtClean="0"/>
              <a:t>of arrays of strings storing all the data in the spreadsheet.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Files: Phonebook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a </a:t>
            </a:r>
            <a:r>
              <a:rPr lang="en-US" sz="2800" smtClean="0"/>
              <a:t>phonebook application, </a:t>
            </a:r>
            <a:r>
              <a:rPr lang="en-US" sz="2800" dirty="0" smtClean="0"/>
              <a:t>that allows:</a:t>
            </a:r>
          </a:p>
          <a:p>
            <a:pPr lvl="1"/>
            <a:r>
              <a:rPr lang="en-US" sz="2400" dirty="0" smtClean="0"/>
              <a:t>Making a new entry (new name and phone number).</a:t>
            </a:r>
          </a:p>
          <a:p>
            <a:pPr lvl="1"/>
            <a:r>
              <a:rPr lang="en-US" sz="2400" dirty="0" smtClean="0"/>
              <a:t>Modifying an existing entry.</a:t>
            </a:r>
          </a:p>
          <a:p>
            <a:pPr lvl="1"/>
            <a:r>
              <a:rPr lang="en-US" sz="2400" dirty="0" smtClean="0"/>
              <a:t>Deleting an entry.</a:t>
            </a:r>
          </a:p>
          <a:p>
            <a:pPr lvl="1"/>
            <a:r>
              <a:rPr lang="en-US" sz="2400" dirty="0" smtClean="0"/>
              <a:t>Looking up the phone given the name.</a:t>
            </a:r>
          </a:p>
          <a:p>
            <a:pPr lvl="1"/>
            <a:r>
              <a:rPr lang="en-US" sz="2400" dirty="0" smtClean="0"/>
              <a:t>Looking up the name given the phone.</a:t>
            </a:r>
          </a:p>
          <a:p>
            <a:r>
              <a:rPr lang="en-US" dirty="0" smtClean="0"/>
              <a:t>What can we do and what can we </a:t>
            </a:r>
            <a:r>
              <a:rPr lang="en-US" smtClean="0"/>
              <a:t>not do, </a:t>
            </a:r>
            <a:r>
              <a:rPr lang="en-US" dirty="0" smtClean="0"/>
              <a:t>using what we have learned so far?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30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Spreadsheet in a 2D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354753"/>
            <a:ext cx="882485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String[][]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read_spreadsheet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filename)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lines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(lines == null)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null;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row below creates an array of length "rows", that stores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objects of type String[]. Those objects are initialized to null.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String[][] result = new String[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()][];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line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lines.get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(",");  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3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868362"/>
          </a:xfrm>
        </p:spPr>
        <p:txBody>
          <a:bodyPr/>
          <a:lstStyle/>
          <a:p>
            <a:r>
              <a:rPr lang="en-US" dirty="0" smtClean="0"/>
              <a:t>Storing a Spreadsheet in a 2D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143000"/>
            <a:ext cx="8610600" cy="4403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If we store a spreadsheet as an array list of array lists </a:t>
            </a:r>
            <a:r>
              <a:rPr lang="en-US" sz="2800" dirty="0"/>
              <a:t>of </a:t>
            </a:r>
            <a:r>
              <a:rPr lang="en-US" sz="2800" dirty="0" smtClean="0"/>
              <a:t>strings, the variable looks like this: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 err="1"/>
              <a:t>ArrayList</a:t>
            </a:r>
            <a:r>
              <a:rPr lang="en-US" sz="2800" dirty="0"/>
              <a:t>&lt;</a:t>
            </a:r>
            <a:r>
              <a:rPr lang="en-US" sz="2800" dirty="0" err="1"/>
              <a:t>ArrayList</a:t>
            </a:r>
            <a:r>
              <a:rPr lang="en-US" sz="2800" dirty="0"/>
              <a:t>&lt;String&gt;&gt; </a:t>
            </a:r>
            <a:r>
              <a:rPr lang="en-US" sz="2800" dirty="0" smtClean="0"/>
              <a:t>data.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2400" dirty="0" err="1"/>
              <a:t>d</a:t>
            </a:r>
            <a:r>
              <a:rPr lang="en-US" sz="2400" dirty="0" err="1" smtClean="0"/>
              <a:t>ata.get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corresponds to </a:t>
            </a:r>
            <a:r>
              <a:rPr lang="en-US" sz="2400" dirty="0" smtClean="0"/>
              <a:t>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</a:t>
            </a:r>
            <a:r>
              <a:rPr lang="en-US" sz="2400" dirty="0"/>
              <a:t>line of the spreadsheet.</a:t>
            </a:r>
          </a:p>
          <a:p>
            <a:pPr lvl="1"/>
            <a:r>
              <a:rPr lang="en-US" sz="2400" dirty="0" err="1" smtClean="0"/>
              <a:t>data.get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is </a:t>
            </a:r>
            <a:r>
              <a:rPr lang="en-US" sz="2400" dirty="0"/>
              <a:t>an array </a:t>
            </a:r>
            <a:r>
              <a:rPr lang="en-US" sz="2400" dirty="0" smtClean="0"/>
              <a:t>list of strings.</a:t>
            </a:r>
            <a:endParaRPr lang="en-US" sz="2000" dirty="0"/>
          </a:p>
          <a:p>
            <a:pPr lvl="1"/>
            <a:r>
              <a:rPr lang="en-US" sz="2400" dirty="0" err="1" smtClean="0"/>
              <a:t>data.get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).get(j) holds </a:t>
            </a:r>
            <a:r>
              <a:rPr lang="en-US" sz="2400" dirty="0"/>
              <a:t>the spreadsheet value for row </a:t>
            </a:r>
            <a:r>
              <a:rPr lang="en-US" sz="2400" dirty="0" err="1"/>
              <a:t>i</a:t>
            </a:r>
            <a:r>
              <a:rPr lang="en-US" sz="2400" dirty="0"/>
              <a:t>, column j</a:t>
            </a:r>
            <a:r>
              <a:rPr lang="en-US" sz="2400" dirty="0" smtClean="0"/>
              <a:t>.</a:t>
            </a:r>
          </a:p>
          <a:p>
            <a:r>
              <a:rPr lang="en-US" sz="2800" dirty="0"/>
              <a:t>Let's write a function </a:t>
            </a:r>
            <a:r>
              <a:rPr lang="en-US" sz="2800" b="1" dirty="0" smtClean="0"/>
              <a:t>read_spreadsheet2</a:t>
            </a:r>
            <a:r>
              <a:rPr lang="en-US" sz="2800" dirty="0" smtClean="0"/>
              <a:t> </a:t>
            </a:r>
            <a:r>
              <a:rPr lang="en-US" sz="2800" dirty="0"/>
              <a:t>that:</a:t>
            </a:r>
          </a:p>
          <a:p>
            <a:pPr lvl="1"/>
            <a:r>
              <a:rPr lang="en-US" sz="2400" dirty="0"/>
              <a:t>Takes as input a </a:t>
            </a:r>
            <a:r>
              <a:rPr lang="en-US" sz="2400" dirty="0" smtClean="0"/>
              <a:t>filename.</a:t>
            </a:r>
            <a:endParaRPr lang="en-US" sz="2400" dirty="0"/>
          </a:p>
          <a:p>
            <a:pPr lvl="1"/>
            <a:r>
              <a:rPr lang="en-US" sz="2400" dirty="0"/>
              <a:t>Returns </a:t>
            </a:r>
            <a:r>
              <a:rPr lang="en-US" sz="2400" dirty="0" smtClean="0"/>
              <a:t>an array list of array lists of strings storing all the data in the spreadsheet.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660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86" y="1066800"/>
            <a:ext cx="899551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&lt;String&gt;&gt; read_spreadsheet2(String filename)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lines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(lines == null)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&lt;String&gt;&gt; result = new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lines.size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line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lines.get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String[] values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(",");</a:t>
            </a:r>
          </a:p>
          <a:p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(values[j]);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868362"/>
          </a:xfrm>
        </p:spPr>
        <p:txBody>
          <a:bodyPr/>
          <a:lstStyle/>
          <a:p>
            <a:r>
              <a:rPr lang="en-US" dirty="0" smtClean="0"/>
              <a:t>Storing a Spreadsheet in a 2D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7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dirty="0"/>
              <a:t>On the lectures web page, you can access two programs that use these </a:t>
            </a:r>
            <a:r>
              <a:rPr lang="en-US" b="1" dirty="0" err="1" smtClean="0"/>
              <a:t>read_spreadsheet</a:t>
            </a:r>
            <a:r>
              <a:rPr lang="en-US" b="1" dirty="0" smtClean="0"/>
              <a:t> </a:t>
            </a:r>
            <a:r>
              <a:rPr lang="en-US" dirty="0"/>
              <a:t>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nba_leaders_2d_array_version.java stores data as a 2D array of strings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nba_leaders_2d_arraylist_version.java stores data as a 2D </a:t>
            </a:r>
            <a:r>
              <a:rPr lang="en-US" dirty="0" smtClean="0"/>
              <a:t>array list </a:t>
            </a:r>
            <a:r>
              <a:rPr lang="en-US" dirty="0"/>
              <a:t>of strings.</a:t>
            </a:r>
          </a:p>
          <a:p>
            <a:r>
              <a:rPr lang="en-US" dirty="0"/>
              <a:t>Both programs have exactly the same functionality:</a:t>
            </a:r>
          </a:p>
          <a:p>
            <a:pPr lvl="1"/>
            <a:r>
              <a:rPr lang="en-US" dirty="0"/>
              <a:t>They read a spreadsheet of statistics of about 270 basketball players.</a:t>
            </a:r>
          </a:p>
          <a:p>
            <a:pPr lvl="1"/>
            <a:r>
              <a:rPr lang="en-US" dirty="0"/>
              <a:t>Then, the user can specify a column, and the program prints out the player (or multiple players, in case of ties) with the best statistics in that column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2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a </a:t>
            </a:r>
            <a:r>
              <a:rPr lang="en-US" sz="2800" smtClean="0"/>
              <a:t>phonebook application, </a:t>
            </a:r>
            <a:r>
              <a:rPr lang="en-US" sz="2800" dirty="0" smtClean="0"/>
              <a:t>that allows:</a:t>
            </a:r>
          </a:p>
          <a:p>
            <a:pPr lvl="1"/>
            <a:r>
              <a:rPr lang="en-US" sz="2400" dirty="0" smtClean="0"/>
              <a:t>Making a new entry (new name and phone number).</a:t>
            </a:r>
          </a:p>
          <a:p>
            <a:pPr lvl="1"/>
            <a:r>
              <a:rPr lang="en-US" sz="2400" dirty="0" smtClean="0"/>
              <a:t>Modifying an existing entry.</a:t>
            </a:r>
          </a:p>
          <a:p>
            <a:pPr lvl="1"/>
            <a:r>
              <a:rPr lang="en-US" sz="2400" dirty="0" smtClean="0"/>
              <a:t>Deleting an entry.</a:t>
            </a:r>
          </a:p>
          <a:p>
            <a:pPr lvl="1"/>
            <a:r>
              <a:rPr lang="en-US" sz="2400" dirty="0" smtClean="0"/>
              <a:t>Looking up the phone given the name.</a:t>
            </a:r>
          </a:p>
          <a:p>
            <a:pPr lvl="1"/>
            <a:r>
              <a:rPr lang="en-US" sz="2400" dirty="0" smtClean="0"/>
              <a:t>Looking up the name given the phone.</a:t>
            </a:r>
          </a:p>
          <a:p>
            <a:r>
              <a:rPr lang="en-US" sz="2800" dirty="0" smtClean="0"/>
              <a:t>We can do all five things listed above</a:t>
            </a:r>
            <a:r>
              <a:rPr lang="en-US" sz="2800" smtClean="0"/>
              <a:t>. However, </a:t>
            </a:r>
            <a:r>
              <a:rPr lang="en-US" sz="2800" dirty="0" smtClean="0"/>
              <a:t>at the end of </a:t>
            </a:r>
            <a:r>
              <a:rPr lang="en-US" sz="2800" smtClean="0"/>
              <a:t>the program, </a:t>
            </a:r>
            <a:r>
              <a:rPr lang="en-US" sz="2800" dirty="0" smtClean="0"/>
              <a:t>all information vanishes.</a:t>
            </a:r>
          </a:p>
          <a:p>
            <a:r>
              <a:rPr lang="en-US" dirty="0" smtClean="0"/>
              <a:t>F</a:t>
            </a:r>
            <a:r>
              <a:rPr lang="en-US" sz="2800" dirty="0" smtClean="0"/>
              <a:t>iles provides a solution: </a:t>
            </a:r>
          </a:p>
          <a:p>
            <a:pPr lvl="1"/>
            <a:r>
              <a:rPr lang="en-US" sz="2400" dirty="0" smtClean="0"/>
              <a:t>data can be saved into files before the program exits.</a:t>
            </a:r>
          </a:p>
          <a:p>
            <a:pPr lvl="1"/>
            <a:r>
              <a:rPr lang="en-US" dirty="0" smtClean="0"/>
              <a:t>data</a:t>
            </a:r>
            <a:r>
              <a:rPr lang="en-US" sz="2400" dirty="0" smtClean="0"/>
              <a:t> can be read again from those files when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Motivation for Files: Phonebook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1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Files: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Spreadsheets are one of the most important computer applications.</a:t>
            </a:r>
          </a:p>
          <a:p>
            <a:r>
              <a:rPr lang="en-US" dirty="0"/>
              <a:t>Spreadsheets organize data </a:t>
            </a:r>
            <a:r>
              <a:rPr lang="en-US"/>
              <a:t>in </a:t>
            </a:r>
            <a:r>
              <a:rPr lang="en-US" smtClean="0"/>
              <a:t>tables, </a:t>
            </a:r>
            <a:r>
              <a:rPr lang="en-US" dirty="0"/>
              <a:t>consisting of rows and columns.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9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Spreadsheet Example: </a:t>
            </a:r>
            <a:br>
              <a:rPr lang="en-US" dirty="0" smtClean="0"/>
            </a:br>
            <a:r>
              <a:rPr lang="en-US" dirty="0" smtClean="0"/>
              <a:t>Class Enrollments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07887"/>
              </p:ext>
            </p:extLst>
          </p:nvPr>
        </p:nvGraphicFramePr>
        <p:xfrm>
          <a:off x="1524000" y="1904997"/>
          <a:ext cx="5333999" cy="2835568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691898"/>
                <a:gridCol w="1278610"/>
                <a:gridCol w="1220492"/>
                <a:gridCol w="1142999"/>
              </a:tblGrid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1310-006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4308-001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5360-001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7/14/2015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7/17/2015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7/24/2015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7/29/2015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8/2/2015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8/5/2015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67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/>
                </a:tc>
              </a:tr>
              <a:tr h="3544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8/7/2015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enrollment spreadsheet shows how many students are enrolled each day in each course section.</a:t>
            </a:r>
            <a:endParaRPr lang="en-US" sz="2400" dirty="0"/>
          </a:p>
          <a:p>
            <a:r>
              <a:rPr lang="en-US" sz="2400" dirty="0"/>
              <a:t>Such a spreadsheet typically includes tens of rows (dates) and hundreds of columns (courses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6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6109</Words>
  <Application>Microsoft Office PowerPoint</Application>
  <PresentationFormat>On-screen Show (4:3)</PresentationFormat>
  <Paragraphs>1145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Files and Text Files</vt:lpstr>
      <vt:lpstr>What You Should Know</vt:lpstr>
      <vt:lpstr>Making Files Visible to Netbeans</vt:lpstr>
      <vt:lpstr>PowerPoint Presentation</vt:lpstr>
      <vt:lpstr>Motivation for Files: Phonebook</vt:lpstr>
      <vt:lpstr>Motivation for Files: Phonebook</vt:lpstr>
      <vt:lpstr>Motivation for Files: Spreadsheets</vt:lpstr>
      <vt:lpstr>Spreadsheet Example:  Class Enrollments</vt:lpstr>
      <vt:lpstr>Spreadsheet Example:  Class Enrollments</vt:lpstr>
      <vt:lpstr>Motivation for Files:  Large Text Processing</vt:lpstr>
      <vt:lpstr>Motivation for Files:  Large Text Processing</vt:lpstr>
      <vt:lpstr>Motivation for Files:  E-mails, Web Pages</vt:lpstr>
      <vt:lpstr>Motivation for Files:  Images, Video, Songs</vt:lpstr>
      <vt:lpstr>File Format</vt:lpstr>
      <vt:lpstr>File Format</vt:lpstr>
      <vt:lpstr>First Example</vt:lpstr>
      <vt:lpstr>Steps in Reading a File</vt:lpstr>
      <vt:lpstr>Steps in Reading a File</vt:lpstr>
      <vt:lpstr>Steps in Reading a File</vt:lpstr>
      <vt:lpstr>Steps in Reading a File</vt:lpstr>
      <vt:lpstr>Steps in Reading a File</vt:lpstr>
      <vt:lpstr>Steps in Reading a File</vt:lpstr>
      <vt:lpstr>Steps in Reading a File</vt:lpstr>
      <vt:lpstr>Reading a File: Summary</vt:lpstr>
      <vt:lpstr>Storing File Contents in a Variable</vt:lpstr>
      <vt:lpstr>Storing File Contents in a Variable</vt:lpstr>
      <vt:lpstr>Storing File Contents in a Variable</vt:lpstr>
      <vt:lpstr>PowerPoint Presentation</vt:lpstr>
      <vt:lpstr>Using the read_file Function</vt:lpstr>
      <vt:lpstr>A Second Example: Length of a File</vt:lpstr>
      <vt:lpstr>A Second Example: Length of a File</vt:lpstr>
      <vt:lpstr>A Third Example: Counting Words</vt:lpstr>
      <vt:lpstr>A Third Example: Counting Words</vt:lpstr>
      <vt:lpstr>The split Method</vt:lpstr>
      <vt:lpstr>The split Method</vt:lpstr>
      <vt:lpstr>The split Method</vt:lpstr>
      <vt:lpstr>A Third Example: Counting Words</vt:lpstr>
      <vt:lpstr>Writing Data to a File</vt:lpstr>
      <vt:lpstr>Writing Data to a File</vt:lpstr>
      <vt:lpstr>Writing Data to a File</vt:lpstr>
      <vt:lpstr>Writing Data to a File</vt:lpstr>
      <vt:lpstr>Writing Data to a File</vt:lpstr>
      <vt:lpstr>Writing Data to a File</vt:lpstr>
      <vt:lpstr>Writing Data to a File</vt:lpstr>
      <vt:lpstr>Writing Data to a File</vt:lpstr>
      <vt:lpstr>Problem Viewing the Output File</vt:lpstr>
      <vt:lpstr>Problem Viewing the Output File</vt:lpstr>
      <vt:lpstr>Writing Data to a File: Recap</vt:lpstr>
      <vt:lpstr>Example: Convert to Squares</vt:lpstr>
      <vt:lpstr>Example: Convert to Squares</vt:lpstr>
      <vt:lpstr>PowerPoint Presentation</vt:lpstr>
      <vt:lpstr>Spreadsheets</vt:lpstr>
      <vt:lpstr>Spreadsheets in CSV Format</vt:lpstr>
      <vt:lpstr>Storing a Spreadsheet in a Variable</vt:lpstr>
      <vt:lpstr>Storing a Spreadsheet in a Variable</vt:lpstr>
      <vt:lpstr>Storing a Spreadsheet in a Variable</vt:lpstr>
      <vt:lpstr>Storing a Spreadsheet in a Variable</vt:lpstr>
      <vt:lpstr>Storing a Spreadsheet in a 2D Array</vt:lpstr>
      <vt:lpstr>Storing a Spreadsheet in a 2D Array</vt:lpstr>
      <vt:lpstr>Storing a Spreadsheet in a 2D ArrayList</vt:lpstr>
      <vt:lpstr>Storing a Spreadsheet in a 2D ArrayList</vt:lpstr>
      <vt:lpstr>Example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athitsos</cp:lastModifiedBy>
  <cp:revision>479</cp:revision>
  <dcterms:created xsi:type="dcterms:W3CDTF">2006-08-16T00:00:00Z</dcterms:created>
  <dcterms:modified xsi:type="dcterms:W3CDTF">2016-04-09T22:31:06Z</dcterms:modified>
</cp:coreProperties>
</file>