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60" r:id="rId5"/>
    <p:sldId id="259"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Açık Stil 1 - Vurgu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Açık Stil 1 - Vurgu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Açık Stil 1 - Vurgu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Açık Stil 1 - Vurgu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7CE84F3-28C3-443E-9E96-99CF82512B78}" styleName="Koyu Stil 1 - Vurgu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Koyu Stil 1 - Vurgu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Koyu Stil 1 - Vurgu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Orta Stil 1 - Vurgu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5AF8D99-B518-4705-B9EE-C7349563D22D}" type="datetimeFigureOut">
              <a:rPr lang="tr-TR" smtClean="0"/>
              <a:t>5.02.2021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711D219-5B69-4F3D-A677-58E60B187083}" type="slidenum">
              <a:rPr lang="tr-TR" smtClean="0"/>
              <a:t>‹#›</a:t>
            </a:fld>
            <a:endParaRPr lang="tr-TR"/>
          </a:p>
        </p:txBody>
      </p:sp>
    </p:spTree>
    <p:extLst>
      <p:ext uri="{BB962C8B-B14F-4D97-AF65-F5344CB8AC3E}">
        <p14:creationId xmlns:p14="http://schemas.microsoft.com/office/powerpoint/2010/main" val="317458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5AF8D99-B518-4705-B9EE-C7349563D22D}" type="datetimeFigureOut">
              <a:rPr lang="tr-TR" smtClean="0"/>
              <a:t>5.02.2021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711D219-5B69-4F3D-A677-58E60B187083}" type="slidenum">
              <a:rPr lang="tr-TR" smtClean="0"/>
              <a:t>‹#›</a:t>
            </a:fld>
            <a:endParaRPr lang="tr-TR"/>
          </a:p>
        </p:txBody>
      </p:sp>
    </p:spTree>
    <p:extLst>
      <p:ext uri="{BB962C8B-B14F-4D97-AF65-F5344CB8AC3E}">
        <p14:creationId xmlns:p14="http://schemas.microsoft.com/office/powerpoint/2010/main" val="275812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5AF8D99-B518-4705-B9EE-C7349563D22D}" type="datetimeFigureOut">
              <a:rPr lang="tr-TR" smtClean="0"/>
              <a:t>5.02.2021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711D219-5B69-4F3D-A677-58E60B187083}"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6293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5AF8D99-B518-4705-B9EE-C7349563D22D}" type="datetimeFigureOut">
              <a:rPr lang="tr-TR" smtClean="0"/>
              <a:t>5.02.2021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711D219-5B69-4F3D-A677-58E60B187083}" type="slidenum">
              <a:rPr lang="tr-TR" smtClean="0"/>
              <a:t>‹#›</a:t>
            </a:fld>
            <a:endParaRPr lang="tr-TR"/>
          </a:p>
        </p:txBody>
      </p:sp>
    </p:spTree>
    <p:extLst>
      <p:ext uri="{BB962C8B-B14F-4D97-AF65-F5344CB8AC3E}">
        <p14:creationId xmlns:p14="http://schemas.microsoft.com/office/powerpoint/2010/main" val="1499148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5AF8D99-B518-4705-B9EE-C7349563D22D}" type="datetimeFigureOut">
              <a:rPr lang="tr-TR" smtClean="0"/>
              <a:t>5.02.2021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711D219-5B69-4F3D-A677-58E60B187083}"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7691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5AF8D99-B518-4705-B9EE-C7349563D22D}" type="datetimeFigureOut">
              <a:rPr lang="tr-TR" smtClean="0"/>
              <a:t>5.02.2021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711D219-5B69-4F3D-A677-58E60B187083}" type="slidenum">
              <a:rPr lang="tr-TR" smtClean="0"/>
              <a:t>‹#›</a:t>
            </a:fld>
            <a:endParaRPr lang="tr-TR"/>
          </a:p>
        </p:txBody>
      </p:sp>
    </p:spTree>
    <p:extLst>
      <p:ext uri="{BB962C8B-B14F-4D97-AF65-F5344CB8AC3E}">
        <p14:creationId xmlns:p14="http://schemas.microsoft.com/office/powerpoint/2010/main" val="1929617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5AF8D99-B518-4705-B9EE-C7349563D22D}" type="datetimeFigureOut">
              <a:rPr lang="tr-TR" smtClean="0"/>
              <a:t>5.02.2021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711D219-5B69-4F3D-A677-58E60B187083}" type="slidenum">
              <a:rPr lang="tr-TR" smtClean="0"/>
              <a:t>‹#›</a:t>
            </a:fld>
            <a:endParaRPr lang="tr-TR"/>
          </a:p>
        </p:txBody>
      </p:sp>
    </p:spTree>
    <p:extLst>
      <p:ext uri="{BB962C8B-B14F-4D97-AF65-F5344CB8AC3E}">
        <p14:creationId xmlns:p14="http://schemas.microsoft.com/office/powerpoint/2010/main" val="1128363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5AF8D99-B518-4705-B9EE-C7349563D22D}" type="datetimeFigureOut">
              <a:rPr lang="tr-TR" smtClean="0"/>
              <a:t>5.02.2021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711D219-5B69-4F3D-A677-58E60B187083}" type="slidenum">
              <a:rPr lang="tr-TR" smtClean="0"/>
              <a:t>‹#›</a:t>
            </a:fld>
            <a:endParaRPr lang="tr-TR"/>
          </a:p>
        </p:txBody>
      </p:sp>
    </p:spTree>
    <p:extLst>
      <p:ext uri="{BB962C8B-B14F-4D97-AF65-F5344CB8AC3E}">
        <p14:creationId xmlns:p14="http://schemas.microsoft.com/office/powerpoint/2010/main" val="235609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5AF8D99-B518-4705-B9EE-C7349563D22D}" type="datetimeFigureOut">
              <a:rPr lang="tr-TR" smtClean="0"/>
              <a:t>5.02.2021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711D219-5B69-4F3D-A677-58E60B187083}" type="slidenum">
              <a:rPr lang="tr-TR" smtClean="0"/>
              <a:t>‹#›</a:t>
            </a:fld>
            <a:endParaRPr lang="tr-TR"/>
          </a:p>
        </p:txBody>
      </p:sp>
    </p:spTree>
    <p:extLst>
      <p:ext uri="{BB962C8B-B14F-4D97-AF65-F5344CB8AC3E}">
        <p14:creationId xmlns:p14="http://schemas.microsoft.com/office/powerpoint/2010/main" val="346539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5AF8D99-B518-4705-B9EE-C7349563D22D}" type="datetimeFigureOut">
              <a:rPr lang="tr-TR" smtClean="0"/>
              <a:t>5.02.2021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711D219-5B69-4F3D-A677-58E60B187083}" type="slidenum">
              <a:rPr lang="tr-TR" smtClean="0"/>
              <a:t>‹#›</a:t>
            </a:fld>
            <a:endParaRPr lang="tr-TR"/>
          </a:p>
        </p:txBody>
      </p:sp>
    </p:spTree>
    <p:extLst>
      <p:ext uri="{BB962C8B-B14F-4D97-AF65-F5344CB8AC3E}">
        <p14:creationId xmlns:p14="http://schemas.microsoft.com/office/powerpoint/2010/main" val="384414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5AF8D99-B518-4705-B9EE-C7349563D22D}" type="datetimeFigureOut">
              <a:rPr lang="tr-TR" smtClean="0"/>
              <a:t>5.02.2021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711D219-5B69-4F3D-A677-58E60B187083}" type="slidenum">
              <a:rPr lang="tr-TR" smtClean="0"/>
              <a:t>‹#›</a:t>
            </a:fld>
            <a:endParaRPr lang="tr-TR"/>
          </a:p>
        </p:txBody>
      </p:sp>
    </p:spTree>
    <p:extLst>
      <p:ext uri="{BB962C8B-B14F-4D97-AF65-F5344CB8AC3E}">
        <p14:creationId xmlns:p14="http://schemas.microsoft.com/office/powerpoint/2010/main" val="4211922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5AF8D99-B518-4705-B9EE-C7349563D22D}" type="datetimeFigureOut">
              <a:rPr lang="tr-TR" smtClean="0"/>
              <a:t>5.02.2021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711D219-5B69-4F3D-A677-58E60B187083}" type="slidenum">
              <a:rPr lang="tr-TR" smtClean="0"/>
              <a:t>‹#›</a:t>
            </a:fld>
            <a:endParaRPr lang="tr-TR"/>
          </a:p>
        </p:txBody>
      </p:sp>
    </p:spTree>
    <p:extLst>
      <p:ext uri="{BB962C8B-B14F-4D97-AF65-F5344CB8AC3E}">
        <p14:creationId xmlns:p14="http://schemas.microsoft.com/office/powerpoint/2010/main" val="7402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5AF8D99-B518-4705-B9EE-C7349563D22D}" type="datetimeFigureOut">
              <a:rPr lang="tr-TR" smtClean="0"/>
              <a:t>5.02.2021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711D219-5B69-4F3D-A677-58E60B187083}" type="slidenum">
              <a:rPr lang="tr-TR" smtClean="0"/>
              <a:t>‹#›</a:t>
            </a:fld>
            <a:endParaRPr lang="tr-TR"/>
          </a:p>
        </p:txBody>
      </p:sp>
    </p:spTree>
    <p:extLst>
      <p:ext uri="{BB962C8B-B14F-4D97-AF65-F5344CB8AC3E}">
        <p14:creationId xmlns:p14="http://schemas.microsoft.com/office/powerpoint/2010/main" val="153883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F8D99-B518-4705-B9EE-C7349563D22D}" type="datetimeFigureOut">
              <a:rPr lang="tr-TR" smtClean="0"/>
              <a:t>5.02.2021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711D219-5B69-4F3D-A677-58E60B187083}" type="slidenum">
              <a:rPr lang="tr-TR" smtClean="0"/>
              <a:t>‹#›</a:t>
            </a:fld>
            <a:endParaRPr lang="tr-TR"/>
          </a:p>
        </p:txBody>
      </p:sp>
    </p:spTree>
    <p:extLst>
      <p:ext uri="{BB962C8B-B14F-4D97-AF65-F5344CB8AC3E}">
        <p14:creationId xmlns:p14="http://schemas.microsoft.com/office/powerpoint/2010/main" val="61279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5AF8D99-B518-4705-B9EE-C7349563D22D}" type="datetimeFigureOut">
              <a:rPr lang="tr-TR" smtClean="0"/>
              <a:t>5.02.2021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711D219-5B69-4F3D-A677-58E60B187083}" type="slidenum">
              <a:rPr lang="tr-TR" smtClean="0"/>
              <a:t>‹#›</a:t>
            </a:fld>
            <a:endParaRPr lang="tr-TR"/>
          </a:p>
        </p:txBody>
      </p:sp>
    </p:spTree>
    <p:extLst>
      <p:ext uri="{BB962C8B-B14F-4D97-AF65-F5344CB8AC3E}">
        <p14:creationId xmlns:p14="http://schemas.microsoft.com/office/powerpoint/2010/main" val="286003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5AF8D99-B518-4705-B9EE-C7349563D22D}" type="datetimeFigureOut">
              <a:rPr lang="tr-TR" smtClean="0"/>
              <a:t>5.02.2021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711D219-5B69-4F3D-A677-58E60B187083}" type="slidenum">
              <a:rPr lang="tr-TR" smtClean="0"/>
              <a:t>‹#›</a:t>
            </a:fld>
            <a:endParaRPr lang="tr-TR"/>
          </a:p>
        </p:txBody>
      </p:sp>
    </p:spTree>
    <p:extLst>
      <p:ext uri="{BB962C8B-B14F-4D97-AF65-F5344CB8AC3E}">
        <p14:creationId xmlns:p14="http://schemas.microsoft.com/office/powerpoint/2010/main" val="416331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AF8D99-B518-4705-B9EE-C7349563D22D}" type="datetimeFigureOut">
              <a:rPr lang="tr-TR" smtClean="0"/>
              <a:t>5.02.2021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11D219-5B69-4F3D-A677-58E60B187083}" type="slidenum">
              <a:rPr lang="tr-TR" smtClean="0"/>
              <a:t>‹#›</a:t>
            </a:fld>
            <a:endParaRPr lang="tr-TR"/>
          </a:p>
        </p:txBody>
      </p:sp>
    </p:spTree>
    <p:extLst>
      <p:ext uri="{BB962C8B-B14F-4D97-AF65-F5344CB8AC3E}">
        <p14:creationId xmlns:p14="http://schemas.microsoft.com/office/powerpoint/2010/main" val="3483371394"/>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bit.ly/noECFh" TargetMode="External"/><Relationship Id="rId2" Type="http://schemas.openxmlformats.org/officeDocument/2006/relationships/hyperlink" Target="http://www.ahmetkakici.com/genel/biyometrik-tanim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54955" y="1447800"/>
            <a:ext cx="10292298" cy="2071777"/>
          </a:xfrm>
        </p:spPr>
        <p:txBody>
          <a:bodyPr/>
          <a:lstStyle/>
          <a:p>
            <a:pPr algn="l"/>
            <a:r>
              <a:rPr lang="tr-TR" sz="2500" b="1" dirty="0"/>
              <a:t>Ad </a:t>
            </a:r>
            <a:r>
              <a:rPr lang="tr-TR" sz="2500" b="1" dirty="0" err="1"/>
              <a:t>Soyad</a:t>
            </a:r>
            <a:r>
              <a:rPr lang="tr-TR" sz="2500" b="1" dirty="0"/>
              <a:t>			: </a:t>
            </a:r>
            <a:r>
              <a:rPr lang="tr-TR" sz="2500" dirty="0"/>
              <a:t>İBRAHİM CEM ŞÜĞÜN</a:t>
            </a:r>
            <a:br>
              <a:rPr lang="tr-TR" sz="2500" dirty="0"/>
            </a:br>
            <a:r>
              <a:rPr lang="tr-TR" sz="2500" b="1" dirty="0"/>
              <a:t>Bölümü</a:t>
            </a:r>
            <a:r>
              <a:rPr lang="tr-TR" sz="2500" dirty="0"/>
              <a:t> 			: Bilgisayar Mühendisliği</a:t>
            </a:r>
            <a:br>
              <a:rPr lang="tr-TR" sz="2500" dirty="0"/>
            </a:br>
            <a:r>
              <a:rPr lang="tr-TR" sz="2500" b="1" dirty="0" err="1"/>
              <a:t>Ögr</a:t>
            </a:r>
            <a:r>
              <a:rPr lang="tr-TR" sz="2500" b="1" dirty="0"/>
              <a:t> No	</a:t>
            </a:r>
            <a:r>
              <a:rPr lang="tr-TR" sz="2500" dirty="0"/>
              <a:t>		: 1150606905</a:t>
            </a:r>
            <a:br>
              <a:rPr lang="tr-TR" sz="2500" dirty="0"/>
            </a:br>
            <a:r>
              <a:rPr lang="tr-TR" sz="2500" b="1" dirty="0"/>
              <a:t>Ders				: </a:t>
            </a:r>
            <a:r>
              <a:rPr lang="tr-TR" sz="2500" dirty="0"/>
              <a:t>Yapay Görme ve Örüntü Tanımaya Giriş</a:t>
            </a:r>
            <a:br>
              <a:rPr lang="tr-TR" sz="2500" dirty="0"/>
            </a:br>
            <a:r>
              <a:rPr lang="tr-TR" sz="2500" b="1" dirty="0"/>
              <a:t>Ödev Konusu</a:t>
            </a:r>
            <a:r>
              <a:rPr lang="tr-TR" sz="2500" dirty="0"/>
              <a:t>	: </a:t>
            </a:r>
            <a:r>
              <a:rPr lang="tr-TR" sz="2500" dirty="0" err="1"/>
              <a:t>Matlab</a:t>
            </a:r>
            <a:r>
              <a:rPr lang="tr-TR" sz="2500" dirty="0"/>
              <a:t> ile Yüz Tanıma Uygulaması</a:t>
            </a:r>
          </a:p>
        </p:txBody>
      </p:sp>
      <p:sp>
        <p:nvSpPr>
          <p:cNvPr id="3" name="Alt Başlık 2"/>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210165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798112"/>
          </a:xfrm>
        </p:spPr>
        <p:txBody>
          <a:bodyPr>
            <a:normAutofit fontScale="90000"/>
          </a:bodyPr>
          <a:lstStyle/>
          <a:p>
            <a:r>
              <a:rPr lang="tr-TR" sz="3000" b="1" dirty="0" err="1">
                <a:solidFill>
                  <a:srgbClr val="FFC000"/>
                </a:solidFill>
              </a:rPr>
              <a:t>Matlab</a:t>
            </a:r>
            <a:r>
              <a:rPr lang="tr-TR" sz="3000" b="1" dirty="0">
                <a:solidFill>
                  <a:srgbClr val="FFC000"/>
                </a:solidFill>
              </a:rPr>
              <a:t> Ortamında Resimden Yüzleri Bulma İşlemi</a:t>
            </a:r>
            <a:br>
              <a:rPr lang="tr-TR" sz="3000" b="1" dirty="0">
                <a:solidFill>
                  <a:srgbClr val="FFC000"/>
                </a:solidFill>
              </a:rPr>
            </a:br>
            <a:br>
              <a:rPr lang="tr-TR" sz="3000" b="1" dirty="0">
                <a:solidFill>
                  <a:srgbClr val="FFC000"/>
                </a:solidFill>
              </a:rPr>
            </a:br>
            <a:endParaRPr lang="tr-TR" sz="3000" b="1" dirty="0">
              <a:solidFill>
                <a:srgbClr val="FFC000"/>
              </a:solidFill>
            </a:endParaRPr>
          </a:p>
        </p:txBody>
      </p:sp>
      <p:sp>
        <p:nvSpPr>
          <p:cNvPr id="3" name="İçerik Yer Tutucusu 2"/>
          <p:cNvSpPr>
            <a:spLocks noGrp="1"/>
          </p:cNvSpPr>
          <p:nvPr>
            <p:ph idx="1"/>
          </p:nvPr>
        </p:nvSpPr>
        <p:spPr>
          <a:xfrm>
            <a:off x="465826" y="1250830"/>
            <a:ext cx="10627744" cy="4997570"/>
          </a:xfrm>
        </p:spPr>
        <p:txBody>
          <a:bodyPr>
            <a:normAutofit/>
          </a:bodyPr>
          <a:lstStyle/>
          <a:p>
            <a:r>
              <a:rPr lang="tr-TR" sz="1600" dirty="0" err="1"/>
              <a:t>Matlab'da</a:t>
            </a:r>
            <a:r>
              <a:rPr lang="tr-TR" sz="1600" dirty="0"/>
              <a:t> yüz tanıma yapabilmek için öncelikle resimdeki yüzleri bulmamız gerekmektedir. Bunun için </a:t>
            </a:r>
            <a:r>
              <a:rPr lang="tr-TR" sz="1600" dirty="0" err="1"/>
              <a:t>Matlab'ın</a:t>
            </a:r>
            <a:r>
              <a:rPr lang="tr-TR" sz="1600" dirty="0"/>
              <a:t> içinde bulunan </a:t>
            </a:r>
            <a:r>
              <a:rPr lang="tr-TR" sz="1600" dirty="0" err="1"/>
              <a:t>Viola-Jones</a:t>
            </a:r>
            <a:r>
              <a:rPr lang="tr-TR" sz="1600" dirty="0"/>
              <a:t> algoritmasını kullanarak nesneleri algılama işlemi yapan </a:t>
            </a:r>
            <a:r>
              <a:rPr lang="tr-TR" sz="1600" dirty="0" err="1"/>
              <a:t>Cascade</a:t>
            </a:r>
            <a:r>
              <a:rPr lang="tr-TR" sz="1600" dirty="0"/>
              <a:t> nesne </a:t>
            </a:r>
            <a:r>
              <a:rPr lang="tr-TR" sz="1600" dirty="0" err="1"/>
              <a:t>dedektörünü</a:t>
            </a:r>
            <a:r>
              <a:rPr lang="tr-TR" sz="1600" dirty="0"/>
              <a:t> kullanacağız. </a:t>
            </a:r>
            <a:r>
              <a:rPr lang="tr-TR" sz="1600" dirty="0" err="1"/>
              <a:t>Cascade</a:t>
            </a:r>
            <a:r>
              <a:rPr lang="tr-TR" sz="1600" dirty="0"/>
              <a:t> nesne </a:t>
            </a:r>
            <a:r>
              <a:rPr lang="tr-TR" sz="1600" dirty="0" err="1"/>
              <a:t>dedektörü</a:t>
            </a:r>
            <a:r>
              <a:rPr lang="tr-TR" sz="1600" dirty="0"/>
              <a:t> uygulanan resim içerisinde bulduğu yüzlerin resim üzerindeki x ve y eksenine göre koordinatlarını vermektedir. Örnek olarak </a:t>
            </a:r>
            <a:r>
              <a:rPr lang="tr-TR" sz="1600" dirty="0" err="1"/>
              <a:t>TestImage</a:t>
            </a:r>
            <a:r>
              <a:rPr lang="tr-TR" sz="1600" dirty="0"/>
              <a:t> yolundaki resmimiz üzerinde yüzleri bulmak için aşağıdaki işlemler yapılmıştır.</a:t>
            </a:r>
          </a:p>
          <a:p>
            <a:endParaRPr lang="tr-TR" sz="1400" dirty="0"/>
          </a:p>
          <a:p>
            <a:pPr marL="0" indent="0">
              <a:buNone/>
            </a:pPr>
            <a:endParaRPr lang="tr-TR" sz="1400"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436" y="3003613"/>
            <a:ext cx="10159134" cy="2491414"/>
          </a:xfrm>
          <a:prstGeom prst="rect">
            <a:avLst/>
          </a:prstGeom>
        </p:spPr>
      </p:pic>
    </p:spTree>
    <p:extLst>
      <p:ext uri="{BB962C8B-B14F-4D97-AF65-F5344CB8AC3E}">
        <p14:creationId xmlns:p14="http://schemas.microsoft.com/office/powerpoint/2010/main" val="297973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798112"/>
          </a:xfrm>
        </p:spPr>
        <p:txBody>
          <a:bodyPr>
            <a:normAutofit fontScale="90000"/>
          </a:bodyPr>
          <a:lstStyle/>
          <a:p>
            <a:r>
              <a:rPr lang="tr-TR" sz="3000" b="1" dirty="0" err="1">
                <a:solidFill>
                  <a:srgbClr val="FFC000"/>
                </a:solidFill>
              </a:rPr>
              <a:t>Matlab</a:t>
            </a:r>
            <a:r>
              <a:rPr lang="tr-TR" sz="3000" b="1" dirty="0">
                <a:solidFill>
                  <a:srgbClr val="FFC000"/>
                </a:solidFill>
              </a:rPr>
              <a:t> Ortamında Resimden Yüzleri Bulma İşlemi</a:t>
            </a:r>
            <a:br>
              <a:rPr lang="tr-TR" sz="3000" b="1" dirty="0">
                <a:solidFill>
                  <a:srgbClr val="FFC000"/>
                </a:solidFill>
              </a:rPr>
            </a:br>
            <a:br>
              <a:rPr lang="tr-TR" sz="3000" b="1" dirty="0">
                <a:solidFill>
                  <a:srgbClr val="FFC000"/>
                </a:solidFill>
              </a:rPr>
            </a:br>
            <a:endParaRPr lang="tr-TR" sz="3000" b="1" dirty="0">
              <a:solidFill>
                <a:srgbClr val="FFC000"/>
              </a:solidFill>
            </a:endParaRPr>
          </a:p>
        </p:txBody>
      </p:sp>
      <p:sp>
        <p:nvSpPr>
          <p:cNvPr id="3" name="İçerik Yer Tutucusu 2"/>
          <p:cNvSpPr>
            <a:spLocks noGrp="1"/>
          </p:cNvSpPr>
          <p:nvPr>
            <p:ph idx="1"/>
          </p:nvPr>
        </p:nvSpPr>
        <p:spPr>
          <a:xfrm>
            <a:off x="465826" y="1250830"/>
            <a:ext cx="10627744" cy="4997570"/>
          </a:xfrm>
        </p:spPr>
        <p:txBody>
          <a:bodyPr>
            <a:normAutofit/>
          </a:bodyPr>
          <a:lstStyle/>
          <a:p>
            <a:r>
              <a:rPr lang="tr-TR" sz="1600" dirty="0"/>
              <a:t>Yukarıdaki kod parçacığını çalıştırdığımızda bulduğu yüzlerin koordinatlarını BBOX 'a atıyoruz. Daha sonra bu yüzlerin koordinatlarını aşağıdaki kod ile resim üzerine çizdirirsek Resim 1 'deki sonuç oluşur. </a:t>
            </a:r>
            <a:endParaRPr lang="tr-TR" sz="1400" dirty="0"/>
          </a:p>
          <a:p>
            <a:pPr marL="0" indent="0">
              <a:buNone/>
            </a:pPr>
            <a:endParaRPr lang="tr-TR" sz="14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84" y="1880259"/>
            <a:ext cx="10518894" cy="1135478"/>
          </a:xfrm>
          <a:prstGeom prst="rect">
            <a:avLst/>
          </a:prstGeom>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002" y="3277882"/>
            <a:ext cx="6501681" cy="33643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10384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798112"/>
          </a:xfrm>
        </p:spPr>
        <p:txBody>
          <a:bodyPr/>
          <a:lstStyle/>
          <a:p>
            <a:r>
              <a:rPr lang="pl-PL" sz="3200" b="1" dirty="0">
                <a:solidFill>
                  <a:srgbClr val="FFC000"/>
                </a:solidFill>
              </a:rPr>
              <a:t>PCA Yöntemi ile Yüz Tanıma </a:t>
            </a:r>
          </a:p>
        </p:txBody>
      </p:sp>
      <p:sp>
        <p:nvSpPr>
          <p:cNvPr id="3" name="İçerik Yer Tutucusu 2"/>
          <p:cNvSpPr>
            <a:spLocks noGrp="1"/>
          </p:cNvSpPr>
          <p:nvPr>
            <p:ph idx="1"/>
          </p:nvPr>
        </p:nvSpPr>
        <p:spPr>
          <a:xfrm>
            <a:off x="465826" y="1250830"/>
            <a:ext cx="10627744" cy="4997570"/>
          </a:xfrm>
        </p:spPr>
        <p:txBody>
          <a:bodyPr>
            <a:normAutofit/>
          </a:bodyPr>
          <a:lstStyle/>
          <a:p>
            <a:pPr marL="0" indent="0">
              <a:buNone/>
            </a:pPr>
            <a:r>
              <a:rPr lang="tr-TR" sz="1600" b="1" dirty="0"/>
              <a:t>Görüntü tanıma uygulamalarında kullanılan klasik yöntemlerden temel bilesen analizi (PCA) yöntemini temel alan yöntemlerde yüksek dereceden özniteliklerle ilgilenilmez.</a:t>
            </a:r>
          </a:p>
          <a:p>
            <a:pPr marL="0" indent="0">
              <a:buNone/>
            </a:pPr>
            <a:r>
              <a:rPr lang="tr-TR" sz="1600" b="1" dirty="0"/>
              <a:t> PCA, veriyi düşük bir boyuta, verideki değişmeyi koruyacak şekilde eşleyen dikgen bir doğrusal dönüşümdür. İlk temel bilesen verideki en büyük değişme yönündedir ve ikinci bilesen bir sonraki en büyük değişme yönündedir.</a:t>
            </a:r>
          </a:p>
          <a:p>
            <a:pPr marL="0" indent="0">
              <a:buNone/>
            </a:pPr>
            <a:r>
              <a:rPr lang="tr-TR" sz="1600" b="1" dirty="0"/>
              <a:t> PCA ile boyut indirme işleminde, ilk bir kaç temel bilesen kullanılarak verinin değişmesini en çok etkiyen özellikler alınır. Böylelikle daha az miktarda veri kullanılarak, taşınan bilginin büyük kısmı korunur.</a:t>
            </a:r>
          </a:p>
          <a:p>
            <a:pPr marL="0" indent="0">
              <a:buNone/>
            </a:pPr>
            <a:endParaRPr lang="tr-TR" sz="1600" b="1" dirty="0"/>
          </a:p>
          <a:p>
            <a:pPr marL="0" indent="0">
              <a:buNone/>
            </a:pPr>
            <a:r>
              <a:rPr lang="tr-TR" sz="1600" b="1" dirty="0">
                <a:solidFill>
                  <a:srgbClr val="FFC000"/>
                </a:solidFill>
              </a:rPr>
              <a:t>   Kodlar üzerinde bunu adım adım anlatacak olursak;</a:t>
            </a:r>
            <a:br>
              <a:rPr lang="tr-TR" sz="1600" dirty="0">
                <a:solidFill>
                  <a:srgbClr val="FFC000"/>
                </a:solidFill>
              </a:rPr>
            </a:br>
            <a:endParaRPr lang="tr-TR" sz="1600" b="1" dirty="0">
              <a:solidFill>
                <a:srgbClr val="FFC000"/>
              </a:solidFill>
            </a:endParaRPr>
          </a:p>
          <a:p>
            <a:pPr marL="0" indent="0">
              <a:buNone/>
            </a:pPr>
            <a:endParaRPr lang="tr-TR" sz="1400" dirty="0"/>
          </a:p>
        </p:txBody>
      </p:sp>
    </p:spTree>
    <p:extLst>
      <p:ext uri="{BB962C8B-B14F-4D97-AF65-F5344CB8AC3E}">
        <p14:creationId xmlns:p14="http://schemas.microsoft.com/office/powerpoint/2010/main" val="3091693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798112"/>
          </a:xfrm>
        </p:spPr>
        <p:txBody>
          <a:bodyPr/>
          <a:lstStyle/>
          <a:p>
            <a:r>
              <a:rPr lang="pl-PL" sz="3200" b="1" dirty="0">
                <a:solidFill>
                  <a:srgbClr val="FFC000"/>
                </a:solidFill>
              </a:rPr>
              <a:t>PCA Yöntemi ile Yüz Tanıma </a:t>
            </a:r>
          </a:p>
        </p:txBody>
      </p:sp>
      <p:sp>
        <p:nvSpPr>
          <p:cNvPr id="3" name="İçerik Yer Tutucusu 2"/>
          <p:cNvSpPr>
            <a:spLocks noGrp="1"/>
          </p:cNvSpPr>
          <p:nvPr>
            <p:ph idx="1"/>
          </p:nvPr>
        </p:nvSpPr>
        <p:spPr>
          <a:xfrm>
            <a:off x="465826" y="1250830"/>
            <a:ext cx="10627744" cy="4997570"/>
          </a:xfrm>
        </p:spPr>
        <p:txBody>
          <a:bodyPr>
            <a:normAutofit/>
          </a:bodyPr>
          <a:lstStyle/>
          <a:p>
            <a:pPr marL="0" indent="0">
              <a:buNone/>
            </a:pPr>
            <a:r>
              <a:rPr lang="tr-TR" sz="1800" b="1" dirty="0">
                <a:solidFill>
                  <a:srgbClr val="FFC000"/>
                </a:solidFill>
              </a:rPr>
              <a:t>   1. </a:t>
            </a:r>
            <a:r>
              <a:rPr lang="tr-TR" sz="1800" b="1" dirty="0" err="1">
                <a:solidFill>
                  <a:srgbClr val="FFC000"/>
                </a:solidFill>
              </a:rPr>
              <a:t>Kovaryans</a:t>
            </a:r>
            <a:r>
              <a:rPr lang="tr-TR" sz="1800" b="1" dirty="0">
                <a:solidFill>
                  <a:srgbClr val="FFC000"/>
                </a:solidFill>
              </a:rPr>
              <a:t> matrisinin oluşturulması </a:t>
            </a:r>
          </a:p>
          <a:p>
            <a:pPr marL="0" indent="0">
              <a:buNone/>
            </a:pPr>
            <a:endParaRPr lang="tr-TR" sz="1400" b="1" dirty="0"/>
          </a:p>
          <a:p>
            <a:pPr marL="0" indent="0">
              <a:buNone/>
            </a:pPr>
            <a:r>
              <a:rPr lang="tr-TR" sz="1400" b="1" dirty="0"/>
              <a:t>	</a:t>
            </a:r>
          </a:p>
          <a:p>
            <a:pPr marL="0" indent="0">
              <a:buNone/>
            </a:pPr>
            <a:endParaRPr lang="tr-TR" sz="1400" b="1" dirty="0"/>
          </a:p>
          <a:p>
            <a:pPr marL="0" indent="0">
              <a:buNone/>
            </a:pPr>
            <a:br>
              <a:rPr lang="tr-TR" sz="1400" dirty="0"/>
            </a:br>
            <a:br>
              <a:rPr lang="tr-TR" sz="1400" dirty="0"/>
            </a:br>
            <a:endParaRPr lang="tr-TR" sz="14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10" y="1781175"/>
            <a:ext cx="3251801" cy="924532"/>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10" y="2839291"/>
            <a:ext cx="10252060" cy="3612170"/>
          </a:xfrm>
          <a:prstGeom prst="rect">
            <a:avLst/>
          </a:prstGeom>
        </p:spPr>
      </p:pic>
    </p:spTree>
    <p:extLst>
      <p:ext uri="{BB962C8B-B14F-4D97-AF65-F5344CB8AC3E}">
        <p14:creationId xmlns:p14="http://schemas.microsoft.com/office/powerpoint/2010/main" val="33836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798112"/>
          </a:xfrm>
        </p:spPr>
        <p:txBody>
          <a:bodyPr/>
          <a:lstStyle/>
          <a:p>
            <a:r>
              <a:rPr lang="pl-PL" sz="3200" b="1" dirty="0">
                <a:solidFill>
                  <a:srgbClr val="FFC000"/>
                </a:solidFill>
              </a:rPr>
              <a:t>PCA Yöntemi ile Yüz Tanıma </a:t>
            </a:r>
          </a:p>
        </p:txBody>
      </p:sp>
      <p:sp>
        <p:nvSpPr>
          <p:cNvPr id="3" name="İçerik Yer Tutucusu 2"/>
          <p:cNvSpPr>
            <a:spLocks noGrp="1"/>
          </p:cNvSpPr>
          <p:nvPr>
            <p:ph idx="1"/>
          </p:nvPr>
        </p:nvSpPr>
        <p:spPr>
          <a:xfrm>
            <a:off x="465824" y="1250830"/>
            <a:ext cx="11421375" cy="5529532"/>
          </a:xfrm>
        </p:spPr>
        <p:txBody>
          <a:bodyPr>
            <a:normAutofit fontScale="92500" lnSpcReduction="10000"/>
          </a:bodyPr>
          <a:lstStyle/>
          <a:p>
            <a:pPr marL="0" indent="0">
              <a:buNone/>
            </a:pPr>
            <a:r>
              <a:rPr lang="el-GR" sz="1900" b="1" dirty="0">
                <a:solidFill>
                  <a:srgbClr val="FFC000"/>
                </a:solidFill>
                <a:latin typeface="Arial" panose="020B0604020202020204" pitchFamily="34" charset="0"/>
                <a:cs typeface="Arial" panose="020B0604020202020204" pitchFamily="34" charset="0"/>
              </a:rPr>
              <a:t>2. ϕ </a:t>
            </a:r>
            <a:r>
              <a:rPr lang="lt-LT" sz="1900" b="1" dirty="0">
                <a:solidFill>
                  <a:srgbClr val="FFC000"/>
                </a:solidFill>
                <a:latin typeface="Arial" panose="020B0604020202020204" pitchFamily="34" charset="0"/>
                <a:cs typeface="Arial" panose="020B0604020202020204" pitchFamily="34" charset="0"/>
              </a:rPr>
              <a:t>nin (</a:t>
            </a:r>
            <a:r>
              <a:rPr lang="el-GR" sz="1900" b="1" dirty="0">
                <a:solidFill>
                  <a:srgbClr val="FFC000"/>
                </a:solidFill>
                <a:latin typeface="Arial" panose="020B0604020202020204" pitchFamily="34" charset="0"/>
                <a:cs typeface="Arial" panose="020B0604020202020204" pitchFamily="34" charset="0"/>
              </a:rPr>
              <a:t>λ</a:t>
            </a:r>
            <a:r>
              <a:rPr lang="lt-LT" sz="1900" b="1" dirty="0">
                <a:solidFill>
                  <a:srgbClr val="FFC000"/>
                </a:solidFill>
                <a:latin typeface="Arial" panose="020B0604020202020204" pitchFamily="34" charset="0"/>
                <a:cs typeface="Arial" panose="020B0604020202020204" pitchFamily="34" charset="0"/>
              </a:rPr>
              <a:t>i, ųi) i=1,2, ...,n çifti bulunur. Burada </a:t>
            </a:r>
            <a:r>
              <a:rPr lang="el-GR" sz="1900" b="1" dirty="0">
                <a:solidFill>
                  <a:srgbClr val="FFC000"/>
                </a:solidFill>
                <a:latin typeface="Arial" panose="020B0604020202020204" pitchFamily="34" charset="0"/>
                <a:cs typeface="Arial" panose="020B0604020202020204" pitchFamily="34" charset="0"/>
              </a:rPr>
              <a:t>λ</a:t>
            </a:r>
            <a:r>
              <a:rPr lang="lt-LT" sz="1900" b="1" dirty="0">
                <a:solidFill>
                  <a:srgbClr val="FFC000"/>
                </a:solidFill>
                <a:latin typeface="Arial" panose="020B0604020202020204" pitchFamily="34" charset="0"/>
                <a:cs typeface="Arial" panose="020B0604020202020204" pitchFamily="34" charset="0"/>
              </a:rPr>
              <a:t>i i. özdeğer ųi ise </a:t>
            </a:r>
            <a:r>
              <a:rPr lang="el-GR" sz="1900" b="1" dirty="0">
                <a:solidFill>
                  <a:srgbClr val="FFC000"/>
                </a:solidFill>
                <a:latin typeface="Arial" panose="020B0604020202020204" pitchFamily="34" charset="0"/>
                <a:cs typeface="Arial" panose="020B0604020202020204" pitchFamily="34" charset="0"/>
              </a:rPr>
              <a:t>λ</a:t>
            </a:r>
            <a:r>
              <a:rPr lang="lt-LT" sz="1900" b="1" dirty="0">
                <a:solidFill>
                  <a:srgbClr val="FFC000"/>
                </a:solidFill>
                <a:latin typeface="Arial" panose="020B0604020202020204" pitchFamily="34" charset="0"/>
                <a:cs typeface="Arial" panose="020B0604020202020204" pitchFamily="34" charset="0"/>
              </a:rPr>
              <a:t>i ye karşılık gelen özvektördür</a:t>
            </a:r>
            <a:r>
              <a:rPr lang="lt-LT" sz="1900" b="1" dirty="0">
                <a:solidFill>
                  <a:srgbClr val="FFC000"/>
                </a:solidFill>
              </a:rPr>
              <a:t>. </a:t>
            </a:r>
            <a:r>
              <a:rPr lang="lt-LT" sz="1900" dirty="0"/>
              <a:t>  </a:t>
            </a:r>
            <a:endParaRPr lang="tr-TR" sz="1900" dirty="0"/>
          </a:p>
          <a:p>
            <a:pPr marL="0" indent="0">
              <a:buNone/>
            </a:pPr>
            <a:endParaRPr lang="tr-TR" sz="1800" dirty="0"/>
          </a:p>
          <a:p>
            <a:r>
              <a:rPr lang="tr-TR" sz="1800" dirty="0"/>
              <a:t>   </a:t>
            </a:r>
            <a:r>
              <a:rPr lang="tr-TR" sz="1800" dirty="0" err="1">
                <a:latin typeface="Arial" panose="020B0604020202020204" pitchFamily="34" charset="0"/>
                <a:cs typeface="Arial" panose="020B0604020202020204" pitchFamily="34" charset="0"/>
              </a:rPr>
              <a:t>det</a:t>
            </a:r>
            <a:r>
              <a:rPr lang="tr-TR" sz="1800" dirty="0">
                <a:latin typeface="Arial" panose="020B0604020202020204" pitchFamily="34" charset="0"/>
                <a:cs typeface="Arial" panose="020B0604020202020204" pitchFamily="34" charset="0"/>
              </a:rPr>
              <a:t>(</a:t>
            </a:r>
            <a:r>
              <a:rPr lang="el-GR" sz="1800" dirty="0">
                <a:latin typeface="Arial" panose="020B0604020202020204" pitchFamily="34" charset="0"/>
                <a:cs typeface="Arial" panose="020B0604020202020204" pitchFamily="34" charset="0"/>
              </a:rPr>
              <a:t>λ</a:t>
            </a:r>
            <a:r>
              <a:rPr lang="tr-TR" sz="1800" dirty="0">
                <a:latin typeface="Arial" panose="020B0604020202020204" pitchFamily="34" charset="0"/>
                <a:cs typeface="Arial" panose="020B0604020202020204" pitchFamily="34" charset="0"/>
              </a:rPr>
              <a:t>I-</a:t>
            </a:r>
            <a:r>
              <a:rPr lang="el-GR" sz="1800" dirty="0">
                <a:latin typeface="Arial" panose="020B0604020202020204" pitchFamily="34" charset="0"/>
                <a:cs typeface="Arial" panose="020B0604020202020204" pitchFamily="34" charset="0"/>
              </a:rPr>
              <a:t>ϕ)=0 </a:t>
            </a:r>
            <a:r>
              <a:rPr lang="tr-TR" sz="1800" dirty="0">
                <a:latin typeface="Arial" panose="020B0604020202020204" pitchFamily="34" charset="0"/>
                <a:cs typeface="Arial" panose="020B0604020202020204" pitchFamily="34" charset="0"/>
              </a:rPr>
              <a:t>denklemi kullanılarak </a:t>
            </a:r>
            <a:r>
              <a:rPr lang="el-GR" sz="1800" dirty="0">
                <a:latin typeface="Arial" panose="020B0604020202020204" pitchFamily="34" charset="0"/>
                <a:cs typeface="Arial" panose="020B0604020202020204" pitchFamily="34" charset="0"/>
              </a:rPr>
              <a:t>λ </a:t>
            </a:r>
            <a:r>
              <a:rPr lang="tr-TR" sz="1800" dirty="0" err="1">
                <a:latin typeface="Arial" panose="020B0604020202020204" pitchFamily="34" charset="0"/>
                <a:cs typeface="Arial" panose="020B0604020202020204" pitchFamily="34" charset="0"/>
              </a:rPr>
              <a:t>lar</a:t>
            </a:r>
            <a:r>
              <a:rPr lang="tr-TR" sz="1800" dirty="0">
                <a:latin typeface="Arial" panose="020B0604020202020204" pitchFamily="34" charset="0"/>
                <a:cs typeface="Arial" panose="020B0604020202020204" pitchFamily="34" charset="0"/>
              </a:rPr>
              <a:t> bulunur.</a:t>
            </a:r>
          </a:p>
          <a:p>
            <a:endParaRPr lang="tr-TR" sz="1800" dirty="0"/>
          </a:p>
          <a:p>
            <a:pPr marL="0" indent="0">
              <a:buNone/>
            </a:pPr>
            <a:br>
              <a:rPr lang="lt-LT" sz="1800" dirty="0"/>
            </a:br>
            <a:endParaRPr lang="tr-TR" sz="1800" dirty="0"/>
          </a:p>
          <a:p>
            <a:pPr marL="0" indent="0">
              <a:buNone/>
            </a:pPr>
            <a:endParaRPr lang="tr-TR" sz="1800" b="1" dirty="0">
              <a:solidFill>
                <a:srgbClr val="FFC000"/>
              </a:solidFill>
            </a:endParaRPr>
          </a:p>
          <a:p>
            <a:pPr marL="0" indent="0">
              <a:buNone/>
            </a:pPr>
            <a:endParaRPr lang="tr-TR" sz="1800" b="1" dirty="0">
              <a:solidFill>
                <a:srgbClr val="FFC000"/>
              </a:solidFill>
            </a:endParaRPr>
          </a:p>
          <a:p>
            <a:pPr marL="0" indent="0">
              <a:buNone/>
            </a:pPr>
            <a:r>
              <a:rPr lang="tr-TR" sz="1900" b="1" dirty="0">
                <a:solidFill>
                  <a:srgbClr val="FFC000"/>
                </a:solidFill>
              </a:rPr>
              <a:t>3. En büyük r tane </a:t>
            </a:r>
            <a:r>
              <a:rPr lang="tr-TR" sz="1900" b="1" dirty="0" err="1">
                <a:solidFill>
                  <a:srgbClr val="FFC000"/>
                </a:solidFill>
              </a:rPr>
              <a:t>özdeğere</a:t>
            </a:r>
            <a:r>
              <a:rPr lang="tr-TR" sz="1900" b="1" dirty="0">
                <a:solidFill>
                  <a:srgbClr val="FFC000"/>
                </a:solidFill>
              </a:rPr>
              <a:t> karşılık gelen </a:t>
            </a:r>
            <a:r>
              <a:rPr lang="tr-TR" sz="1900" b="1" dirty="0" err="1">
                <a:solidFill>
                  <a:srgbClr val="FFC000"/>
                </a:solidFill>
              </a:rPr>
              <a:t>özvektörler</a:t>
            </a:r>
            <a:r>
              <a:rPr lang="tr-TR" sz="1900" b="1" dirty="0">
                <a:solidFill>
                  <a:srgbClr val="FFC000"/>
                </a:solidFill>
              </a:rPr>
              <a:t> bulunur.</a:t>
            </a:r>
          </a:p>
          <a:p>
            <a:pPr marL="0" indent="0">
              <a:buNone/>
            </a:pPr>
            <a:r>
              <a:rPr lang="tr-TR" sz="1800" b="1" dirty="0">
                <a:solidFill>
                  <a:srgbClr val="FFC000"/>
                </a:solidFill>
              </a:rPr>
              <a:t> </a:t>
            </a:r>
            <a:br>
              <a:rPr lang="tr-TR" sz="1400" dirty="0"/>
            </a:br>
            <a:br>
              <a:rPr lang="tr-TR" sz="1400" dirty="0"/>
            </a:br>
            <a:br>
              <a:rPr lang="tr-TR" sz="1400" dirty="0"/>
            </a:br>
            <a:endParaRPr lang="tr-TR" sz="1400" b="1" dirty="0"/>
          </a:p>
          <a:p>
            <a:pPr marL="0" indent="0">
              <a:buNone/>
            </a:pPr>
            <a:r>
              <a:rPr lang="tr-TR" sz="1400" b="1" dirty="0"/>
              <a:t>	</a:t>
            </a:r>
          </a:p>
          <a:p>
            <a:pPr marL="0" indent="0">
              <a:buNone/>
            </a:pPr>
            <a:endParaRPr lang="tr-TR" sz="1400" b="1" dirty="0"/>
          </a:p>
          <a:p>
            <a:pPr marL="0" indent="0">
              <a:buNone/>
            </a:pPr>
            <a:br>
              <a:rPr lang="tr-TR" sz="1400" dirty="0"/>
            </a:br>
            <a:br>
              <a:rPr lang="tr-TR" sz="1400" dirty="0"/>
            </a:br>
            <a:endParaRPr lang="tr-TR" sz="1400"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2699993"/>
            <a:ext cx="10136908" cy="776452"/>
          </a:xfrm>
          <a:prstGeom prst="rect">
            <a:avLst/>
          </a:prstGeom>
        </p:spPr>
      </p:pic>
    </p:spTree>
    <p:extLst>
      <p:ext uri="{BB962C8B-B14F-4D97-AF65-F5344CB8AC3E}">
        <p14:creationId xmlns:p14="http://schemas.microsoft.com/office/powerpoint/2010/main" val="2753669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65825" y="452718"/>
            <a:ext cx="9585009" cy="798112"/>
          </a:xfrm>
        </p:spPr>
        <p:txBody>
          <a:bodyPr/>
          <a:lstStyle/>
          <a:p>
            <a:r>
              <a:rPr lang="pl-PL" sz="3200" b="1" dirty="0">
                <a:solidFill>
                  <a:srgbClr val="FFC000"/>
                </a:solidFill>
              </a:rPr>
              <a:t>PCA Yöntemi ile Yüz Tanıma </a:t>
            </a:r>
          </a:p>
        </p:txBody>
      </p:sp>
      <p:sp>
        <p:nvSpPr>
          <p:cNvPr id="3" name="İçerik Yer Tutucusu 2"/>
          <p:cNvSpPr>
            <a:spLocks noGrp="1"/>
          </p:cNvSpPr>
          <p:nvPr>
            <p:ph idx="1"/>
          </p:nvPr>
        </p:nvSpPr>
        <p:spPr>
          <a:xfrm>
            <a:off x="465825" y="1250830"/>
            <a:ext cx="10662249" cy="5529532"/>
          </a:xfrm>
        </p:spPr>
        <p:txBody>
          <a:bodyPr>
            <a:normAutofit/>
          </a:bodyPr>
          <a:lstStyle/>
          <a:p>
            <a:pPr marL="0" indent="0">
              <a:buNone/>
            </a:pPr>
            <a:r>
              <a:rPr lang="tr-TR" sz="1800" b="1" dirty="0">
                <a:solidFill>
                  <a:srgbClr val="FFC000"/>
                </a:solidFill>
              </a:rPr>
              <a:t>4. En büyük </a:t>
            </a:r>
            <a:r>
              <a:rPr lang="tr-TR" sz="1800" b="1" dirty="0" err="1">
                <a:solidFill>
                  <a:srgbClr val="FFC000"/>
                </a:solidFill>
              </a:rPr>
              <a:t>özdeğere</a:t>
            </a:r>
            <a:r>
              <a:rPr lang="tr-TR" sz="1800" b="1" dirty="0">
                <a:solidFill>
                  <a:srgbClr val="FFC000"/>
                </a:solidFill>
              </a:rPr>
              <a:t> karşılık gelen </a:t>
            </a:r>
            <a:r>
              <a:rPr lang="tr-TR" sz="1800" b="1" dirty="0" err="1">
                <a:solidFill>
                  <a:srgbClr val="FFC000"/>
                </a:solidFill>
              </a:rPr>
              <a:t>özvektörler</a:t>
            </a:r>
            <a:r>
              <a:rPr lang="tr-TR" sz="1800" b="1" dirty="0">
                <a:solidFill>
                  <a:srgbClr val="FFC000"/>
                </a:solidFill>
              </a:rPr>
              <a:t> kullanılarak w </a:t>
            </a:r>
            <a:r>
              <a:rPr lang="tr-TR" sz="1800" b="1" dirty="0" err="1">
                <a:solidFill>
                  <a:srgbClr val="FFC000"/>
                </a:solidFill>
              </a:rPr>
              <a:t>izdüşüm</a:t>
            </a:r>
            <a:r>
              <a:rPr lang="tr-TR" sz="1800" b="1" dirty="0">
                <a:solidFill>
                  <a:srgbClr val="FFC000"/>
                </a:solidFill>
              </a:rPr>
              <a:t> matrisi bulunur. </a:t>
            </a:r>
            <a:br>
              <a:rPr lang="tr-TR" sz="1400" dirty="0"/>
            </a:br>
            <a:endParaRPr lang="tr-TR" sz="1400" b="1" dirty="0"/>
          </a:p>
          <a:p>
            <a:pPr marL="0" indent="0">
              <a:buNone/>
            </a:pPr>
            <a:r>
              <a:rPr lang="tr-TR" sz="1400" b="1" dirty="0"/>
              <a:t>	</a:t>
            </a:r>
          </a:p>
          <a:p>
            <a:pPr marL="0" indent="0">
              <a:buNone/>
            </a:pPr>
            <a:endParaRPr lang="tr-TR" sz="1400" b="1" dirty="0"/>
          </a:p>
          <a:p>
            <a:pPr marL="0" indent="0">
              <a:buNone/>
            </a:pPr>
            <a:br>
              <a:rPr lang="tr-TR" sz="1400" dirty="0"/>
            </a:br>
            <a:br>
              <a:rPr lang="tr-TR" sz="1400" dirty="0"/>
            </a:br>
            <a:endParaRPr lang="tr-TR" sz="1400"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59" y="1999382"/>
            <a:ext cx="5134285" cy="907719"/>
          </a:xfrm>
          <a:prstGeom prst="rect">
            <a:avLst/>
          </a:prstGeom>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760" y="3375112"/>
            <a:ext cx="10293842" cy="2297547"/>
          </a:xfrm>
          <a:prstGeom prst="rect">
            <a:avLst/>
          </a:prstGeom>
        </p:spPr>
      </p:pic>
    </p:spTree>
    <p:extLst>
      <p:ext uri="{BB962C8B-B14F-4D97-AF65-F5344CB8AC3E}">
        <p14:creationId xmlns:p14="http://schemas.microsoft.com/office/powerpoint/2010/main" val="3152995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65825" y="452718"/>
            <a:ext cx="9585009" cy="798112"/>
          </a:xfrm>
        </p:spPr>
        <p:txBody>
          <a:bodyPr/>
          <a:lstStyle/>
          <a:p>
            <a:r>
              <a:rPr lang="pl-PL" sz="3200" b="1" dirty="0">
                <a:solidFill>
                  <a:srgbClr val="FFC000"/>
                </a:solidFill>
              </a:rPr>
              <a:t>PCA Yöntemi ile Yüz Tanıma </a:t>
            </a:r>
          </a:p>
        </p:txBody>
      </p:sp>
      <p:sp>
        <p:nvSpPr>
          <p:cNvPr id="3" name="İçerik Yer Tutucusu 2"/>
          <p:cNvSpPr>
            <a:spLocks noGrp="1"/>
          </p:cNvSpPr>
          <p:nvPr>
            <p:ph idx="1"/>
          </p:nvPr>
        </p:nvSpPr>
        <p:spPr>
          <a:xfrm>
            <a:off x="465825" y="1250830"/>
            <a:ext cx="10662249" cy="5529532"/>
          </a:xfrm>
        </p:spPr>
        <p:txBody>
          <a:bodyPr>
            <a:normAutofit/>
          </a:bodyPr>
          <a:lstStyle/>
          <a:p>
            <a:pPr marL="0" indent="0">
              <a:buNone/>
            </a:pPr>
            <a:r>
              <a:rPr lang="tr-TR" sz="1800" b="1" dirty="0">
                <a:solidFill>
                  <a:srgbClr val="FFC000"/>
                </a:solidFill>
              </a:rPr>
              <a:t>5. w matrisi kullanılarak eğitim kümesindeki öznitelik vektörleri daha düşük boyutlu bir alt uzaya indirgenir.  </a:t>
            </a:r>
            <a:br>
              <a:rPr lang="tr-TR" sz="1400" dirty="0"/>
            </a:br>
            <a:endParaRPr lang="tr-TR" sz="1400" b="1" dirty="0"/>
          </a:p>
          <a:p>
            <a:pPr marL="0" indent="0">
              <a:buNone/>
            </a:pPr>
            <a:r>
              <a:rPr lang="tr-TR" sz="1400" b="1" dirty="0"/>
              <a:t>	</a:t>
            </a:r>
          </a:p>
          <a:p>
            <a:pPr marL="0" indent="0">
              <a:buNone/>
            </a:pPr>
            <a:endParaRPr lang="tr-TR" sz="1400" b="1" dirty="0"/>
          </a:p>
          <a:p>
            <a:pPr marL="0" indent="0">
              <a:buNone/>
            </a:pPr>
            <a:br>
              <a:rPr lang="tr-TR" sz="1400" dirty="0"/>
            </a:br>
            <a:br>
              <a:rPr lang="tr-TR" sz="1400" dirty="0"/>
            </a:br>
            <a:endParaRPr lang="tr-TR" sz="14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51" y="2048942"/>
            <a:ext cx="3798690" cy="721923"/>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52" y="3109123"/>
            <a:ext cx="10499124" cy="2661949"/>
          </a:xfrm>
          <a:prstGeom prst="rect">
            <a:avLst/>
          </a:prstGeom>
        </p:spPr>
      </p:pic>
    </p:spTree>
    <p:extLst>
      <p:ext uri="{BB962C8B-B14F-4D97-AF65-F5344CB8AC3E}">
        <p14:creationId xmlns:p14="http://schemas.microsoft.com/office/powerpoint/2010/main" val="185824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65825" y="452718"/>
            <a:ext cx="9585009" cy="798112"/>
          </a:xfrm>
        </p:spPr>
        <p:txBody>
          <a:bodyPr/>
          <a:lstStyle/>
          <a:p>
            <a:r>
              <a:rPr lang="pl-PL" sz="3200" b="1" dirty="0">
                <a:solidFill>
                  <a:srgbClr val="FFC000"/>
                </a:solidFill>
              </a:rPr>
              <a:t>PCA Yöntemi ile Yüz Tanıma </a:t>
            </a:r>
          </a:p>
        </p:txBody>
      </p:sp>
      <p:sp>
        <p:nvSpPr>
          <p:cNvPr id="3" name="İçerik Yer Tutucusu 2"/>
          <p:cNvSpPr>
            <a:spLocks noGrp="1"/>
          </p:cNvSpPr>
          <p:nvPr>
            <p:ph idx="1"/>
          </p:nvPr>
        </p:nvSpPr>
        <p:spPr>
          <a:xfrm>
            <a:off x="465825" y="1069675"/>
            <a:ext cx="10662249" cy="5710687"/>
          </a:xfrm>
        </p:spPr>
        <p:txBody>
          <a:bodyPr>
            <a:normAutofit/>
          </a:bodyPr>
          <a:lstStyle/>
          <a:p>
            <a:pPr marL="0" indent="0">
              <a:buNone/>
            </a:pPr>
            <a:r>
              <a:rPr lang="tr-TR" sz="1400" b="1" dirty="0"/>
              <a:t>	</a:t>
            </a:r>
          </a:p>
          <a:p>
            <a:pPr marL="0" indent="0">
              <a:buNone/>
            </a:pPr>
            <a:endParaRPr lang="tr-TR" sz="1400" b="1" dirty="0"/>
          </a:p>
          <a:p>
            <a:pPr marL="0" indent="0">
              <a:buNone/>
            </a:pPr>
            <a:br>
              <a:rPr lang="tr-TR" sz="1400" dirty="0"/>
            </a:br>
            <a:endParaRPr lang="tr-TR" sz="1400" dirty="0"/>
          </a:p>
          <a:p>
            <a:pPr marL="0" indent="0">
              <a:buNone/>
            </a:pPr>
            <a:r>
              <a:rPr lang="tr-TR" sz="1400" dirty="0" err="1"/>
              <a:t>Xtest</a:t>
            </a:r>
            <a:r>
              <a:rPr lang="tr-TR" sz="1400" dirty="0"/>
              <a:t> vektörü en küçük uzaklığı veren eğitim vektörünün ait olduğu sınıfa atanır.</a:t>
            </a:r>
          </a:p>
          <a:p>
            <a:pPr marL="0" indent="0">
              <a:buNone/>
            </a:pPr>
            <a:endParaRPr lang="tr-TR" sz="1400" dirty="0"/>
          </a:p>
          <a:p>
            <a:pPr marL="0" indent="0">
              <a:buNone/>
            </a:pPr>
            <a:br>
              <a:rPr lang="tr-TR" sz="1400" dirty="0"/>
            </a:br>
            <a:br>
              <a:rPr lang="tr-TR" sz="1400" dirty="0"/>
            </a:br>
            <a:br>
              <a:rPr lang="tr-TR" sz="1400" dirty="0"/>
            </a:br>
            <a:br>
              <a:rPr lang="tr-TR" sz="1400" dirty="0"/>
            </a:br>
            <a:endParaRPr lang="tr-TR" sz="1400" dirty="0"/>
          </a:p>
        </p:txBody>
      </p:sp>
      <p:graphicFrame>
        <p:nvGraphicFramePr>
          <p:cNvPr id="8" name="Tablo 7"/>
          <p:cNvGraphicFramePr>
            <a:graphicFrameLocks noGrp="1"/>
          </p:cNvGraphicFramePr>
          <p:nvPr>
            <p:extLst>
              <p:ext uri="{D42A27DB-BD31-4B8C-83A1-F6EECF244321}">
                <p14:modId xmlns:p14="http://schemas.microsoft.com/office/powerpoint/2010/main" val="1696094609"/>
              </p:ext>
            </p:extLst>
          </p:nvPr>
        </p:nvGraphicFramePr>
        <p:xfrm>
          <a:off x="552090" y="1069676"/>
          <a:ext cx="9730597" cy="1091789"/>
        </p:xfrm>
        <a:graphic>
          <a:graphicData uri="http://schemas.openxmlformats.org/drawingml/2006/table">
            <a:tbl>
              <a:tblPr firstRow="1" bandRow="1">
                <a:tableStyleId>{1FECB4D8-DB02-4DC6-A0A2-4F2EBAE1DC90}</a:tableStyleId>
              </a:tblPr>
              <a:tblGrid>
                <a:gridCol w="5136460">
                  <a:extLst>
                    <a:ext uri="{9D8B030D-6E8A-4147-A177-3AD203B41FA5}">
                      <a16:colId xmlns:a16="http://schemas.microsoft.com/office/drawing/2014/main" val="20000"/>
                    </a:ext>
                  </a:extLst>
                </a:gridCol>
                <a:gridCol w="4594137">
                  <a:extLst>
                    <a:ext uri="{9D8B030D-6E8A-4147-A177-3AD203B41FA5}">
                      <a16:colId xmlns:a16="http://schemas.microsoft.com/office/drawing/2014/main" val="20001"/>
                    </a:ext>
                  </a:extLst>
                </a:gridCol>
              </a:tblGrid>
              <a:tr h="109178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dirty="0">
                          <a:solidFill>
                            <a:schemeClr val="bg1"/>
                          </a:solidFill>
                        </a:rPr>
                        <a:t>6. Test Aşaması;</a:t>
                      </a:r>
                      <a:br>
                        <a:rPr lang="tr-TR" sz="1200" dirty="0">
                          <a:solidFill>
                            <a:schemeClr val="bg1"/>
                          </a:solidFill>
                        </a:rPr>
                      </a:br>
                      <a:r>
                        <a:rPr lang="tr-TR" sz="1200" dirty="0">
                          <a:solidFill>
                            <a:schemeClr val="bg1"/>
                          </a:solidFill>
                        </a:rPr>
                        <a:t>a) </a:t>
                      </a:r>
                      <a:r>
                        <a:rPr lang="tr-TR" sz="1200" dirty="0" err="1">
                          <a:solidFill>
                            <a:schemeClr val="bg1"/>
                          </a:solidFill>
                        </a:rPr>
                        <a:t>Xtest</a:t>
                      </a:r>
                      <a:r>
                        <a:rPr lang="tr-TR" sz="1200" dirty="0">
                          <a:solidFill>
                            <a:schemeClr val="bg1"/>
                          </a:solidFill>
                        </a:rPr>
                        <a:t> vektörü w </a:t>
                      </a:r>
                      <a:r>
                        <a:rPr lang="tr-TR" sz="1200" dirty="0" err="1">
                          <a:solidFill>
                            <a:schemeClr val="bg1"/>
                          </a:solidFill>
                        </a:rPr>
                        <a:t>izdüşüm</a:t>
                      </a:r>
                      <a:r>
                        <a:rPr lang="tr-TR" sz="1200" dirty="0">
                          <a:solidFill>
                            <a:schemeClr val="bg1"/>
                          </a:solidFill>
                        </a:rPr>
                        <a:t> matris kullanılarak hesaplanır. </a:t>
                      </a:r>
                      <a:br>
                        <a:rPr lang="tr-TR" sz="1200" dirty="0">
                          <a:solidFill>
                            <a:schemeClr val="bg1"/>
                          </a:solidFill>
                        </a:rPr>
                      </a:br>
                      <a:endParaRPr lang="tr-TR" sz="1200" dirty="0">
                        <a:solidFill>
                          <a:schemeClr val="bg1"/>
                        </a:solidFill>
                      </a:endParaRPr>
                    </a:p>
                    <a:p>
                      <a:endParaRPr lang="tr-TR" sz="1400" dirty="0">
                        <a:solidFill>
                          <a:schemeClr val="bg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400" dirty="0">
                        <a:solidFill>
                          <a:schemeClr val="bg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tr-TR" sz="1200" dirty="0">
                          <a:solidFill>
                            <a:schemeClr val="bg1"/>
                          </a:solidFill>
                        </a:rPr>
                        <a:t>b) Sınıflandırma aşağıdaki karar kuralına göre </a:t>
                      </a:r>
                      <a:r>
                        <a:rPr lang="tr-TR" sz="1200" dirty="0" err="1">
                          <a:solidFill>
                            <a:schemeClr val="bg1"/>
                          </a:solidFill>
                        </a:rPr>
                        <a:t>yapılr</a:t>
                      </a:r>
                      <a:r>
                        <a:rPr lang="tr-TR" sz="1200" dirty="0">
                          <a:solidFill>
                            <a:schemeClr val="bg1"/>
                          </a:solidFill>
                        </a:rPr>
                        <a:t>.</a:t>
                      </a:r>
                    </a:p>
                    <a:p>
                      <a:endParaRPr lang="tr-TR" sz="1400" dirty="0">
                        <a:solidFill>
                          <a:schemeClr val="bg1"/>
                        </a:solidFill>
                      </a:endParaRPr>
                    </a:p>
                  </a:txBody>
                  <a:tcPr/>
                </a:tc>
                <a:extLst>
                  <a:ext uri="{0D108BD9-81ED-4DB2-BD59-A6C34878D82A}">
                    <a16:rowId xmlns:a16="http://schemas.microsoft.com/office/drawing/2014/main" val="10000"/>
                  </a:ext>
                </a:extLst>
              </a:tr>
            </a:tbl>
          </a:graphicData>
        </a:graphic>
      </p:graphicFrame>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629743"/>
            <a:ext cx="1875796" cy="531722"/>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430" y="1629743"/>
            <a:ext cx="2179131" cy="531722"/>
          </a:xfrm>
          <a:prstGeom prst="rect">
            <a:avLst/>
          </a:prstGeom>
        </p:spPr>
      </p:pic>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352" y="2648309"/>
            <a:ext cx="7590256" cy="3976127"/>
          </a:xfrm>
          <a:prstGeom prst="rect">
            <a:avLst/>
          </a:prstGeom>
        </p:spPr>
      </p:pic>
    </p:spTree>
    <p:extLst>
      <p:ext uri="{BB962C8B-B14F-4D97-AF65-F5344CB8AC3E}">
        <p14:creationId xmlns:p14="http://schemas.microsoft.com/office/powerpoint/2010/main" val="200906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65825" y="452718"/>
            <a:ext cx="9585009" cy="798112"/>
          </a:xfrm>
        </p:spPr>
        <p:txBody>
          <a:bodyPr/>
          <a:lstStyle/>
          <a:p>
            <a:r>
              <a:rPr lang="pl-PL" sz="3200" b="1" dirty="0">
                <a:solidFill>
                  <a:srgbClr val="FFC000"/>
                </a:solidFill>
              </a:rPr>
              <a:t>PCA Yöntemi ile Yüz Tanıma </a:t>
            </a:r>
          </a:p>
        </p:txBody>
      </p:sp>
      <p:sp>
        <p:nvSpPr>
          <p:cNvPr id="3" name="İçerik Yer Tutucusu 2"/>
          <p:cNvSpPr>
            <a:spLocks noGrp="1"/>
          </p:cNvSpPr>
          <p:nvPr>
            <p:ph idx="1"/>
          </p:nvPr>
        </p:nvSpPr>
        <p:spPr>
          <a:xfrm>
            <a:off x="465825" y="1250830"/>
            <a:ext cx="10662249" cy="5529532"/>
          </a:xfrm>
        </p:spPr>
        <p:txBody>
          <a:bodyPr>
            <a:normAutofit/>
          </a:bodyPr>
          <a:lstStyle/>
          <a:p>
            <a:pPr marL="0" indent="0">
              <a:buNone/>
            </a:pPr>
            <a:r>
              <a:rPr lang="tr-TR" b="1" dirty="0">
                <a:solidFill>
                  <a:srgbClr val="FFC000"/>
                </a:solidFill>
              </a:rPr>
              <a:t>6. Test Aşaması;</a:t>
            </a:r>
            <a:br>
              <a:rPr lang="tr-TR" sz="1800" b="1" dirty="0">
                <a:solidFill>
                  <a:srgbClr val="FFC000"/>
                </a:solidFill>
              </a:rPr>
            </a:br>
            <a:r>
              <a:rPr lang="tr-TR" sz="1800" b="1" dirty="0">
                <a:solidFill>
                  <a:srgbClr val="FFC000"/>
                </a:solidFill>
              </a:rPr>
              <a:t>a) </a:t>
            </a:r>
            <a:r>
              <a:rPr lang="tr-TR" sz="1800" b="1" dirty="0" err="1">
                <a:solidFill>
                  <a:srgbClr val="FFC000"/>
                </a:solidFill>
              </a:rPr>
              <a:t>Xtest</a:t>
            </a:r>
            <a:r>
              <a:rPr lang="tr-TR" sz="1800" b="1" dirty="0">
                <a:solidFill>
                  <a:srgbClr val="FFC000"/>
                </a:solidFill>
              </a:rPr>
              <a:t> vektörü w </a:t>
            </a:r>
            <a:r>
              <a:rPr lang="tr-TR" sz="1800" b="1" dirty="0" err="1">
                <a:solidFill>
                  <a:srgbClr val="FFC000"/>
                </a:solidFill>
              </a:rPr>
              <a:t>izdüşüm</a:t>
            </a:r>
            <a:r>
              <a:rPr lang="tr-TR" sz="1800" b="1" dirty="0">
                <a:solidFill>
                  <a:srgbClr val="FFC000"/>
                </a:solidFill>
              </a:rPr>
              <a:t> matris kullanılarak hesaplanır. </a:t>
            </a:r>
            <a:br>
              <a:rPr lang="tr-TR" sz="1400" dirty="0"/>
            </a:br>
            <a:endParaRPr lang="tr-TR" sz="1400" b="1" dirty="0"/>
          </a:p>
          <a:p>
            <a:pPr marL="0" indent="0">
              <a:buNone/>
            </a:pPr>
            <a:r>
              <a:rPr lang="tr-TR" sz="1400" b="1" dirty="0"/>
              <a:t>	</a:t>
            </a:r>
          </a:p>
          <a:p>
            <a:pPr marL="0" indent="0">
              <a:buNone/>
            </a:pPr>
            <a:endParaRPr lang="tr-TR" sz="1400" b="1" dirty="0"/>
          </a:p>
          <a:p>
            <a:pPr marL="0" indent="0">
              <a:buNone/>
            </a:pPr>
            <a:r>
              <a:rPr lang="tr-TR" sz="1800" b="1" dirty="0">
                <a:solidFill>
                  <a:srgbClr val="FFC000"/>
                </a:solidFill>
              </a:rPr>
              <a:t>b) Sınıflandırma aşağıdaki karar kuralına göre </a:t>
            </a:r>
            <a:r>
              <a:rPr lang="tr-TR" sz="1800" b="1" dirty="0" err="1">
                <a:solidFill>
                  <a:srgbClr val="FFC000"/>
                </a:solidFill>
              </a:rPr>
              <a:t>yapılr</a:t>
            </a:r>
            <a:r>
              <a:rPr lang="tr-TR" sz="1800" b="1" dirty="0">
                <a:solidFill>
                  <a:srgbClr val="FFC000"/>
                </a:solidFill>
              </a:rPr>
              <a:t>.</a:t>
            </a:r>
          </a:p>
          <a:p>
            <a:pPr marL="0" indent="0">
              <a:buNone/>
            </a:pPr>
            <a:br>
              <a:rPr lang="tr-TR" sz="1400" dirty="0"/>
            </a:br>
            <a:br>
              <a:rPr lang="tr-TR" sz="1400" dirty="0"/>
            </a:br>
            <a:br>
              <a:rPr lang="tr-TR" sz="1400" dirty="0"/>
            </a:br>
            <a:br>
              <a:rPr lang="tr-TR" sz="1400" dirty="0"/>
            </a:br>
            <a:endParaRPr lang="tr-TR" sz="1400"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898" y="1979930"/>
            <a:ext cx="2266597" cy="64250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897" y="3351530"/>
            <a:ext cx="2179131" cy="426840"/>
          </a:xfrm>
          <a:prstGeom prst="rect">
            <a:avLst/>
          </a:prstGeom>
        </p:spPr>
      </p:pic>
    </p:spTree>
    <p:extLst>
      <p:ext uri="{BB962C8B-B14F-4D97-AF65-F5344CB8AC3E}">
        <p14:creationId xmlns:p14="http://schemas.microsoft.com/office/powerpoint/2010/main" val="4153380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65825" y="452718"/>
            <a:ext cx="9585009" cy="798112"/>
          </a:xfrm>
        </p:spPr>
        <p:txBody>
          <a:bodyPr>
            <a:normAutofit fontScale="90000"/>
          </a:bodyPr>
          <a:lstStyle/>
          <a:p>
            <a:r>
              <a:rPr lang="tr-TR" sz="3200" b="1" dirty="0">
                <a:solidFill>
                  <a:srgbClr val="FFC000"/>
                </a:solidFill>
              </a:rPr>
              <a:t>Veri Tabanı Oluşturulması</a:t>
            </a:r>
            <a:br>
              <a:rPr lang="tr-TR" sz="3200" dirty="0"/>
            </a:br>
            <a:br>
              <a:rPr lang="tr-TR" sz="3200" dirty="0"/>
            </a:br>
            <a:endParaRPr lang="pl-PL" sz="3200" b="1" dirty="0">
              <a:solidFill>
                <a:srgbClr val="FFC000"/>
              </a:solidFill>
            </a:endParaRPr>
          </a:p>
        </p:txBody>
      </p:sp>
      <p:sp>
        <p:nvSpPr>
          <p:cNvPr id="3" name="İçerik Yer Tutucusu 2"/>
          <p:cNvSpPr>
            <a:spLocks noGrp="1"/>
          </p:cNvSpPr>
          <p:nvPr>
            <p:ph idx="1"/>
          </p:nvPr>
        </p:nvSpPr>
        <p:spPr>
          <a:xfrm>
            <a:off x="465825" y="1250830"/>
            <a:ext cx="10662249" cy="5529532"/>
          </a:xfrm>
        </p:spPr>
        <p:txBody>
          <a:bodyPr>
            <a:normAutofit/>
          </a:bodyPr>
          <a:lstStyle/>
          <a:p>
            <a:pPr marL="0" indent="0">
              <a:buNone/>
            </a:pPr>
            <a:r>
              <a:rPr lang="tr-TR" dirty="0"/>
              <a:t>Veri tabanımızda kullanılacak olan her bir kişinin 5 farklı resimleri alınıp, 11 kişinin toplam 65 adet resmi bulunmaktadır. Bu resimler PCA yöntemiyle test edilen resimleri bulmada kullanılacaktır. </a:t>
            </a:r>
            <a:r>
              <a:rPr lang="tr-TR" sz="1400" b="1" dirty="0"/>
              <a:t>	</a:t>
            </a:r>
          </a:p>
          <a:p>
            <a:pPr marL="0" indent="0">
              <a:buNone/>
            </a:pPr>
            <a:endParaRPr lang="tr-TR" sz="1400" b="1" dirty="0"/>
          </a:p>
          <a:p>
            <a:pPr marL="0" indent="0">
              <a:buNone/>
            </a:pPr>
            <a:endParaRPr lang="tr-TR" sz="1400" b="1" dirty="0"/>
          </a:p>
          <a:p>
            <a:pPr marL="0" indent="0">
              <a:buNone/>
            </a:pPr>
            <a:endParaRPr lang="tr-TR" sz="1400" b="1" dirty="0"/>
          </a:p>
          <a:p>
            <a:pPr marL="0" indent="0">
              <a:buNone/>
            </a:pPr>
            <a:br>
              <a:rPr lang="tr-TR" sz="1400" dirty="0"/>
            </a:br>
            <a:br>
              <a:rPr lang="tr-TR" sz="1400" dirty="0"/>
            </a:br>
            <a:br>
              <a:rPr lang="tr-TR" sz="1400" dirty="0"/>
            </a:br>
            <a:br>
              <a:rPr lang="tr-TR" sz="1400" dirty="0"/>
            </a:br>
            <a:endParaRPr lang="tr-TR" sz="14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464" y="2324613"/>
            <a:ext cx="7358332" cy="4074259"/>
          </a:xfrm>
          <a:prstGeom prst="rect">
            <a:avLst/>
          </a:prstGeom>
        </p:spPr>
      </p:pic>
    </p:spTree>
    <p:extLst>
      <p:ext uri="{BB962C8B-B14F-4D97-AF65-F5344CB8AC3E}">
        <p14:creationId xmlns:p14="http://schemas.microsoft.com/office/powerpoint/2010/main" val="213618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solidFill>
                  <a:srgbClr val="FFC000"/>
                </a:solidFill>
              </a:rPr>
              <a:t>Yüz Tanıma Nedir.. ?</a:t>
            </a:r>
            <a:br>
              <a:rPr lang="tr-TR" dirty="0">
                <a:solidFill>
                  <a:srgbClr val="FFC000"/>
                </a:solidFill>
              </a:rPr>
            </a:br>
            <a:br>
              <a:rPr lang="tr-TR" dirty="0">
                <a:solidFill>
                  <a:srgbClr val="FFC000"/>
                </a:solidFill>
              </a:rPr>
            </a:br>
            <a:endParaRPr lang="tr-TR" dirty="0">
              <a:solidFill>
                <a:srgbClr val="FFC000"/>
              </a:solidFill>
            </a:endParaRPr>
          </a:p>
        </p:txBody>
      </p:sp>
      <p:sp>
        <p:nvSpPr>
          <p:cNvPr id="3" name="İçerik Yer Tutucusu 2"/>
          <p:cNvSpPr>
            <a:spLocks noGrp="1"/>
          </p:cNvSpPr>
          <p:nvPr>
            <p:ph idx="1"/>
          </p:nvPr>
        </p:nvSpPr>
        <p:spPr/>
        <p:txBody>
          <a:bodyPr/>
          <a:lstStyle/>
          <a:p>
            <a:r>
              <a:rPr lang="tr-TR" dirty="0"/>
              <a:t>Bir yüz dağarcığı içerisinde bir kişinin yüzünü tespit edip o kişiyi bulma işlemine yüz tanıma denir. Yüz tanıma işlemi öncelikle yüzün tespiti ve daha sonra tespit edilen bu yüzün </a:t>
            </a:r>
            <a:r>
              <a:rPr lang="tr-TR" dirty="0" err="1"/>
              <a:t>veritabanındaki</a:t>
            </a:r>
            <a:r>
              <a:rPr lang="tr-TR" dirty="0"/>
              <a:t> yüz dağarcığıyla çeşitli yöntemleri </a:t>
            </a:r>
            <a:r>
              <a:rPr lang="tr-TR" b="1" dirty="0"/>
              <a:t>(PCA, ICA ,LDA, EP, EBGM, AAM , 3D </a:t>
            </a:r>
            <a:r>
              <a:rPr lang="tr-TR" b="1" dirty="0" err="1"/>
              <a:t>Morphable</a:t>
            </a:r>
            <a:r>
              <a:rPr lang="tr-TR" b="1" dirty="0"/>
              <a:t> Model, 3-D </a:t>
            </a:r>
            <a:r>
              <a:rPr lang="tr-TR" b="1" dirty="0" err="1"/>
              <a:t>FaceRecognition</a:t>
            </a:r>
            <a:r>
              <a:rPr lang="tr-TR" b="1" dirty="0"/>
              <a:t> ,</a:t>
            </a:r>
            <a:r>
              <a:rPr lang="tr-TR" b="1" dirty="0" err="1"/>
              <a:t>TraceTransform</a:t>
            </a:r>
            <a:r>
              <a:rPr lang="tr-TR" b="1" dirty="0"/>
              <a:t> </a:t>
            </a:r>
            <a:r>
              <a:rPr lang="tr-TR" b="1" dirty="0" err="1"/>
              <a:t>Radon,vb</a:t>
            </a:r>
            <a:r>
              <a:rPr lang="tr-TR" b="1" dirty="0"/>
              <a:t>.) </a:t>
            </a:r>
            <a:r>
              <a:rPr lang="tr-TR" dirty="0"/>
              <a:t>kullanarak bulma işlemidir.</a:t>
            </a:r>
          </a:p>
        </p:txBody>
      </p:sp>
    </p:spTree>
    <p:extLst>
      <p:ext uri="{BB962C8B-B14F-4D97-AF65-F5344CB8AC3E}">
        <p14:creationId xmlns:p14="http://schemas.microsoft.com/office/powerpoint/2010/main" val="447815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65825" y="452718"/>
            <a:ext cx="9585009" cy="798112"/>
          </a:xfrm>
        </p:spPr>
        <p:txBody>
          <a:bodyPr>
            <a:normAutofit fontScale="90000"/>
          </a:bodyPr>
          <a:lstStyle/>
          <a:p>
            <a:r>
              <a:rPr lang="tr-TR" sz="3200" b="1" dirty="0">
                <a:solidFill>
                  <a:srgbClr val="FFC000"/>
                </a:solidFill>
              </a:rPr>
              <a:t>Veri Tabanı Oluşturulması</a:t>
            </a:r>
            <a:br>
              <a:rPr lang="tr-TR" sz="3200" dirty="0"/>
            </a:br>
            <a:br>
              <a:rPr lang="tr-TR" sz="3200" dirty="0"/>
            </a:br>
            <a:endParaRPr lang="pl-PL" sz="3200" b="1" dirty="0">
              <a:solidFill>
                <a:srgbClr val="FFC000"/>
              </a:solidFill>
            </a:endParaRPr>
          </a:p>
        </p:txBody>
      </p:sp>
      <p:sp>
        <p:nvSpPr>
          <p:cNvPr id="3" name="İçerik Yer Tutucusu 2"/>
          <p:cNvSpPr>
            <a:spLocks noGrp="1"/>
          </p:cNvSpPr>
          <p:nvPr>
            <p:ph idx="1"/>
          </p:nvPr>
        </p:nvSpPr>
        <p:spPr>
          <a:xfrm>
            <a:off x="465825" y="1250830"/>
            <a:ext cx="10662249" cy="5529532"/>
          </a:xfrm>
        </p:spPr>
        <p:txBody>
          <a:bodyPr>
            <a:normAutofit fontScale="92500" lnSpcReduction="10000"/>
          </a:bodyPr>
          <a:lstStyle/>
          <a:p>
            <a:pPr>
              <a:buFont typeface="Wingdings" panose="05000000000000000000" pitchFamily="2" charset="2"/>
              <a:buChar char="v"/>
            </a:pPr>
            <a:r>
              <a:rPr lang="tr-TR" sz="1400" dirty="0"/>
              <a:t>Test edilen resimde bulunan yüzlerin koordinatları alındıktan sonra bulunan resim sayısı kadar bir döngü </a:t>
            </a:r>
            <a:r>
              <a:rPr lang="tr-TR" sz="1400" dirty="0" err="1"/>
              <a:t>olşturulur</a:t>
            </a:r>
            <a:r>
              <a:rPr lang="tr-TR" sz="1400" dirty="0"/>
              <a:t> ve oluşturulan bu döngü içerisinde her bir resme aşağıdakiler işlemler uygulanır</a:t>
            </a:r>
            <a:br>
              <a:rPr lang="tr-TR" sz="1400" dirty="0"/>
            </a:br>
            <a:endParaRPr lang="tr-TR" sz="1400" dirty="0"/>
          </a:p>
          <a:p>
            <a:pPr>
              <a:buFont typeface="Wingdings" panose="05000000000000000000" pitchFamily="2" charset="2"/>
              <a:buChar char="v"/>
            </a:pPr>
            <a:endParaRPr lang="tr-TR" sz="1400" b="1" dirty="0"/>
          </a:p>
          <a:p>
            <a:pPr>
              <a:buFont typeface="Wingdings" panose="05000000000000000000" pitchFamily="2" charset="2"/>
              <a:buChar char="v"/>
            </a:pPr>
            <a:r>
              <a:rPr lang="tr-TR" sz="1400" dirty="0"/>
              <a:t>Öncelikle koordinatları alınan yüz </a:t>
            </a:r>
            <a:r>
              <a:rPr lang="tr-TR" sz="1400" b="1" dirty="0" err="1">
                <a:solidFill>
                  <a:srgbClr val="FFC000"/>
                </a:solidFill>
              </a:rPr>
              <a:t>imcrop</a:t>
            </a:r>
            <a:r>
              <a:rPr lang="tr-TR" sz="1400" b="1" dirty="0">
                <a:solidFill>
                  <a:srgbClr val="FFC000"/>
                </a:solidFill>
              </a:rPr>
              <a:t>()</a:t>
            </a:r>
            <a:r>
              <a:rPr lang="tr-TR" sz="1400" dirty="0"/>
              <a:t> fonksiyonu ile kesilir.</a:t>
            </a:r>
          </a:p>
          <a:p>
            <a:pPr>
              <a:buFont typeface="Wingdings" panose="05000000000000000000" pitchFamily="2" charset="2"/>
              <a:buChar char="v"/>
            </a:pPr>
            <a:r>
              <a:rPr lang="tr-TR" sz="1400" dirty="0"/>
              <a:t>Daha sonra kesilen yüz </a:t>
            </a:r>
            <a:r>
              <a:rPr lang="tr-TR" sz="1400" dirty="0" err="1"/>
              <a:t>veritabanımızda</a:t>
            </a:r>
            <a:r>
              <a:rPr lang="tr-TR" sz="1400" dirty="0"/>
              <a:t> ki resimlerle aynı boyuta getirilir. Bu işlem için ise </a:t>
            </a:r>
            <a:r>
              <a:rPr lang="tr-TR" sz="1400" b="1" dirty="0" err="1">
                <a:solidFill>
                  <a:srgbClr val="FFC000"/>
                </a:solidFill>
              </a:rPr>
              <a:t>imresize</a:t>
            </a:r>
            <a:r>
              <a:rPr lang="tr-TR" sz="1400" b="1" dirty="0">
                <a:solidFill>
                  <a:srgbClr val="FFC000"/>
                </a:solidFill>
              </a:rPr>
              <a:t>()</a:t>
            </a:r>
            <a:r>
              <a:rPr lang="tr-TR" sz="1400" dirty="0"/>
              <a:t> fonksiyonu uygulanır.</a:t>
            </a:r>
          </a:p>
          <a:p>
            <a:pPr>
              <a:buFont typeface="Wingdings" panose="05000000000000000000" pitchFamily="2" charset="2"/>
              <a:buChar char="v"/>
            </a:pPr>
            <a:r>
              <a:rPr lang="tr-TR" sz="1400" dirty="0"/>
              <a:t>Daha sonra kesilip boyutlandırılan resim PCA uygulanıp en yakın benzerliğe sahip </a:t>
            </a:r>
            <a:r>
              <a:rPr lang="tr-TR" sz="1400" dirty="0" err="1"/>
              <a:t>veritabanında</a:t>
            </a:r>
            <a:r>
              <a:rPr lang="tr-TR" sz="1400" dirty="0"/>
              <a:t> ki resmin numarası alınır.</a:t>
            </a:r>
          </a:p>
          <a:p>
            <a:pPr>
              <a:buFont typeface="Wingdings" panose="05000000000000000000" pitchFamily="2" charset="2"/>
              <a:buChar char="v"/>
            </a:pPr>
            <a:r>
              <a:rPr lang="tr-TR" sz="1400" dirty="0"/>
              <a:t>Aynı zamanda Test resmimize en küçük uzaklığı veren değer alınır ve bu değer deneme yanılma yöntemiyle bulunan eşik değerinin üzerinde ise </a:t>
            </a:r>
            <a:r>
              <a:rPr lang="tr-TR" sz="1400" dirty="0" err="1"/>
              <a:t>Taninamadi</a:t>
            </a:r>
            <a:r>
              <a:rPr lang="tr-TR" sz="1400" dirty="0"/>
              <a:t> değeri </a:t>
            </a:r>
            <a:r>
              <a:rPr lang="tr-TR" sz="1400" b="1" dirty="0" err="1">
                <a:solidFill>
                  <a:srgbClr val="FFC000"/>
                </a:solidFill>
              </a:rPr>
              <a:t>word</a:t>
            </a:r>
            <a:r>
              <a:rPr lang="tr-TR" sz="1400" dirty="0">
                <a:solidFill>
                  <a:srgbClr val="FFC000"/>
                </a:solidFill>
              </a:rPr>
              <a:t> </a:t>
            </a:r>
            <a:r>
              <a:rPr lang="tr-TR" sz="1400" dirty="0"/>
              <a:t>hücresine atanır</a:t>
            </a:r>
          </a:p>
          <a:p>
            <a:pPr>
              <a:buFont typeface="Wingdings" panose="05000000000000000000" pitchFamily="2" charset="2"/>
              <a:buChar char="v"/>
            </a:pPr>
            <a:r>
              <a:rPr lang="tr-TR" sz="1400" dirty="0"/>
              <a:t>Alınan bu numaradaki kişiyle eşleşen </a:t>
            </a:r>
            <a:r>
              <a:rPr lang="tr-TR" sz="1400" b="1" dirty="0" err="1">
                <a:solidFill>
                  <a:srgbClr val="FFC000"/>
                </a:solidFill>
              </a:rPr>
              <a:t>word</a:t>
            </a:r>
            <a:r>
              <a:rPr lang="tr-TR" sz="1400" dirty="0">
                <a:solidFill>
                  <a:srgbClr val="FFC000"/>
                </a:solidFill>
              </a:rPr>
              <a:t> </a:t>
            </a:r>
            <a:r>
              <a:rPr lang="tr-TR" sz="1400" dirty="0"/>
              <a:t>hücresine sırayla atanır.</a:t>
            </a:r>
          </a:p>
          <a:p>
            <a:pPr>
              <a:buFont typeface="Wingdings" panose="05000000000000000000" pitchFamily="2" charset="2"/>
              <a:buChar char="v"/>
            </a:pPr>
            <a:r>
              <a:rPr lang="tr-TR" sz="1400" dirty="0"/>
              <a:t>Daha sonra test resmi üzerinde bulunan bütün yüzler </a:t>
            </a:r>
            <a:r>
              <a:rPr lang="tr-TR" sz="1400" b="1" dirty="0" err="1">
                <a:solidFill>
                  <a:srgbClr val="FFC000"/>
                </a:solidFill>
              </a:rPr>
              <a:t>insertObjectAnnotation</a:t>
            </a:r>
            <a:r>
              <a:rPr lang="tr-TR" sz="1400" b="1" dirty="0">
                <a:solidFill>
                  <a:srgbClr val="FFC000"/>
                </a:solidFill>
              </a:rPr>
              <a:t>()</a:t>
            </a:r>
            <a:r>
              <a:rPr lang="tr-TR" sz="1400" dirty="0"/>
              <a:t>fonksiyonu ile çizdirilir ve resim </a:t>
            </a:r>
            <a:r>
              <a:rPr lang="tr-TR" sz="1400" b="1" dirty="0" err="1">
                <a:solidFill>
                  <a:srgbClr val="FFC000"/>
                </a:solidFill>
              </a:rPr>
              <a:t>imshow</a:t>
            </a:r>
            <a:r>
              <a:rPr lang="tr-TR" sz="1400" b="1" dirty="0">
                <a:solidFill>
                  <a:srgbClr val="FFC000"/>
                </a:solidFill>
              </a:rPr>
              <a:t>() </a:t>
            </a:r>
            <a:r>
              <a:rPr lang="tr-TR" sz="1400" dirty="0"/>
              <a:t>fonksiyonu ile gösterilir.</a:t>
            </a:r>
          </a:p>
          <a:p>
            <a:pPr marL="0" indent="0">
              <a:buNone/>
            </a:pPr>
            <a:r>
              <a:rPr lang="tr-TR" sz="1400" b="1" dirty="0"/>
              <a:t>	</a:t>
            </a:r>
          </a:p>
          <a:p>
            <a:pPr marL="0" indent="0">
              <a:buNone/>
            </a:pPr>
            <a:endParaRPr lang="tr-TR" sz="1400" b="1" dirty="0"/>
          </a:p>
          <a:p>
            <a:pPr marL="0" indent="0">
              <a:buNone/>
            </a:pPr>
            <a:endParaRPr lang="tr-TR" sz="1400" b="1" dirty="0"/>
          </a:p>
          <a:p>
            <a:pPr marL="0" indent="0">
              <a:buNone/>
            </a:pPr>
            <a:endParaRPr lang="tr-TR" sz="1400" b="1" dirty="0"/>
          </a:p>
          <a:p>
            <a:pPr marL="0" indent="0">
              <a:buNone/>
            </a:pPr>
            <a:br>
              <a:rPr lang="tr-TR" sz="1400" dirty="0"/>
            </a:br>
            <a:br>
              <a:rPr lang="tr-TR" sz="1400" dirty="0"/>
            </a:br>
            <a:br>
              <a:rPr lang="tr-TR" sz="1400" dirty="0"/>
            </a:br>
            <a:br>
              <a:rPr lang="tr-TR" sz="1400" dirty="0"/>
            </a:br>
            <a:endParaRPr lang="tr-TR" sz="1400" dirty="0"/>
          </a:p>
        </p:txBody>
      </p:sp>
    </p:spTree>
    <p:extLst>
      <p:ext uri="{BB962C8B-B14F-4D97-AF65-F5344CB8AC3E}">
        <p14:creationId xmlns:p14="http://schemas.microsoft.com/office/powerpoint/2010/main" val="3083730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FFC000"/>
                </a:solidFill>
              </a:rPr>
              <a:t>KAYNAKLAR</a:t>
            </a:r>
            <a:r>
              <a:rPr lang="tr-TR" dirty="0"/>
              <a:t>  </a:t>
            </a:r>
            <a:br>
              <a:rPr lang="tr-TR" dirty="0"/>
            </a:br>
            <a:endParaRPr lang="tr-TR" dirty="0"/>
          </a:p>
        </p:txBody>
      </p:sp>
      <p:sp>
        <p:nvSpPr>
          <p:cNvPr id="3" name="İçerik Yer Tutucusu 2"/>
          <p:cNvSpPr>
            <a:spLocks noGrp="1"/>
          </p:cNvSpPr>
          <p:nvPr>
            <p:ph idx="1"/>
          </p:nvPr>
        </p:nvSpPr>
        <p:spPr>
          <a:xfrm>
            <a:off x="534838" y="1319842"/>
            <a:ext cx="9515015" cy="4928557"/>
          </a:xfrm>
        </p:spPr>
        <p:txBody>
          <a:bodyPr>
            <a:normAutofit fontScale="92500"/>
          </a:bodyPr>
          <a:lstStyle/>
          <a:p>
            <a:r>
              <a:rPr lang="tr-TR" sz="1400" dirty="0"/>
              <a:t>Akçay, M., Çetinkaya, H. (2011), Kampüslerde uygulanan yeni </a:t>
            </a:r>
            <a:r>
              <a:rPr lang="tr-TR" sz="1400" dirty="0" err="1"/>
              <a:t>biyometrik</a:t>
            </a:r>
            <a:r>
              <a:rPr lang="tr-TR" sz="1400" dirty="0"/>
              <a:t> sistemler, Dumlupınar Üniversitesi, </a:t>
            </a:r>
            <a:r>
              <a:rPr lang="tr-TR" sz="1400" dirty="0" err="1"/>
              <a:t>BaŞkent</a:t>
            </a:r>
            <a:r>
              <a:rPr lang="tr-TR" sz="1400" dirty="0"/>
              <a:t> Üniversitesi, Şubat-2011. </a:t>
            </a:r>
          </a:p>
          <a:p>
            <a:r>
              <a:rPr lang="tr-TR" sz="1400" dirty="0" err="1"/>
              <a:t>Blanz</a:t>
            </a:r>
            <a:r>
              <a:rPr lang="tr-TR" sz="1400" dirty="0"/>
              <a:t>, </a:t>
            </a:r>
            <a:r>
              <a:rPr lang="tr-TR" sz="1400" dirty="0" err="1"/>
              <a:t>V.Vetter</a:t>
            </a:r>
            <a:r>
              <a:rPr lang="tr-TR" sz="1400" dirty="0"/>
              <a:t>, T. (2011), A </a:t>
            </a:r>
            <a:r>
              <a:rPr lang="tr-TR" sz="1400" dirty="0" err="1"/>
              <a:t>Morphable</a:t>
            </a:r>
            <a:r>
              <a:rPr lang="tr-TR" sz="1400" dirty="0"/>
              <a:t> model fort he </a:t>
            </a:r>
            <a:r>
              <a:rPr lang="tr-TR" sz="1400" dirty="0" err="1"/>
              <a:t>synthesis</a:t>
            </a:r>
            <a:r>
              <a:rPr lang="tr-TR" sz="1400" dirty="0"/>
              <a:t> of 3D </a:t>
            </a:r>
            <a:r>
              <a:rPr lang="tr-TR" sz="1400" dirty="0" err="1"/>
              <a:t>faces</a:t>
            </a:r>
            <a:r>
              <a:rPr lang="tr-TR" sz="1400" dirty="0"/>
              <a:t>, </a:t>
            </a:r>
            <a:r>
              <a:rPr lang="tr-TR" sz="1400" dirty="0" err="1"/>
              <a:t>Max-PlanckInstitutfürbiologischeKybernetik</a:t>
            </a:r>
            <a:r>
              <a:rPr lang="tr-TR" sz="1400" dirty="0"/>
              <a:t>, </a:t>
            </a:r>
            <a:r>
              <a:rPr lang="tr-TR" sz="1400" dirty="0" err="1"/>
              <a:t>Tübingen</a:t>
            </a:r>
            <a:r>
              <a:rPr lang="tr-TR" sz="1400" dirty="0"/>
              <a:t>, Germany. </a:t>
            </a:r>
          </a:p>
          <a:p>
            <a:r>
              <a:rPr lang="tr-TR" sz="1400" dirty="0" err="1"/>
              <a:t>Çevikalp</a:t>
            </a:r>
            <a:r>
              <a:rPr lang="tr-TR" sz="1400" dirty="0"/>
              <a:t>, H. (2010), Doğrusal Ayırt Etme Ölçütlerinin Teorik </a:t>
            </a:r>
            <a:r>
              <a:rPr lang="tr-TR" sz="1400" dirty="0" err="1"/>
              <a:t>öncelenmesi</a:t>
            </a:r>
            <a:r>
              <a:rPr lang="tr-TR" sz="1400" dirty="0"/>
              <a:t>, Osmangazi Üniversitesi, Eskişehir. </a:t>
            </a:r>
          </a:p>
          <a:p>
            <a:r>
              <a:rPr lang="tr-TR" sz="1400" dirty="0"/>
              <a:t>Kakıcı, A. (2008), </a:t>
            </a:r>
            <a:r>
              <a:rPr lang="tr-TR" sz="1400" dirty="0" err="1"/>
              <a:t>Biyometrik</a:t>
            </a:r>
            <a:r>
              <a:rPr lang="tr-TR" sz="1400" dirty="0"/>
              <a:t> Tanıma Sistemleri; </a:t>
            </a:r>
            <a:r>
              <a:rPr lang="tr-TR" sz="1400" dirty="0">
                <a:hlinkClick r:id="rId2"/>
              </a:rPr>
              <a:t>http://www.ahmetkakici.com/genel/biyometrik-tanima</a:t>
            </a:r>
            <a:r>
              <a:rPr lang="tr-TR" sz="1400" dirty="0"/>
              <a:t> sistemleri/, (Erişme tarihi: 20.08.2011). </a:t>
            </a:r>
          </a:p>
          <a:p>
            <a:r>
              <a:rPr lang="tr-TR" sz="1400" dirty="0" err="1"/>
              <a:t>Kıymacı</a:t>
            </a:r>
            <a:r>
              <a:rPr lang="tr-TR" sz="1400" dirty="0"/>
              <a:t>, K. (2010), Yüz tanıma sistemi algoritmalarının geliştirilmesi, Kocaeli Üniversitesi, Haziran 2010. </a:t>
            </a:r>
          </a:p>
          <a:p>
            <a:r>
              <a:rPr lang="tr-TR" sz="1400" dirty="0" err="1"/>
              <a:t>Meyer</a:t>
            </a:r>
            <a:r>
              <a:rPr lang="tr-TR" sz="1400" dirty="0"/>
              <a:t> Security, Damar Tanıma Sistemi (2006); http://www.meyer.com.tr/VPIITR.htm (</a:t>
            </a:r>
            <a:r>
              <a:rPr lang="tr-TR" sz="1400" dirty="0" err="1"/>
              <a:t>EriĢim</a:t>
            </a:r>
            <a:r>
              <a:rPr lang="tr-TR" sz="1400" dirty="0"/>
              <a:t> tarihi: 18.08.2011).</a:t>
            </a:r>
          </a:p>
          <a:p>
            <a:r>
              <a:rPr lang="tr-TR" sz="1400" dirty="0"/>
              <a:t> </a:t>
            </a:r>
            <a:r>
              <a:rPr lang="tr-TR" sz="1400" dirty="0" err="1"/>
              <a:t>PopulerScience</a:t>
            </a:r>
            <a:r>
              <a:rPr lang="tr-TR" sz="1400" dirty="0"/>
              <a:t> (2002), </a:t>
            </a:r>
            <a:r>
              <a:rPr lang="tr-TR" sz="1400" dirty="0" err="1"/>
              <a:t>Making</a:t>
            </a:r>
            <a:r>
              <a:rPr lang="tr-TR" sz="1400" dirty="0"/>
              <a:t> </a:t>
            </a:r>
            <a:r>
              <a:rPr lang="tr-TR" sz="1400" dirty="0" err="1"/>
              <a:t>America</a:t>
            </a:r>
            <a:r>
              <a:rPr lang="tr-TR" sz="1400" dirty="0"/>
              <a:t> </a:t>
            </a:r>
            <a:r>
              <a:rPr lang="tr-TR" sz="1400" dirty="0" err="1"/>
              <a:t>Safe</a:t>
            </a:r>
            <a:r>
              <a:rPr lang="tr-TR" sz="1400" dirty="0"/>
              <a:t>, Google Boks; </a:t>
            </a:r>
            <a:r>
              <a:rPr lang="tr-TR" sz="1400" dirty="0">
                <a:hlinkClick r:id="rId3"/>
              </a:rPr>
              <a:t>http://bit.ly/noECFh</a:t>
            </a:r>
            <a:r>
              <a:rPr lang="tr-TR" sz="1400" dirty="0"/>
              <a:t> , (</a:t>
            </a:r>
            <a:r>
              <a:rPr lang="tr-TR" sz="1400" dirty="0" err="1"/>
              <a:t>EriĢme</a:t>
            </a:r>
            <a:r>
              <a:rPr lang="tr-TR" sz="1400" dirty="0"/>
              <a:t> tarihi: 20.08.2011). </a:t>
            </a:r>
          </a:p>
          <a:p>
            <a:r>
              <a:rPr lang="tr-TR" sz="1400" dirty="0"/>
              <a:t>Sönmez, E. </a:t>
            </a:r>
            <a:r>
              <a:rPr lang="tr-TR" sz="1400" dirty="0" err="1"/>
              <a:t>B.Özbek</a:t>
            </a:r>
            <a:r>
              <a:rPr lang="tr-TR" sz="1400" dirty="0"/>
              <a:t>, N. Ö., Özbek, Ö. (2008), Avuç izi ve parmak izine dayalı bir </a:t>
            </a:r>
            <a:r>
              <a:rPr lang="tr-TR" sz="1400" dirty="0" err="1"/>
              <a:t>biyometrik</a:t>
            </a:r>
            <a:r>
              <a:rPr lang="tr-TR" sz="1400" dirty="0"/>
              <a:t> tanıma sistemi, Akademik  Bilişim’08, Çanakkale </a:t>
            </a:r>
            <a:r>
              <a:rPr lang="tr-TR" sz="1400" dirty="0" err="1"/>
              <a:t>Onsekiz</a:t>
            </a:r>
            <a:r>
              <a:rPr lang="tr-TR" sz="1400" dirty="0"/>
              <a:t> Mart Üniversitesi, 30 Ocak – 1 şubat 2008. </a:t>
            </a:r>
          </a:p>
          <a:p>
            <a:r>
              <a:rPr lang="tr-TR" sz="1400" dirty="0"/>
              <a:t>Sütçüler, E. (2006), Gerçek zamanlı video görüntülerinden yüz bulma ve tanıma sistemi, Yıldız Teknik Üniversitesi, İstanbul, 2006. </a:t>
            </a:r>
          </a:p>
          <a:p>
            <a:r>
              <a:rPr lang="tr-TR" sz="1400" dirty="0"/>
              <a:t>Şamlı, R., Yüksel, E. (2009), </a:t>
            </a:r>
            <a:r>
              <a:rPr lang="tr-TR" sz="1400" dirty="0" err="1"/>
              <a:t>Biyometrik</a:t>
            </a:r>
            <a:r>
              <a:rPr lang="tr-TR" sz="1400" dirty="0"/>
              <a:t> güvenlik sistemleri, Akademik Bilişim’09, Harran Üniversitesi, 11-13 şubat 2009. </a:t>
            </a:r>
          </a:p>
          <a:p>
            <a:r>
              <a:rPr lang="tr-TR" sz="1400" dirty="0"/>
              <a:t>Torun, </a:t>
            </a:r>
            <a:r>
              <a:rPr lang="tr-TR" sz="1400" dirty="0" err="1"/>
              <a:t>B.Yurdakul</a:t>
            </a:r>
            <a:r>
              <a:rPr lang="tr-TR" sz="1400" dirty="0"/>
              <a:t>, M., Duygulu, P. (2007), Benzer yüzlerin bulunması, Bilgisayar Mühendisliği, Bilkent Üniversitesi; http://www.cs.bilkent.edu.tr/~duygulu/</a:t>
            </a:r>
            <a:r>
              <a:rPr lang="tr-TR" sz="1400" dirty="0" err="1"/>
              <a:t>papers</a:t>
            </a:r>
            <a:r>
              <a:rPr lang="tr-TR" sz="1400" dirty="0"/>
              <a:t>/SIU2009-Torun.pdf, (Erişme tarihi: 20.08.2011)</a:t>
            </a:r>
          </a:p>
        </p:txBody>
      </p:sp>
    </p:spTree>
    <p:extLst>
      <p:ext uri="{BB962C8B-B14F-4D97-AF65-F5344CB8AC3E}">
        <p14:creationId xmlns:p14="http://schemas.microsoft.com/office/powerpoint/2010/main" val="73191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FFC000"/>
                </a:solidFill>
              </a:rPr>
              <a:t>Yüz Tanıma Nedir.. ?</a:t>
            </a:r>
            <a:endParaRPr lang="tr-TR" dirty="0">
              <a:solidFill>
                <a:srgbClr val="FFC000"/>
              </a:solidFill>
            </a:endParaRPr>
          </a:p>
        </p:txBody>
      </p:sp>
      <p:sp>
        <p:nvSpPr>
          <p:cNvPr id="3" name="İçerik Yer Tutucusu 2"/>
          <p:cNvSpPr>
            <a:spLocks noGrp="1"/>
          </p:cNvSpPr>
          <p:nvPr>
            <p:ph idx="1"/>
          </p:nvPr>
        </p:nvSpPr>
        <p:spPr>
          <a:xfrm>
            <a:off x="522198" y="1972575"/>
            <a:ext cx="10154160" cy="4885425"/>
          </a:xfrm>
        </p:spPr>
        <p:txBody>
          <a:bodyPr/>
          <a:lstStyle/>
          <a:p>
            <a:r>
              <a:rPr lang="tr-TR" dirty="0"/>
              <a:t>Yüz tarama sistemi günümüzde bir hayli fazla kullanım alanı bulunmaktadır. Özellikle yeni çıkan tüm bilgisayarların üzerindeki basit kamera sistemleri kullanılarak bilgisayara kullanıcı girişi yapılabilmesi amacıyla yüz tarama sistemi kullanılmaktadır. Yüz tarama sisteminde  yüzün belirli referans noktaları alınıp saklanıp daha sonra karşılaştırılması esasına dayanır. </a:t>
            </a:r>
          </a:p>
          <a:p>
            <a:endParaRPr lang="tr-TR" dirty="0"/>
          </a:p>
        </p:txBody>
      </p:sp>
      <p:graphicFrame>
        <p:nvGraphicFramePr>
          <p:cNvPr id="6" name="Tablo 5"/>
          <p:cNvGraphicFramePr>
            <a:graphicFrameLocks noGrp="1"/>
          </p:cNvGraphicFramePr>
          <p:nvPr>
            <p:extLst>
              <p:ext uri="{D42A27DB-BD31-4B8C-83A1-F6EECF244321}">
                <p14:modId xmlns:p14="http://schemas.microsoft.com/office/powerpoint/2010/main" val="3786286414"/>
              </p:ext>
            </p:extLst>
          </p:nvPr>
        </p:nvGraphicFramePr>
        <p:xfrm>
          <a:off x="1515642" y="3295291"/>
          <a:ext cx="9750455" cy="2794958"/>
        </p:xfrm>
        <a:graphic>
          <a:graphicData uri="http://schemas.openxmlformats.org/drawingml/2006/table">
            <a:tbl>
              <a:tblPr firstRow="1" bandRow="1">
                <a:tableStyleId>{00A15C55-8517-42AA-B614-E9B94910E393}</a:tableStyleId>
              </a:tblPr>
              <a:tblGrid>
                <a:gridCol w="3159875">
                  <a:extLst>
                    <a:ext uri="{9D8B030D-6E8A-4147-A177-3AD203B41FA5}">
                      <a16:colId xmlns:a16="http://schemas.microsoft.com/office/drawing/2014/main" val="20000"/>
                    </a:ext>
                  </a:extLst>
                </a:gridCol>
                <a:gridCol w="6590580">
                  <a:extLst>
                    <a:ext uri="{9D8B030D-6E8A-4147-A177-3AD203B41FA5}">
                      <a16:colId xmlns:a16="http://schemas.microsoft.com/office/drawing/2014/main" val="20001"/>
                    </a:ext>
                  </a:extLst>
                </a:gridCol>
              </a:tblGrid>
              <a:tr h="2794958">
                <a:tc>
                  <a:txBody>
                    <a:bodyPr/>
                    <a:lstStyle/>
                    <a:p>
                      <a:endParaRPr lang="tr-TR" sz="1100" b="0" dirty="0"/>
                    </a:p>
                    <a:p>
                      <a:endParaRPr lang="tr-TR" sz="1100" b="0" dirty="0"/>
                    </a:p>
                    <a:p>
                      <a:endParaRPr lang="tr-TR" sz="1100" b="0" dirty="0"/>
                    </a:p>
                    <a:p>
                      <a:r>
                        <a:rPr lang="tr-TR" sz="1100" b="0" dirty="0"/>
                        <a:t> </a:t>
                      </a:r>
                    </a:p>
                    <a:p>
                      <a:endParaRPr lang="tr-TR" sz="1100" b="0" dirty="0"/>
                    </a:p>
                    <a:p>
                      <a:endParaRPr lang="tr-TR" sz="1100" b="0" dirty="0"/>
                    </a:p>
                    <a:p>
                      <a:endParaRPr lang="tr-TR" sz="1100" b="0" dirty="0"/>
                    </a:p>
                    <a:p>
                      <a:endParaRPr lang="tr-TR" sz="1100" b="0" dirty="0"/>
                    </a:p>
                    <a:p>
                      <a:endParaRPr lang="tr-TR" sz="1100" b="0" dirty="0"/>
                    </a:p>
                    <a:p>
                      <a:endParaRPr lang="tr-TR" sz="1100" b="0" dirty="0"/>
                    </a:p>
                    <a:p>
                      <a:endParaRPr lang="tr-TR" sz="1100" b="0" dirty="0"/>
                    </a:p>
                    <a:p>
                      <a:r>
                        <a:rPr lang="tr-TR" sz="1100" b="0" dirty="0"/>
                        <a:t>   Yüz tarama örnek referans noktaları </a:t>
                      </a:r>
                    </a:p>
                  </a:txBody>
                  <a:tcPr/>
                </a:tc>
                <a:tc>
                  <a:txBody>
                    <a:bodyPr/>
                    <a:lstStyle/>
                    <a:p>
                      <a:endParaRPr lang="tr-TR" sz="1200" b="0" dirty="0"/>
                    </a:p>
                    <a:p>
                      <a:r>
                        <a:rPr lang="tr-TR" sz="1200" b="1" i="0" kern="1200" dirty="0">
                          <a:solidFill>
                            <a:schemeClr val="lt1"/>
                          </a:solidFill>
                          <a:effectLst/>
                          <a:latin typeface="+mn-lt"/>
                          <a:ea typeface="+mn-ea"/>
                          <a:cs typeface="+mn-cs"/>
                        </a:rPr>
                        <a:t>    </a:t>
                      </a:r>
                    </a:p>
                    <a:p>
                      <a:r>
                        <a:rPr lang="tr-TR" sz="1200" b="1" i="0" kern="1200" dirty="0">
                          <a:solidFill>
                            <a:schemeClr val="lt1"/>
                          </a:solidFill>
                          <a:effectLst/>
                          <a:latin typeface="+mn-lt"/>
                          <a:ea typeface="+mn-ea"/>
                          <a:cs typeface="+mn-cs"/>
                        </a:rPr>
                        <a:t>BİYOMETRİK SİSTEMLER </a:t>
                      </a:r>
                      <a:r>
                        <a:rPr lang="tr-TR" sz="1200" b="1" i="0" kern="1200" dirty="0" err="1">
                          <a:solidFill>
                            <a:schemeClr val="lt1"/>
                          </a:solidFill>
                          <a:effectLst/>
                          <a:latin typeface="+mn-lt"/>
                          <a:ea typeface="+mn-ea"/>
                          <a:cs typeface="+mn-cs"/>
                        </a:rPr>
                        <a:t>Biyometrik</a:t>
                      </a:r>
                      <a:r>
                        <a:rPr lang="tr-TR" sz="1200" b="1" i="0" kern="1200" dirty="0">
                          <a:solidFill>
                            <a:schemeClr val="lt1"/>
                          </a:solidFill>
                          <a:effectLst/>
                          <a:latin typeface="+mn-lt"/>
                          <a:ea typeface="+mn-ea"/>
                          <a:cs typeface="+mn-cs"/>
                        </a:rPr>
                        <a:t> sistemlerin tamamında kişilerden alınan örnekler (parmak izi, ses, retina vs.) belirli referans noktaları ve göstergeler vasıtasıyla sayısal bir ifadeye çevrilip şifrelenerek bir depo aygıtına kayıt edilmektedir. </a:t>
                      </a:r>
                    </a:p>
                    <a:p>
                      <a:endParaRPr lang="tr-TR" sz="1200" b="1" i="0" kern="1200" dirty="0">
                        <a:solidFill>
                          <a:schemeClr val="lt1"/>
                        </a:solidFill>
                        <a:effectLst/>
                        <a:latin typeface="+mn-lt"/>
                        <a:ea typeface="+mn-ea"/>
                        <a:cs typeface="+mn-cs"/>
                      </a:endParaRPr>
                    </a:p>
                    <a:p>
                      <a:r>
                        <a:rPr lang="tr-TR" sz="1200" b="1" i="0" kern="1200" dirty="0">
                          <a:solidFill>
                            <a:schemeClr val="lt1"/>
                          </a:solidFill>
                          <a:effectLst/>
                          <a:latin typeface="+mn-lt"/>
                          <a:ea typeface="+mn-ea"/>
                          <a:cs typeface="+mn-cs"/>
                        </a:rPr>
                        <a:t>    Sonrasında kullanıcılar sisteme tekrar giriş yapmak istediklerinde daha önceden kayıtlı referans noktalarıyla mevcut referans noktaları eşleştirilerek kayıtların uyumluluğu kontrol edilir.</a:t>
                      </a:r>
                    </a:p>
                    <a:p>
                      <a:endParaRPr lang="tr-TR" sz="1200" b="1" i="0" kern="1200" dirty="0">
                        <a:solidFill>
                          <a:schemeClr val="lt1"/>
                        </a:solidFill>
                        <a:effectLst/>
                        <a:latin typeface="+mn-lt"/>
                        <a:ea typeface="+mn-ea"/>
                        <a:cs typeface="+mn-cs"/>
                      </a:endParaRPr>
                    </a:p>
                    <a:p>
                      <a:r>
                        <a:rPr lang="tr-TR" sz="1200" b="1" i="0" kern="1200" dirty="0">
                          <a:solidFill>
                            <a:schemeClr val="lt1"/>
                          </a:solidFill>
                          <a:effectLst/>
                          <a:latin typeface="+mn-lt"/>
                          <a:ea typeface="+mn-ea"/>
                          <a:cs typeface="+mn-cs"/>
                        </a:rPr>
                        <a:t>       Referans noktalarının çokluğu sistemin güvenilirliğini arttırmadaki en önemli etkendir. Fakat optimum seviyedeki referans noktasından daha fazla alınan noktalar sisteme ekstra yük getireceğinden sistemlerce tercih edilmemektedir</a:t>
                      </a:r>
                      <a:endParaRPr lang="tr-TR" sz="1200" b="1" dirty="0"/>
                    </a:p>
                  </a:txBody>
                  <a:tcPr/>
                </a:tc>
                <a:extLst>
                  <a:ext uri="{0D108BD9-81ED-4DB2-BD59-A6C34878D82A}">
                    <a16:rowId xmlns:a16="http://schemas.microsoft.com/office/drawing/2014/main" val="10000"/>
                  </a:ext>
                </a:extLst>
              </a:tr>
            </a:tbl>
          </a:graphicData>
        </a:graphic>
      </p:graphicFrame>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834" y="3437805"/>
            <a:ext cx="2828925" cy="2543175"/>
          </a:xfrm>
          <a:prstGeom prst="rect">
            <a:avLst/>
          </a:prstGeom>
        </p:spPr>
      </p:pic>
    </p:spTree>
    <p:extLst>
      <p:ext uri="{BB962C8B-B14F-4D97-AF65-F5344CB8AC3E}">
        <p14:creationId xmlns:p14="http://schemas.microsoft.com/office/powerpoint/2010/main" val="54981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FFC000"/>
                </a:solidFill>
              </a:rPr>
              <a:t>Yüz Tanıma Nedir.. ?</a:t>
            </a:r>
            <a:endParaRPr lang="tr-TR" dirty="0">
              <a:solidFill>
                <a:srgbClr val="FFC000"/>
              </a:solidFill>
            </a:endParaRPr>
          </a:p>
        </p:txBody>
      </p:sp>
      <p:sp>
        <p:nvSpPr>
          <p:cNvPr id="3" name="İçerik Yer Tutucusu 2"/>
          <p:cNvSpPr>
            <a:spLocks noGrp="1"/>
          </p:cNvSpPr>
          <p:nvPr>
            <p:ph idx="1"/>
          </p:nvPr>
        </p:nvSpPr>
        <p:spPr/>
        <p:txBody>
          <a:bodyPr/>
          <a:lstStyle/>
          <a:p>
            <a:r>
              <a:rPr lang="tr-TR" dirty="0"/>
              <a:t>Yüz tarama sistemleri de teknolojinin gelişmesiyle birlikte eskiye oranla çok daha iyi sonuçlar vermektedir. Özellik yüzün tamamını kaydedilmesindense küçük bir algoritma sistemi yazılarak sadece belirli oranların ve referans noktaların depolanması sonucunda yüz tanıma; havaalanları, polis merkezleri, kasalar gibi yüksek güvenlik aranılan yerlerde de kullanılmaya başlanmıştır. </a:t>
            </a:r>
          </a:p>
          <a:p>
            <a:endParaRPr lang="tr-TR" dirty="0"/>
          </a:p>
        </p:txBody>
      </p:sp>
    </p:spTree>
    <p:extLst>
      <p:ext uri="{BB962C8B-B14F-4D97-AF65-F5344CB8AC3E}">
        <p14:creationId xmlns:p14="http://schemas.microsoft.com/office/powerpoint/2010/main" val="115146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FFC000"/>
                </a:solidFill>
              </a:rPr>
              <a:t>Dezavantajları !!</a:t>
            </a:r>
          </a:p>
        </p:txBody>
      </p:sp>
      <p:sp>
        <p:nvSpPr>
          <p:cNvPr id="3" name="İçerik Yer Tutucusu 2"/>
          <p:cNvSpPr>
            <a:spLocks noGrp="1"/>
          </p:cNvSpPr>
          <p:nvPr>
            <p:ph idx="1"/>
          </p:nvPr>
        </p:nvSpPr>
        <p:spPr/>
        <p:txBody>
          <a:bodyPr/>
          <a:lstStyle/>
          <a:p>
            <a:r>
              <a:rPr lang="tr-TR" dirty="0"/>
              <a:t>Yüz taramanın dezavantajları, yüzün geometrik şeklindeki bozulma (kilo alma – verme…) sonucunda okumanın imkânsızlaşmasıdır. Ayrıca taranan kısım çok büyük olduğundan, depolama ve kontrol işlemlerinin hem çok uzun hem de maliyetli olması olarak tanımlanabilir. </a:t>
            </a:r>
          </a:p>
          <a:p>
            <a:endParaRPr lang="tr-TR" dirty="0"/>
          </a:p>
        </p:txBody>
      </p:sp>
    </p:spTree>
    <p:extLst>
      <p:ext uri="{BB962C8B-B14F-4D97-AF65-F5344CB8AC3E}">
        <p14:creationId xmlns:p14="http://schemas.microsoft.com/office/powerpoint/2010/main" val="248912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FFC000"/>
                </a:solidFill>
              </a:rPr>
              <a:t>Yüz Tanıma Algoritmaları</a:t>
            </a:r>
          </a:p>
        </p:txBody>
      </p:sp>
      <p:sp>
        <p:nvSpPr>
          <p:cNvPr id="3" name="İçerik Yer Tutucusu 2"/>
          <p:cNvSpPr>
            <a:spLocks noGrp="1"/>
          </p:cNvSpPr>
          <p:nvPr>
            <p:ph idx="1"/>
          </p:nvPr>
        </p:nvSpPr>
        <p:spPr>
          <a:xfrm>
            <a:off x="1103312" y="1380226"/>
            <a:ext cx="8946541" cy="4868173"/>
          </a:xfrm>
        </p:spPr>
        <p:txBody>
          <a:bodyPr>
            <a:normAutofit/>
          </a:bodyPr>
          <a:lstStyle/>
          <a:p>
            <a:pPr marL="0" indent="0">
              <a:buNone/>
            </a:pPr>
            <a:r>
              <a:rPr lang="tr-TR" sz="1400" dirty="0"/>
              <a:t>Yüz tanıma algoritmaları genel yapı itibariyle ikiye ayırabiliriz. Bunlardan birincisi resimler üzerinden yapılan yüz tanıma tekniği, diğeri ise hareketli bir görüntü üzerinden yüz tanıma tekniğidir. Bu iki teknolojide günümüzde onlarca yerde kullanılmaktadır.  Bunlara örnek olarak birçok ülkenin kullanıma başladığı pasaport kontrolündeki yüz taramaları ve </a:t>
            </a:r>
            <a:r>
              <a:rPr lang="tr-TR" sz="1400" dirty="0" err="1"/>
              <a:t>mobese</a:t>
            </a:r>
            <a:r>
              <a:rPr lang="tr-TR" sz="1400" dirty="0"/>
              <a:t> kameraları gibi ülke çapında kullanılan kameralarda Interpol’ün yapmış olduğu yüz tanımlama uygulaması gösterilebilir </a:t>
            </a:r>
          </a:p>
          <a:p>
            <a:pPr marL="0" indent="0">
              <a:buNone/>
            </a:pPr>
            <a:endParaRPr lang="tr-TR" sz="1400" dirty="0"/>
          </a:p>
          <a:p>
            <a:pPr marL="0" indent="0">
              <a:buNone/>
            </a:pPr>
            <a:r>
              <a:rPr lang="tr-TR" sz="1400" dirty="0"/>
              <a:t>Pasaport kontrolündeki mantık kişinin yüzündeki </a:t>
            </a:r>
            <a:r>
              <a:rPr lang="tr-TR" sz="1400" dirty="0" err="1"/>
              <a:t>biyometrik</a:t>
            </a:r>
            <a:r>
              <a:rPr lang="tr-TR" sz="1400" dirty="0"/>
              <a:t> detaylar kişi ile eşleştirilerek bir sonraki pasaport geçişlerinde aynı kişi olup olmadığına dayanır. Bu yöntemde kişinin yüzünün </a:t>
            </a:r>
            <a:r>
              <a:rPr lang="tr-TR" sz="1400" dirty="0" err="1"/>
              <a:t>biyometrik</a:t>
            </a:r>
            <a:r>
              <a:rPr lang="tr-TR" sz="1400" dirty="0"/>
              <a:t> özellikleri tanımlanarak (örneğin burnun ağız ile arasındaki uzaklık, gözlerin birbiriyle olan uzaklığının ağzının genişliğine oranı gibi.) sisteme kaydedilir. Sonrasında geçişlerde sadece kameraya bakmak suretiyle eski ve yeni veriler karşılaştırılır. </a:t>
            </a:r>
          </a:p>
          <a:p>
            <a:endParaRPr lang="tr-TR" sz="1400" dirty="0"/>
          </a:p>
          <a:p>
            <a:pPr marL="0" indent="0">
              <a:buNone/>
            </a:pPr>
            <a:r>
              <a:rPr lang="tr-TR" sz="1400" dirty="0" err="1"/>
              <a:t>Mobese</a:t>
            </a:r>
            <a:r>
              <a:rPr lang="tr-TR" sz="1400" dirty="0"/>
              <a:t> kameralarındaki Interpol uygulaması ise daha önceden veri tabanına kaydedilmemiş bir görüntünün anlık yakalanan görüntülerle karşılaştırılması mantığına dayanmaktadır. Böylelikle aranan kişinin görüntüsü veri tabanında tutulup diğer kontrol edilen kişilerin görüntüleri veri tabanında tutulmamaktadır. Fakat bu yöntemin en büyük dezavantajı işlenecek verinin çok fazla olmasından dolayı çok iyi donanıma sahip olunması gerekmektedir. </a:t>
            </a:r>
          </a:p>
        </p:txBody>
      </p:sp>
    </p:spTree>
    <p:extLst>
      <p:ext uri="{BB962C8B-B14F-4D97-AF65-F5344CB8AC3E}">
        <p14:creationId xmlns:p14="http://schemas.microsoft.com/office/powerpoint/2010/main" val="306291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910256"/>
          </a:xfrm>
        </p:spPr>
        <p:txBody>
          <a:bodyPr/>
          <a:lstStyle/>
          <a:p>
            <a:r>
              <a:rPr lang="tr-TR" b="1" dirty="0">
                <a:solidFill>
                  <a:srgbClr val="FFC000"/>
                </a:solidFill>
              </a:rPr>
              <a:t>Yüz Tanıma Algoritmaları</a:t>
            </a:r>
            <a:endParaRPr lang="tr-TR" dirty="0">
              <a:solidFill>
                <a:srgbClr val="FFC000"/>
              </a:solidFill>
            </a:endParaRP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04514518"/>
              </p:ext>
            </p:extLst>
          </p:nvPr>
        </p:nvGraphicFramePr>
        <p:xfrm>
          <a:off x="827266" y="1449237"/>
          <a:ext cx="10930537" cy="5011947"/>
        </p:xfrm>
        <a:graphic>
          <a:graphicData uri="http://schemas.openxmlformats.org/drawingml/2006/table">
            <a:tbl>
              <a:tblPr firstRow="1" bandRow="1">
                <a:tableStyleId>{00A15C55-8517-42AA-B614-E9B94910E393}</a:tableStyleId>
              </a:tblPr>
              <a:tblGrid>
                <a:gridCol w="6781232">
                  <a:extLst>
                    <a:ext uri="{9D8B030D-6E8A-4147-A177-3AD203B41FA5}">
                      <a16:colId xmlns:a16="http://schemas.microsoft.com/office/drawing/2014/main" val="20000"/>
                    </a:ext>
                  </a:extLst>
                </a:gridCol>
                <a:gridCol w="4149305">
                  <a:extLst>
                    <a:ext uri="{9D8B030D-6E8A-4147-A177-3AD203B41FA5}">
                      <a16:colId xmlns:a16="http://schemas.microsoft.com/office/drawing/2014/main" val="20001"/>
                    </a:ext>
                  </a:extLst>
                </a:gridCol>
              </a:tblGrid>
              <a:tr h="5011947">
                <a:tc>
                  <a:txBody>
                    <a:bodyPr/>
                    <a:lstStyle/>
                    <a:p>
                      <a:endParaRPr lang="tr-TR" sz="1400" dirty="0"/>
                    </a:p>
                    <a:p>
                      <a:endParaRPr lang="tr-TR" sz="1400" dirty="0"/>
                    </a:p>
                    <a:p>
                      <a:r>
                        <a:rPr lang="tr-TR" sz="1800" dirty="0">
                          <a:solidFill>
                            <a:srgbClr val="FFC000"/>
                          </a:solidFill>
                        </a:rPr>
                        <a:t>Yüz tanımlama algoritmalarında işleyiş adımları şöyledir;</a:t>
                      </a:r>
                    </a:p>
                    <a:p>
                      <a:pPr marL="285750" indent="-285750">
                        <a:buFont typeface="Arial" panose="020B0604020202020204" pitchFamily="34" charset="0"/>
                        <a:buChar char="•"/>
                      </a:pPr>
                      <a:endParaRPr lang="tr-TR" sz="1400" dirty="0"/>
                    </a:p>
                    <a:p>
                      <a:pPr marL="285750" indent="-285750">
                        <a:buFont typeface="Arial" panose="020B0604020202020204" pitchFamily="34" charset="0"/>
                        <a:buChar char="•"/>
                      </a:pPr>
                      <a:r>
                        <a:rPr lang="tr-TR" sz="1400" b="0" dirty="0"/>
                        <a:t>Web cam veya trafik kameraları gibi optik bir   kaynaktan resim girişi, </a:t>
                      </a:r>
                    </a:p>
                    <a:p>
                      <a:pPr marL="0" indent="0">
                        <a:buFontTx/>
                        <a:buNone/>
                      </a:pPr>
                      <a:r>
                        <a:rPr lang="tr-TR" sz="1400" b="0" dirty="0"/>
                        <a:t>     </a:t>
                      </a:r>
                    </a:p>
                    <a:p>
                      <a:pPr marL="285750" indent="-285750">
                        <a:buFont typeface="Arial" panose="020B0604020202020204" pitchFamily="34" charset="0"/>
                        <a:buChar char="•"/>
                      </a:pPr>
                      <a:r>
                        <a:rPr lang="tr-TR" sz="1400" b="0" dirty="0"/>
                        <a:t>Resmi eğiterek yüzün tamamının alınmasındansa sadece kesitinin alınması için hazırlanması.</a:t>
                      </a:r>
                    </a:p>
                    <a:p>
                      <a:pPr marL="0" indent="0">
                        <a:buFont typeface="Arial" panose="020B0604020202020204" pitchFamily="34" charset="0"/>
                        <a:buNone/>
                      </a:pPr>
                      <a:endParaRPr lang="tr-TR" sz="1400" b="0" dirty="0"/>
                    </a:p>
                    <a:p>
                      <a:pPr marL="285750" indent="-285750">
                        <a:buFont typeface="Arial" panose="020B0604020202020204" pitchFamily="34" charset="0"/>
                        <a:buChar char="•"/>
                      </a:pPr>
                      <a:r>
                        <a:rPr lang="tr-TR" sz="1400" b="0" dirty="0"/>
                        <a:t> Yüz kesitinin alınarak veri tabanındaki yüz kesiti ile karşılaştırılması.</a:t>
                      </a:r>
                    </a:p>
                    <a:p>
                      <a:pPr marL="0" indent="0">
                        <a:buFont typeface="Arial" panose="020B0604020202020204" pitchFamily="34" charset="0"/>
                        <a:buNone/>
                      </a:pPr>
                      <a:endParaRPr lang="tr-TR" sz="1400" b="0" dirty="0"/>
                    </a:p>
                    <a:p>
                      <a:pPr marL="285750" indent="-285750">
                        <a:buFont typeface="Arial" panose="020B0604020202020204" pitchFamily="34" charset="0"/>
                        <a:buChar char="•"/>
                      </a:pPr>
                      <a:r>
                        <a:rPr lang="tr-TR" sz="1400" b="0" dirty="0"/>
                        <a:t> Uyumsuzluk durumunda resim girişinden itibaren adımların tekrar edilmesi.</a:t>
                      </a:r>
                    </a:p>
                    <a:p>
                      <a:pPr marL="0" indent="0">
                        <a:buFont typeface="Arial" panose="020B0604020202020204" pitchFamily="34" charset="0"/>
                        <a:buNone/>
                      </a:pPr>
                      <a:endParaRPr lang="tr-TR" sz="1400" b="0" dirty="0"/>
                    </a:p>
                    <a:p>
                      <a:pPr marL="285750" indent="-285750">
                        <a:buFont typeface="Arial" panose="020B0604020202020204" pitchFamily="34" charset="0"/>
                        <a:buChar char="•"/>
                      </a:pPr>
                      <a:r>
                        <a:rPr lang="tr-TR" sz="1400" b="0" dirty="0"/>
                        <a:t> Yüz kesitinin veri tabanındaki kayıtla eşleşmesi veya yeni bir kayıt alınması durumunda yüzün </a:t>
                      </a:r>
                      <a:r>
                        <a:rPr lang="tr-TR" sz="1400" b="0" dirty="0" err="1"/>
                        <a:t>biyometrik</a:t>
                      </a:r>
                      <a:r>
                        <a:rPr lang="tr-TR" sz="1400" b="0" dirty="0"/>
                        <a:t> özellikleri belirlenerek direk veri tabanına kayıt edilebilir veya bir sınıflandırmaya tabii tutularak karakteristik özelliklerine göre ayrıştırma yapılabilir. </a:t>
                      </a:r>
                    </a:p>
                  </a:txBody>
                  <a:tcPr/>
                </a:tc>
                <a:tc>
                  <a:txBody>
                    <a:bodyPr/>
                    <a:lstStyle/>
                    <a:p>
                      <a:endParaRPr lang="tr-TR" sz="1400" dirty="0"/>
                    </a:p>
                  </a:txBody>
                  <a:tcPr/>
                </a:tc>
                <a:extLst>
                  <a:ext uri="{0D108BD9-81ED-4DB2-BD59-A6C34878D82A}">
                    <a16:rowId xmlns:a16="http://schemas.microsoft.com/office/drawing/2014/main" val="10000"/>
                  </a:ext>
                </a:extLst>
              </a:tr>
            </a:tbl>
          </a:graphicData>
        </a:graphic>
      </p:graphicFrame>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500" y="1594276"/>
            <a:ext cx="3854283" cy="4575861"/>
          </a:xfrm>
          <a:prstGeom prst="rect">
            <a:avLst/>
          </a:prstGeom>
        </p:spPr>
      </p:pic>
    </p:spTree>
    <p:extLst>
      <p:ext uri="{BB962C8B-B14F-4D97-AF65-F5344CB8AC3E}">
        <p14:creationId xmlns:p14="http://schemas.microsoft.com/office/powerpoint/2010/main" val="237931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746354"/>
          </a:xfrm>
        </p:spPr>
        <p:txBody>
          <a:bodyPr/>
          <a:lstStyle/>
          <a:p>
            <a:r>
              <a:rPr lang="tr-TR" b="1" dirty="0">
                <a:solidFill>
                  <a:srgbClr val="FFC000"/>
                </a:solidFill>
              </a:rPr>
              <a:t>Yüz Tanıma Algoritmaları</a:t>
            </a:r>
            <a:endParaRPr lang="tr-TR" dirty="0">
              <a:solidFill>
                <a:srgbClr val="FFC000"/>
              </a:solidFill>
            </a:endParaRPr>
          </a:p>
        </p:txBody>
      </p:sp>
      <p:sp>
        <p:nvSpPr>
          <p:cNvPr id="3" name="İçerik Yer Tutucusu 2"/>
          <p:cNvSpPr>
            <a:spLocks noGrp="1"/>
          </p:cNvSpPr>
          <p:nvPr>
            <p:ph idx="1"/>
          </p:nvPr>
        </p:nvSpPr>
        <p:spPr>
          <a:xfrm>
            <a:off x="646112" y="1285336"/>
            <a:ext cx="11413616" cy="4963063"/>
          </a:xfrm>
        </p:spPr>
        <p:txBody>
          <a:bodyPr>
            <a:normAutofit/>
          </a:bodyPr>
          <a:lstStyle/>
          <a:p>
            <a:r>
              <a:rPr lang="tr-TR" dirty="0">
                <a:solidFill>
                  <a:srgbClr val="FFC000"/>
                </a:solidFill>
              </a:rPr>
              <a:t>Günümüzde sıklıkla kullanılan yüz tanıma algoritmalarından bazıları ise şunlardır.</a:t>
            </a:r>
          </a:p>
          <a:p>
            <a:endParaRPr lang="tr-TR" dirty="0"/>
          </a:p>
          <a:p>
            <a:pPr marL="0" indent="0">
              <a:buNone/>
            </a:pPr>
            <a:r>
              <a:rPr lang="tr-TR" sz="1400" b="1" dirty="0">
                <a:solidFill>
                  <a:srgbClr val="FFC000"/>
                </a:solidFill>
              </a:rPr>
              <a:t>PCA (</a:t>
            </a:r>
            <a:r>
              <a:rPr lang="tr-TR" sz="1400" b="1" dirty="0" err="1">
                <a:solidFill>
                  <a:srgbClr val="FFC000"/>
                </a:solidFill>
              </a:rPr>
              <a:t>Principal</a:t>
            </a:r>
            <a:r>
              <a:rPr lang="tr-TR" sz="1400" b="1" dirty="0">
                <a:solidFill>
                  <a:srgbClr val="FFC000"/>
                </a:solidFill>
              </a:rPr>
              <a:t> Component Analysis) / TBA (Temel </a:t>
            </a:r>
            <a:r>
              <a:rPr lang="tr-TR" sz="1400" b="1" dirty="0" err="1">
                <a:solidFill>
                  <a:srgbClr val="FFC000"/>
                </a:solidFill>
              </a:rPr>
              <a:t>BileĢenler</a:t>
            </a:r>
            <a:r>
              <a:rPr lang="tr-TR" sz="1400" b="1" dirty="0">
                <a:solidFill>
                  <a:srgbClr val="FFC000"/>
                </a:solidFill>
              </a:rPr>
              <a:t> Analizi) : </a:t>
            </a:r>
            <a:r>
              <a:rPr lang="tr-TR" sz="1400" dirty="0"/>
              <a:t>Görüntüdeki aynı kısımları tespit ederek sadece spesifik kısımlar kalacak şekilde görüntünün sıkıştırılıp karşılaştırılması esasına dayanır PCA yönteminde tanıma işleminin gerçekleşmesi için alınan örneklerle </a:t>
            </a:r>
            <a:r>
              <a:rPr lang="tr-TR" sz="1400" dirty="0" err="1"/>
              <a:t>veritabanında</a:t>
            </a:r>
            <a:r>
              <a:rPr lang="tr-TR" sz="1400" dirty="0"/>
              <a:t> bulunan örneklerin boyutları aynı olması gereklidir. Bu yöntemde kullanılan resimler </a:t>
            </a:r>
            <a:r>
              <a:rPr lang="tr-TR" sz="1400" dirty="0" err="1"/>
              <a:t>veritabanında</a:t>
            </a:r>
            <a:r>
              <a:rPr lang="tr-TR" sz="1400" dirty="0"/>
              <a:t> sıkıştırılmış ve küçültülmüş olarak bulunur. Bu sayede </a:t>
            </a:r>
            <a:r>
              <a:rPr lang="tr-TR" sz="1400" dirty="0" err="1"/>
              <a:t>veritabanı</a:t>
            </a:r>
            <a:r>
              <a:rPr lang="tr-TR" sz="1400" dirty="0"/>
              <a:t> yükü azaltılmış ve yüz tanıma hızı arttırılmıştır.</a:t>
            </a:r>
          </a:p>
          <a:p>
            <a:pPr marL="0" indent="0">
              <a:buNone/>
            </a:pPr>
            <a:endParaRPr lang="tr-TR" sz="1400" dirty="0"/>
          </a:p>
          <a:p>
            <a:pPr marL="0" indent="0">
              <a:buNone/>
            </a:pPr>
            <a:r>
              <a:rPr lang="tr-TR" sz="1400" b="1" dirty="0">
                <a:solidFill>
                  <a:srgbClr val="FFC000"/>
                </a:solidFill>
              </a:rPr>
              <a:t>ICA (</a:t>
            </a:r>
            <a:r>
              <a:rPr lang="tr-TR" sz="1400" b="1" dirty="0" err="1">
                <a:solidFill>
                  <a:srgbClr val="FFC000"/>
                </a:solidFill>
              </a:rPr>
              <a:t>Independent</a:t>
            </a:r>
            <a:r>
              <a:rPr lang="tr-TR" sz="1400" b="1" dirty="0">
                <a:solidFill>
                  <a:srgbClr val="FFC000"/>
                </a:solidFill>
              </a:rPr>
              <a:t> Component Analysis) / BBA (Bağımsız </a:t>
            </a:r>
            <a:r>
              <a:rPr lang="tr-TR" sz="1400" b="1" dirty="0" err="1">
                <a:solidFill>
                  <a:srgbClr val="FFC000"/>
                </a:solidFill>
              </a:rPr>
              <a:t>BileĢenler</a:t>
            </a:r>
            <a:r>
              <a:rPr lang="tr-TR" sz="1400" b="1" dirty="0">
                <a:solidFill>
                  <a:srgbClr val="FFC000"/>
                </a:solidFill>
              </a:rPr>
              <a:t> Analizi) : </a:t>
            </a:r>
            <a:r>
              <a:rPr lang="tr-TR" sz="1400" dirty="0"/>
              <a:t>Görüntüdeki temel bir bileşenin tespit edilerek diğer bileşenlerin fonksiyonun çıkarılması esasına dayanır. Görüntünün birebir işlenmesindense, sadece belirli fonksiyonlarının işlenebilmesi ve yaklaşık değerler çıkarıp bunların üzerinden işlem yapılabilmesini sağlar. </a:t>
            </a:r>
          </a:p>
          <a:p>
            <a:pPr marL="0" indent="0">
              <a:buNone/>
            </a:pPr>
            <a:endParaRPr lang="tr-TR" sz="1400" dirty="0"/>
          </a:p>
          <a:p>
            <a:pPr marL="0" indent="0">
              <a:buNone/>
            </a:pPr>
            <a:r>
              <a:rPr lang="tr-TR" sz="1400" b="1" dirty="0">
                <a:solidFill>
                  <a:srgbClr val="FFC000"/>
                </a:solidFill>
              </a:rPr>
              <a:t>LDA (</a:t>
            </a:r>
            <a:r>
              <a:rPr lang="tr-TR" sz="1400" b="1" dirty="0" err="1">
                <a:solidFill>
                  <a:srgbClr val="FFC000"/>
                </a:solidFill>
              </a:rPr>
              <a:t>LinearDiscriminant</a:t>
            </a:r>
            <a:r>
              <a:rPr lang="tr-TR" sz="1400" b="1" dirty="0">
                <a:solidFill>
                  <a:srgbClr val="FFC000"/>
                </a:solidFill>
              </a:rPr>
              <a:t> Analysis) /DDA (Doğrusal </a:t>
            </a:r>
            <a:r>
              <a:rPr lang="tr-TR" sz="1400" b="1" dirty="0" err="1">
                <a:solidFill>
                  <a:srgbClr val="FFC000"/>
                </a:solidFill>
              </a:rPr>
              <a:t>Diskriminant</a:t>
            </a:r>
            <a:r>
              <a:rPr lang="tr-TR" sz="1400" b="1" dirty="0">
                <a:solidFill>
                  <a:srgbClr val="FFC000"/>
                </a:solidFill>
              </a:rPr>
              <a:t> Analizi) : </a:t>
            </a:r>
            <a:r>
              <a:rPr lang="tr-TR" sz="1400" dirty="0"/>
              <a:t>Bu algoritmada amaç verilerin sınıflandırılması için gerekli olan ayırt edici öznitelikleri seçip, ayırt edici olmayan öznitelikleri elemektir. Böylelikle görüntüleri analiz ederken onların içerikleri değil özniteliklerine göre analiz edebilen bir yöntemdir.</a:t>
            </a:r>
          </a:p>
          <a:p>
            <a:pPr marL="0" indent="0">
              <a:buNone/>
            </a:pPr>
            <a:endParaRPr lang="tr-TR" sz="1400" dirty="0"/>
          </a:p>
          <a:p>
            <a:pPr marL="0" indent="0">
              <a:buNone/>
            </a:pPr>
            <a:r>
              <a:rPr lang="tr-TR" sz="1400" b="1" dirty="0">
                <a:solidFill>
                  <a:srgbClr val="FFC000"/>
                </a:solidFill>
              </a:rPr>
              <a:t>EP (</a:t>
            </a:r>
            <a:r>
              <a:rPr lang="tr-TR" sz="1400" b="1" dirty="0" err="1">
                <a:solidFill>
                  <a:srgbClr val="FFC000"/>
                </a:solidFill>
              </a:rPr>
              <a:t>EvolutionaryPursuit</a:t>
            </a:r>
            <a:r>
              <a:rPr lang="tr-TR" sz="1400" b="1" dirty="0">
                <a:solidFill>
                  <a:srgbClr val="FFC000"/>
                </a:solidFill>
              </a:rPr>
              <a:t>) / EP (Evrimsel Takip) : </a:t>
            </a:r>
            <a:r>
              <a:rPr lang="tr-TR" sz="1400" dirty="0"/>
              <a:t>Görüntüleri analiz ederken kişinin karakteristik ve evrimsel özelliklerine göre sınıflandırma ve tanımlama yapabilen bir algoritmadır. </a:t>
            </a:r>
          </a:p>
        </p:txBody>
      </p:sp>
    </p:spTree>
    <p:extLst>
      <p:ext uri="{BB962C8B-B14F-4D97-AF65-F5344CB8AC3E}">
        <p14:creationId xmlns:p14="http://schemas.microsoft.com/office/powerpoint/2010/main" val="1953589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746354"/>
          </a:xfrm>
        </p:spPr>
        <p:txBody>
          <a:bodyPr/>
          <a:lstStyle/>
          <a:p>
            <a:r>
              <a:rPr lang="tr-TR" b="1" dirty="0">
                <a:solidFill>
                  <a:srgbClr val="FFC000"/>
                </a:solidFill>
              </a:rPr>
              <a:t>Yüz Tanıma Algoritmaları</a:t>
            </a:r>
            <a:endParaRPr lang="tr-TR" dirty="0">
              <a:solidFill>
                <a:srgbClr val="FFC000"/>
              </a:solidFill>
            </a:endParaRPr>
          </a:p>
        </p:txBody>
      </p:sp>
      <p:sp>
        <p:nvSpPr>
          <p:cNvPr id="3" name="İçerik Yer Tutucusu 2"/>
          <p:cNvSpPr>
            <a:spLocks noGrp="1"/>
          </p:cNvSpPr>
          <p:nvPr>
            <p:ph idx="1"/>
          </p:nvPr>
        </p:nvSpPr>
        <p:spPr>
          <a:xfrm>
            <a:off x="646112" y="1285336"/>
            <a:ext cx="11413616" cy="4963063"/>
          </a:xfrm>
        </p:spPr>
        <p:txBody>
          <a:bodyPr>
            <a:normAutofit fontScale="92500" lnSpcReduction="10000"/>
          </a:bodyPr>
          <a:lstStyle/>
          <a:p>
            <a:r>
              <a:rPr lang="tr-TR" dirty="0">
                <a:solidFill>
                  <a:srgbClr val="FFC000"/>
                </a:solidFill>
              </a:rPr>
              <a:t>Günümüzde sıklıkla kullanılan yüz tanıma algoritmalarından bazıları ise şunlardır.</a:t>
            </a:r>
          </a:p>
          <a:p>
            <a:pPr marL="0" indent="0">
              <a:buNone/>
            </a:pPr>
            <a:endParaRPr lang="tr-TR" dirty="0"/>
          </a:p>
          <a:p>
            <a:pPr marL="0" indent="0">
              <a:buNone/>
            </a:pPr>
            <a:r>
              <a:rPr lang="tr-TR" sz="1400" b="1" dirty="0">
                <a:solidFill>
                  <a:srgbClr val="FFC000"/>
                </a:solidFill>
              </a:rPr>
              <a:t>EBGM (</a:t>
            </a:r>
            <a:r>
              <a:rPr lang="tr-TR" sz="1400" b="1" dirty="0" err="1">
                <a:solidFill>
                  <a:srgbClr val="FFC000"/>
                </a:solidFill>
              </a:rPr>
              <a:t>Elastic</a:t>
            </a:r>
            <a:r>
              <a:rPr lang="tr-TR" sz="1400" b="1" dirty="0">
                <a:solidFill>
                  <a:srgbClr val="FFC000"/>
                </a:solidFill>
              </a:rPr>
              <a:t> </a:t>
            </a:r>
            <a:r>
              <a:rPr lang="tr-TR" sz="1400" b="1" dirty="0" err="1">
                <a:solidFill>
                  <a:srgbClr val="FFC000"/>
                </a:solidFill>
              </a:rPr>
              <a:t>Bunch</a:t>
            </a:r>
            <a:r>
              <a:rPr lang="tr-TR" sz="1400" b="1" dirty="0">
                <a:solidFill>
                  <a:srgbClr val="FFC000"/>
                </a:solidFill>
              </a:rPr>
              <a:t> </a:t>
            </a:r>
            <a:r>
              <a:rPr lang="tr-TR" sz="1400" b="1" dirty="0" err="1">
                <a:solidFill>
                  <a:srgbClr val="FFC000"/>
                </a:solidFill>
              </a:rPr>
              <a:t>Graph</a:t>
            </a:r>
            <a:r>
              <a:rPr lang="tr-TR" sz="1400" b="1" dirty="0">
                <a:solidFill>
                  <a:srgbClr val="FFC000"/>
                </a:solidFill>
              </a:rPr>
              <a:t> </a:t>
            </a:r>
            <a:r>
              <a:rPr lang="tr-TR" sz="1400" b="1" dirty="0" err="1">
                <a:solidFill>
                  <a:srgbClr val="FFC000"/>
                </a:solidFill>
              </a:rPr>
              <a:t>Matching</a:t>
            </a:r>
            <a:r>
              <a:rPr lang="tr-TR" sz="1400" b="1" dirty="0">
                <a:solidFill>
                  <a:srgbClr val="FFC000"/>
                </a:solidFill>
              </a:rPr>
              <a:t>) / EDGĠ (Elastik Demet Grafik işaretleme) : </a:t>
            </a:r>
            <a:r>
              <a:rPr lang="tr-TR" sz="1400" dirty="0"/>
              <a:t>Bu yöntemde genişçe bir dikdörtgenler ızgarası insan yüzüne örtülerek yüz üzerindeki kritik noktaların işaretlenmesi sağlanır. Sonra bu noktalara göre bir özellik vektörü belirlenip grafik şablonları kullanılarak karşılaştırılması yapılır.</a:t>
            </a:r>
          </a:p>
          <a:p>
            <a:pPr marL="0" indent="0">
              <a:buNone/>
            </a:pPr>
            <a:endParaRPr lang="tr-TR" sz="1400" dirty="0"/>
          </a:p>
          <a:p>
            <a:pPr marL="0" indent="0">
              <a:buNone/>
            </a:pPr>
            <a:r>
              <a:rPr lang="tr-TR" sz="1400" b="1" dirty="0" err="1">
                <a:solidFill>
                  <a:srgbClr val="FFC000"/>
                </a:solidFill>
              </a:rPr>
              <a:t>TraceTransform</a:t>
            </a:r>
            <a:r>
              <a:rPr lang="tr-TR" sz="1400" b="1" dirty="0">
                <a:solidFill>
                  <a:srgbClr val="FFC000"/>
                </a:solidFill>
              </a:rPr>
              <a:t> Radon – iz Radon Dönüşümü :</a:t>
            </a:r>
            <a:r>
              <a:rPr lang="tr-TR" sz="1400" dirty="0"/>
              <a:t> Radon dönüşümü iki boyutlu uzayda düz çizgilere uygulanan </a:t>
            </a:r>
            <a:r>
              <a:rPr lang="tr-TR" sz="1400" dirty="0" err="1"/>
              <a:t>intergral</a:t>
            </a:r>
            <a:r>
              <a:rPr lang="tr-TR" sz="1400" dirty="0"/>
              <a:t> dönüşümüdür. Ters radon dönüşümü ile görüntülerin tekrar oluşturulması sağlanabilir. İz dönüşümü sayesinde cisimleri tanırken rotasyon, boyutlandırma gibi transformasyonların ektileri ortadan kaldırılır. Bu sayede farklı açılardan görüntüsü alınan cisimlerde tanınabilir.</a:t>
            </a:r>
          </a:p>
          <a:p>
            <a:pPr marL="0" indent="0">
              <a:buNone/>
            </a:pPr>
            <a:endParaRPr lang="tr-TR" sz="1400" dirty="0"/>
          </a:p>
          <a:p>
            <a:pPr marL="0" indent="0">
              <a:buNone/>
            </a:pPr>
            <a:r>
              <a:rPr lang="tr-TR" sz="1400" b="1" dirty="0">
                <a:solidFill>
                  <a:srgbClr val="FFC000"/>
                </a:solidFill>
              </a:rPr>
              <a:t>AAM (Active </a:t>
            </a:r>
            <a:r>
              <a:rPr lang="tr-TR" sz="1400" b="1" dirty="0" err="1">
                <a:solidFill>
                  <a:srgbClr val="FFC000"/>
                </a:solidFill>
              </a:rPr>
              <a:t>Appearance</a:t>
            </a:r>
            <a:r>
              <a:rPr lang="tr-TR" sz="1400" b="1" dirty="0">
                <a:solidFill>
                  <a:srgbClr val="FFC000"/>
                </a:solidFill>
              </a:rPr>
              <a:t> Model) / Aktif Görünüm Modeli : </a:t>
            </a:r>
            <a:r>
              <a:rPr lang="tr-TR" sz="1400" dirty="0"/>
              <a:t>Algoritma gri seviye resimler üstünde tahmin edilen nokta ile hedef nokta arasındaki farkların hesaplanmasıyla (</a:t>
            </a:r>
            <a:r>
              <a:rPr lang="tr-TR" sz="1400" dirty="0" err="1"/>
              <a:t>leastsquares</a:t>
            </a:r>
            <a:r>
              <a:rPr lang="tr-TR" sz="1400" dirty="0"/>
              <a:t>) çalışır .</a:t>
            </a:r>
          </a:p>
          <a:p>
            <a:pPr marL="0" indent="0">
              <a:buNone/>
            </a:pPr>
            <a:endParaRPr lang="tr-TR" sz="1400" dirty="0"/>
          </a:p>
          <a:p>
            <a:pPr marL="0" indent="0">
              <a:buNone/>
            </a:pPr>
            <a:r>
              <a:rPr lang="tr-TR" sz="1400" b="1" dirty="0">
                <a:solidFill>
                  <a:srgbClr val="FFC000"/>
                </a:solidFill>
              </a:rPr>
              <a:t>3D </a:t>
            </a:r>
            <a:r>
              <a:rPr lang="tr-TR" sz="1400" b="1" dirty="0" err="1">
                <a:solidFill>
                  <a:srgbClr val="FFC000"/>
                </a:solidFill>
              </a:rPr>
              <a:t>Morphable</a:t>
            </a:r>
            <a:r>
              <a:rPr lang="tr-TR" sz="1400" b="1" dirty="0">
                <a:solidFill>
                  <a:srgbClr val="FFC000"/>
                </a:solidFill>
              </a:rPr>
              <a:t> Model  – 3 Boyutlu Model Dönüştürme :</a:t>
            </a:r>
            <a:r>
              <a:rPr lang="tr-TR" sz="1400" dirty="0"/>
              <a:t>Bu algoritma ile görüntünün mevcuttaki diğer resimlerle birleştirerek ortaya çıkan yeni görüntüye olan uyumluluğu kontrol edilir. Böylelikle ortam şartlarına bağlı kalınmadan yüksek seviyede uygunluk elde edilir </a:t>
            </a:r>
          </a:p>
          <a:p>
            <a:pPr marL="0" indent="0">
              <a:buNone/>
            </a:pPr>
            <a:endParaRPr lang="tr-TR" sz="1400" dirty="0"/>
          </a:p>
          <a:p>
            <a:pPr marL="0" indent="0">
              <a:buNone/>
            </a:pPr>
            <a:r>
              <a:rPr lang="tr-TR" sz="1400" b="1" dirty="0">
                <a:solidFill>
                  <a:srgbClr val="FFC000"/>
                </a:solidFill>
              </a:rPr>
              <a:t>3-D </a:t>
            </a:r>
            <a:r>
              <a:rPr lang="tr-TR" sz="1400" b="1" dirty="0" err="1">
                <a:solidFill>
                  <a:srgbClr val="FFC000"/>
                </a:solidFill>
              </a:rPr>
              <a:t>FaceRecognition</a:t>
            </a:r>
            <a:r>
              <a:rPr lang="tr-TR" sz="1400" b="1" dirty="0">
                <a:solidFill>
                  <a:srgbClr val="FFC000"/>
                </a:solidFill>
              </a:rPr>
              <a:t> – 3 Boyutlu Yüz Eşleştirme : </a:t>
            </a:r>
            <a:r>
              <a:rPr lang="tr-TR" sz="1400" dirty="0"/>
              <a:t>Bu yöntemde insan yüzünün öncelikle </a:t>
            </a:r>
            <a:r>
              <a:rPr lang="tr-TR" sz="1400" b="1" dirty="0"/>
              <a:t>üzgün, mutlu, heyecanlı</a:t>
            </a:r>
            <a:r>
              <a:rPr lang="tr-TR" sz="1400" dirty="0"/>
              <a:t> gibi varyasyonları çıkarılır. Sonrasında eşleştirme durumlarında bu varyasyonlar kontrol edilerek uyumun en yüksek seviyede olması sağlanır. </a:t>
            </a:r>
          </a:p>
        </p:txBody>
      </p:sp>
    </p:spTree>
    <p:extLst>
      <p:ext uri="{BB962C8B-B14F-4D97-AF65-F5344CB8AC3E}">
        <p14:creationId xmlns:p14="http://schemas.microsoft.com/office/powerpoint/2010/main" val="2864136917"/>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424</TotalTime>
  <Words>1972</Words>
  <Application>Microsoft Office PowerPoint</Application>
  <PresentationFormat>Geniş ekran</PresentationFormat>
  <Paragraphs>157</Paragraphs>
  <Slides>21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Arial</vt:lpstr>
      <vt:lpstr>Trebuchet MS</vt:lpstr>
      <vt:lpstr>Wingdings</vt:lpstr>
      <vt:lpstr>Wingdings 3</vt:lpstr>
      <vt:lpstr>Yüzeyler</vt:lpstr>
      <vt:lpstr>Ad Soyad   : İBRAHİM CEM ŞÜĞÜN Bölümü    : Bilgisayar Mühendisliği Ögr No   : 1150606905 Ders    : Yapay Görme ve Örüntü Tanımaya Giriş Ödev Konusu : Matlab ile Yüz Tanıma Uygulaması</vt:lpstr>
      <vt:lpstr>Yüz Tanıma Nedir.. ?  </vt:lpstr>
      <vt:lpstr>Yüz Tanıma Nedir.. ?</vt:lpstr>
      <vt:lpstr>Yüz Tanıma Nedir.. ?</vt:lpstr>
      <vt:lpstr>Dezavantajları !!</vt:lpstr>
      <vt:lpstr>Yüz Tanıma Algoritmaları</vt:lpstr>
      <vt:lpstr>Yüz Tanıma Algoritmaları</vt:lpstr>
      <vt:lpstr>Yüz Tanıma Algoritmaları</vt:lpstr>
      <vt:lpstr>Yüz Tanıma Algoritmaları</vt:lpstr>
      <vt:lpstr>Matlab Ortamında Resimden Yüzleri Bulma İşlemi  </vt:lpstr>
      <vt:lpstr>Matlab Ortamında Resimden Yüzleri Bulma İşlemi  </vt:lpstr>
      <vt:lpstr>PCA Yöntemi ile Yüz Tanıma </vt:lpstr>
      <vt:lpstr>PCA Yöntemi ile Yüz Tanıma </vt:lpstr>
      <vt:lpstr>PCA Yöntemi ile Yüz Tanıma </vt:lpstr>
      <vt:lpstr>PCA Yöntemi ile Yüz Tanıma </vt:lpstr>
      <vt:lpstr>PCA Yöntemi ile Yüz Tanıma </vt:lpstr>
      <vt:lpstr>PCA Yöntemi ile Yüz Tanıma </vt:lpstr>
      <vt:lpstr>PCA Yöntemi ile Yüz Tanıma </vt:lpstr>
      <vt:lpstr>Veri Tabanı Oluşturulması  </vt:lpstr>
      <vt:lpstr>Veri Tabanı Oluşturulması  </vt:lpstr>
      <vt:lpstr>KAYNAKLAR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Soyad  :Şener AKDOĞAN Bölümü   :Bilgisayar Mühendisliği Ders   :Yapay Görme ve Örüntü Tanımaya Giriş Ödev Konusu :Matlab ile Yüz Tanıma Uygulaması</dc:title>
  <dc:creator>Sener Akdogan</dc:creator>
  <cp:lastModifiedBy>Zibi</cp:lastModifiedBy>
  <cp:revision>28</cp:revision>
  <dcterms:created xsi:type="dcterms:W3CDTF">2016-12-21T07:20:35Z</dcterms:created>
  <dcterms:modified xsi:type="dcterms:W3CDTF">2021-02-05T11:57:08Z</dcterms:modified>
</cp:coreProperties>
</file>