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4" y="3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39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14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16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52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83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311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393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80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789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8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274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467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422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6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96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52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07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3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894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94fd99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1394fd99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1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189775"/>
            <a:ext cx="91440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-TR" sz="2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Türkiye’de İnsan Mekan ve Coğrafya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850" y="4587043"/>
            <a:ext cx="9138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200">
                <a:solidFill>
                  <a:srgbClr val="FFFFFF"/>
                </a:solidFill>
              </a:rPr>
              <a:t>Araş. Gör. Dr. İbrahim Tuğrul ÇINAR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929831"/>
            <a:ext cx="9144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Temel Kavramlar ve Türkiye'nin jeopolitik konumu</a:t>
            </a:r>
            <a:endParaRPr lang="tr-T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5144075"/>
            <a:ext cx="116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Hafta </a:t>
            </a:r>
            <a:r>
              <a:rPr lang="tr-TR" sz="1200" b="1" dirty="0">
                <a:solidFill>
                  <a:schemeClr val="lt1"/>
                </a:solidFill>
              </a:rPr>
              <a:t>2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1761" y="1001549"/>
            <a:ext cx="8580300" cy="45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Beşeri coğrafya </a:t>
            </a:r>
            <a:r>
              <a:rPr lang="tr-TR" sz="1800" dirty="0">
                <a:solidFill>
                  <a:srgbClr val="0E457F"/>
                </a:solidFill>
              </a:rPr>
              <a:t>ise, yeryüzü unsurları üzerinde insan kaynaklı faaliyetleri inceler.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Beşeri coğrafya insanı</a:t>
            </a:r>
            <a:r>
              <a:rPr lang="tr-TR" sz="1800" dirty="0">
                <a:solidFill>
                  <a:srgbClr val="0E457F"/>
                </a:solidFill>
              </a:rPr>
              <a:t>, özelliklerini ve faaliyetlerini </a:t>
            </a:r>
            <a:r>
              <a:rPr lang="tr-TR" sz="1800" b="1" dirty="0">
                <a:solidFill>
                  <a:srgbClr val="0E457F"/>
                </a:solidFill>
              </a:rPr>
              <a:t>çevreyle ilişki içinde </a:t>
            </a:r>
            <a:r>
              <a:rPr lang="tr-TR" sz="1800" dirty="0">
                <a:solidFill>
                  <a:srgbClr val="0E457F"/>
                </a:solidFill>
              </a:rPr>
              <a:t>ve meydana getirdikleri mekânsal örgütlenme biçimiyle inceler.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Beşeri </a:t>
            </a:r>
            <a:r>
              <a:rPr lang="tr-TR" sz="1800" dirty="0" err="1">
                <a:solidFill>
                  <a:srgbClr val="0E457F"/>
                </a:solidFill>
              </a:rPr>
              <a:t>coğrafya’nın</a:t>
            </a:r>
            <a:r>
              <a:rPr lang="tr-TR" sz="1800" dirty="0">
                <a:solidFill>
                  <a:srgbClr val="0E457F"/>
                </a:solidFill>
              </a:rPr>
              <a:t> alt dalları: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Nüfus coğrafyası</a:t>
            </a:r>
            <a:r>
              <a:rPr lang="tr-TR" sz="1800" dirty="0">
                <a:solidFill>
                  <a:srgbClr val="0E457F"/>
                </a:solidFill>
              </a:rPr>
              <a:t>, </a:t>
            </a:r>
            <a:r>
              <a:rPr lang="tr-TR" sz="1800" b="1" dirty="0">
                <a:solidFill>
                  <a:srgbClr val="0E457F"/>
                </a:solidFill>
              </a:rPr>
              <a:t>yerleşme coğrafyası</a:t>
            </a:r>
            <a:r>
              <a:rPr lang="tr-TR" sz="1800" dirty="0">
                <a:solidFill>
                  <a:srgbClr val="0E457F"/>
                </a:solidFill>
              </a:rPr>
              <a:t>, </a:t>
            </a:r>
            <a:r>
              <a:rPr lang="tr-TR" sz="1800" b="1" dirty="0">
                <a:solidFill>
                  <a:srgbClr val="0E457F"/>
                </a:solidFill>
              </a:rPr>
              <a:t>siyasi coğrafya</a:t>
            </a:r>
            <a:r>
              <a:rPr lang="tr-TR" sz="1800" dirty="0">
                <a:solidFill>
                  <a:srgbClr val="0E457F"/>
                </a:solidFill>
              </a:rPr>
              <a:t>, </a:t>
            </a:r>
            <a:r>
              <a:rPr lang="tr-TR" sz="1800" b="1" dirty="0">
                <a:solidFill>
                  <a:srgbClr val="0E457F"/>
                </a:solidFill>
              </a:rPr>
              <a:t>kültürel coğrafya</a:t>
            </a:r>
            <a:r>
              <a:rPr lang="tr-TR" sz="1800" dirty="0">
                <a:solidFill>
                  <a:srgbClr val="0E457F"/>
                </a:solidFill>
              </a:rPr>
              <a:t>, </a:t>
            </a:r>
            <a:r>
              <a:rPr lang="tr-TR" sz="1800" b="1" dirty="0">
                <a:solidFill>
                  <a:srgbClr val="0E457F"/>
                </a:solidFill>
              </a:rPr>
              <a:t>ulaşım coğrafyası </a:t>
            </a:r>
            <a:r>
              <a:rPr lang="tr-TR" sz="1800" dirty="0">
                <a:solidFill>
                  <a:srgbClr val="0E457F"/>
                </a:solidFill>
              </a:rPr>
              <a:t>ve </a:t>
            </a:r>
            <a:r>
              <a:rPr lang="tr-TR" sz="1800" b="1" dirty="0">
                <a:solidFill>
                  <a:srgbClr val="0E457F"/>
                </a:solidFill>
              </a:rPr>
              <a:t>ekonomik coğrafya</a:t>
            </a:r>
            <a:r>
              <a:rPr lang="tr-TR" sz="1800" dirty="0">
                <a:solidFill>
                  <a:srgbClr val="0E457F"/>
                </a:solidFill>
              </a:rPr>
              <a:t>, …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295341" y="523438"/>
            <a:ext cx="84894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dirty="0">
                <a:solidFill>
                  <a:srgbClr val="0E457F"/>
                </a:solidFill>
              </a:rPr>
              <a:t>Temel Kavramlar</a:t>
            </a:r>
            <a:endParaRPr sz="2000" b="1" dirty="0">
              <a:solidFill>
                <a:srgbClr val="0E4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4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817738"/>
            <a:ext cx="8580300" cy="45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Nüfus Coğrafyası</a:t>
            </a:r>
            <a:r>
              <a:rPr lang="tr-TR" sz="1800" dirty="0">
                <a:solidFill>
                  <a:srgbClr val="0E457F"/>
                </a:solidFill>
              </a:rPr>
              <a:t>: Bu bilim dalı nüfusun özelliklerini, dağılışını, göçleri ve bunları etkileyen etmenleri inceler. </a:t>
            </a:r>
            <a:endParaRPr lang="tr-TR" sz="1800" b="1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b="1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Yerleşme Coğrafyası: </a:t>
            </a:r>
            <a:r>
              <a:rPr lang="tr-TR" sz="1800" dirty="0">
                <a:solidFill>
                  <a:srgbClr val="0E457F"/>
                </a:solidFill>
              </a:rPr>
              <a:t>Yerleşmenin oluşumunu, gelişimini, özelliklerini ve bunları etkileyen etmenleri inceleyen bilim dalıdır. </a:t>
            </a:r>
            <a:r>
              <a:rPr lang="tr-TR" sz="1800" b="1" dirty="0">
                <a:solidFill>
                  <a:srgbClr val="0E457F"/>
                </a:solidFill>
              </a:rPr>
              <a:t>Yerleşme</a:t>
            </a:r>
            <a:r>
              <a:rPr lang="tr-TR" sz="1800" dirty="0">
                <a:solidFill>
                  <a:srgbClr val="0E457F"/>
                </a:solidFill>
              </a:rPr>
              <a:t>, insanın çalıştığı ve barındığı yeri içine alan </a:t>
            </a:r>
            <a:r>
              <a:rPr lang="tr-TR" sz="1800" b="1" dirty="0">
                <a:solidFill>
                  <a:srgbClr val="0E457F"/>
                </a:solidFill>
              </a:rPr>
              <a:t>yöre</a:t>
            </a:r>
            <a:r>
              <a:rPr lang="tr-TR" sz="1800" dirty="0">
                <a:solidFill>
                  <a:srgbClr val="0E457F"/>
                </a:solidFill>
              </a:rPr>
              <a:t>: kır-kent, köy-şehir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Yöre</a:t>
            </a:r>
            <a:r>
              <a:rPr lang="tr-TR" sz="1800" dirty="0">
                <a:solidFill>
                  <a:srgbClr val="0E457F"/>
                </a:solidFill>
              </a:rPr>
              <a:t>: Bir </a:t>
            </a:r>
            <a:r>
              <a:rPr lang="tr-TR" sz="1800" b="1" dirty="0">
                <a:solidFill>
                  <a:srgbClr val="0E457F"/>
                </a:solidFill>
              </a:rPr>
              <a:t>bölgenin</a:t>
            </a:r>
            <a:r>
              <a:rPr lang="tr-TR" sz="1800" dirty="0">
                <a:solidFill>
                  <a:srgbClr val="0E457F"/>
                </a:solidFill>
              </a:rPr>
              <a:t> belli bir yer ve çevresini kapsayan sınırlı bölümü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			       </a:t>
            </a:r>
            <a:r>
              <a:rPr lang="tr-TR" sz="2800" dirty="0">
                <a:solidFill>
                  <a:srgbClr val="0E457F"/>
                </a:solidFill>
              </a:rPr>
              <a:t>Bölge</a:t>
            </a:r>
            <a:r>
              <a:rPr lang="tr-TR" sz="1800" dirty="0">
                <a:solidFill>
                  <a:srgbClr val="0E457F"/>
                </a:solidFill>
              </a:rPr>
              <a:t>  &gt;&gt;  Yöre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95341" y="523438"/>
            <a:ext cx="84894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dirty="0">
                <a:solidFill>
                  <a:srgbClr val="0E457F"/>
                </a:solidFill>
              </a:rPr>
              <a:t>Temel Kavramlar</a:t>
            </a:r>
            <a:endParaRPr sz="2000" b="1" dirty="0">
              <a:solidFill>
                <a:srgbClr val="0E4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3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817738"/>
            <a:ext cx="8580300" cy="45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Siyasi Coğrafya</a:t>
            </a:r>
            <a:r>
              <a:rPr lang="tr-TR" sz="1800" dirty="0">
                <a:solidFill>
                  <a:srgbClr val="0E457F"/>
                </a:solidFill>
              </a:rPr>
              <a:t>: Siyasi olayların nedenlerini, meydana geldikleri yerlerle bağlantılarını ve bu olayların dağılışını inceleyen bilim dalıdır.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Ekonomik Coğrafya (İktisadi coğrafya)</a:t>
            </a:r>
            <a:r>
              <a:rPr lang="tr-TR" sz="1800" dirty="0">
                <a:solidFill>
                  <a:srgbClr val="0E457F"/>
                </a:solidFill>
              </a:rPr>
              <a:t>: ekonomiyi araştırmaya yönelik coğrafi bir yaklaşım edinen coğrafyanın bir alt disiplinidir.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Ekonomik coğrafyacının, diğer iktisatçılardan ayırt edici perspektifi </a:t>
            </a:r>
            <a:r>
              <a:rPr lang="tr-TR" sz="1800" b="1" dirty="0">
                <a:solidFill>
                  <a:srgbClr val="0E457F"/>
                </a:solidFill>
              </a:rPr>
              <a:t>olaylara </a:t>
            </a:r>
            <a:r>
              <a:rPr lang="tr-TR" sz="1800" dirty="0">
                <a:solidFill>
                  <a:srgbClr val="0E457F"/>
                </a:solidFill>
              </a:rPr>
              <a:t>“</a:t>
            </a:r>
            <a:r>
              <a:rPr lang="tr-TR" sz="1800" b="1" dirty="0" err="1">
                <a:solidFill>
                  <a:srgbClr val="0E457F"/>
                </a:solidFill>
              </a:rPr>
              <a:t>mekansal</a:t>
            </a:r>
            <a:r>
              <a:rPr lang="tr-TR" sz="1800" dirty="0">
                <a:solidFill>
                  <a:srgbClr val="0E457F"/>
                </a:solidFill>
              </a:rPr>
              <a:t>” </a:t>
            </a:r>
            <a:r>
              <a:rPr lang="tr-TR" sz="1800" b="1" dirty="0">
                <a:solidFill>
                  <a:srgbClr val="0E457F"/>
                </a:solidFill>
              </a:rPr>
              <a:t>yaklaşmasıdır</a:t>
            </a:r>
            <a:r>
              <a:rPr lang="tr-TR" sz="1800" dirty="0">
                <a:solidFill>
                  <a:srgbClr val="0E457F"/>
                </a:solidFill>
              </a:rPr>
              <a:t>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95341" y="523438"/>
            <a:ext cx="84894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dirty="0">
                <a:solidFill>
                  <a:srgbClr val="0E457F"/>
                </a:solidFill>
              </a:rPr>
              <a:t>Temel Kavramlar</a:t>
            </a:r>
            <a:endParaRPr sz="2000" b="1" dirty="0">
              <a:solidFill>
                <a:srgbClr val="0E457F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B0904F4-A2CC-44CD-BAB3-24C7A50F5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22" y="3657922"/>
            <a:ext cx="6323527" cy="14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3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817738"/>
            <a:ext cx="8580300" cy="4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Jeopolitik Nedir?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Jeopolitik, devletlerin coğrafi özellikleriyle siyasetleri arasındaki ilişkileri inceleyen bilim dalıdır.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Siyasi coğrafyadan doğan bir bilim dalıdır.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Türkiye’nin Jeopolitik Önemi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Türkiye'yi dünya meselelerinde </a:t>
            </a:r>
            <a:r>
              <a:rPr lang="tr-TR" sz="1800" dirty="0" err="1">
                <a:solidFill>
                  <a:srgbClr val="0E457F"/>
                </a:solidFill>
              </a:rPr>
              <a:t>jeo</a:t>
            </a:r>
            <a:r>
              <a:rPr lang="tr-TR" sz="1800" dirty="0">
                <a:solidFill>
                  <a:srgbClr val="0E457F"/>
                </a:solidFill>
              </a:rPr>
              <a:t>-stratejik bir oyuncu haline getirmektedir.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Strateji</a:t>
            </a:r>
            <a:r>
              <a:rPr lang="tr-TR" sz="1800" dirty="0">
                <a:solidFill>
                  <a:srgbClr val="0E457F"/>
                </a:solidFill>
              </a:rPr>
              <a:t>;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önceden belirlenmiş bir amaca ulaşabilmek için, kullanılması gereken tüm yol ve yöntemlerin yine önceden belirlenmesi ve planlanması işidir.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8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817738"/>
            <a:ext cx="8580300" cy="4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Türkiye’nin </a:t>
            </a:r>
            <a:r>
              <a:rPr lang="tr-TR" sz="1800" b="1" dirty="0" err="1">
                <a:solidFill>
                  <a:srgbClr val="0E457F"/>
                </a:solidFill>
              </a:rPr>
              <a:t>jeo</a:t>
            </a:r>
            <a:r>
              <a:rPr lang="tr-TR" sz="1800" b="1" dirty="0">
                <a:solidFill>
                  <a:srgbClr val="0E457F"/>
                </a:solidFill>
              </a:rPr>
              <a:t>-politik önemi</a:t>
            </a:r>
            <a:r>
              <a:rPr lang="tr-TR" sz="1800" dirty="0">
                <a:solidFill>
                  <a:srgbClr val="0E457F"/>
                </a:solidFill>
              </a:rPr>
              <a:t>: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100" dirty="0">
                <a:solidFill>
                  <a:srgbClr val="0E457F"/>
                </a:solidFill>
              </a:rPr>
              <a:t>•</a:t>
            </a:r>
            <a:r>
              <a:rPr lang="tr-TR" dirty="0">
                <a:solidFill>
                  <a:srgbClr val="0E457F"/>
                </a:solidFill>
              </a:rPr>
              <a:t>	Karadeniz bölgesinde istikrar sağlamaktadır.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dirty="0">
                <a:solidFill>
                  <a:srgbClr val="0E457F"/>
                </a:solidFill>
              </a:rPr>
              <a:t>•	Boğazları kontrol etmektedir.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dirty="0">
                <a:solidFill>
                  <a:srgbClr val="0E457F"/>
                </a:solidFill>
              </a:rPr>
              <a:t>•	NATO'nun güneydoğu çapası olarak hizmet vermektedir.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dirty="0">
                <a:solidFill>
                  <a:srgbClr val="0E457F"/>
                </a:solidFill>
              </a:rPr>
              <a:t>•	Kafkasya'yı da içeren tüm güneydoğu bölgesinde Rusya'yı dengelemektedir.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dirty="0">
                <a:solidFill>
                  <a:srgbClr val="0E457F"/>
                </a:solidFill>
              </a:rPr>
              <a:t>•	Kafkaslarda yeni bağımsızlığını kazanmış (1990 sonrası) ülkeler için bir model teşkil eder.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dirty="0">
                <a:solidFill>
                  <a:srgbClr val="0E457F"/>
                </a:solidFill>
              </a:rPr>
              <a:t>•	Hazar </a:t>
            </a:r>
            <a:r>
              <a:rPr lang="tr-TR" dirty="0" err="1">
                <a:solidFill>
                  <a:srgbClr val="0E457F"/>
                </a:solidFill>
              </a:rPr>
              <a:t>havzası’nın</a:t>
            </a:r>
            <a:r>
              <a:rPr lang="tr-TR" dirty="0">
                <a:solidFill>
                  <a:srgbClr val="0E457F"/>
                </a:solidFill>
              </a:rPr>
              <a:t> zengin doğal kaynakları ile Batı dünyası arasında bir enerji köprüsüdür.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dirty="0">
                <a:solidFill>
                  <a:srgbClr val="0E457F"/>
                </a:solidFill>
              </a:rPr>
              <a:t>•	Batılı değerlerin doğuya yayılması için bir sıçrama tahtası görevi görür.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dirty="0">
                <a:solidFill>
                  <a:srgbClr val="0E457F"/>
                </a:solidFill>
              </a:rPr>
              <a:t>•	Orta Doğu gibi karışık bir coğrafyada, istikrarlı ender ülkelerden birisidir.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dirty="0">
                <a:solidFill>
                  <a:srgbClr val="0E457F"/>
                </a:solidFill>
              </a:rPr>
              <a:t>•	Balkan ve Orta Doğu meselelerinde önemli bir ülkedir. 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dirty="0">
                <a:solidFill>
                  <a:srgbClr val="0E457F"/>
                </a:solidFill>
              </a:rPr>
              <a:t>•	Demokratik rejimi ile köktenciliğe (El-kaide, </a:t>
            </a:r>
            <a:r>
              <a:rPr lang="tr-TR" dirty="0" err="1">
                <a:solidFill>
                  <a:srgbClr val="0E457F"/>
                </a:solidFill>
              </a:rPr>
              <a:t>Işid</a:t>
            </a:r>
            <a:r>
              <a:rPr lang="tr-TR" dirty="0">
                <a:solidFill>
                  <a:srgbClr val="0E457F"/>
                </a:solidFill>
              </a:rPr>
              <a:t>) karşı bir alternatifin başarılı bir örneğidir.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8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817738"/>
            <a:ext cx="8787468" cy="4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algn="just">
              <a:lnSpc>
                <a:spcPct val="150000"/>
              </a:lnSpc>
              <a:spcBef>
                <a:spcPts val="400"/>
              </a:spcBef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Avrupa Konseyi (</a:t>
            </a:r>
            <a:r>
              <a:rPr lang="tr-TR" sz="1800" b="1" dirty="0" err="1">
                <a:solidFill>
                  <a:srgbClr val="0E457F"/>
                </a:solidFill>
              </a:rPr>
              <a:t>Council</a:t>
            </a:r>
            <a:r>
              <a:rPr lang="tr-TR" sz="1800" b="1" dirty="0">
                <a:solidFill>
                  <a:srgbClr val="0E457F"/>
                </a:solidFill>
              </a:rPr>
              <a:t> of Europe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Linux Libertine"/>
              </a:rPr>
              <a:t>)</a:t>
            </a:r>
            <a:endParaRPr lang="tr-TR" sz="1800" b="1" dirty="0">
              <a:solidFill>
                <a:srgbClr val="0E457F"/>
              </a:solidFill>
            </a:endParaRP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1949 yılında II. Dünya Savaşı sonrasında, Avrupa kıtasında </a:t>
            </a:r>
            <a:r>
              <a:rPr lang="tr-TR" sz="1800" b="1" dirty="0">
                <a:solidFill>
                  <a:srgbClr val="0E457F"/>
                </a:solidFill>
              </a:rPr>
              <a:t>hukukun üstünlüğü, insan hakları</a:t>
            </a:r>
            <a:r>
              <a:rPr lang="tr-TR" sz="1800" dirty="0">
                <a:solidFill>
                  <a:srgbClr val="0E457F"/>
                </a:solidFill>
              </a:rPr>
              <a:t> ve </a:t>
            </a:r>
            <a:r>
              <a:rPr lang="tr-TR" sz="1800" b="1" dirty="0">
                <a:solidFill>
                  <a:srgbClr val="0E457F"/>
                </a:solidFill>
              </a:rPr>
              <a:t>demokrasinin</a:t>
            </a:r>
            <a:r>
              <a:rPr lang="tr-TR" sz="1800" dirty="0">
                <a:solidFill>
                  <a:srgbClr val="0E457F"/>
                </a:solidFill>
              </a:rPr>
              <a:t> inşa edilebilmesi amacıyla kurulmuştur. </a:t>
            </a:r>
          </a:p>
          <a:p>
            <a:pPr marL="662849" indent="-285750" algn="just">
              <a:lnSpc>
                <a:spcPct val="150000"/>
              </a:lnSpc>
              <a:spcBef>
                <a:spcPts val="400"/>
              </a:spcBef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Avrupa Birliği yapısı içerisinde ayrıca, </a:t>
            </a:r>
            <a:r>
              <a:rPr lang="tr-TR" sz="1800" b="1" dirty="0">
                <a:solidFill>
                  <a:srgbClr val="0E457F"/>
                </a:solidFill>
              </a:rPr>
              <a:t>Avrupa Birliği Konseyi </a:t>
            </a:r>
            <a:r>
              <a:rPr lang="tr-TR" sz="1800" dirty="0">
                <a:solidFill>
                  <a:srgbClr val="0E457F"/>
                </a:solidFill>
              </a:rPr>
              <a:t>bulunmaktadır. Bununla sıklıkla karıştırılır (</a:t>
            </a:r>
            <a:r>
              <a:rPr lang="tr-TR" sz="1800" b="1" dirty="0" err="1">
                <a:solidFill>
                  <a:srgbClr val="0E457F"/>
                </a:solidFill>
              </a:rPr>
              <a:t>European</a:t>
            </a:r>
            <a:r>
              <a:rPr lang="tr-TR" sz="1800" b="1" dirty="0">
                <a:solidFill>
                  <a:srgbClr val="0E457F"/>
                </a:solidFill>
              </a:rPr>
              <a:t> </a:t>
            </a:r>
            <a:r>
              <a:rPr lang="tr-TR" sz="1800" b="1" dirty="0" err="1">
                <a:solidFill>
                  <a:srgbClr val="0E457F"/>
                </a:solidFill>
              </a:rPr>
              <a:t>Council</a:t>
            </a:r>
            <a:r>
              <a:rPr lang="tr-TR" sz="1800" dirty="0">
                <a:solidFill>
                  <a:srgbClr val="0E457F"/>
                </a:solidFill>
              </a:rPr>
              <a:t>)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46 üyesi </a:t>
            </a:r>
            <a:r>
              <a:rPr lang="tr-TR" sz="1800" dirty="0">
                <a:solidFill>
                  <a:srgbClr val="0E457F"/>
                </a:solidFill>
              </a:rPr>
              <a:t>vardır.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                                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	                      Avrupa konseyi için hazırlanmış bayrak (1955). AET (1985) 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FD70364-21E9-4962-99A5-DDEB74E1C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52" y="3498209"/>
            <a:ext cx="2330778" cy="15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1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817738"/>
            <a:ext cx="8787468" cy="4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algn="just">
              <a:lnSpc>
                <a:spcPct val="150000"/>
              </a:lnSpc>
              <a:spcBef>
                <a:spcPts val="400"/>
              </a:spcBef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Avrupa Konseyi (</a:t>
            </a:r>
            <a:r>
              <a:rPr lang="tr-TR" sz="1800" b="1" dirty="0" err="1">
                <a:solidFill>
                  <a:srgbClr val="0E457F"/>
                </a:solidFill>
              </a:rPr>
              <a:t>Council</a:t>
            </a:r>
            <a:r>
              <a:rPr lang="tr-TR" sz="1800" b="1" dirty="0">
                <a:solidFill>
                  <a:srgbClr val="0E457F"/>
                </a:solidFill>
              </a:rPr>
              <a:t> of Europe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Linux Libertine"/>
              </a:rPr>
              <a:t>)</a:t>
            </a:r>
            <a:endParaRPr lang="tr-TR" sz="1800" b="1" dirty="0">
              <a:solidFill>
                <a:srgbClr val="0E457F"/>
              </a:solidFill>
            </a:endParaRPr>
          </a:p>
          <a:p>
            <a:pPr marL="662849" indent="-285750" algn="just">
              <a:lnSpc>
                <a:spcPct val="150000"/>
              </a:lnSpc>
              <a:spcBef>
                <a:spcPts val="400"/>
              </a:spcBef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Türkiye</a:t>
            </a:r>
            <a:r>
              <a:rPr lang="tr-TR" sz="1800" dirty="0">
                <a:solidFill>
                  <a:srgbClr val="0E457F"/>
                </a:solidFill>
              </a:rPr>
              <a:t>, </a:t>
            </a:r>
            <a:r>
              <a:rPr lang="tr-TR" sz="1800" b="1" dirty="0">
                <a:solidFill>
                  <a:srgbClr val="0E457F"/>
                </a:solidFill>
              </a:rPr>
              <a:t>Yunanistan</a:t>
            </a:r>
            <a:r>
              <a:rPr lang="tr-TR" sz="1800" dirty="0">
                <a:solidFill>
                  <a:srgbClr val="0E457F"/>
                </a:solidFill>
              </a:rPr>
              <a:t> ile beraber kurucu 10 ülkenin hemen ardından 1949 yılında üye olmuştur. Bu sebeple </a:t>
            </a:r>
            <a:r>
              <a:rPr lang="tr-TR" sz="1800" b="1" dirty="0">
                <a:solidFill>
                  <a:srgbClr val="0E457F"/>
                </a:solidFill>
              </a:rPr>
              <a:t>kurucu üye statüsündedir.</a:t>
            </a:r>
            <a:endParaRPr lang="tr-TR" sz="1800" dirty="0">
              <a:solidFill>
                <a:srgbClr val="0E457F"/>
              </a:solidFill>
            </a:endParaRP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Avrupa İnsan Hakları Mahkemesi</a:t>
            </a:r>
            <a:r>
              <a:rPr lang="tr-TR" sz="1800" dirty="0">
                <a:solidFill>
                  <a:srgbClr val="0E457F"/>
                </a:solidFill>
              </a:rPr>
              <a:t>, Avrupa Konseyi’nin bir organıdır ve Avrupa İnsan Hakları Sözleşmesinin (1950), sözleşmeye taraf ülkeler tarafından uygulanmasından sorumludur.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AİHM’nin kararları </a:t>
            </a:r>
            <a:r>
              <a:rPr lang="tr-TR" sz="1800" dirty="0">
                <a:solidFill>
                  <a:srgbClr val="0E457F"/>
                </a:solidFill>
              </a:rPr>
              <a:t>üye ülkeler için </a:t>
            </a:r>
            <a:r>
              <a:rPr lang="tr-TR" sz="1800" b="1" dirty="0">
                <a:solidFill>
                  <a:srgbClr val="0E457F"/>
                </a:solidFill>
              </a:rPr>
              <a:t>bağlayıcıdır</a:t>
            </a:r>
            <a:r>
              <a:rPr lang="tr-TR" sz="1800" dirty="0">
                <a:solidFill>
                  <a:srgbClr val="0E457F"/>
                </a:solidFill>
              </a:rPr>
              <a:t>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İnsan Hakları Evrensel Beyannamesi </a:t>
            </a:r>
            <a:r>
              <a:rPr lang="tr-TR" sz="1800" dirty="0">
                <a:solidFill>
                  <a:srgbClr val="0E457F"/>
                </a:solidFill>
              </a:rPr>
              <a:t>(BM, 1948)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“tavsiye” niteliğindedir.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                                 Avrupa konseyi için hazırlanmış bayrak (1955). AET (1985) 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FD70364-21E9-4962-99A5-DDEB74E1C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52" y="3498209"/>
            <a:ext cx="2330778" cy="15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817738"/>
            <a:ext cx="8580300" cy="4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Birleşmiş Milletler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1945 yılında kurulmuştur</a:t>
            </a:r>
            <a:r>
              <a:rPr lang="tr-TR" sz="1800" b="1" dirty="0">
                <a:solidFill>
                  <a:srgbClr val="0E457F"/>
                </a:solidFill>
              </a:rPr>
              <a:t>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Dünya barışını, güvenliğini korumak ve uluslararası iş birliğini geliştirmek.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İlk kurulduğunda Türkiye dahil 51 üye, Şu anda 193 üye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BM Güvenlik Konseyi</a:t>
            </a:r>
            <a:r>
              <a:rPr lang="tr-TR" sz="1800" dirty="0">
                <a:solidFill>
                  <a:srgbClr val="0E457F"/>
                </a:solidFill>
              </a:rPr>
              <a:t>; beşi daimi üye olmak üzere on beş üyeden oluşur. </a:t>
            </a:r>
            <a:r>
              <a:rPr lang="tr-TR" sz="1800" b="1" dirty="0">
                <a:solidFill>
                  <a:srgbClr val="0E457F"/>
                </a:solidFill>
              </a:rPr>
              <a:t>Daimi Üyeler</a:t>
            </a:r>
            <a:r>
              <a:rPr lang="tr-TR" sz="1800" dirty="0">
                <a:solidFill>
                  <a:srgbClr val="0E457F"/>
                </a:solidFill>
              </a:rPr>
              <a:t>: Çin, Fransa, Rusya, İngiltere, Amerika Birleşik Devletleri’dir.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10 üye ülke her iki yılda bir Birleşmiş Milletler </a:t>
            </a:r>
            <a:r>
              <a:rPr lang="tr-TR" sz="1800" b="1" dirty="0">
                <a:solidFill>
                  <a:srgbClr val="0E457F"/>
                </a:solidFill>
              </a:rPr>
              <a:t>Genel Kurulu</a:t>
            </a:r>
            <a:r>
              <a:rPr lang="tr-TR" sz="1800" dirty="0">
                <a:solidFill>
                  <a:srgbClr val="0E457F"/>
                </a:solidFill>
              </a:rPr>
              <a:t>'nda yapılan seçimlerle belirlenir.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1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817738"/>
            <a:ext cx="8580300" cy="4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NATO (Kuzey Atlantik Anlaşması Teşkilatı)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1949 yılında kurulmuştur</a:t>
            </a:r>
            <a:r>
              <a:rPr lang="tr-TR" sz="1800" b="1" dirty="0">
                <a:solidFill>
                  <a:srgbClr val="0E457F"/>
                </a:solidFill>
              </a:rPr>
              <a:t>.</a:t>
            </a:r>
          </a:p>
          <a:p>
            <a:pPr marL="662849" indent="-285750" algn="just">
              <a:lnSpc>
                <a:spcPct val="150000"/>
              </a:lnSpc>
              <a:spcBef>
                <a:spcPts val="400"/>
              </a:spcBef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Türkiye ve Yunanistan </a:t>
            </a:r>
            <a:r>
              <a:rPr lang="tr-TR" sz="1800" b="1" dirty="0">
                <a:solidFill>
                  <a:srgbClr val="0E457F"/>
                </a:solidFill>
              </a:rPr>
              <a:t>1952</a:t>
            </a:r>
            <a:r>
              <a:rPr lang="tr-TR" sz="1800" dirty="0">
                <a:solidFill>
                  <a:srgbClr val="0E457F"/>
                </a:solidFill>
              </a:rPr>
              <a:t> yılında üye. Batı Almanya </a:t>
            </a:r>
            <a:r>
              <a:rPr lang="tr-TR" sz="1800" b="1" dirty="0">
                <a:solidFill>
                  <a:srgbClr val="0E457F"/>
                </a:solidFill>
              </a:rPr>
              <a:t>1955</a:t>
            </a:r>
            <a:r>
              <a:rPr lang="tr-TR" sz="1800" dirty="0">
                <a:solidFill>
                  <a:srgbClr val="0E457F"/>
                </a:solidFill>
              </a:rPr>
              <a:t> yılında üye.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üye ülkelerin güvenliklerini korumakla sorumludur.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0E457F"/>
              </a:solidFill>
            </a:endParaRP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E457F"/>
                </a:solidFill>
              </a:rPr>
              <a:t>1915 Boğazlar Anlaşması: Boğazlar Ruslara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E457F"/>
                </a:solidFill>
              </a:rPr>
              <a:t>1917 Bolşevik Devrimi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E457F"/>
                </a:solidFill>
              </a:rPr>
              <a:t>1919-1922 Kurtuluş Savaşı 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E457F"/>
                </a:solidFill>
              </a:rPr>
              <a:t>1923 Lozan: Uluslararası Boğazlar Komisyonu (-1936)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E457F"/>
                </a:solidFill>
              </a:rPr>
              <a:t>1936 Montrö Boğazlar Sözleşmesi: Tüm yetki Türkiye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E457F"/>
                </a:solidFill>
              </a:rPr>
              <a:t>Kars - Ardahan: 1878-1920 (Rusya-Ermenistan)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652EF07-BE1D-4B1B-B45D-CE16FDD97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454" y="2726445"/>
            <a:ext cx="3317846" cy="26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1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817738"/>
            <a:ext cx="8580300" cy="4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NATO (Kuzey Atlantik Anlaşması Teşkilatı)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İsmet İnönü (1924-1937 Başbakan, 1938-1950 Cumhurbaşkanı) bu </a:t>
            </a:r>
            <a:r>
              <a:rPr lang="tr-TR" sz="1800" dirty="0" err="1">
                <a:solidFill>
                  <a:srgbClr val="0E457F"/>
                </a:solidFill>
              </a:rPr>
              <a:t>tehdite</a:t>
            </a:r>
            <a:r>
              <a:rPr lang="tr-TR" sz="1800" dirty="0">
                <a:solidFill>
                  <a:srgbClr val="0E457F"/>
                </a:solidFill>
              </a:rPr>
              <a:t> karşı NATO’yu bir çıkış olarak gördü.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SSCB’nin Polonya dahil, </a:t>
            </a:r>
            <a:r>
              <a:rPr lang="tr-TR" sz="1800" b="1" dirty="0">
                <a:solidFill>
                  <a:srgbClr val="0E457F"/>
                </a:solidFill>
              </a:rPr>
              <a:t>Doğu Avrupa </a:t>
            </a:r>
            <a:r>
              <a:rPr lang="tr-TR" sz="1800" dirty="0">
                <a:solidFill>
                  <a:srgbClr val="0E457F"/>
                </a:solidFill>
              </a:rPr>
              <a:t>ve </a:t>
            </a:r>
            <a:r>
              <a:rPr lang="tr-TR" sz="1800" b="1" dirty="0">
                <a:solidFill>
                  <a:srgbClr val="0E457F"/>
                </a:solidFill>
              </a:rPr>
              <a:t>Balkanlar</a:t>
            </a:r>
            <a:r>
              <a:rPr lang="tr-TR" sz="1800" dirty="0">
                <a:solidFill>
                  <a:srgbClr val="0E457F"/>
                </a:solidFill>
              </a:rPr>
              <a:t> üzerinden genişlemeci politikaları A.B.D.’</a:t>
            </a:r>
            <a:r>
              <a:rPr lang="tr-TR" sz="1800" dirty="0" err="1">
                <a:solidFill>
                  <a:srgbClr val="0E457F"/>
                </a:solidFill>
              </a:rPr>
              <a:t>yi</a:t>
            </a:r>
            <a:r>
              <a:rPr lang="tr-TR" sz="1800" dirty="0">
                <a:solidFill>
                  <a:srgbClr val="0E457F"/>
                </a:solidFill>
              </a:rPr>
              <a:t> endişelendirdi. 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NATO, SSCB’ye karşı kuruldu.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Yunanistan ve Türkiye NATO için, SSCB’nin eline bırakılmayacak ülkelerdi.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Marshall Yardımları ve Truman Doktrini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1953’de Stalin öldü</a:t>
            </a:r>
            <a:r>
              <a:rPr lang="tr-TR" sz="1800" dirty="0">
                <a:solidFill>
                  <a:srgbClr val="0E457F"/>
                </a:solidFill>
              </a:rPr>
              <a:t>: Türkiye üzerindeki toprak taleplerinden </a:t>
            </a:r>
            <a:r>
              <a:rPr lang="tr-TR" sz="1800" b="1" dirty="0">
                <a:solidFill>
                  <a:srgbClr val="0E457F"/>
                </a:solidFill>
              </a:rPr>
              <a:t>vazgeçtiğini</a:t>
            </a:r>
            <a:r>
              <a:rPr lang="tr-TR" sz="1800" dirty="0">
                <a:solidFill>
                  <a:srgbClr val="0E457F"/>
                </a:solidFill>
              </a:rPr>
              <a:t> açıkladı.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0E4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1761" y="1001550"/>
            <a:ext cx="8580300" cy="411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Coğrafya</a:t>
            </a:r>
            <a:r>
              <a:rPr lang="tr-TR" sz="1800" dirty="0">
                <a:solidFill>
                  <a:srgbClr val="0E457F"/>
                </a:solidFill>
              </a:rPr>
              <a:t>: </a:t>
            </a:r>
            <a:r>
              <a:rPr lang="it-IT" sz="1800" dirty="0">
                <a:solidFill>
                  <a:srgbClr val="0E457F"/>
                </a:solidFill>
              </a:rPr>
              <a:t>Eski Yunanca da “</a:t>
            </a:r>
            <a:r>
              <a:rPr lang="it-IT" sz="1800" b="1" dirty="0">
                <a:solidFill>
                  <a:srgbClr val="0E457F"/>
                </a:solidFill>
              </a:rPr>
              <a:t>yeryüzünün tasviri</a:t>
            </a:r>
            <a:r>
              <a:rPr lang="it-IT" sz="1800" dirty="0">
                <a:solidFill>
                  <a:srgbClr val="0E457F"/>
                </a:solidFill>
              </a:rPr>
              <a:t>” </a:t>
            </a:r>
            <a:r>
              <a:rPr lang="tr-TR" sz="1800" dirty="0">
                <a:solidFill>
                  <a:srgbClr val="0E457F"/>
                </a:solidFill>
              </a:rPr>
              <a:t>anlamına gelir.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                  </a:t>
            </a:r>
            <a:r>
              <a:rPr lang="tr-TR" sz="1800" b="1" dirty="0" err="1">
                <a:solidFill>
                  <a:srgbClr val="0E457F"/>
                </a:solidFill>
              </a:rPr>
              <a:t>Geo</a:t>
            </a:r>
            <a:r>
              <a:rPr lang="tr-TR" sz="1800" dirty="0">
                <a:solidFill>
                  <a:srgbClr val="0E457F"/>
                </a:solidFill>
              </a:rPr>
              <a:t>: yeryüzü		</a:t>
            </a:r>
            <a:r>
              <a:rPr lang="tr-TR" sz="1800" b="1" dirty="0" err="1">
                <a:solidFill>
                  <a:srgbClr val="0E457F"/>
                </a:solidFill>
              </a:rPr>
              <a:t>Graphein</a:t>
            </a:r>
            <a:r>
              <a:rPr lang="tr-TR" sz="1800" dirty="0">
                <a:solidFill>
                  <a:srgbClr val="0E457F"/>
                </a:solidFill>
              </a:rPr>
              <a:t>: yazmak, tasvir etmek.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İlk kullanan Antik Yunan’da </a:t>
            </a:r>
            <a:r>
              <a:rPr lang="tr-TR" sz="1800" b="1" dirty="0" err="1">
                <a:solidFill>
                  <a:srgbClr val="0E457F"/>
                </a:solidFill>
              </a:rPr>
              <a:t>Eratosthenes’dir</a:t>
            </a:r>
            <a:r>
              <a:rPr lang="tr-TR" sz="1800" dirty="0">
                <a:solidFill>
                  <a:srgbClr val="0E457F"/>
                </a:solidFill>
              </a:rPr>
              <a:t> (MÖ 276–194) [Libya, </a:t>
            </a:r>
            <a:r>
              <a:rPr lang="tr-TR" sz="1800" dirty="0" err="1">
                <a:solidFill>
                  <a:srgbClr val="0E457F"/>
                </a:solidFill>
              </a:rPr>
              <a:t>Cyrene</a:t>
            </a:r>
            <a:r>
              <a:rPr lang="tr-TR" sz="1800" dirty="0">
                <a:solidFill>
                  <a:srgbClr val="0E457F"/>
                </a:solidFill>
              </a:rPr>
              <a:t>]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Fakat, </a:t>
            </a:r>
            <a:r>
              <a:rPr lang="tr-TR" sz="1800" dirty="0" err="1">
                <a:solidFill>
                  <a:srgbClr val="0E457F"/>
                </a:solidFill>
              </a:rPr>
              <a:t>coğrafya’dan</a:t>
            </a:r>
            <a:r>
              <a:rPr lang="tr-TR" sz="1800" dirty="0">
                <a:solidFill>
                  <a:srgbClr val="0E457F"/>
                </a:solidFill>
              </a:rPr>
              <a:t> önce </a:t>
            </a:r>
            <a:r>
              <a:rPr lang="tr-TR" sz="1800" dirty="0" err="1">
                <a:solidFill>
                  <a:srgbClr val="0E457F"/>
                </a:solidFill>
              </a:rPr>
              <a:t>kartoğrafya</a:t>
            </a:r>
            <a:r>
              <a:rPr lang="tr-TR" sz="1800" dirty="0">
                <a:solidFill>
                  <a:srgbClr val="0E457F"/>
                </a:solidFill>
              </a:rPr>
              <a:t> </a:t>
            </a:r>
            <a:r>
              <a:rPr lang="tr-TR" sz="1800" dirty="0" err="1">
                <a:solidFill>
                  <a:srgbClr val="0E457F"/>
                </a:solidFill>
              </a:rPr>
              <a:t>Babillilerden</a:t>
            </a:r>
            <a:r>
              <a:rPr lang="tr-TR" sz="1800" dirty="0">
                <a:solidFill>
                  <a:srgbClr val="0E457F"/>
                </a:solidFill>
              </a:rPr>
              <a:t> Çin’e kadar biliniyordu.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 err="1">
                <a:solidFill>
                  <a:srgbClr val="0E457F"/>
                </a:solidFill>
              </a:rPr>
              <a:t>Kartoğrafya</a:t>
            </a:r>
            <a:r>
              <a:rPr lang="tr-TR" sz="1800" dirty="0">
                <a:solidFill>
                  <a:srgbClr val="0E457F"/>
                </a:solidFill>
              </a:rPr>
              <a:t>: Harita bilgisi.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   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295341" y="523438"/>
            <a:ext cx="84894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dirty="0">
                <a:solidFill>
                  <a:srgbClr val="0E457F"/>
                </a:solidFill>
              </a:rPr>
              <a:t>Temel Kavramlar</a:t>
            </a:r>
            <a:endParaRPr sz="2000" b="1" dirty="0">
              <a:solidFill>
                <a:srgbClr val="0E457F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48F46F2-9F9A-49E0-B4CD-4B26CAAE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770" y="2592157"/>
            <a:ext cx="1682021" cy="166387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95C9F09-E45E-4F94-AEE3-132037A62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187" y="2657783"/>
            <a:ext cx="2625752" cy="15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817738"/>
            <a:ext cx="8580300" cy="4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G-20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Gelişmiş ülkeler ile </a:t>
            </a:r>
            <a:r>
              <a:rPr lang="tr-TR" sz="1800" b="1" dirty="0">
                <a:solidFill>
                  <a:srgbClr val="0E457F"/>
                </a:solidFill>
              </a:rPr>
              <a:t>yükselen ekonomilerin </a:t>
            </a:r>
            <a:r>
              <a:rPr lang="tr-TR" sz="1800" dirty="0">
                <a:solidFill>
                  <a:srgbClr val="0E457F"/>
                </a:solidFill>
              </a:rPr>
              <a:t>küresel ekonomik karar alma süreçlerinde daha fazla temsil edilmesi.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E457F"/>
                </a:solidFill>
              </a:rPr>
              <a:t>19 üye ülke ve A</a:t>
            </a:r>
            <a:r>
              <a:rPr lang="tr-TR" sz="1800" dirty="0" err="1">
                <a:solidFill>
                  <a:srgbClr val="0E457F"/>
                </a:solidFill>
              </a:rPr>
              <a:t>vrupa</a:t>
            </a:r>
            <a:r>
              <a:rPr lang="tr-TR" sz="1800" dirty="0">
                <a:solidFill>
                  <a:srgbClr val="0E457F"/>
                </a:solidFill>
              </a:rPr>
              <a:t> Birliği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İslam İşbirliği Teşkilatı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İslam Devletleri arasında iş birliği ve dayanışmayı güçlendirmek, İslam Dünyasının hak ve çıkarlarını korumak.</a:t>
            </a:r>
          </a:p>
        </p:txBody>
      </p:sp>
    </p:spTree>
    <p:extLst>
      <p:ext uri="{BB962C8B-B14F-4D97-AF65-F5344CB8AC3E}">
        <p14:creationId xmlns:p14="http://schemas.microsoft.com/office/powerpoint/2010/main" val="90993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-1" y="817738"/>
            <a:ext cx="8980415" cy="4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Avrupa Birliği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Avrupa’nın kendi içerisinde savaşmasının önüne geçmek için kurgulanmış bir projedir.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Çelik</a:t>
            </a:r>
            <a:r>
              <a:rPr lang="tr-TR" sz="1800" dirty="0">
                <a:solidFill>
                  <a:srgbClr val="0E457F"/>
                </a:solidFill>
              </a:rPr>
              <a:t> ve </a:t>
            </a:r>
            <a:r>
              <a:rPr lang="tr-TR" sz="1800" b="1" dirty="0">
                <a:solidFill>
                  <a:srgbClr val="0E457F"/>
                </a:solidFill>
              </a:rPr>
              <a:t>Kömür</a:t>
            </a:r>
            <a:r>
              <a:rPr lang="tr-TR" sz="1800" dirty="0">
                <a:solidFill>
                  <a:srgbClr val="0E457F"/>
                </a:solidFill>
              </a:rPr>
              <a:t> gibi en önemli savaş girdilerini </a:t>
            </a:r>
            <a:r>
              <a:rPr lang="tr-TR" sz="1800" b="1" dirty="0">
                <a:solidFill>
                  <a:srgbClr val="0E457F"/>
                </a:solidFill>
              </a:rPr>
              <a:t>Ulus-Üstü</a:t>
            </a:r>
            <a:r>
              <a:rPr lang="tr-TR" sz="1800" dirty="0">
                <a:solidFill>
                  <a:srgbClr val="0E457F"/>
                </a:solidFill>
              </a:rPr>
              <a:t> bir yapıya devretmek. 1951: </a:t>
            </a:r>
            <a:r>
              <a:rPr lang="tr-TR" sz="1800" b="1" dirty="0">
                <a:solidFill>
                  <a:srgbClr val="0E457F"/>
                </a:solidFill>
              </a:rPr>
              <a:t>Avrupa Kömür ve Çelik Topluluğu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Kurucu: </a:t>
            </a:r>
            <a:r>
              <a:rPr lang="tr-TR" sz="1800" dirty="0">
                <a:solidFill>
                  <a:srgbClr val="0E457F"/>
                </a:solidFill>
              </a:rPr>
              <a:t>Batı Almanya (1990), Fransa, İngiltere, Belçika, </a:t>
            </a:r>
            <a:r>
              <a:rPr lang="tr-TR" sz="1800" dirty="0" err="1">
                <a:solidFill>
                  <a:srgbClr val="0E457F"/>
                </a:solidFill>
              </a:rPr>
              <a:t>Luksemburg</a:t>
            </a:r>
            <a:r>
              <a:rPr lang="tr-TR" sz="1800" dirty="0">
                <a:solidFill>
                  <a:srgbClr val="0E457F"/>
                </a:solidFill>
              </a:rPr>
              <a:t>, Hollanda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1957: </a:t>
            </a:r>
            <a:r>
              <a:rPr lang="tr-TR" sz="1800" b="1" dirty="0">
                <a:solidFill>
                  <a:srgbClr val="0E457F"/>
                </a:solidFill>
              </a:rPr>
              <a:t>Avrupa Ekonomik Topluluğu </a:t>
            </a:r>
            <a:r>
              <a:rPr lang="tr-TR" sz="1800" dirty="0">
                <a:solidFill>
                  <a:srgbClr val="0E457F"/>
                </a:solidFill>
              </a:rPr>
              <a:t>ve</a:t>
            </a:r>
            <a:r>
              <a:rPr lang="tr-TR" sz="1800" b="1" dirty="0">
                <a:solidFill>
                  <a:srgbClr val="0E457F"/>
                </a:solidFill>
              </a:rPr>
              <a:t> Avrupa Atom Enerjisi Topluluğu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1959’da Yunanistan ve Türkiye AET’ye başvurdu.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Yunanistan, İspanya ve Portekiz ile beraber 1980’de üye oldu.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1993’da </a:t>
            </a:r>
            <a:r>
              <a:rPr lang="tr-TR" sz="1800" b="1" dirty="0">
                <a:solidFill>
                  <a:srgbClr val="0E457F"/>
                </a:solidFill>
              </a:rPr>
              <a:t>Avrupa Birliği </a:t>
            </a:r>
            <a:r>
              <a:rPr lang="tr-TR" sz="1800" dirty="0">
                <a:solidFill>
                  <a:srgbClr val="0E457F"/>
                </a:solidFill>
              </a:rPr>
              <a:t>adını aldı (Maastricht Anlaşması)</a:t>
            </a:r>
          </a:p>
        </p:txBody>
      </p:sp>
    </p:spTree>
    <p:extLst>
      <p:ext uri="{BB962C8B-B14F-4D97-AF65-F5344CB8AC3E}">
        <p14:creationId xmlns:p14="http://schemas.microsoft.com/office/powerpoint/2010/main" val="243865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-1" y="817738"/>
            <a:ext cx="8980415" cy="47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Avrupa Birliği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İngiltere, üyelikten çıktı.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 Şu an 27 üyesi var.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1963: Ankara Anlaşması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Üyelik sürecini düzenler.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1996: Gümrük Birliği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1999 Helsinki Zirvesi: Resmen aday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2005: üyelik müzakereleri başladı.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0E457F"/>
              </a:solidFill>
            </a:endParaRP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0E457F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B45046C-4F30-41B9-8C5E-11F49C8EE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96" y="1812021"/>
            <a:ext cx="4379054" cy="29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1761" y="1001550"/>
            <a:ext cx="8580300" cy="411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Coğrafya</a:t>
            </a:r>
            <a:r>
              <a:rPr lang="tr-TR" sz="1800" dirty="0">
                <a:solidFill>
                  <a:srgbClr val="0E457F"/>
                </a:solidFill>
              </a:rPr>
              <a:t> yeryüzü olayları arasındaki ilişkileri, bu olayların dağılışını ve bu dağılışın nedenlerini inceleyen bir bilim dalıdır.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Coğrafya, </a:t>
            </a:r>
            <a:r>
              <a:rPr lang="tr-TR" sz="1800" b="1" dirty="0">
                <a:solidFill>
                  <a:srgbClr val="0E457F"/>
                </a:solidFill>
              </a:rPr>
              <a:t>insan (toplum) ve doğal çevre </a:t>
            </a:r>
            <a:r>
              <a:rPr lang="tr-TR" sz="1800" dirty="0">
                <a:solidFill>
                  <a:srgbClr val="0E457F"/>
                </a:solidFill>
              </a:rPr>
              <a:t>arasındaki </a:t>
            </a:r>
            <a:r>
              <a:rPr lang="tr-TR" sz="1800" b="1" dirty="0">
                <a:solidFill>
                  <a:srgbClr val="0E457F"/>
                </a:solidFill>
              </a:rPr>
              <a:t>ilişkileri</a:t>
            </a:r>
            <a:r>
              <a:rPr lang="tr-TR" sz="1800" dirty="0">
                <a:solidFill>
                  <a:srgbClr val="0E457F"/>
                </a:solidFill>
              </a:rPr>
              <a:t> inceleyen fakat inceleme odağında </a:t>
            </a:r>
            <a:r>
              <a:rPr lang="tr-TR" sz="1800" u="sng" dirty="0">
                <a:solidFill>
                  <a:srgbClr val="0E457F"/>
                </a:solidFill>
              </a:rPr>
              <a:t>insan ve mekân </a:t>
            </a:r>
            <a:r>
              <a:rPr lang="tr-TR" sz="1800" dirty="0">
                <a:solidFill>
                  <a:srgbClr val="0E457F"/>
                </a:solidFill>
              </a:rPr>
              <a:t>olup, insan ile mekân arasındaki </a:t>
            </a:r>
            <a:r>
              <a:rPr lang="tr-TR" sz="1800" b="1" dirty="0">
                <a:solidFill>
                  <a:srgbClr val="0E457F"/>
                </a:solidFill>
              </a:rPr>
              <a:t>etkileşimi</a:t>
            </a:r>
            <a:r>
              <a:rPr lang="tr-TR" sz="1800" dirty="0">
                <a:solidFill>
                  <a:srgbClr val="0E457F"/>
                </a:solidFill>
              </a:rPr>
              <a:t> öncelikli olarak ele alan bir sentez bilimidir.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algn="just">
              <a:lnSpc>
                <a:spcPct val="150000"/>
              </a:lnSpc>
              <a:spcBef>
                <a:spcPts val="400"/>
              </a:spcBef>
              <a:buClr>
                <a:srgbClr val="0E457F"/>
              </a:buClr>
              <a:buSzPts val="1800"/>
            </a:pPr>
            <a:r>
              <a:rPr lang="tr-TR" sz="1800" dirty="0" err="1">
                <a:solidFill>
                  <a:srgbClr val="0E457F"/>
                </a:solidFill>
              </a:rPr>
              <a:t>İngilizce’de</a:t>
            </a:r>
            <a:r>
              <a:rPr lang="tr-TR" sz="1800" dirty="0">
                <a:solidFill>
                  <a:srgbClr val="0E457F"/>
                </a:solidFill>
              </a:rPr>
              <a:t> </a:t>
            </a:r>
            <a:r>
              <a:rPr lang="tr-TR" sz="1800" b="1" dirty="0" err="1">
                <a:solidFill>
                  <a:srgbClr val="0E457F"/>
                </a:solidFill>
              </a:rPr>
              <a:t>space</a:t>
            </a:r>
            <a:r>
              <a:rPr lang="tr-TR" sz="1800" b="1" dirty="0">
                <a:solidFill>
                  <a:srgbClr val="0E457F"/>
                </a:solidFill>
              </a:rPr>
              <a:t> (mekan) </a:t>
            </a:r>
            <a:r>
              <a:rPr lang="tr-TR" sz="1800" dirty="0">
                <a:solidFill>
                  <a:srgbClr val="0E457F"/>
                </a:solidFill>
              </a:rPr>
              <a:t>ve </a:t>
            </a:r>
            <a:r>
              <a:rPr lang="tr-TR" sz="1800" b="1" dirty="0" err="1">
                <a:solidFill>
                  <a:srgbClr val="0E457F"/>
                </a:solidFill>
              </a:rPr>
              <a:t>place</a:t>
            </a:r>
            <a:r>
              <a:rPr lang="tr-TR" sz="1800" b="1" dirty="0">
                <a:solidFill>
                  <a:srgbClr val="0E457F"/>
                </a:solidFill>
              </a:rPr>
              <a:t> (yer) </a:t>
            </a:r>
            <a:r>
              <a:rPr lang="tr-TR" sz="1800" dirty="0">
                <a:solidFill>
                  <a:srgbClr val="0E457F"/>
                </a:solidFill>
              </a:rPr>
              <a:t>kavramsal ayrışması çok net olarak verilmiştir. </a:t>
            </a:r>
            <a:r>
              <a:rPr lang="tr-TR" sz="1800" dirty="0" err="1">
                <a:solidFill>
                  <a:srgbClr val="0E457F"/>
                </a:solidFill>
              </a:rPr>
              <a:t>Türkçe’de</a:t>
            </a:r>
            <a:r>
              <a:rPr lang="tr-TR" sz="1800" dirty="0">
                <a:solidFill>
                  <a:srgbClr val="0E457F"/>
                </a:solidFill>
              </a:rPr>
              <a:t> ise çok bariz değildir.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95341" y="523438"/>
            <a:ext cx="84894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dirty="0">
                <a:solidFill>
                  <a:srgbClr val="0E457F"/>
                </a:solidFill>
              </a:rPr>
              <a:t>Temel Kavramlar</a:t>
            </a:r>
            <a:endParaRPr sz="2000" b="1" dirty="0">
              <a:solidFill>
                <a:srgbClr val="0E457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1761" y="1001549"/>
            <a:ext cx="8580300" cy="449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u="sng" dirty="0">
                <a:solidFill>
                  <a:srgbClr val="0E457F"/>
                </a:solidFill>
              </a:rPr>
              <a:t>Konum</a:t>
            </a:r>
            <a:r>
              <a:rPr lang="tr-TR" sz="1800" dirty="0">
                <a:solidFill>
                  <a:srgbClr val="0E457F"/>
                </a:solidFill>
              </a:rPr>
              <a:t>, sınırları çok net olarak belirlenmiş bir alanı işaret eder. Bir yerin veya mekanın nerede bulunduğunu anlatır: Evinizin adresi, bu evin konumunu ifade eder.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b="1" u="sng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u="sng" dirty="0">
                <a:solidFill>
                  <a:srgbClr val="0E457F"/>
                </a:solidFill>
              </a:rPr>
              <a:t>Yer</a:t>
            </a:r>
            <a:r>
              <a:rPr lang="tr-TR" sz="1800" dirty="0">
                <a:solidFill>
                  <a:srgbClr val="0E457F"/>
                </a:solidFill>
              </a:rPr>
              <a:t>, konumdan daha geniş olarak sadece fiziksel bir nokta veya alanı değil, bu konum veya alanın </a:t>
            </a:r>
            <a:r>
              <a:rPr lang="tr-TR" sz="1800" b="1" dirty="0">
                <a:solidFill>
                  <a:srgbClr val="0E457F"/>
                </a:solidFill>
              </a:rPr>
              <a:t>insanlarla olan sosyal kültürel, tarihi, vs.. ilişkisine de atıf yapar.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b="1" u="sng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u="sng" dirty="0">
                <a:solidFill>
                  <a:srgbClr val="0E457F"/>
                </a:solidFill>
              </a:rPr>
              <a:t>Mekan</a:t>
            </a:r>
            <a:r>
              <a:rPr lang="tr-TR" sz="1800" dirty="0">
                <a:solidFill>
                  <a:srgbClr val="0E457F"/>
                </a:solidFill>
              </a:rPr>
              <a:t>, yer gibi bir alana referans verir fakat mekan insan öğesini içinde barındırmaz. 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295341" y="523438"/>
            <a:ext cx="84894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dirty="0">
                <a:solidFill>
                  <a:srgbClr val="0E457F"/>
                </a:solidFill>
              </a:rPr>
              <a:t>Temel Kavramlar</a:t>
            </a:r>
            <a:endParaRPr sz="2000" b="1" dirty="0">
              <a:solidFill>
                <a:srgbClr val="0E4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8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1761" y="1001550"/>
            <a:ext cx="8580300" cy="411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Örneğin; İstanbul’un </a:t>
            </a:r>
            <a:r>
              <a:rPr lang="tr-TR" sz="1800" b="1" dirty="0">
                <a:solidFill>
                  <a:srgbClr val="0E457F"/>
                </a:solidFill>
              </a:rPr>
              <a:t>konum,</a:t>
            </a:r>
            <a:r>
              <a:rPr lang="tr-TR" sz="1800" dirty="0">
                <a:solidFill>
                  <a:srgbClr val="0E457F"/>
                </a:solidFill>
              </a:rPr>
              <a:t> </a:t>
            </a:r>
            <a:r>
              <a:rPr lang="tr-TR" sz="1800" b="1" dirty="0">
                <a:solidFill>
                  <a:srgbClr val="0E457F"/>
                </a:solidFill>
              </a:rPr>
              <a:t>yer</a:t>
            </a:r>
            <a:r>
              <a:rPr lang="tr-TR" sz="1800" dirty="0">
                <a:solidFill>
                  <a:srgbClr val="0E457F"/>
                </a:solidFill>
              </a:rPr>
              <a:t> ve </a:t>
            </a:r>
            <a:r>
              <a:rPr lang="tr-TR" sz="1800" b="1" dirty="0">
                <a:solidFill>
                  <a:srgbClr val="0E457F"/>
                </a:solidFill>
              </a:rPr>
              <a:t>mekan</a:t>
            </a:r>
            <a:r>
              <a:rPr lang="tr-TR" sz="1800" dirty="0">
                <a:solidFill>
                  <a:srgbClr val="0E457F"/>
                </a:solidFill>
              </a:rPr>
              <a:t> olarak ayrı ayrı tanımını yapalım.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Batıda Çatalca Yarımadası, doğuda Kocaeli Yarımadası'ndan oluşur. Kuzeyde Karadeniz, güneyde Marmara Denizi ve ortada İstanbul Boğazı vardır.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Nüfusu yaklaşık 15 Milyon olan İstanbul’un, Marmara Denizi’ne ve Karadeniz’e kıyısı bulunmaktadır. İstanbul ilinin yüzölçümü 5.461 km2'dir.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Binlerce yıllık tarihi ve kültürel mirası ile dünyanın en önemli turistik destinasyonlarından biridir. İstanbul, doğu ile batı kültürlerinin birleştiği Türkiye’nin en büyük şehridir.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295341" y="523438"/>
            <a:ext cx="84894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dirty="0">
                <a:solidFill>
                  <a:srgbClr val="0E457F"/>
                </a:solidFill>
              </a:rPr>
              <a:t>Temel Kavramlar</a:t>
            </a:r>
            <a:endParaRPr sz="2000" b="1" dirty="0">
              <a:solidFill>
                <a:srgbClr val="0E4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8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1761" y="1001550"/>
            <a:ext cx="4949384" cy="411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Coğrafya,</a:t>
            </a:r>
            <a:r>
              <a:rPr lang="tr-TR" sz="1800" dirty="0">
                <a:solidFill>
                  <a:srgbClr val="0E457F"/>
                </a:solidFill>
              </a:rPr>
              <a:t> </a:t>
            </a:r>
            <a:r>
              <a:rPr lang="tr-TR" sz="1800" b="1" dirty="0">
                <a:solidFill>
                  <a:srgbClr val="0E457F"/>
                </a:solidFill>
              </a:rPr>
              <a:t>yeryüzü </a:t>
            </a:r>
            <a:r>
              <a:rPr lang="tr-TR" sz="1800" dirty="0">
                <a:solidFill>
                  <a:srgbClr val="0E457F"/>
                </a:solidFill>
              </a:rPr>
              <a:t>olayları</a:t>
            </a:r>
            <a:r>
              <a:rPr lang="tr-TR" sz="1800" b="1" dirty="0">
                <a:solidFill>
                  <a:srgbClr val="0E457F"/>
                </a:solidFill>
              </a:rPr>
              <a:t> </a:t>
            </a:r>
            <a:r>
              <a:rPr lang="tr-TR" sz="1800" dirty="0">
                <a:solidFill>
                  <a:srgbClr val="0E457F"/>
                </a:solidFill>
              </a:rPr>
              <a:t>arasındaki ilişkileri, bu olayların dağılışını ve bu dağılışın nedenlerini inceleyen bir bilim dalıdır.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Yeryüzü</a:t>
            </a:r>
            <a:r>
              <a:rPr lang="tr-TR" sz="1800" dirty="0">
                <a:solidFill>
                  <a:srgbClr val="0E457F"/>
                </a:solidFill>
              </a:rPr>
              <a:t>; </a:t>
            </a:r>
            <a:r>
              <a:rPr lang="tr-TR" sz="1800" u="sng" dirty="0">
                <a:solidFill>
                  <a:srgbClr val="0E457F"/>
                </a:solidFill>
              </a:rPr>
              <a:t>atmosfer</a:t>
            </a:r>
            <a:r>
              <a:rPr lang="tr-TR" sz="1800" dirty="0">
                <a:solidFill>
                  <a:srgbClr val="0E457F"/>
                </a:solidFill>
              </a:rPr>
              <a:t>, </a:t>
            </a:r>
            <a:r>
              <a:rPr lang="tr-TR" sz="1800" u="sng" dirty="0">
                <a:solidFill>
                  <a:srgbClr val="0E457F"/>
                </a:solidFill>
              </a:rPr>
              <a:t>litosfer</a:t>
            </a:r>
            <a:r>
              <a:rPr lang="tr-TR" sz="1800" dirty="0">
                <a:solidFill>
                  <a:srgbClr val="0E457F"/>
                </a:solidFill>
              </a:rPr>
              <a:t>, </a:t>
            </a:r>
            <a:r>
              <a:rPr lang="tr-TR" sz="1800" u="sng" dirty="0">
                <a:solidFill>
                  <a:srgbClr val="0E457F"/>
                </a:solidFill>
              </a:rPr>
              <a:t>biyosfer</a:t>
            </a:r>
            <a:r>
              <a:rPr lang="tr-TR" sz="1800" dirty="0">
                <a:solidFill>
                  <a:srgbClr val="0E457F"/>
                </a:solidFill>
              </a:rPr>
              <a:t> ve </a:t>
            </a:r>
            <a:r>
              <a:rPr lang="tr-TR" sz="1800" u="sng" dirty="0">
                <a:solidFill>
                  <a:srgbClr val="0E457F"/>
                </a:solidFill>
              </a:rPr>
              <a:t>hidrosferin</a:t>
            </a:r>
            <a:r>
              <a:rPr lang="tr-TR" sz="1800" dirty="0">
                <a:solidFill>
                  <a:srgbClr val="0E457F"/>
                </a:solidFill>
              </a:rPr>
              <a:t> temas sahası ve diğer </a:t>
            </a:r>
            <a:r>
              <a:rPr lang="tr-TR" sz="1800" b="1" dirty="0">
                <a:solidFill>
                  <a:srgbClr val="0E457F"/>
                </a:solidFill>
              </a:rPr>
              <a:t>bütün canlılarla birlikte insanların da </a:t>
            </a:r>
            <a:r>
              <a:rPr lang="tr-TR" sz="1800" dirty="0">
                <a:solidFill>
                  <a:srgbClr val="0E457F"/>
                </a:solidFill>
              </a:rPr>
              <a:t>yaşam alanı olması nedeniyle karmaşık olayların gerçekleştiği </a:t>
            </a:r>
            <a:r>
              <a:rPr lang="tr-TR" sz="1800" u="sng" dirty="0">
                <a:solidFill>
                  <a:srgbClr val="0E457F"/>
                </a:solidFill>
              </a:rPr>
              <a:t>mekân</a:t>
            </a:r>
            <a:r>
              <a:rPr lang="tr-TR" sz="1800" dirty="0">
                <a:solidFill>
                  <a:srgbClr val="0E457F"/>
                </a:solidFill>
              </a:rPr>
              <a:t> olarak tanımlanabilir.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95341" y="523438"/>
            <a:ext cx="84894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dirty="0">
                <a:solidFill>
                  <a:srgbClr val="0E457F"/>
                </a:solidFill>
              </a:rPr>
              <a:t>Temel Kavramlar</a:t>
            </a:r>
            <a:endParaRPr sz="2000" b="1" dirty="0">
              <a:solidFill>
                <a:srgbClr val="0E457F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FD23CC0-4593-496F-B2FB-A464E2D05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80" y="1217452"/>
            <a:ext cx="2995918" cy="299591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78DA88C-0A46-4937-8B06-D425B23DD39A}"/>
              </a:ext>
            </a:extLst>
          </p:cNvPr>
          <p:cNvSpPr txBox="1"/>
          <p:nvPr/>
        </p:nvSpPr>
        <p:spPr>
          <a:xfrm>
            <a:off x="5666763" y="4309772"/>
            <a:ext cx="256283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Aristo</a:t>
            </a:r>
            <a:r>
              <a:rPr lang="tr-TR" sz="1800" dirty="0">
                <a:solidFill>
                  <a:srgbClr val="0E457F"/>
                </a:solidFill>
              </a:rPr>
              <a:t> (MÖ 300)</a:t>
            </a:r>
          </a:p>
        </p:txBody>
      </p:sp>
    </p:spTree>
    <p:extLst>
      <p:ext uri="{BB962C8B-B14F-4D97-AF65-F5344CB8AC3E}">
        <p14:creationId xmlns:p14="http://schemas.microsoft.com/office/powerpoint/2010/main" val="14818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1761" y="1001549"/>
            <a:ext cx="8580300" cy="45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Atmosfer (Hava Küre)</a:t>
            </a:r>
            <a:r>
              <a:rPr lang="tr-TR" sz="1800" dirty="0">
                <a:solidFill>
                  <a:srgbClr val="0E457F"/>
                </a:solidFill>
              </a:rPr>
              <a:t>: Dünya’yı çepeçevre saran gaz kütlesidir. Atmosferde meydana gelen hava olayları (yağış olayları, hava sıcaklık değerleri vb.) insan yaşamı üzerinde oldukça etkilidir.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Litosfer (Taş Küre)</a:t>
            </a:r>
            <a:r>
              <a:rPr lang="tr-TR" sz="1800" dirty="0">
                <a:solidFill>
                  <a:srgbClr val="0E457F"/>
                </a:solidFill>
              </a:rPr>
              <a:t>: Dünya’nın kabuklaşmış ve katılaşmış dış yüzeyidir. Vadi, ova, plato, dağlar ve topraklar litosferi oluşturan başlıca unsurlardır.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Biyosfer (Canlılar Küresi)</a:t>
            </a:r>
            <a:r>
              <a:rPr lang="tr-TR" sz="1800" dirty="0">
                <a:solidFill>
                  <a:srgbClr val="0E457F"/>
                </a:solidFill>
              </a:rPr>
              <a:t>: Atmosfer, litosfer ve hidrosferde yaşayan canlılardan oluşur. Bitkiler, hayvanlar, mikroorganizmalar ve diğer canlıların yanı sıra insanlar da biyosferin bir parçasıdır.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Hidrosfer (Su Küre)</a:t>
            </a:r>
            <a:r>
              <a:rPr lang="tr-TR" sz="1800" dirty="0">
                <a:solidFill>
                  <a:srgbClr val="0E457F"/>
                </a:solidFill>
              </a:rPr>
              <a:t>: Litosfer üzerinde bulunan deniz, okyanus, akarsu ve göl gibi yer üstü suları ile yer altı sularından oluşur. 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295341" y="523438"/>
            <a:ext cx="84894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dirty="0">
                <a:solidFill>
                  <a:srgbClr val="0E457F"/>
                </a:solidFill>
              </a:rPr>
              <a:t>Temel Kavramlar</a:t>
            </a:r>
            <a:endParaRPr sz="2000" b="1" dirty="0">
              <a:solidFill>
                <a:srgbClr val="0E4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3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1761" y="1001549"/>
            <a:ext cx="8580300" cy="45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algn="just">
              <a:lnSpc>
                <a:spcPct val="150000"/>
              </a:lnSpc>
              <a:spcBef>
                <a:spcPts val="400"/>
              </a:spcBef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Coğrafya</a:t>
            </a:r>
            <a:r>
              <a:rPr lang="tr-TR" sz="1800" dirty="0">
                <a:solidFill>
                  <a:srgbClr val="0E457F"/>
                </a:solidFill>
              </a:rPr>
              <a:t>: </a:t>
            </a:r>
            <a:r>
              <a:rPr lang="tr-TR" sz="1800" b="1" dirty="0">
                <a:solidFill>
                  <a:srgbClr val="0E457F"/>
                </a:solidFill>
              </a:rPr>
              <a:t>doğal</a:t>
            </a:r>
            <a:r>
              <a:rPr lang="tr-TR" sz="1800" dirty="0">
                <a:solidFill>
                  <a:srgbClr val="0E457F"/>
                </a:solidFill>
              </a:rPr>
              <a:t> ve </a:t>
            </a:r>
            <a:r>
              <a:rPr lang="tr-TR" sz="1800" b="1" dirty="0">
                <a:solidFill>
                  <a:srgbClr val="0E457F"/>
                </a:solidFill>
              </a:rPr>
              <a:t>beşeri</a:t>
            </a:r>
            <a:r>
              <a:rPr lang="tr-TR" sz="1800" dirty="0">
                <a:solidFill>
                  <a:srgbClr val="0E457F"/>
                </a:solidFill>
              </a:rPr>
              <a:t> unsurların karşılıklı etkileşimini inceler.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Doğal: </a:t>
            </a:r>
            <a:r>
              <a:rPr lang="tr-TR" sz="1800" dirty="0">
                <a:solidFill>
                  <a:srgbClr val="0E457F"/>
                </a:solidFill>
              </a:rPr>
              <a:t>Akarsular, topoğrafya, buzullar, denizler, bitki örtüsü, vs..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E457F"/>
                </a:solidFill>
              </a:rPr>
              <a:t>Beşeri</a:t>
            </a:r>
            <a:r>
              <a:rPr lang="tr-TR" sz="1800" dirty="0">
                <a:solidFill>
                  <a:srgbClr val="0E457F"/>
                </a:solidFill>
              </a:rPr>
              <a:t>: Şehirler, ülkeler, yollar, köprüler, sanayi, tarım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Topografya</a:t>
            </a:r>
            <a:r>
              <a:rPr lang="tr-TR" sz="1800" dirty="0">
                <a:solidFill>
                  <a:srgbClr val="0E457F"/>
                </a:solidFill>
              </a:rPr>
              <a:t>; veya </a:t>
            </a:r>
            <a:r>
              <a:rPr lang="tr-TR" sz="1800" b="1" dirty="0" err="1">
                <a:solidFill>
                  <a:srgbClr val="0E457F"/>
                </a:solidFill>
              </a:rPr>
              <a:t>yerbetim</a:t>
            </a:r>
            <a:r>
              <a:rPr lang="tr-TR" sz="1800" dirty="0">
                <a:solidFill>
                  <a:srgbClr val="0E457F"/>
                </a:solidFill>
              </a:rPr>
              <a:t>, bir kara parçasının doğal yükselti ve çukurlarına ilişkin bilgidir.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endParaRPr lang="tr-TR" sz="1800" dirty="0">
              <a:solidFill>
                <a:srgbClr val="0E457F"/>
              </a:solidFill>
            </a:endParaRP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Coğrafya (Sosyal Bilim)</a:t>
            </a:r>
            <a:r>
              <a:rPr lang="tr-TR" sz="1800" dirty="0">
                <a:solidFill>
                  <a:srgbClr val="0E457F"/>
                </a:solidFill>
              </a:rPr>
              <a:t>: </a:t>
            </a:r>
            <a:r>
              <a:rPr lang="tr-TR" sz="1800" b="1" dirty="0">
                <a:solidFill>
                  <a:srgbClr val="0E457F"/>
                </a:solidFill>
              </a:rPr>
              <a:t>Fiziki</a:t>
            </a:r>
            <a:r>
              <a:rPr lang="tr-TR" sz="1800" dirty="0">
                <a:solidFill>
                  <a:srgbClr val="0E457F"/>
                </a:solidFill>
              </a:rPr>
              <a:t> Coğrafya ve </a:t>
            </a:r>
            <a:r>
              <a:rPr lang="tr-TR" sz="1800" b="1" dirty="0">
                <a:solidFill>
                  <a:srgbClr val="0E457F"/>
                </a:solidFill>
              </a:rPr>
              <a:t>Beşeri</a:t>
            </a:r>
            <a:r>
              <a:rPr lang="tr-TR" sz="1800" dirty="0">
                <a:solidFill>
                  <a:srgbClr val="0E457F"/>
                </a:solidFill>
              </a:rPr>
              <a:t> Coğrafya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295341" y="523438"/>
            <a:ext cx="84894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dirty="0">
                <a:solidFill>
                  <a:srgbClr val="0E457F"/>
                </a:solidFill>
              </a:rPr>
              <a:t>Temel Kavramlar</a:t>
            </a:r>
            <a:endParaRPr sz="2000" b="1" dirty="0">
              <a:solidFill>
                <a:srgbClr val="0E4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1761" y="1001549"/>
            <a:ext cx="8580300" cy="45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dirty="0">
                <a:solidFill>
                  <a:srgbClr val="0E457F"/>
                </a:solidFill>
              </a:rPr>
              <a:t>Yeryüzünün </a:t>
            </a:r>
            <a:r>
              <a:rPr lang="tr-TR" sz="1800" b="1" dirty="0">
                <a:solidFill>
                  <a:srgbClr val="0E457F"/>
                </a:solidFill>
              </a:rPr>
              <a:t>fiziksel</a:t>
            </a:r>
            <a:r>
              <a:rPr lang="tr-TR" sz="1800" dirty="0">
                <a:solidFill>
                  <a:srgbClr val="0E457F"/>
                </a:solidFill>
              </a:rPr>
              <a:t> olarak çeşitli kısımları </a:t>
            </a:r>
            <a:r>
              <a:rPr lang="tr-TR" sz="1800" b="1" u="sng" dirty="0">
                <a:solidFill>
                  <a:srgbClr val="0E457F"/>
                </a:solidFill>
              </a:rPr>
              <a:t>fiziki coğrafyanın </a:t>
            </a:r>
            <a:r>
              <a:rPr lang="tr-TR" sz="1800" dirty="0">
                <a:solidFill>
                  <a:srgbClr val="0E457F"/>
                </a:solidFill>
              </a:rPr>
              <a:t>konusudur.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Litosfer (karalar), hidrosfer (sular), atmosfer (hava) ve biyosfer (bitki ve hayvan yaşamı) 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Bunlarla bağlantılı olarak yeryüzü şekilleri: topraklar, madenler, su kütleleri, iklim, doğal bitki örtüsü </a:t>
            </a:r>
          </a:p>
          <a:p>
            <a:pPr marL="377099" lvl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</a:pPr>
            <a:r>
              <a:rPr lang="tr-TR" sz="1800" b="1" dirty="0">
                <a:solidFill>
                  <a:srgbClr val="0E457F"/>
                </a:solidFill>
              </a:rPr>
              <a:t>Fiziki coğrafyanın alt dalları</a:t>
            </a:r>
            <a:r>
              <a:rPr lang="tr-TR" sz="1800" dirty="0">
                <a:solidFill>
                  <a:srgbClr val="0E457F"/>
                </a:solidFill>
              </a:rPr>
              <a:t>: 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Jeomorfoloji (yer kabuğunun yapısı), hidrografya (suların oluşumu ve etkisi), </a:t>
            </a:r>
            <a:r>
              <a:rPr lang="tr-TR" sz="1800" dirty="0" err="1">
                <a:solidFill>
                  <a:srgbClr val="0E457F"/>
                </a:solidFill>
              </a:rPr>
              <a:t>biyocoğrafya</a:t>
            </a:r>
            <a:r>
              <a:rPr lang="tr-TR" sz="1800" dirty="0">
                <a:solidFill>
                  <a:srgbClr val="0E457F"/>
                </a:solidFill>
              </a:rPr>
              <a:t> (bitki ve hayvanların dağılımı), klimatoloji (hava olayları ve iklim), </a:t>
            </a:r>
            <a:r>
              <a:rPr lang="tr-TR" sz="1800" dirty="0" err="1">
                <a:solidFill>
                  <a:srgbClr val="0E457F"/>
                </a:solidFill>
              </a:rPr>
              <a:t>Potamoloji</a:t>
            </a:r>
            <a:r>
              <a:rPr lang="tr-TR" sz="1800" dirty="0">
                <a:solidFill>
                  <a:srgbClr val="0E457F"/>
                </a:solidFill>
              </a:rPr>
              <a:t> (akarsu bilimi), Limnoloji (göl bilimi)</a:t>
            </a:r>
          </a:p>
          <a:p>
            <a:pPr marL="662849" lvl="0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E457F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E457F"/>
                </a:solidFill>
              </a:rPr>
              <a:t>Meteoroloji, jeofiziğin alt dalı kabul edilir.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295341" y="523438"/>
            <a:ext cx="84894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dirty="0">
                <a:solidFill>
                  <a:srgbClr val="0E457F"/>
                </a:solidFill>
              </a:rPr>
              <a:t>Temel Kavramlar</a:t>
            </a:r>
            <a:endParaRPr sz="2000" b="1" dirty="0">
              <a:solidFill>
                <a:srgbClr val="0E4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31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1544</Words>
  <Application>Microsoft Office PowerPoint</Application>
  <PresentationFormat>Ekran Gösterisi (16:10)</PresentationFormat>
  <Paragraphs>154</Paragraphs>
  <Slides>22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5" baseType="lpstr">
      <vt:lpstr>Arial</vt:lpstr>
      <vt:lpstr>Linux Libertine</vt:lpstr>
      <vt:lpstr>Simple Light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İbrahim Tuğrul Çınar</dc:creator>
  <cp:lastModifiedBy>ibrahim tugrul cinar</cp:lastModifiedBy>
  <cp:revision>58</cp:revision>
  <dcterms:modified xsi:type="dcterms:W3CDTF">2023-10-06T06:40:50Z</dcterms:modified>
</cp:coreProperties>
</file>