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tr-TR"/>
              <a:t>Asıl başlık stilini düzenlemek için tıklayın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6E0E8E6-B6EB-498A-BC29-48D81AAAA5B6}" type="datetimeFigureOut">
              <a:rPr lang="en-US" dirty="0"/>
              <a:t>12/7/2022</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F4A8B59-FD8C-464E-A2E0-D2DB42977C43}"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12D0685-9E9F-46AF-8733-3458A4A5B67E}"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19578A0-4252-4A4F-8A4C-4F80F1AD91FF}"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DCDF071-3364-4AF2-8784-696D9E530376}"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tr-TR"/>
              <a:t>Asıl başlık stilini düzenlemek için tıklayın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2E0C83B-2A0D-4895-8D19-F0DA28872F64}"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tr-TR"/>
              <a:t>Asıl başlık stilini düzenlemek için tıklayın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5E32ACF0-C7E7-4CC8-840E-A2809FB4BDF6}"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B1B64FF-53E9-4519-AFEB-B5EAE0A6C098}"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3D0605F-0999-49B8-97E8-A9F5FE66FD89}"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D041493-8214-4CD3-9E66-4A7CE0239274}"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D45397E-FD2D-4D0A-B33C-2E5AEFAED143}"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E15092E-80DC-4992-A0D4-E74F7FC3042B}"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685802" y="2861733"/>
            <a:ext cx="5088712"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5993969" y="2861733"/>
            <a:ext cx="5088713"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569A4C6-EA06-4AF0-A839-1839C57399A0}" type="datetimeFigureOut">
              <a:rPr lang="en-US" dirty="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BF0C016-2580-485A-AC4B-4452BC379743}" type="datetimeFigureOut">
              <a:rPr lang="en-US" dirty="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0C8E6-7044-439E-9AE7-82A0C81AB0F0}" type="datetimeFigureOut">
              <a:rPr lang="en-US" dirty="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E95F70E-5DFF-42EC-93B3-07D70D7ED1BD}"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64520B5-A0C9-4D15-A71B-70A075D52D64}" type="datetimeFigureOut">
              <a:rPr lang="en-US" dirty="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61EAF71F-1A43-41B7-B605-0710A83174B7}" type="datetimeFigureOut">
              <a:rPr lang="en-US" dirty="0"/>
              <a:t>12/7/2022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263CF7-7B87-A8CF-4D8D-D584262C6FB7}"/>
              </a:ext>
            </a:extLst>
          </p:cNvPr>
          <p:cNvSpPr>
            <a:spLocks noGrp="1"/>
          </p:cNvSpPr>
          <p:nvPr>
            <p:ph type="ctrTitle"/>
          </p:nvPr>
        </p:nvSpPr>
        <p:spPr>
          <a:xfrm rot="21420000">
            <a:off x="254707" y="-646191"/>
            <a:ext cx="9755187" cy="2766528"/>
          </a:xfrm>
        </p:spPr>
        <p:txBody>
          <a:bodyPr>
            <a:normAutofit/>
          </a:bodyPr>
          <a:lstStyle/>
          <a:p>
            <a:r>
              <a:rPr lang="tr-TR" sz="4000" dirty="0"/>
              <a:t>Görüntü İşleme Yöntemleri Kullanılarak Kiraz Meyvesinin Sınıflandırılması </a:t>
            </a:r>
          </a:p>
        </p:txBody>
      </p:sp>
      <p:sp>
        <p:nvSpPr>
          <p:cNvPr id="3" name="Alt Başlık 2">
            <a:extLst>
              <a:ext uri="{FF2B5EF4-FFF2-40B4-BE49-F238E27FC236}">
                <a16:creationId xmlns:a16="http://schemas.microsoft.com/office/drawing/2014/main" id="{D0BF6B1B-B777-B929-2C26-642707EC3149}"/>
              </a:ext>
            </a:extLst>
          </p:cNvPr>
          <p:cNvSpPr>
            <a:spLocks noGrp="1"/>
          </p:cNvSpPr>
          <p:nvPr>
            <p:ph type="subTitle" idx="1"/>
          </p:nvPr>
        </p:nvSpPr>
        <p:spPr>
          <a:xfrm rot="21420000">
            <a:off x="5688029" y="3030075"/>
            <a:ext cx="5166177" cy="1333383"/>
          </a:xfrm>
        </p:spPr>
        <p:txBody>
          <a:bodyPr/>
          <a:lstStyle/>
          <a:p>
            <a:r>
              <a:rPr lang="tr-TR" dirty="0"/>
              <a:t>AD </a:t>
            </a:r>
            <a:r>
              <a:rPr lang="tr-TR" dirty="0" err="1"/>
              <a:t>soyad:HALİL</a:t>
            </a:r>
            <a:r>
              <a:rPr lang="tr-TR" dirty="0"/>
              <a:t> İBRAHİM TİMURTAŞ</a:t>
            </a:r>
          </a:p>
          <a:p>
            <a:r>
              <a:rPr lang="tr-TR" dirty="0"/>
              <a:t>NO:02205076018</a:t>
            </a:r>
          </a:p>
        </p:txBody>
      </p:sp>
    </p:spTree>
    <p:extLst>
      <p:ext uri="{BB962C8B-B14F-4D97-AF65-F5344CB8AC3E}">
        <p14:creationId xmlns:p14="http://schemas.microsoft.com/office/powerpoint/2010/main" val="122842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69F40C-FB24-D077-6640-A226319332AD}"/>
              </a:ext>
            </a:extLst>
          </p:cNvPr>
          <p:cNvSpPr>
            <a:spLocks noGrp="1"/>
          </p:cNvSpPr>
          <p:nvPr>
            <p:ph type="title"/>
          </p:nvPr>
        </p:nvSpPr>
        <p:spPr>
          <a:xfrm>
            <a:off x="683625" y="121024"/>
            <a:ext cx="10396882" cy="1151965"/>
          </a:xfrm>
        </p:spPr>
        <p:txBody>
          <a:bodyPr/>
          <a:lstStyle/>
          <a:p>
            <a:r>
              <a:rPr lang="tr-TR" dirty="0"/>
              <a:t>Kiraz </a:t>
            </a:r>
          </a:p>
        </p:txBody>
      </p:sp>
      <p:sp>
        <p:nvSpPr>
          <p:cNvPr id="3" name="İçerik Yer Tutucusu 2">
            <a:extLst>
              <a:ext uri="{FF2B5EF4-FFF2-40B4-BE49-F238E27FC236}">
                <a16:creationId xmlns:a16="http://schemas.microsoft.com/office/drawing/2014/main" id="{B8962433-872A-7351-D567-1A09DE3B4BA0}"/>
              </a:ext>
            </a:extLst>
          </p:cNvPr>
          <p:cNvSpPr>
            <a:spLocks noGrp="1"/>
          </p:cNvSpPr>
          <p:nvPr>
            <p:ph sz="quarter" idx="13"/>
          </p:nvPr>
        </p:nvSpPr>
        <p:spPr>
          <a:xfrm>
            <a:off x="685800" y="1041421"/>
            <a:ext cx="11255188" cy="2831353"/>
          </a:xfrm>
        </p:spPr>
        <p:txBody>
          <a:bodyPr/>
          <a:lstStyle/>
          <a:p>
            <a:r>
              <a:rPr lang="tr-TR" dirty="0"/>
              <a:t>Dünyada 1500 civarında çeşidi olan kiraz gülgiller familyasındandır.</a:t>
            </a:r>
          </a:p>
          <a:p>
            <a:r>
              <a:rPr lang="tr-TR" dirty="0"/>
              <a:t>Kiraz üretiminde ülkemiz çok önemli bir rol üstlenmektedir.</a:t>
            </a:r>
          </a:p>
          <a:p>
            <a:r>
              <a:rPr lang="tr-TR" dirty="0"/>
              <a:t>Ülkemiz sert çekirdekli meyve üretiminde 480 bin ton üretim kapasitesi ile kiraz %20’ </a:t>
            </a:r>
            <a:r>
              <a:rPr lang="tr-TR" dirty="0" err="1"/>
              <a:t>lik</a:t>
            </a:r>
            <a:r>
              <a:rPr lang="tr-TR" dirty="0"/>
              <a:t> bir paya sahiptir. </a:t>
            </a:r>
          </a:p>
          <a:p>
            <a:r>
              <a:rPr lang="tr-TR" dirty="0"/>
              <a:t>Ayrıca dünya kiraz üretiminde ilk 6 ülke arasında  Ülkemizin üretimdeki payı %35’tir</a:t>
            </a:r>
          </a:p>
          <a:p>
            <a:endParaRPr lang="tr-TR" dirty="0"/>
          </a:p>
          <a:p>
            <a:endParaRPr lang="tr-TR" dirty="0"/>
          </a:p>
        </p:txBody>
      </p:sp>
      <p:pic>
        <p:nvPicPr>
          <p:cNvPr id="5" name="Resim 4">
            <a:extLst>
              <a:ext uri="{FF2B5EF4-FFF2-40B4-BE49-F238E27FC236}">
                <a16:creationId xmlns:a16="http://schemas.microsoft.com/office/drawing/2014/main" id="{EDA25290-C347-3863-FBD7-98895024D7E7}"/>
              </a:ext>
            </a:extLst>
          </p:cNvPr>
          <p:cNvPicPr>
            <a:picLocks noChangeAspect="1"/>
          </p:cNvPicPr>
          <p:nvPr/>
        </p:nvPicPr>
        <p:blipFill>
          <a:blip r:embed="rId2"/>
          <a:stretch>
            <a:fillRect/>
          </a:stretch>
        </p:blipFill>
        <p:spPr>
          <a:xfrm>
            <a:off x="3379693" y="3429000"/>
            <a:ext cx="4247029" cy="2831353"/>
          </a:xfrm>
          <a:prstGeom prst="rect">
            <a:avLst/>
          </a:prstGeom>
        </p:spPr>
      </p:pic>
    </p:spTree>
    <p:extLst>
      <p:ext uri="{BB962C8B-B14F-4D97-AF65-F5344CB8AC3E}">
        <p14:creationId xmlns:p14="http://schemas.microsoft.com/office/powerpoint/2010/main" val="319049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54D689-4D21-91B3-2520-C71F2B8DF5DD}"/>
              </a:ext>
            </a:extLst>
          </p:cNvPr>
          <p:cNvSpPr>
            <a:spLocks noGrp="1"/>
          </p:cNvSpPr>
          <p:nvPr>
            <p:ph type="title"/>
          </p:nvPr>
        </p:nvSpPr>
        <p:spPr>
          <a:xfrm>
            <a:off x="685800" y="-128588"/>
            <a:ext cx="10396882" cy="1151965"/>
          </a:xfrm>
        </p:spPr>
        <p:txBody>
          <a:bodyPr>
            <a:normAutofit fontScale="90000"/>
          </a:bodyPr>
          <a:lstStyle/>
          <a:p>
            <a:r>
              <a:rPr lang="tr-TR" dirty="0"/>
              <a:t>Görüntü işlemenin bu deneydeki önemi</a:t>
            </a:r>
          </a:p>
        </p:txBody>
      </p:sp>
      <p:sp>
        <p:nvSpPr>
          <p:cNvPr id="3" name="İçerik Yer Tutucusu 2">
            <a:extLst>
              <a:ext uri="{FF2B5EF4-FFF2-40B4-BE49-F238E27FC236}">
                <a16:creationId xmlns:a16="http://schemas.microsoft.com/office/drawing/2014/main" id="{54A3F54D-7EE8-CFCF-7A74-04001074DCC5}"/>
              </a:ext>
            </a:extLst>
          </p:cNvPr>
          <p:cNvSpPr>
            <a:spLocks noGrp="1"/>
          </p:cNvSpPr>
          <p:nvPr>
            <p:ph sz="quarter" idx="13"/>
          </p:nvPr>
        </p:nvSpPr>
        <p:spPr>
          <a:xfrm>
            <a:off x="685800" y="720371"/>
            <a:ext cx="10394707" cy="3311189"/>
          </a:xfrm>
        </p:spPr>
        <p:txBody>
          <a:bodyPr>
            <a:normAutofit/>
          </a:bodyPr>
          <a:lstStyle/>
          <a:p>
            <a:r>
              <a:rPr lang="tr-TR" dirty="0"/>
              <a:t>Dünya meyve ticaretinde belirli standartlara göre sınıflandırılmış kaliteli ürünler tercih </a:t>
            </a:r>
            <a:r>
              <a:rPr lang="tr-TR" dirty="0" err="1"/>
              <a:t>edilmektedir.fakat</a:t>
            </a:r>
            <a:r>
              <a:rPr lang="tr-TR" dirty="0"/>
              <a:t> kirazın sadece şekli  kirazın kalitesinin </a:t>
            </a:r>
            <a:r>
              <a:rPr lang="tr-TR" dirty="0" err="1"/>
              <a:t>belirlenlenmesinde</a:t>
            </a:r>
            <a:r>
              <a:rPr lang="tr-TR" dirty="0"/>
              <a:t> tek etken </a:t>
            </a:r>
            <a:r>
              <a:rPr lang="tr-TR" dirty="0" err="1"/>
              <a:t>değildir.şekli</a:t>
            </a:r>
            <a:r>
              <a:rPr lang="tr-TR" dirty="0"/>
              <a:t> bozuk olsa da kiraz kaliteli olabilir.</a:t>
            </a:r>
          </a:p>
          <a:p>
            <a:r>
              <a:rPr lang="tr-TR" dirty="0"/>
              <a:t>Sınıflandırma işlemi insanlar ve makinalar ile gerçekleştirilebilmektedir ancak ürünlerdeki şekilsel farklılıklar ve insanlardan kaynaklanan hatalar nedeniyle verimli bir sınıflandırma yapılamamaktadır. </a:t>
            </a:r>
          </a:p>
          <a:p>
            <a:r>
              <a:rPr lang="tr-TR" dirty="0"/>
              <a:t>Bu sebepten dolayı deneyin daha doğru sonuç vermesi için görüntü işleme </a:t>
            </a:r>
            <a:r>
              <a:rPr lang="tr-TR" dirty="0" err="1"/>
              <a:t>metodları</a:t>
            </a:r>
            <a:r>
              <a:rPr lang="tr-TR" dirty="0"/>
              <a:t> kullanılır.</a:t>
            </a:r>
          </a:p>
        </p:txBody>
      </p:sp>
      <p:pic>
        <p:nvPicPr>
          <p:cNvPr id="1026" name="Picture 2" descr="221 GÖRÜNTÜ İŞLEME TEKNİKLERİ KULLANILARAK NAPOLYON TİPİ KİRAZLARIN  SINIFLANDIRILMASI Mehmet BALCI , Adem Alpaslan ALT">
            <a:extLst>
              <a:ext uri="{FF2B5EF4-FFF2-40B4-BE49-F238E27FC236}">
                <a16:creationId xmlns:a16="http://schemas.microsoft.com/office/drawing/2014/main" id="{A705CF33-D4DD-92BA-1758-9C85B5662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428" y="4031560"/>
            <a:ext cx="7029450" cy="231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504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51DB46-BFBF-2B24-5D1D-85E0391D3835}"/>
              </a:ext>
            </a:extLst>
          </p:cNvPr>
          <p:cNvSpPr>
            <a:spLocks noGrp="1"/>
          </p:cNvSpPr>
          <p:nvPr>
            <p:ph type="title"/>
          </p:nvPr>
        </p:nvSpPr>
        <p:spPr>
          <a:xfrm>
            <a:off x="683625" y="0"/>
            <a:ext cx="10396882" cy="1151965"/>
          </a:xfrm>
        </p:spPr>
        <p:txBody>
          <a:bodyPr/>
          <a:lstStyle/>
          <a:p>
            <a:r>
              <a:rPr lang="tr-TR" dirty="0"/>
              <a:t>Deney aşaması</a:t>
            </a:r>
          </a:p>
        </p:txBody>
      </p:sp>
      <p:sp>
        <p:nvSpPr>
          <p:cNvPr id="3" name="İçerik Yer Tutucusu 2">
            <a:extLst>
              <a:ext uri="{FF2B5EF4-FFF2-40B4-BE49-F238E27FC236}">
                <a16:creationId xmlns:a16="http://schemas.microsoft.com/office/drawing/2014/main" id="{6942734B-55FD-5D9A-E159-BFFAF6554A0C}"/>
              </a:ext>
            </a:extLst>
          </p:cNvPr>
          <p:cNvSpPr>
            <a:spLocks noGrp="1"/>
          </p:cNvSpPr>
          <p:nvPr>
            <p:ph sz="quarter" idx="13"/>
          </p:nvPr>
        </p:nvSpPr>
        <p:spPr>
          <a:xfrm>
            <a:off x="683625" y="1151965"/>
            <a:ext cx="10394707" cy="2119874"/>
          </a:xfrm>
        </p:spPr>
        <p:txBody>
          <a:bodyPr>
            <a:normAutofit fontScale="92500" lnSpcReduction="20000"/>
          </a:bodyPr>
          <a:lstStyle/>
          <a:p>
            <a:r>
              <a:rPr lang="tr-TR" dirty="0"/>
              <a:t>Kirazların görüntü işleme yöntemi ile kalite sınıflandırılması deneyinde Matlab R2013a programı aracılığıyla yapılmıştır.</a:t>
            </a:r>
          </a:p>
          <a:p>
            <a:r>
              <a:rPr lang="tr-TR" dirty="0"/>
              <a:t>Yapılan çalışmada, görüntüsü alınan kirazların tablo 1 ‘de belirlenen standartlara göre Matlab programı ile sınıflandırılması yapılmıştır.</a:t>
            </a:r>
          </a:p>
          <a:p>
            <a:r>
              <a:rPr lang="tr-TR" dirty="0"/>
              <a:t>Kiraz meyvesinin sınıflandırılması deneyi için gerekli olan işlem adımları ise şekil3’de gösterilmiştir</a:t>
            </a:r>
          </a:p>
          <a:p>
            <a:endParaRPr lang="tr-TR" dirty="0"/>
          </a:p>
        </p:txBody>
      </p:sp>
      <p:pic>
        <p:nvPicPr>
          <p:cNvPr id="5" name="Resim 4">
            <a:extLst>
              <a:ext uri="{FF2B5EF4-FFF2-40B4-BE49-F238E27FC236}">
                <a16:creationId xmlns:a16="http://schemas.microsoft.com/office/drawing/2014/main" id="{6F7B0277-142E-A879-BE67-5386F37659AD}"/>
              </a:ext>
            </a:extLst>
          </p:cNvPr>
          <p:cNvPicPr>
            <a:picLocks noChangeAspect="1"/>
          </p:cNvPicPr>
          <p:nvPr/>
        </p:nvPicPr>
        <p:blipFill>
          <a:blip r:embed="rId2"/>
          <a:stretch>
            <a:fillRect/>
          </a:stretch>
        </p:blipFill>
        <p:spPr>
          <a:xfrm>
            <a:off x="397002" y="3429000"/>
            <a:ext cx="4826674" cy="2060399"/>
          </a:xfrm>
          <a:prstGeom prst="rect">
            <a:avLst/>
          </a:prstGeom>
        </p:spPr>
      </p:pic>
      <p:pic>
        <p:nvPicPr>
          <p:cNvPr id="9" name="Resim 8">
            <a:extLst>
              <a:ext uri="{FF2B5EF4-FFF2-40B4-BE49-F238E27FC236}">
                <a16:creationId xmlns:a16="http://schemas.microsoft.com/office/drawing/2014/main" id="{6500A9B4-FE5B-C9B3-3E78-53AE78C01212}"/>
              </a:ext>
            </a:extLst>
          </p:cNvPr>
          <p:cNvPicPr>
            <a:picLocks noChangeAspect="1"/>
          </p:cNvPicPr>
          <p:nvPr/>
        </p:nvPicPr>
        <p:blipFill>
          <a:blip r:embed="rId3"/>
          <a:stretch>
            <a:fillRect/>
          </a:stretch>
        </p:blipFill>
        <p:spPr>
          <a:xfrm>
            <a:off x="5880978" y="3429000"/>
            <a:ext cx="5209154" cy="2060399"/>
          </a:xfrm>
          <a:prstGeom prst="rect">
            <a:avLst/>
          </a:prstGeom>
        </p:spPr>
      </p:pic>
    </p:spTree>
    <p:extLst>
      <p:ext uri="{BB962C8B-B14F-4D97-AF65-F5344CB8AC3E}">
        <p14:creationId xmlns:p14="http://schemas.microsoft.com/office/powerpoint/2010/main" val="181984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37479C-032F-ADAA-64A3-C968A3EAE41B}"/>
              </a:ext>
            </a:extLst>
          </p:cNvPr>
          <p:cNvSpPr>
            <a:spLocks noGrp="1"/>
          </p:cNvSpPr>
          <p:nvPr>
            <p:ph type="title"/>
          </p:nvPr>
        </p:nvSpPr>
        <p:spPr/>
        <p:txBody>
          <a:bodyPr/>
          <a:lstStyle/>
          <a:p>
            <a:r>
              <a:rPr lang="tr-TR" dirty="0"/>
              <a:t>Deneyin yapım aşaması</a:t>
            </a:r>
          </a:p>
        </p:txBody>
      </p:sp>
      <p:sp>
        <p:nvSpPr>
          <p:cNvPr id="3" name="İçerik Yer Tutucusu 2">
            <a:extLst>
              <a:ext uri="{FF2B5EF4-FFF2-40B4-BE49-F238E27FC236}">
                <a16:creationId xmlns:a16="http://schemas.microsoft.com/office/drawing/2014/main" id="{DC92C0D0-6F17-43DB-8541-7E7D9CC188AB}"/>
              </a:ext>
            </a:extLst>
          </p:cNvPr>
          <p:cNvSpPr>
            <a:spLocks noGrp="1"/>
          </p:cNvSpPr>
          <p:nvPr>
            <p:ph sz="quarter" idx="13"/>
          </p:nvPr>
        </p:nvSpPr>
        <p:spPr/>
        <p:txBody>
          <a:bodyPr>
            <a:normAutofit fontScale="92500" lnSpcReduction="20000"/>
          </a:bodyPr>
          <a:lstStyle/>
          <a:p>
            <a:r>
              <a:rPr lang="tr-TR" sz="2000" dirty="0"/>
              <a:t>Öncelikle bir önceki sayfada görselde gösterilen işlem adımlarına göre sınıflandırma işleminin gerçekleşmesi için işlenmemiş resim programa yüklenir.</a:t>
            </a:r>
          </a:p>
          <a:p>
            <a:r>
              <a:rPr lang="tr-TR" sz="2000" dirty="0"/>
              <a:t>Bir Sonraki adımda ise yüklenen resim siyah- beyaz piksellere dönüştürülür.</a:t>
            </a:r>
          </a:p>
          <a:p>
            <a:r>
              <a:rPr lang="tr-TR" sz="2000" dirty="0"/>
              <a:t>Resmin siyah-beyaz piksellere yani </a:t>
            </a:r>
            <a:r>
              <a:rPr lang="tr-TR" sz="2000" dirty="0" err="1"/>
              <a:t>binary</a:t>
            </a:r>
            <a:r>
              <a:rPr lang="tr-TR" sz="2000" dirty="0"/>
              <a:t> moda dönüştürülmesi iki aşamada gerçekleşir.</a:t>
            </a:r>
          </a:p>
          <a:p>
            <a:r>
              <a:rPr lang="tr-TR" dirty="0" err="1"/>
              <a:t>Binary</a:t>
            </a:r>
            <a:r>
              <a:rPr lang="tr-TR" dirty="0"/>
              <a:t> moda dönüştürülme işleminin ilk aşamasında </a:t>
            </a:r>
            <a:r>
              <a:rPr lang="tr-TR" sz="2000" dirty="0"/>
              <a:t>resmin arka planı beyaza kirazlar ise siyaha dönüştürülür.</a:t>
            </a:r>
          </a:p>
          <a:p>
            <a:r>
              <a:rPr lang="tr-TR" dirty="0" err="1"/>
              <a:t>Binary</a:t>
            </a:r>
            <a:r>
              <a:rPr lang="tr-TR" dirty="0"/>
              <a:t> moda dönüştürülme işleminin ikinci aşamasında </a:t>
            </a:r>
            <a:r>
              <a:rPr lang="tr-TR" sz="2000" dirty="0"/>
              <a:t>ise </a:t>
            </a:r>
            <a:r>
              <a:rPr lang="tr-TR" sz="2000" dirty="0" err="1"/>
              <a:t>binary</a:t>
            </a:r>
            <a:r>
              <a:rPr lang="tr-TR" sz="2000" dirty="0"/>
              <a:t> moddaki resim Matlab </a:t>
            </a:r>
            <a:r>
              <a:rPr lang="tr-TR" sz="2000" dirty="0" err="1"/>
              <a:t>bwboundaries</a:t>
            </a:r>
            <a:r>
              <a:rPr lang="tr-TR" sz="2000" dirty="0"/>
              <a:t> komutu ile ters çevrilerek arka plan siyaha sınıflandırılacak olan kirazlar beyaza dönüştürülür.</a:t>
            </a:r>
          </a:p>
        </p:txBody>
      </p:sp>
    </p:spTree>
    <p:extLst>
      <p:ext uri="{BB962C8B-B14F-4D97-AF65-F5344CB8AC3E}">
        <p14:creationId xmlns:p14="http://schemas.microsoft.com/office/powerpoint/2010/main" val="329369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9085ED-E485-335C-88BE-E63A1C5D393E}"/>
              </a:ext>
            </a:extLst>
          </p:cNvPr>
          <p:cNvSpPr>
            <a:spLocks noGrp="1"/>
          </p:cNvSpPr>
          <p:nvPr>
            <p:ph type="title"/>
          </p:nvPr>
        </p:nvSpPr>
        <p:spPr/>
        <p:txBody>
          <a:bodyPr>
            <a:normAutofit fontScale="90000"/>
          </a:bodyPr>
          <a:lstStyle/>
          <a:p>
            <a:r>
              <a:rPr lang="tr-TR" sz="5400" dirty="0"/>
              <a:t>Resmin </a:t>
            </a:r>
            <a:r>
              <a:rPr lang="tr-TR" sz="5400" dirty="0" err="1"/>
              <a:t>binary</a:t>
            </a:r>
            <a:r>
              <a:rPr lang="tr-TR" sz="5400" dirty="0"/>
              <a:t> moda dönüştürülmesi aşamaları</a:t>
            </a:r>
            <a:endParaRPr lang="tr-TR" dirty="0"/>
          </a:p>
        </p:txBody>
      </p:sp>
      <p:pic>
        <p:nvPicPr>
          <p:cNvPr id="5" name="İçerik Yer Tutucusu 4">
            <a:extLst>
              <a:ext uri="{FF2B5EF4-FFF2-40B4-BE49-F238E27FC236}">
                <a16:creationId xmlns:a16="http://schemas.microsoft.com/office/drawing/2014/main" id="{E6A1F0A8-0C7B-B53E-4EDC-AF81C7B1322D}"/>
              </a:ext>
            </a:extLst>
          </p:cNvPr>
          <p:cNvPicPr>
            <a:picLocks noGrp="1" noChangeAspect="1"/>
          </p:cNvPicPr>
          <p:nvPr>
            <p:ph sz="quarter" idx="13"/>
          </p:nvPr>
        </p:nvPicPr>
        <p:blipFill>
          <a:blip r:embed="rId2"/>
          <a:stretch>
            <a:fillRect/>
          </a:stretch>
        </p:blipFill>
        <p:spPr>
          <a:xfrm>
            <a:off x="6096000" y="2392935"/>
            <a:ext cx="4813427" cy="2462974"/>
          </a:xfrm>
        </p:spPr>
      </p:pic>
      <p:pic>
        <p:nvPicPr>
          <p:cNvPr id="13" name="Resim 12">
            <a:extLst>
              <a:ext uri="{FF2B5EF4-FFF2-40B4-BE49-F238E27FC236}">
                <a16:creationId xmlns:a16="http://schemas.microsoft.com/office/drawing/2014/main" id="{9C108673-03F3-5454-E42B-9F487460DB56}"/>
              </a:ext>
            </a:extLst>
          </p:cNvPr>
          <p:cNvPicPr>
            <a:picLocks noChangeAspect="1"/>
          </p:cNvPicPr>
          <p:nvPr/>
        </p:nvPicPr>
        <p:blipFill>
          <a:blip r:embed="rId3"/>
          <a:stretch>
            <a:fillRect/>
          </a:stretch>
        </p:blipFill>
        <p:spPr>
          <a:xfrm>
            <a:off x="685801" y="2392935"/>
            <a:ext cx="4813427" cy="2499279"/>
          </a:xfrm>
          <a:prstGeom prst="rect">
            <a:avLst/>
          </a:prstGeom>
        </p:spPr>
      </p:pic>
    </p:spTree>
    <p:extLst>
      <p:ext uri="{BB962C8B-B14F-4D97-AF65-F5344CB8AC3E}">
        <p14:creationId xmlns:p14="http://schemas.microsoft.com/office/powerpoint/2010/main" val="270935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C361F7-20DA-CC54-536B-55F7C4E5C9F8}"/>
              </a:ext>
            </a:extLst>
          </p:cNvPr>
          <p:cNvSpPr>
            <a:spLocks noGrp="1"/>
          </p:cNvSpPr>
          <p:nvPr>
            <p:ph type="title"/>
          </p:nvPr>
        </p:nvSpPr>
        <p:spPr>
          <a:xfrm>
            <a:off x="683626" y="229638"/>
            <a:ext cx="10396882" cy="1151965"/>
          </a:xfrm>
        </p:spPr>
        <p:txBody>
          <a:bodyPr>
            <a:normAutofit fontScale="90000"/>
          </a:bodyPr>
          <a:lstStyle/>
          <a:p>
            <a:r>
              <a:rPr lang="tr-TR" dirty="0"/>
              <a:t>Deney sonuçlarının belirlenmesi ve değerlendirilmesi</a:t>
            </a:r>
          </a:p>
        </p:txBody>
      </p:sp>
      <p:sp>
        <p:nvSpPr>
          <p:cNvPr id="3" name="İçerik Yer Tutucusu 2">
            <a:extLst>
              <a:ext uri="{FF2B5EF4-FFF2-40B4-BE49-F238E27FC236}">
                <a16:creationId xmlns:a16="http://schemas.microsoft.com/office/drawing/2014/main" id="{4968C47D-B6FB-A55E-5639-AFE802B4CABF}"/>
              </a:ext>
            </a:extLst>
          </p:cNvPr>
          <p:cNvSpPr>
            <a:spLocks noGrp="1"/>
          </p:cNvSpPr>
          <p:nvPr>
            <p:ph sz="quarter" idx="13"/>
          </p:nvPr>
        </p:nvSpPr>
        <p:spPr>
          <a:xfrm>
            <a:off x="685801" y="1585844"/>
            <a:ext cx="10394707" cy="1951392"/>
          </a:xfrm>
        </p:spPr>
        <p:txBody>
          <a:bodyPr/>
          <a:lstStyle/>
          <a:p>
            <a:r>
              <a:rPr lang="tr-TR" dirty="0"/>
              <a:t>Sınırları belirlenen kirazlar belirli işlemlerden geçirildikten sonra kirazlara ait alan bilgileri hesaplanmıştır. Hesaplanan alan verileri 4.slaytta belirlenen boyut standartlarına göre değerlendirilmiş ve değerlendirme sonucunda kirazlar boyutlarına göre sınıflandırılmıştır. Aşağıdaki şekil ise kirazların boyutlarına göre sınıflandırılmış hali gösterilmiştir.</a:t>
            </a:r>
          </a:p>
          <a:p>
            <a:endParaRPr lang="tr-TR" dirty="0"/>
          </a:p>
        </p:txBody>
      </p:sp>
      <p:pic>
        <p:nvPicPr>
          <p:cNvPr id="4" name="Resim 3">
            <a:extLst>
              <a:ext uri="{FF2B5EF4-FFF2-40B4-BE49-F238E27FC236}">
                <a16:creationId xmlns:a16="http://schemas.microsoft.com/office/drawing/2014/main" id="{14194A9F-2370-A12B-F4D5-3E1BDBC8354B}"/>
              </a:ext>
            </a:extLst>
          </p:cNvPr>
          <p:cNvPicPr>
            <a:picLocks noChangeAspect="1"/>
          </p:cNvPicPr>
          <p:nvPr/>
        </p:nvPicPr>
        <p:blipFill>
          <a:blip r:embed="rId2"/>
          <a:stretch>
            <a:fillRect/>
          </a:stretch>
        </p:blipFill>
        <p:spPr>
          <a:xfrm>
            <a:off x="2646466" y="3241414"/>
            <a:ext cx="6074492" cy="3164205"/>
          </a:xfrm>
          <a:prstGeom prst="rect">
            <a:avLst/>
          </a:prstGeom>
        </p:spPr>
      </p:pic>
    </p:spTree>
    <p:extLst>
      <p:ext uri="{BB962C8B-B14F-4D97-AF65-F5344CB8AC3E}">
        <p14:creationId xmlns:p14="http://schemas.microsoft.com/office/powerpoint/2010/main" val="52565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C9BF3C-7900-88CC-12AF-DCD1678B8B41}"/>
              </a:ext>
            </a:extLst>
          </p:cNvPr>
          <p:cNvSpPr>
            <a:spLocks noGrp="1"/>
          </p:cNvSpPr>
          <p:nvPr>
            <p:ph type="title"/>
          </p:nvPr>
        </p:nvSpPr>
        <p:spPr/>
        <p:txBody>
          <a:bodyPr/>
          <a:lstStyle/>
          <a:p>
            <a:r>
              <a:rPr lang="tr-TR" dirty="0"/>
              <a:t>Sonuç olarak</a:t>
            </a:r>
          </a:p>
        </p:txBody>
      </p:sp>
      <p:sp>
        <p:nvSpPr>
          <p:cNvPr id="3" name="İçerik Yer Tutucusu 2">
            <a:extLst>
              <a:ext uri="{FF2B5EF4-FFF2-40B4-BE49-F238E27FC236}">
                <a16:creationId xmlns:a16="http://schemas.microsoft.com/office/drawing/2014/main" id="{AA48A36C-3C3F-DDA9-EC23-8FAC1E6AABCB}"/>
              </a:ext>
            </a:extLst>
          </p:cNvPr>
          <p:cNvSpPr>
            <a:spLocks noGrp="1"/>
          </p:cNvSpPr>
          <p:nvPr>
            <p:ph sz="quarter" idx="13"/>
          </p:nvPr>
        </p:nvSpPr>
        <p:spPr>
          <a:xfrm>
            <a:off x="578224" y="1709047"/>
            <a:ext cx="10394707" cy="3311189"/>
          </a:xfrm>
        </p:spPr>
        <p:txBody>
          <a:bodyPr>
            <a:normAutofit fontScale="92500" lnSpcReduction="10000"/>
          </a:bodyPr>
          <a:lstStyle/>
          <a:p>
            <a:r>
              <a:rPr lang="tr-TR" dirty="0"/>
              <a:t>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a:t>
            </a:r>
          </a:p>
          <a:p>
            <a:r>
              <a:rPr lang="tr-TR" dirty="0"/>
              <a:t>Bu deney sonucunda da görüntü işlemenin hayatımızda ne kadar önemli bir etken olduğu bir kez daha göz önüne serilmektedir.</a:t>
            </a:r>
          </a:p>
          <a:p>
            <a:r>
              <a:rPr lang="tr-TR" dirty="0"/>
              <a:t>Bir kez daha görüntü işlemenin hayatımızda deneylerde doğru sonuç almaya etkisini görmüş olduk.</a:t>
            </a:r>
          </a:p>
        </p:txBody>
      </p:sp>
    </p:spTree>
    <p:extLst>
      <p:ext uri="{BB962C8B-B14F-4D97-AF65-F5344CB8AC3E}">
        <p14:creationId xmlns:p14="http://schemas.microsoft.com/office/powerpoint/2010/main" val="356250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A219AB-56DA-DB13-152A-B5C1E6B83F3E}"/>
              </a:ext>
            </a:extLst>
          </p:cNvPr>
          <p:cNvSpPr>
            <a:spLocks noGrp="1"/>
          </p:cNvSpPr>
          <p:nvPr>
            <p:ph type="title"/>
          </p:nvPr>
        </p:nvSpPr>
        <p:spPr>
          <a:xfrm>
            <a:off x="685801" y="685800"/>
            <a:ext cx="10396882" cy="4688785"/>
          </a:xfrm>
        </p:spPr>
        <p:txBody>
          <a:bodyPr/>
          <a:lstStyle/>
          <a:p>
            <a:pPr algn="ctr"/>
            <a:r>
              <a:rPr lang="tr-TR" dirty="0"/>
              <a:t>son</a:t>
            </a:r>
          </a:p>
        </p:txBody>
      </p:sp>
    </p:spTree>
    <p:extLst>
      <p:ext uri="{BB962C8B-B14F-4D97-AF65-F5344CB8AC3E}">
        <p14:creationId xmlns:p14="http://schemas.microsoft.com/office/powerpoint/2010/main" val="33920114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a Olay">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TM04033927[[fn=Ana Olay]]</Template>
  <TotalTime>169</TotalTime>
  <Words>405</Words>
  <Application>Microsoft Office PowerPoint</Application>
  <PresentationFormat>Geniş ekran</PresentationFormat>
  <Paragraphs>30</Paragraphs>
  <Slides>9</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Impact</vt:lpstr>
      <vt:lpstr>Ana Olay</vt:lpstr>
      <vt:lpstr>Görüntü İşleme Yöntemleri Kullanılarak Kiraz Meyvesinin Sınıflandırılması </vt:lpstr>
      <vt:lpstr>Kiraz </vt:lpstr>
      <vt:lpstr>Görüntü işlemenin bu deneydeki önemi</vt:lpstr>
      <vt:lpstr>Deney aşaması</vt:lpstr>
      <vt:lpstr>Deneyin yapım aşaması</vt:lpstr>
      <vt:lpstr>Resmin binary moda dönüştürülmesi aşamaları</vt:lpstr>
      <vt:lpstr>Deney sonuçlarının belirlenmesi ve değerlendirilmesi</vt:lpstr>
      <vt:lpstr>Sonuç olarak</vt:lpstr>
      <vt:lpstr>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ibrahim timurtaş</dc:creator>
  <cp:lastModifiedBy>ibrahim timurtaş</cp:lastModifiedBy>
  <cp:revision>1</cp:revision>
  <dcterms:created xsi:type="dcterms:W3CDTF">2022-12-07T17:24:55Z</dcterms:created>
  <dcterms:modified xsi:type="dcterms:W3CDTF">2022-12-07T20:17:21Z</dcterms:modified>
</cp:coreProperties>
</file>