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68" r:id="rId6"/>
    <p:sldId id="269" r:id="rId7"/>
    <p:sldId id="270" r:id="rId8"/>
    <p:sldId id="271" r:id="rId9"/>
    <p:sldId id="273" r:id="rId10"/>
    <p:sldId id="274" r:id="rId11"/>
    <p:sldId id="272"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12/14/2022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55BA285-9698-1B45-8319-D90A8C63F150}"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34695" y="2824269"/>
            <a:ext cx="4608576"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54792" y="2821491"/>
            <a:ext cx="4608576"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1CFCDFD-B4CF-A241-8D71-E814B10BEAF4}"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12/14/2022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12/14/2022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8A9F4-6C37-1E73-E6D6-2CE0FA7B5D8D}"/>
              </a:ext>
            </a:extLst>
          </p:cNvPr>
          <p:cNvSpPr>
            <a:spLocks noGrp="1"/>
          </p:cNvSpPr>
          <p:nvPr>
            <p:ph type="ctrTitle"/>
          </p:nvPr>
        </p:nvSpPr>
        <p:spPr>
          <a:xfrm>
            <a:off x="2493105" y="134472"/>
            <a:ext cx="8561747" cy="3209258"/>
          </a:xfrm>
        </p:spPr>
        <p:txBody>
          <a:bodyPr>
            <a:normAutofit fontScale="90000"/>
          </a:bodyPr>
          <a:lstStyle/>
          <a:p>
            <a:r>
              <a:rPr lang="tr-TR" dirty="0">
                <a:solidFill>
                  <a:srgbClr val="FF0000"/>
                </a:solidFill>
              </a:rPr>
              <a:t>Retina kan damarlarını çıkarmak için eşikleme temelli morfolojik bir yöntem </a:t>
            </a:r>
          </a:p>
        </p:txBody>
      </p:sp>
      <p:sp>
        <p:nvSpPr>
          <p:cNvPr id="3" name="Alt Başlık 2">
            <a:extLst>
              <a:ext uri="{FF2B5EF4-FFF2-40B4-BE49-F238E27FC236}">
                <a16:creationId xmlns:a16="http://schemas.microsoft.com/office/drawing/2014/main" id="{DD9E15BE-9CA3-7343-519A-C88AC1CB2F07}"/>
              </a:ext>
            </a:extLst>
          </p:cNvPr>
          <p:cNvSpPr>
            <a:spLocks noGrp="1"/>
          </p:cNvSpPr>
          <p:nvPr>
            <p:ph type="subTitle" idx="1"/>
          </p:nvPr>
        </p:nvSpPr>
        <p:spPr/>
        <p:txBody>
          <a:bodyPr/>
          <a:lstStyle/>
          <a:p>
            <a:r>
              <a:rPr lang="tr-TR" dirty="0"/>
              <a:t>Ad </a:t>
            </a:r>
            <a:r>
              <a:rPr lang="tr-TR" dirty="0" err="1"/>
              <a:t>soyad</a:t>
            </a:r>
            <a:r>
              <a:rPr lang="tr-TR" dirty="0"/>
              <a:t>: Halil ibrahim timurtaş</a:t>
            </a:r>
          </a:p>
          <a:p>
            <a:r>
              <a:rPr lang="tr-TR" dirty="0"/>
              <a:t>No:02205076018</a:t>
            </a:r>
          </a:p>
        </p:txBody>
      </p:sp>
    </p:spTree>
    <p:extLst>
      <p:ext uri="{BB962C8B-B14F-4D97-AF65-F5344CB8AC3E}">
        <p14:creationId xmlns:p14="http://schemas.microsoft.com/office/powerpoint/2010/main" val="99405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6648F5D-4A67-1AB5-5EA2-3A0ECD94721C}"/>
              </a:ext>
            </a:extLst>
          </p:cNvPr>
          <p:cNvPicPr>
            <a:picLocks noGrp="1" noChangeAspect="1"/>
          </p:cNvPicPr>
          <p:nvPr>
            <p:ph idx="1"/>
          </p:nvPr>
        </p:nvPicPr>
        <p:blipFill>
          <a:blip r:embed="rId2"/>
          <a:stretch>
            <a:fillRect/>
          </a:stretch>
        </p:blipFill>
        <p:spPr>
          <a:xfrm>
            <a:off x="3712339" y="273467"/>
            <a:ext cx="4767321" cy="5478046"/>
          </a:xfrm>
        </p:spPr>
      </p:pic>
    </p:spTree>
    <p:extLst>
      <p:ext uri="{BB962C8B-B14F-4D97-AF65-F5344CB8AC3E}">
        <p14:creationId xmlns:p14="http://schemas.microsoft.com/office/powerpoint/2010/main" val="32787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A43370-9846-FAD0-3880-B06C1754D13B}"/>
              </a:ext>
            </a:extLst>
          </p:cNvPr>
          <p:cNvSpPr>
            <a:spLocks noGrp="1"/>
          </p:cNvSpPr>
          <p:nvPr>
            <p:ph type="title"/>
          </p:nvPr>
        </p:nvSpPr>
        <p:spPr>
          <a:xfrm>
            <a:off x="1534696" y="0"/>
            <a:ext cx="9520158" cy="1049235"/>
          </a:xfrm>
        </p:spPr>
        <p:txBody>
          <a:bodyPr/>
          <a:lstStyle/>
          <a:p>
            <a:r>
              <a:rPr lang="tr-TR" dirty="0">
                <a:solidFill>
                  <a:srgbClr val="FF0000"/>
                </a:solidFill>
              </a:rPr>
              <a:t>Sonuç olarak</a:t>
            </a:r>
          </a:p>
        </p:txBody>
      </p:sp>
      <p:sp>
        <p:nvSpPr>
          <p:cNvPr id="3" name="İçerik Yer Tutucusu 2">
            <a:extLst>
              <a:ext uri="{FF2B5EF4-FFF2-40B4-BE49-F238E27FC236}">
                <a16:creationId xmlns:a16="http://schemas.microsoft.com/office/drawing/2014/main" id="{78164A8F-CFB0-7E20-F4D6-CF13D39F601A}"/>
              </a:ext>
            </a:extLst>
          </p:cNvPr>
          <p:cNvSpPr>
            <a:spLocks noGrp="1"/>
          </p:cNvSpPr>
          <p:nvPr>
            <p:ph idx="1"/>
          </p:nvPr>
        </p:nvSpPr>
        <p:spPr>
          <a:xfrm>
            <a:off x="1534696" y="1272782"/>
            <a:ext cx="9520158" cy="3450613"/>
          </a:xfrm>
        </p:spPr>
        <p:txBody>
          <a:bodyPr>
            <a:normAutofit fontScale="92500" lnSpcReduction="20000"/>
          </a:bodyPr>
          <a:lstStyle/>
          <a:p>
            <a:r>
              <a:rPr lang="tr-TR"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a:t>
            </a:r>
          </a:p>
        </p:txBody>
      </p:sp>
    </p:spTree>
    <p:extLst>
      <p:ext uri="{BB962C8B-B14F-4D97-AF65-F5344CB8AC3E}">
        <p14:creationId xmlns:p14="http://schemas.microsoft.com/office/powerpoint/2010/main" val="88931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7A6D0B-D6AF-A9E1-657F-F7EF6D7150D4}"/>
              </a:ext>
            </a:extLst>
          </p:cNvPr>
          <p:cNvSpPr>
            <a:spLocks noGrp="1"/>
          </p:cNvSpPr>
          <p:nvPr>
            <p:ph type="ctrTitle"/>
          </p:nvPr>
        </p:nvSpPr>
        <p:spPr>
          <a:xfrm>
            <a:off x="2493105" y="569216"/>
            <a:ext cx="8561747" cy="2541431"/>
          </a:xfrm>
        </p:spPr>
        <p:txBody>
          <a:bodyPr>
            <a:normAutofit/>
          </a:bodyPr>
          <a:lstStyle/>
          <a:p>
            <a:r>
              <a:rPr lang="tr-TR" sz="4400" dirty="0">
                <a:solidFill>
                  <a:srgbClr val="FF0000"/>
                </a:solidFill>
              </a:rPr>
              <a:t>Görüntü işleme teknikleri ve kümeleme yöntemleri kullanılarak fındık meyvesinin tespit ve sınıflandırılması </a:t>
            </a:r>
          </a:p>
        </p:txBody>
      </p:sp>
      <p:sp>
        <p:nvSpPr>
          <p:cNvPr id="3" name="Alt Başlık 2">
            <a:extLst>
              <a:ext uri="{FF2B5EF4-FFF2-40B4-BE49-F238E27FC236}">
                <a16:creationId xmlns:a16="http://schemas.microsoft.com/office/drawing/2014/main" id="{3C37188E-556E-A965-C553-FADA998D6F70}"/>
              </a:ext>
            </a:extLst>
          </p:cNvPr>
          <p:cNvSpPr>
            <a:spLocks noGrp="1"/>
          </p:cNvSpPr>
          <p:nvPr>
            <p:ph type="subTitle" idx="1"/>
          </p:nvPr>
        </p:nvSpPr>
        <p:spPr/>
        <p:txBody>
          <a:bodyPr/>
          <a:lstStyle/>
          <a:p>
            <a:r>
              <a:rPr lang="tr-TR" dirty="0"/>
              <a:t>Ad </a:t>
            </a:r>
            <a:r>
              <a:rPr lang="tr-TR" dirty="0" err="1"/>
              <a:t>Soyad</a:t>
            </a:r>
            <a:r>
              <a:rPr lang="tr-TR" dirty="0"/>
              <a:t>: Halil ibrahim timurtaş</a:t>
            </a:r>
          </a:p>
          <a:p>
            <a:r>
              <a:rPr lang="tr-TR" dirty="0"/>
              <a:t>No:02205076018</a:t>
            </a:r>
          </a:p>
        </p:txBody>
      </p:sp>
    </p:spTree>
    <p:extLst>
      <p:ext uri="{BB962C8B-B14F-4D97-AF65-F5344CB8AC3E}">
        <p14:creationId xmlns:p14="http://schemas.microsoft.com/office/powerpoint/2010/main" val="46838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FFE838-F770-90FF-5CF6-CFBD87F7710D}"/>
              </a:ext>
            </a:extLst>
          </p:cNvPr>
          <p:cNvSpPr>
            <a:spLocks noGrp="1"/>
          </p:cNvSpPr>
          <p:nvPr>
            <p:ph type="title"/>
          </p:nvPr>
        </p:nvSpPr>
        <p:spPr/>
        <p:txBody>
          <a:bodyPr/>
          <a:lstStyle/>
          <a:p>
            <a:r>
              <a:rPr lang="tr-TR" dirty="0">
                <a:solidFill>
                  <a:srgbClr val="FF0000"/>
                </a:solidFill>
              </a:rPr>
              <a:t>Özet</a:t>
            </a:r>
          </a:p>
        </p:txBody>
      </p:sp>
      <p:sp>
        <p:nvSpPr>
          <p:cNvPr id="3" name="İçerik Yer Tutucusu 2">
            <a:extLst>
              <a:ext uri="{FF2B5EF4-FFF2-40B4-BE49-F238E27FC236}">
                <a16:creationId xmlns:a16="http://schemas.microsoft.com/office/drawing/2014/main" id="{D14102D2-F9EF-E4FF-BACE-60846BBE4314}"/>
              </a:ext>
            </a:extLst>
          </p:cNvPr>
          <p:cNvSpPr>
            <a:spLocks noGrp="1"/>
          </p:cNvSpPr>
          <p:nvPr>
            <p:ph idx="1"/>
          </p:nvPr>
        </p:nvSpPr>
        <p:spPr/>
        <p:txBody>
          <a:bodyPr>
            <a:normAutofit fontScale="77500" lnSpcReduction="20000"/>
          </a:bodyPr>
          <a:lstStyle/>
          <a:p>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a:t>
            </a:r>
            <a:r>
              <a:rPr lang="tr-TR" dirty="0" err="1"/>
              <a:t>veritabanı</a:t>
            </a:r>
            <a:r>
              <a:rPr lang="tr-TR" dirty="0"/>
              <a:t> kullanılarak sağlanmaktadır. Çalışma ortamında bulunan fındık meyveleri, görüntü işleme teknikleri kullanılarak %100 başarımla tespit edilmektedir. Fındık meyvelerinin, ortalama tabanlı ve K-</a:t>
            </a:r>
            <a:r>
              <a:rPr lang="tr-TR" dirty="0" err="1"/>
              <a:t>means</a:t>
            </a:r>
            <a:r>
              <a:rPr lang="tr-TR" dirty="0"/>
              <a:t> kümeleme yöntemleri kullanılarak sınıflandırılması karşılaştırılmaktadır. Karşılaştırma sonucunda, gerçeklenen iki yöntemin %90 ile %100 oranında benzerlik gösterdiği bulunmaktadır. </a:t>
            </a:r>
          </a:p>
        </p:txBody>
      </p:sp>
    </p:spTree>
    <p:extLst>
      <p:ext uri="{BB962C8B-B14F-4D97-AF65-F5344CB8AC3E}">
        <p14:creationId xmlns:p14="http://schemas.microsoft.com/office/powerpoint/2010/main" val="179618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20625-2914-EA46-D03E-E50AAA24B84B}"/>
              </a:ext>
            </a:extLst>
          </p:cNvPr>
          <p:cNvSpPr>
            <a:spLocks noGrp="1"/>
          </p:cNvSpPr>
          <p:nvPr>
            <p:ph type="title"/>
          </p:nvPr>
        </p:nvSpPr>
        <p:spPr>
          <a:xfrm>
            <a:off x="1538766" y="133376"/>
            <a:ext cx="9520157" cy="1059305"/>
          </a:xfrm>
        </p:spPr>
        <p:txBody>
          <a:bodyPr/>
          <a:lstStyle/>
          <a:p>
            <a:r>
              <a:rPr lang="tr-TR" dirty="0">
                <a:solidFill>
                  <a:srgbClr val="FF0000"/>
                </a:solidFill>
              </a:rPr>
              <a:t>1)Giriş</a:t>
            </a:r>
          </a:p>
        </p:txBody>
      </p:sp>
      <p:sp>
        <p:nvSpPr>
          <p:cNvPr id="3" name="İçerik Yer Tutucusu 2">
            <a:extLst>
              <a:ext uri="{FF2B5EF4-FFF2-40B4-BE49-F238E27FC236}">
                <a16:creationId xmlns:a16="http://schemas.microsoft.com/office/drawing/2014/main" id="{5467CB44-CBA9-71FF-8066-B4581A2F0DDD}"/>
              </a:ext>
            </a:extLst>
          </p:cNvPr>
          <p:cNvSpPr>
            <a:spLocks noGrp="1"/>
          </p:cNvSpPr>
          <p:nvPr>
            <p:ph sz="half" idx="1"/>
          </p:nvPr>
        </p:nvSpPr>
        <p:spPr>
          <a:xfrm>
            <a:off x="1538766" y="1439378"/>
            <a:ext cx="4608576" cy="3438144"/>
          </a:xfrm>
        </p:spPr>
        <p:txBody>
          <a:bodyPr>
            <a:normAutofit fontScale="77500" lnSpcReduction="20000"/>
          </a:bodyPr>
          <a:lstStyle/>
          <a:p>
            <a:r>
              <a:rPr lang="tr-TR" dirty="0"/>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a:t>veritabanına</a:t>
            </a:r>
            <a:r>
              <a:rPr lang="tr-TR" dirty="0"/>
              <a:t> aktarılmaktadır. Son aşamada ise bilgi </a:t>
            </a:r>
            <a:r>
              <a:rPr lang="tr-TR" dirty="0" err="1"/>
              <a:t>veritabanı</a:t>
            </a:r>
            <a:r>
              <a:rPr lang="tr-TR" dirty="0"/>
              <a:t> kullanılarak nesnelerin sınıflandırılması gerçekleştirilmektedir</a:t>
            </a:r>
          </a:p>
        </p:txBody>
      </p:sp>
      <p:pic>
        <p:nvPicPr>
          <p:cNvPr id="3074" name="Picture 2" descr="Fındık Stok Fotoğraf, Resimler ve Görseller - iStock">
            <a:extLst>
              <a:ext uri="{FF2B5EF4-FFF2-40B4-BE49-F238E27FC236}">
                <a16:creationId xmlns:a16="http://schemas.microsoft.com/office/drawing/2014/main" id="{A324D99E-4CA8-778A-92AD-76166F4B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342" y="991322"/>
            <a:ext cx="58293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9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10C3C-EFF3-23BD-BF63-66B0C4BE28A4}"/>
              </a:ext>
            </a:extLst>
          </p:cNvPr>
          <p:cNvSpPr>
            <a:spLocks noGrp="1"/>
          </p:cNvSpPr>
          <p:nvPr>
            <p:ph type="title"/>
          </p:nvPr>
        </p:nvSpPr>
        <p:spPr>
          <a:xfrm>
            <a:off x="1538766" y="0"/>
            <a:ext cx="9520157" cy="1059305"/>
          </a:xfrm>
        </p:spPr>
        <p:txBody>
          <a:bodyPr/>
          <a:lstStyle/>
          <a:p>
            <a:r>
              <a:rPr lang="en-US" dirty="0">
                <a:solidFill>
                  <a:srgbClr val="FF0000"/>
                </a:solidFill>
              </a:rPr>
              <a:t>2. ÖNERİLEN YÖNTEM (PROPOSED METHOD)</a:t>
            </a:r>
            <a:endParaRPr lang="tr-TR" dirty="0">
              <a:solidFill>
                <a:srgbClr val="FF0000"/>
              </a:solidFill>
            </a:endParaRPr>
          </a:p>
        </p:txBody>
      </p:sp>
      <p:sp>
        <p:nvSpPr>
          <p:cNvPr id="3" name="İçerik Yer Tutucusu 2">
            <a:extLst>
              <a:ext uri="{FF2B5EF4-FFF2-40B4-BE49-F238E27FC236}">
                <a16:creationId xmlns:a16="http://schemas.microsoft.com/office/drawing/2014/main" id="{01C7E544-560D-7FD2-FFD7-0EC20CAA3D47}"/>
              </a:ext>
            </a:extLst>
          </p:cNvPr>
          <p:cNvSpPr>
            <a:spLocks noGrp="1"/>
          </p:cNvSpPr>
          <p:nvPr>
            <p:ph sz="half" idx="1"/>
          </p:nvPr>
        </p:nvSpPr>
        <p:spPr>
          <a:xfrm>
            <a:off x="1534695" y="1059305"/>
            <a:ext cx="4608576" cy="5601471"/>
          </a:xfrm>
        </p:spPr>
        <p:txBody>
          <a:bodyPr>
            <a:normAutofit/>
          </a:bodyPr>
          <a:lstStyle/>
          <a:p>
            <a:r>
              <a:rPr lang="tr-TR" sz="1600" dirty="0"/>
              <a:t>Ortamda bulunan aynı nesnelerin tespit edilerek, sınıflandırılmasına yönelik yapılan çalışmada üç aşamalı bir yöntem önerilmektedir. Önerilen yönteme ait aşamalar yandaki şekilde gösterilmiştir.</a:t>
            </a:r>
          </a:p>
          <a:p>
            <a:r>
              <a:rPr lang="tr-TR" sz="1600" dirty="0"/>
              <a:t>Nesnelerin bulunduğu ortamdan alınan görüntü, aşama 1 adımında yer alan “Görüntü Ön İşleme” işlemine tabi tutulmaktadır.</a:t>
            </a:r>
          </a:p>
          <a:p>
            <a:r>
              <a:rPr lang="tr-TR" sz="1600" dirty="0"/>
              <a:t>Aşama 2’de “Nesne Bulma ve Özellik Çıkarımı İşlemi” ile ortamdaki nesnelerin, boyut ve alan gibi özellikleri çıkartılmaktadır.</a:t>
            </a:r>
          </a:p>
          <a:p>
            <a:r>
              <a:rPr lang="tr-TR" sz="1600" dirty="0"/>
              <a:t>Son aşamada ise, aşama 2’de elde edilen veriler kullanılarak her bir nesnenin sınıflandırılması gerçekleştirilmektedir.</a:t>
            </a:r>
            <a:endParaRPr lang="tr-TR" sz="1800" dirty="0"/>
          </a:p>
          <a:p>
            <a:endParaRPr lang="tr-TR" sz="1800" dirty="0"/>
          </a:p>
          <a:p>
            <a:endParaRPr lang="tr-TR" dirty="0"/>
          </a:p>
        </p:txBody>
      </p:sp>
      <p:pic>
        <p:nvPicPr>
          <p:cNvPr id="6" name="İçerik Yer Tutucusu 5">
            <a:extLst>
              <a:ext uri="{FF2B5EF4-FFF2-40B4-BE49-F238E27FC236}">
                <a16:creationId xmlns:a16="http://schemas.microsoft.com/office/drawing/2014/main" id="{12D3A54F-BC9A-6289-08DB-FC917113E0CF}"/>
              </a:ext>
            </a:extLst>
          </p:cNvPr>
          <p:cNvPicPr>
            <a:picLocks noGrp="1" noChangeAspect="1"/>
          </p:cNvPicPr>
          <p:nvPr>
            <p:ph sz="half" idx="2"/>
          </p:nvPr>
        </p:nvPicPr>
        <p:blipFill>
          <a:blip r:embed="rId2"/>
          <a:stretch>
            <a:fillRect/>
          </a:stretch>
        </p:blipFill>
        <p:spPr>
          <a:xfrm>
            <a:off x="8116390" y="1059305"/>
            <a:ext cx="2942533" cy="4841209"/>
          </a:xfrm>
        </p:spPr>
      </p:pic>
    </p:spTree>
    <p:extLst>
      <p:ext uri="{BB962C8B-B14F-4D97-AF65-F5344CB8AC3E}">
        <p14:creationId xmlns:p14="http://schemas.microsoft.com/office/powerpoint/2010/main" val="15307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32C74B-67E2-2888-AA91-1D58BC3585D1}"/>
              </a:ext>
            </a:extLst>
          </p:cNvPr>
          <p:cNvSpPr>
            <a:spLocks noGrp="1"/>
          </p:cNvSpPr>
          <p:nvPr>
            <p:ph type="title"/>
          </p:nvPr>
        </p:nvSpPr>
        <p:spPr>
          <a:xfrm>
            <a:off x="1534695" y="0"/>
            <a:ext cx="9520157" cy="1059305"/>
          </a:xfrm>
        </p:spPr>
        <p:txBody>
          <a:bodyPr/>
          <a:lstStyle/>
          <a:p>
            <a:r>
              <a:rPr lang="tr-TR" dirty="0">
                <a:solidFill>
                  <a:srgbClr val="FF0000"/>
                </a:solidFill>
              </a:rPr>
              <a:t>Görüntü ön işleme aşaması (Image </a:t>
            </a:r>
            <a:r>
              <a:rPr lang="tr-TR" dirty="0" err="1">
                <a:solidFill>
                  <a:srgbClr val="FF0000"/>
                </a:solidFill>
              </a:rPr>
              <a:t>preprocessing</a:t>
            </a:r>
            <a:r>
              <a:rPr lang="tr-TR" dirty="0">
                <a:solidFill>
                  <a:srgbClr val="FF0000"/>
                </a:solidFill>
              </a:rPr>
              <a:t>) </a:t>
            </a:r>
          </a:p>
        </p:txBody>
      </p:sp>
      <p:sp>
        <p:nvSpPr>
          <p:cNvPr id="3" name="İçerik Yer Tutucusu 2">
            <a:extLst>
              <a:ext uri="{FF2B5EF4-FFF2-40B4-BE49-F238E27FC236}">
                <a16:creationId xmlns:a16="http://schemas.microsoft.com/office/drawing/2014/main" id="{FE502BE2-D1EA-6039-F9E0-5E6F12FEAD03}"/>
              </a:ext>
            </a:extLst>
          </p:cNvPr>
          <p:cNvSpPr>
            <a:spLocks noGrp="1"/>
          </p:cNvSpPr>
          <p:nvPr>
            <p:ph sz="half" idx="1"/>
          </p:nvPr>
        </p:nvSpPr>
        <p:spPr>
          <a:xfrm>
            <a:off x="1534695" y="1059305"/>
            <a:ext cx="4608576" cy="4389717"/>
          </a:xfrm>
        </p:spPr>
        <p:txBody>
          <a:bodyPr>
            <a:normAutofit/>
          </a:bodyPr>
          <a:lstStyle/>
          <a:p>
            <a:r>
              <a:rPr lang="tr-TR" sz="1600" dirty="0"/>
              <a:t>Bu aşamada kameradan alınan görüntü üzerinde sırasıyla filtreleme, resmin grileştirilmesi ve ikili resme çevrilmesi işlemleri uygulanmaktadır. </a:t>
            </a:r>
          </a:p>
          <a:p>
            <a:r>
              <a:rPr lang="tr-TR" sz="1600" dirty="0"/>
              <a:t>Bu işlemlerin gerçekleştirilmesinden sonra görüntü üzerinde yer alan ve ilgilenilen nesneler daha belirgin ve kolay işlenebilir hale getirilmektedir. </a:t>
            </a:r>
          </a:p>
          <a:p>
            <a:r>
              <a:rPr lang="tr-TR" sz="1600" dirty="0"/>
              <a:t>Yandaki şekilde bu işlemde uygulanacak adımlar gösterilmektedir.</a:t>
            </a:r>
          </a:p>
          <a:p>
            <a:endParaRPr lang="tr-TR" sz="1600" dirty="0"/>
          </a:p>
        </p:txBody>
      </p:sp>
      <p:pic>
        <p:nvPicPr>
          <p:cNvPr id="6" name="İçerik Yer Tutucusu 5">
            <a:extLst>
              <a:ext uri="{FF2B5EF4-FFF2-40B4-BE49-F238E27FC236}">
                <a16:creationId xmlns:a16="http://schemas.microsoft.com/office/drawing/2014/main" id="{1E331D89-B538-7569-44E1-9FC84D50525E}"/>
              </a:ext>
            </a:extLst>
          </p:cNvPr>
          <p:cNvPicPr>
            <a:picLocks noGrp="1" noChangeAspect="1"/>
          </p:cNvPicPr>
          <p:nvPr>
            <p:ph sz="half" idx="2"/>
          </p:nvPr>
        </p:nvPicPr>
        <p:blipFill>
          <a:blip r:embed="rId2"/>
          <a:stretch>
            <a:fillRect/>
          </a:stretch>
        </p:blipFill>
        <p:spPr>
          <a:xfrm>
            <a:off x="7009857" y="1059305"/>
            <a:ext cx="3647448" cy="5276582"/>
          </a:xfrm>
        </p:spPr>
      </p:pic>
    </p:spTree>
    <p:extLst>
      <p:ext uri="{BB962C8B-B14F-4D97-AF65-F5344CB8AC3E}">
        <p14:creationId xmlns:p14="http://schemas.microsoft.com/office/powerpoint/2010/main" val="31577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4F20D6-5AE5-3DB0-2F58-B5B8DFC7B0F4}"/>
              </a:ext>
            </a:extLst>
          </p:cNvPr>
          <p:cNvSpPr>
            <a:spLocks noGrp="1"/>
          </p:cNvSpPr>
          <p:nvPr>
            <p:ph sz="half" idx="1"/>
          </p:nvPr>
        </p:nvSpPr>
        <p:spPr>
          <a:xfrm>
            <a:off x="1534695" y="-1"/>
            <a:ext cx="4608576" cy="6311153"/>
          </a:xfrm>
        </p:spPr>
        <p:txBody>
          <a:bodyPr/>
          <a:lstStyle/>
          <a:p>
            <a:r>
              <a:rPr lang="tr-TR" dirty="0"/>
              <a:t>Filtre uygulama adımında, görüntü üzerinde yer alan tuz biber gürültülerinin giderilmesi ve resimde yer alan gereksiz ayrıntıların azaltılması sağlanmaktadır.</a:t>
            </a:r>
          </a:p>
          <a:p>
            <a:r>
              <a:rPr lang="tr-TR" dirty="0"/>
              <a:t>Çalışmada, 3x3 boyutlarında çekirdek matrisi kullanan, ortalama filtreleme yöntemi kullanılmaktadır. Çekirdek matrisin boyutlarının büyük seçilmesi, görüntü üzerindeki gürültüleri azaltırken, bulanıklaştırmada yapmaktadır. </a:t>
            </a:r>
          </a:p>
          <a:p>
            <a:endParaRPr lang="tr-TR" dirty="0"/>
          </a:p>
        </p:txBody>
      </p:sp>
      <p:pic>
        <p:nvPicPr>
          <p:cNvPr id="6" name="İçerik Yer Tutucusu 5">
            <a:extLst>
              <a:ext uri="{FF2B5EF4-FFF2-40B4-BE49-F238E27FC236}">
                <a16:creationId xmlns:a16="http://schemas.microsoft.com/office/drawing/2014/main" id="{8A5F5297-E5EE-6AC1-85D7-31341D84BE6C}"/>
              </a:ext>
            </a:extLst>
          </p:cNvPr>
          <p:cNvPicPr>
            <a:picLocks noGrp="1" noChangeAspect="1"/>
          </p:cNvPicPr>
          <p:nvPr>
            <p:ph sz="half" idx="2"/>
          </p:nvPr>
        </p:nvPicPr>
        <p:blipFill>
          <a:blip r:embed="rId2"/>
          <a:stretch>
            <a:fillRect/>
          </a:stretch>
        </p:blipFill>
        <p:spPr>
          <a:xfrm>
            <a:off x="7362121" y="358589"/>
            <a:ext cx="3295184" cy="4766979"/>
          </a:xfrm>
        </p:spPr>
      </p:pic>
    </p:spTree>
    <p:extLst>
      <p:ext uri="{BB962C8B-B14F-4D97-AF65-F5344CB8AC3E}">
        <p14:creationId xmlns:p14="http://schemas.microsoft.com/office/powerpoint/2010/main" val="486634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2E3245-AF2A-3496-A7E2-0F181AC05704}"/>
              </a:ext>
            </a:extLst>
          </p:cNvPr>
          <p:cNvSpPr>
            <a:spLocks noGrp="1"/>
          </p:cNvSpPr>
          <p:nvPr>
            <p:ph sz="half" idx="1"/>
          </p:nvPr>
        </p:nvSpPr>
        <p:spPr>
          <a:xfrm>
            <a:off x="1534695" y="0"/>
            <a:ext cx="4608576" cy="5449022"/>
          </a:xfrm>
        </p:spPr>
        <p:txBody>
          <a:bodyPr>
            <a:normAutofit fontScale="77500" lnSpcReduction="20000"/>
          </a:bodyPr>
          <a:lstStyle/>
          <a:p>
            <a:r>
              <a:rPr lang="tr-TR" dirty="0"/>
              <a:t>Filtreleme işleminden sonra renkli görüntünün, grileştirilmesi adımı gerçekleştirilmektedir. Grileştirme işlemine ait formül denklem 3’te sunulmaktadır. Denklemde, IG grileştirilmiş yeni görüntü matrisini , I RK I , I RY I ve I IRM sırasıyla filtrelenmiş renkli görüntüdeki kırmızı, yeşil ve mavi renk değerini ifade etmektedir.</a:t>
            </a:r>
          </a:p>
          <a:p>
            <a:r>
              <a:rPr lang="tr-TR" dirty="0"/>
              <a:t>Gri olarak elde edilen görüntü üzerinde, eşikleme işlemi uygulanarak sadece ilgili nesnelere ait yer alan bölümler kullanılmaktadır. Eşikleme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 Denklem 4’te ikili görüntü oluşturma işlemine ait formül sunulmaktadır.</a:t>
            </a:r>
          </a:p>
        </p:txBody>
      </p:sp>
      <p:pic>
        <p:nvPicPr>
          <p:cNvPr id="6" name="İçerik Yer Tutucusu 5">
            <a:extLst>
              <a:ext uri="{FF2B5EF4-FFF2-40B4-BE49-F238E27FC236}">
                <a16:creationId xmlns:a16="http://schemas.microsoft.com/office/drawing/2014/main" id="{F67E4ABB-A101-EF3E-DDF8-4967E3C90B89}"/>
              </a:ext>
            </a:extLst>
          </p:cNvPr>
          <p:cNvPicPr>
            <a:picLocks noGrp="1" noChangeAspect="1"/>
          </p:cNvPicPr>
          <p:nvPr>
            <p:ph sz="half" idx="2"/>
          </p:nvPr>
        </p:nvPicPr>
        <p:blipFill>
          <a:blip r:embed="rId2"/>
          <a:stretch>
            <a:fillRect/>
          </a:stretch>
        </p:blipFill>
        <p:spPr>
          <a:xfrm>
            <a:off x="6143271" y="2324081"/>
            <a:ext cx="5585330" cy="619144"/>
          </a:xfrm>
        </p:spPr>
      </p:pic>
      <p:pic>
        <p:nvPicPr>
          <p:cNvPr id="8" name="Resim 7">
            <a:extLst>
              <a:ext uri="{FF2B5EF4-FFF2-40B4-BE49-F238E27FC236}">
                <a16:creationId xmlns:a16="http://schemas.microsoft.com/office/drawing/2014/main" id="{7414CE27-7015-F781-1F16-B690489650CA}"/>
              </a:ext>
            </a:extLst>
          </p:cNvPr>
          <p:cNvPicPr>
            <a:picLocks noChangeAspect="1"/>
          </p:cNvPicPr>
          <p:nvPr/>
        </p:nvPicPr>
        <p:blipFill>
          <a:blip r:embed="rId3"/>
          <a:stretch>
            <a:fillRect/>
          </a:stretch>
        </p:blipFill>
        <p:spPr>
          <a:xfrm>
            <a:off x="6143271" y="3296505"/>
            <a:ext cx="5585330" cy="618271"/>
          </a:xfrm>
          <a:prstGeom prst="rect">
            <a:avLst/>
          </a:prstGeom>
        </p:spPr>
      </p:pic>
    </p:spTree>
    <p:extLst>
      <p:ext uri="{BB962C8B-B14F-4D97-AF65-F5344CB8AC3E}">
        <p14:creationId xmlns:p14="http://schemas.microsoft.com/office/powerpoint/2010/main" val="34932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4429BE-365B-CFEA-6FB3-150DF6A7A587}"/>
              </a:ext>
            </a:extLst>
          </p:cNvPr>
          <p:cNvSpPr>
            <a:spLocks noGrp="1"/>
          </p:cNvSpPr>
          <p:nvPr>
            <p:ph type="title"/>
          </p:nvPr>
        </p:nvSpPr>
        <p:spPr>
          <a:xfrm>
            <a:off x="1538766" y="0"/>
            <a:ext cx="9520157" cy="591671"/>
          </a:xfrm>
        </p:spPr>
        <p:txBody>
          <a:bodyPr/>
          <a:lstStyle/>
          <a:p>
            <a:r>
              <a:rPr lang="tr-TR" dirty="0">
                <a:solidFill>
                  <a:srgbClr val="FF0000"/>
                </a:solidFill>
              </a:rPr>
              <a:t>Nesne bulma ve özellik çıkarımı </a:t>
            </a:r>
          </a:p>
        </p:txBody>
      </p:sp>
      <p:sp>
        <p:nvSpPr>
          <p:cNvPr id="3" name="İçerik Yer Tutucusu 2">
            <a:extLst>
              <a:ext uri="{FF2B5EF4-FFF2-40B4-BE49-F238E27FC236}">
                <a16:creationId xmlns:a16="http://schemas.microsoft.com/office/drawing/2014/main" id="{D41D820F-8862-B311-A284-3393378D86B9}"/>
              </a:ext>
            </a:extLst>
          </p:cNvPr>
          <p:cNvSpPr>
            <a:spLocks noGrp="1"/>
          </p:cNvSpPr>
          <p:nvPr>
            <p:ph sz="half" idx="1"/>
          </p:nvPr>
        </p:nvSpPr>
        <p:spPr>
          <a:xfrm>
            <a:off x="1534695" y="788894"/>
            <a:ext cx="4608576" cy="4660128"/>
          </a:xfrm>
        </p:spPr>
        <p:txBody>
          <a:bodyPr/>
          <a:lstStyle/>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p:txBody>
      </p:sp>
      <p:pic>
        <p:nvPicPr>
          <p:cNvPr id="6" name="İçerik Yer Tutucusu 5">
            <a:extLst>
              <a:ext uri="{FF2B5EF4-FFF2-40B4-BE49-F238E27FC236}">
                <a16:creationId xmlns:a16="http://schemas.microsoft.com/office/drawing/2014/main" id="{6417B5E6-BFF0-EC28-A8D5-5376FAEC7601}"/>
              </a:ext>
            </a:extLst>
          </p:cNvPr>
          <p:cNvPicPr>
            <a:picLocks noGrp="1" noChangeAspect="1"/>
          </p:cNvPicPr>
          <p:nvPr>
            <p:ph sz="half" idx="2"/>
          </p:nvPr>
        </p:nvPicPr>
        <p:blipFill>
          <a:blip r:embed="rId2"/>
          <a:stretch>
            <a:fillRect/>
          </a:stretch>
        </p:blipFill>
        <p:spPr>
          <a:xfrm>
            <a:off x="6754811" y="1732901"/>
            <a:ext cx="4975225" cy="3392198"/>
          </a:xfrm>
        </p:spPr>
      </p:pic>
    </p:spTree>
    <p:extLst>
      <p:ext uri="{BB962C8B-B14F-4D97-AF65-F5344CB8AC3E}">
        <p14:creationId xmlns:p14="http://schemas.microsoft.com/office/powerpoint/2010/main" val="256471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1E7ACE-BA08-7081-4D02-0EAFCB72BB62}"/>
              </a:ext>
            </a:extLst>
          </p:cNvPr>
          <p:cNvSpPr>
            <a:spLocks noGrp="1"/>
          </p:cNvSpPr>
          <p:nvPr>
            <p:ph type="title"/>
          </p:nvPr>
        </p:nvSpPr>
        <p:spPr>
          <a:xfrm>
            <a:off x="1534696" y="1"/>
            <a:ext cx="9520158" cy="671512"/>
          </a:xfrm>
        </p:spPr>
        <p:txBody>
          <a:bodyPr/>
          <a:lstStyle/>
          <a:p>
            <a:r>
              <a:rPr lang="tr-TR" dirty="0">
                <a:solidFill>
                  <a:srgbClr val="FF0000"/>
                </a:solidFill>
              </a:rPr>
              <a:t>ÖZET</a:t>
            </a:r>
          </a:p>
        </p:txBody>
      </p:sp>
      <p:sp>
        <p:nvSpPr>
          <p:cNvPr id="3" name="İçerik Yer Tutucusu 2">
            <a:extLst>
              <a:ext uri="{FF2B5EF4-FFF2-40B4-BE49-F238E27FC236}">
                <a16:creationId xmlns:a16="http://schemas.microsoft.com/office/drawing/2014/main" id="{CCCAEB88-6652-1218-E3DC-0722B35B26F8}"/>
              </a:ext>
            </a:extLst>
          </p:cNvPr>
          <p:cNvSpPr>
            <a:spLocks noGrp="1"/>
          </p:cNvSpPr>
          <p:nvPr>
            <p:ph idx="1"/>
          </p:nvPr>
        </p:nvSpPr>
        <p:spPr>
          <a:xfrm>
            <a:off x="1534696" y="1049235"/>
            <a:ext cx="7637879" cy="5137253"/>
          </a:xfrm>
        </p:spPr>
        <p:txBody>
          <a:bodyPr>
            <a:normAutofit fontScale="77500" lnSpcReduction="20000"/>
          </a:bodyPr>
          <a:lstStyle/>
          <a:p>
            <a:r>
              <a:rPr lang="tr-TR" dirty="0"/>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dirty="0" err="1"/>
              <a:t>fundus</a:t>
            </a:r>
            <a:r>
              <a:rPr lang="tr-TR" dirty="0"/>
              <a:t> görüntüsü üzerinde retina damarlarını otomatik olarak </a:t>
            </a:r>
            <a:r>
              <a:rPr lang="tr-TR" dirty="0" err="1"/>
              <a:t>bölütleyen</a:t>
            </a:r>
            <a:r>
              <a:rPr lang="tr-TR" dirty="0"/>
              <a:t> bir yöntem önerilmiştir. Retina damar ağ yapısını </a:t>
            </a:r>
            <a:r>
              <a:rPr lang="tr-TR" dirty="0" err="1"/>
              <a:t>bölütlemek</a:t>
            </a:r>
            <a:r>
              <a:rPr lang="tr-TR" dirty="0"/>
              <a:t> için morfolojik işlemlere dayalı bir yöntem retina görüntüleri üzerine uygulanmıştır. Morfolojik işlemlerin uygulandığı </a:t>
            </a:r>
            <a:r>
              <a:rPr lang="tr-TR" dirty="0" err="1"/>
              <a:t>fundus</a:t>
            </a:r>
            <a:r>
              <a:rPr lang="tr-TR" dirty="0"/>
              <a:t> görüntüsüne üç farklı eşikleme yöntemi uygulanmıştır. Bu eşikleme yöntemleri; Çoklu Eşikleme, Maksimum Entropi Tabanlı Eşikleme ve Bulanık Kümeleme Tabanlı Eşikleme yöntemleridir. Eşikleme sonucunda bölütlenmiş damar görüntüleri elde edilmiştir. Bu makalede amaç farklı eşikleme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Eşikleme algoritmalarının 40 görüntüden oluşan veri seti üzerindeki doğruluk oranı Bulanık Mantık Tabanlı Eşikleme için 0.952, Maksimum </a:t>
            </a:r>
            <a:r>
              <a:rPr lang="tr-TR" dirty="0" err="1"/>
              <a:t>Entopi</a:t>
            </a:r>
            <a:r>
              <a:rPr lang="tr-TR" dirty="0"/>
              <a:t> Tabanlı Eşikleme için 0.950 ve Çoklu Eşikleme için 0.925 olarak hesaplanmıştır.</a:t>
            </a:r>
          </a:p>
        </p:txBody>
      </p:sp>
      <p:pic>
        <p:nvPicPr>
          <p:cNvPr id="2050" name="Picture 2" descr="Retina Görüntülerindeki Kan Damarlarının Belirlenmesi">
            <a:extLst>
              <a:ext uri="{FF2B5EF4-FFF2-40B4-BE49-F238E27FC236}">
                <a16:creationId xmlns:a16="http://schemas.microsoft.com/office/drawing/2014/main" id="{E7B565BC-A933-920D-E39F-BE8E80FF5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7129" y="1560461"/>
            <a:ext cx="2800350" cy="373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9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42F384-EA14-1CC3-0827-AB574010B2FD}"/>
              </a:ext>
            </a:extLst>
          </p:cNvPr>
          <p:cNvSpPr>
            <a:spLocks noGrp="1"/>
          </p:cNvSpPr>
          <p:nvPr>
            <p:ph type="title"/>
          </p:nvPr>
        </p:nvSpPr>
        <p:spPr>
          <a:xfrm>
            <a:off x="1538766" y="0"/>
            <a:ext cx="9520157" cy="1059305"/>
          </a:xfrm>
        </p:spPr>
        <p:txBody>
          <a:bodyPr/>
          <a:lstStyle/>
          <a:p>
            <a:r>
              <a:rPr lang="tr-TR" dirty="0">
                <a:solidFill>
                  <a:srgbClr val="FF0000"/>
                </a:solidFill>
              </a:rPr>
              <a:t> Sınıflandırma işlemi aşamasına ait adımlar</a:t>
            </a:r>
          </a:p>
        </p:txBody>
      </p:sp>
      <p:sp>
        <p:nvSpPr>
          <p:cNvPr id="3" name="İçerik Yer Tutucusu 2">
            <a:extLst>
              <a:ext uri="{FF2B5EF4-FFF2-40B4-BE49-F238E27FC236}">
                <a16:creationId xmlns:a16="http://schemas.microsoft.com/office/drawing/2014/main" id="{7375F7DA-50C5-FCE9-58A6-855F02C6FE63}"/>
              </a:ext>
            </a:extLst>
          </p:cNvPr>
          <p:cNvSpPr>
            <a:spLocks noGrp="1"/>
          </p:cNvSpPr>
          <p:nvPr>
            <p:ph sz="half" idx="1"/>
          </p:nvPr>
        </p:nvSpPr>
        <p:spPr>
          <a:xfrm>
            <a:off x="1534695" y="1059305"/>
            <a:ext cx="4608576" cy="5055745"/>
          </a:xfrm>
        </p:spPr>
        <p:txBody>
          <a:bodyPr>
            <a:normAutofit fontScale="85000" lnSpcReduction="20000"/>
          </a:bodyPr>
          <a:lstStyle/>
          <a:p>
            <a:r>
              <a:rPr lang="tr-TR" dirty="0"/>
              <a:t>Veri kümeleme, küme analizi olarak da tanımlanmaktadır. </a:t>
            </a:r>
          </a:p>
          <a:p>
            <a:r>
              <a:rPr lang="tr-TR" dirty="0"/>
              <a:t>Kümeleme analizinde desen, nokta veya nesnelerin doğal olarak gruplandırılması yapılmaktadır.</a:t>
            </a:r>
          </a:p>
          <a:p>
            <a:r>
              <a:rPr lang="tr-TR" dirty="0"/>
              <a:t>Kümeleme analizi ile çok değişkenli özellikler içeren veriler </a:t>
            </a:r>
            <a:r>
              <a:rPr lang="tr-TR" dirty="0" err="1"/>
              <a:t>kümelendirilebilmektedir</a:t>
            </a:r>
            <a:r>
              <a:rPr lang="tr-TR" dirty="0"/>
              <a:t>. </a:t>
            </a:r>
          </a:p>
          <a:p>
            <a:r>
              <a:rPr lang="tr-TR" dirty="0"/>
              <a:t>Kümeleme yöntemi örüntü tanıma, veri analizi, görüntü işleme, market araştırmaları, vb. gibi çeşitli alanlarda Kullanılmaktadır. </a:t>
            </a:r>
          </a:p>
          <a:p>
            <a:r>
              <a:rPr lang="tr-TR" dirty="0"/>
              <a:t>Yapılan çalışmada, görüntü işleme teknikleri kullanılarak bulunan nesnelerin sınıflandırma işleminde iki farklı kümeleme yöntemi önerilmektedir.</a:t>
            </a:r>
          </a:p>
        </p:txBody>
      </p:sp>
      <p:pic>
        <p:nvPicPr>
          <p:cNvPr id="6" name="Resim 5">
            <a:extLst>
              <a:ext uri="{FF2B5EF4-FFF2-40B4-BE49-F238E27FC236}">
                <a16:creationId xmlns:a16="http://schemas.microsoft.com/office/drawing/2014/main" id="{3FF89A94-B562-B68B-D8EC-F76FD03F59E2}"/>
              </a:ext>
            </a:extLst>
          </p:cNvPr>
          <p:cNvPicPr>
            <a:picLocks noChangeAspect="1"/>
          </p:cNvPicPr>
          <p:nvPr/>
        </p:nvPicPr>
        <p:blipFill>
          <a:blip r:embed="rId2"/>
          <a:stretch>
            <a:fillRect/>
          </a:stretch>
        </p:blipFill>
        <p:spPr>
          <a:xfrm>
            <a:off x="7246801" y="1102236"/>
            <a:ext cx="3410504" cy="5012814"/>
          </a:xfrm>
          <a:prstGeom prst="rect">
            <a:avLst/>
          </a:prstGeom>
        </p:spPr>
      </p:pic>
    </p:spTree>
    <p:extLst>
      <p:ext uri="{BB962C8B-B14F-4D97-AF65-F5344CB8AC3E}">
        <p14:creationId xmlns:p14="http://schemas.microsoft.com/office/powerpoint/2010/main" val="3761660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BE2C4B-3FBE-1597-7D8A-943911CB49E2}"/>
              </a:ext>
            </a:extLst>
          </p:cNvPr>
          <p:cNvSpPr>
            <a:spLocks noGrp="1"/>
          </p:cNvSpPr>
          <p:nvPr>
            <p:ph type="title"/>
          </p:nvPr>
        </p:nvSpPr>
        <p:spPr>
          <a:xfrm>
            <a:off x="1534695" y="1"/>
            <a:ext cx="9520157" cy="777240"/>
          </a:xfrm>
        </p:spPr>
        <p:txBody>
          <a:bodyPr/>
          <a:lstStyle/>
          <a:p>
            <a:r>
              <a:rPr lang="tr-TR" dirty="0">
                <a:solidFill>
                  <a:srgbClr val="FF0000"/>
                </a:solidFill>
              </a:rPr>
              <a:t>DENEYSEL ÇALIŞMA</a:t>
            </a:r>
          </a:p>
        </p:txBody>
      </p:sp>
      <p:sp>
        <p:nvSpPr>
          <p:cNvPr id="3" name="İçerik Yer Tutucusu 2">
            <a:extLst>
              <a:ext uri="{FF2B5EF4-FFF2-40B4-BE49-F238E27FC236}">
                <a16:creationId xmlns:a16="http://schemas.microsoft.com/office/drawing/2014/main" id="{F6EA05AF-01B2-00E4-8E81-1E5345945D63}"/>
              </a:ext>
            </a:extLst>
          </p:cNvPr>
          <p:cNvSpPr>
            <a:spLocks noGrp="1"/>
          </p:cNvSpPr>
          <p:nvPr>
            <p:ph sz="half" idx="1"/>
          </p:nvPr>
        </p:nvSpPr>
        <p:spPr>
          <a:xfrm>
            <a:off x="1534695" y="777241"/>
            <a:ext cx="4608576" cy="4671781"/>
          </a:xfrm>
        </p:spPr>
        <p:txBody>
          <a:bodyPr>
            <a:normAutofit fontScale="70000" lnSpcReduction="20000"/>
          </a:bodyPr>
          <a:lstStyle/>
          <a:p>
            <a:r>
              <a:rPr lang="tr-TR" dirty="0"/>
              <a:t>Önerilen yöntem ile ortamda bulunan fındıkların tespit edilerek kümelenmesine yönelik deneysel çalışma yapılmaktadır.</a:t>
            </a:r>
          </a:p>
          <a:p>
            <a:r>
              <a:rPr lang="tr-TR" dirty="0"/>
              <a:t>Çalışmada 1.3 Megapiksel CMOS, 640 x 480 çözünürlükteki </a:t>
            </a:r>
            <a:r>
              <a:rPr lang="tr-TR" dirty="0" err="1"/>
              <a:t>Logitech</a:t>
            </a:r>
            <a:r>
              <a:rPr lang="tr-TR" dirty="0"/>
              <a:t> C110 USB kamera kullanılarak görüntüler alınmaktadır. </a:t>
            </a:r>
          </a:p>
          <a:p>
            <a:r>
              <a:rPr lang="tr-TR" dirty="0"/>
              <a:t>Alınan görüntüler, Ubuntu 12.04 işletim sistemine sahip bir bilgisayar üzerinde işlenmektedir.</a:t>
            </a:r>
          </a:p>
          <a:p>
            <a:r>
              <a:rPr lang="tr-TR" dirty="0"/>
              <a:t>Görüntülerin işlenmesi ve sınıflandırılması aşamalarında </a:t>
            </a:r>
            <a:r>
              <a:rPr lang="tr-TR" dirty="0" err="1"/>
              <a:t>OpenCV</a:t>
            </a:r>
            <a:r>
              <a:rPr lang="tr-TR" dirty="0"/>
              <a:t> Kütüphanesi ve </a:t>
            </a:r>
            <a:r>
              <a:rPr lang="tr-TR" dirty="0" err="1"/>
              <a:t>Weka</a:t>
            </a:r>
            <a:r>
              <a:rPr lang="tr-TR" dirty="0"/>
              <a:t> yazılımları kullanılmaktadır.</a:t>
            </a:r>
          </a:p>
          <a:p>
            <a:r>
              <a:rPr lang="tr-TR" dirty="0"/>
              <a:t> Şekil 6’da deneysel çalışmadan alınan örnek bir görüntü sunulmaktadır. Şekil 6 (a)’da kameradan alınan görüntüye ait ilgilenilen kısım sunulmaktadır. Kameradan alınan ham görüntüde, çalışma alanı dışında kalan dörtgenin bulunduğu alan kesilmiştir</a:t>
            </a:r>
          </a:p>
        </p:txBody>
      </p:sp>
      <p:pic>
        <p:nvPicPr>
          <p:cNvPr id="8" name="Resim 7">
            <a:extLst>
              <a:ext uri="{FF2B5EF4-FFF2-40B4-BE49-F238E27FC236}">
                <a16:creationId xmlns:a16="http://schemas.microsoft.com/office/drawing/2014/main" id="{57332B47-2CF7-CF58-59FB-22BCB6CAD200}"/>
              </a:ext>
            </a:extLst>
          </p:cNvPr>
          <p:cNvPicPr>
            <a:picLocks noChangeAspect="1"/>
          </p:cNvPicPr>
          <p:nvPr/>
        </p:nvPicPr>
        <p:blipFill>
          <a:blip r:embed="rId2"/>
          <a:stretch>
            <a:fillRect/>
          </a:stretch>
        </p:blipFill>
        <p:spPr>
          <a:xfrm>
            <a:off x="6096000" y="1078239"/>
            <a:ext cx="6096000" cy="3950961"/>
          </a:xfrm>
          <a:prstGeom prst="rect">
            <a:avLst/>
          </a:prstGeom>
        </p:spPr>
      </p:pic>
    </p:spTree>
    <p:extLst>
      <p:ext uri="{BB962C8B-B14F-4D97-AF65-F5344CB8AC3E}">
        <p14:creationId xmlns:p14="http://schemas.microsoft.com/office/powerpoint/2010/main" val="149848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2D20C4-D0AD-7AB1-9C3A-4A60D74FC31A}"/>
              </a:ext>
            </a:extLst>
          </p:cNvPr>
          <p:cNvSpPr>
            <a:spLocks noGrp="1"/>
          </p:cNvSpPr>
          <p:nvPr>
            <p:ph type="title"/>
          </p:nvPr>
        </p:nvSpPr>
        <p:spPr>
          <a:xfrm>
            <a:off x="1534695" y="1"/>
            <a:ext cx="9520157" cy="579120"/>
          </a:xfrm>
        </p:spPr>
        <p:txBody>
          <a:bodyPr/>
          <a:lstStyle/>
          <a:p>
            <a:r>
              <a:rPr lang="tr-TR" dirty="0">
                <a:solidFill>
                  <a:srgbClr val="FF0000"/>
                </a:solidFill>
              </a:rPr>
              <a:t>SONUÇLAR</a:t>
            </a:r>
          </a:p>
        </p:txBody>
      </p:sp>
      <p:sp>
        <p:nvSpPr>
          <p:cNvPr id="3" name="İçerik Yer Tutucusu 2">
            <a:extLst>
              <a:ext uri="{FF2B5EF4-FFF2-40B4-BE49-F238E27FC236}">
                <a16:creationId xmlns:a16="http://schemas.microsoft.com/office/drawing/2014/main" id="{ED68F8AA-F611-544A-3C08-318777F6E0CB}"/>
              </a:ext>
            </a:extLst>
          </p:cNvPr>
          <p:cNvSpPr>
            <a:spLocks noGrp="1"/>
          </p:cNvSpPr>
          <p:nvPr>
            <p:ph sz="half" idx="1"/>
          </p:nvPr>
        </p:nvSpPr>
        <p:spPr>
          <a:xfrm>
            <a:off x="1534695" y="762000"/>
            <a:ext cx="4608576" cy="4687022"/>
          </a:xfrm>
        </p:spPr>
        <p:txBody>
          <a:bodyPr>
            <a:normAutofit fontScale="85000" lnSpcReduction="10000"/>
          </a:bodyPr>
          <a:lstStyle/>
          <a:p>
            <a:r>
              <a:rPr lang="tr-TR" dirty="0"/>
              <a:t>Makalede, görüntü işleme teknikleri kullanılarak ortamda bulunan nesnelerin tespit ve sınıflandırılmasına yönelik çalışma sunulmaktadır. </a:t>
            </a:r>
          </a:p>
          <a:p>
            <a:r>
              <a:rPr lang="tr-TR" dirty="0"/>
              <a:t>Çalışma ortamında bulunan nesnelerin tespit ve sınıflandırılması amacıyla üç aşamalı bir yöntem önerilmektedir </a:t>
            </a:r>
          </a:p>
          <a:p>
            <a:r>
              <a:rPr lang="tr-TR" dirty="0"/>
              <a:t>Nesne tespiti ve özellik çıkarımı aşamasında ise, ortamda yer alan nesnelerin bulunması ve alan, boyut ve konum gibi özellik bilgileri elde edilmektedir. </a:t>
            </a:r>
          </a:p>
          <a:p>
            <a:endParaRPr lang="tr-TR" dirty="0"/>
          </a:p>
        </p:txBody>
      </p:sp>
      <p:sp>
        <p:nvSpPr>
          <p:cNvPr id="4" name="İçerik Yer Tutucusu 3">
            <a:extLst>
              <a:ext uri="{FF2B5EF4-FFF2-40B4-BE49-F238E27FC236}">
                <a16:creationId xmlns:a16="http://schemas.microsoft.com/office/drawing/2014/main" id="{596A0D42-CAF7-CEC7-90B2-5A9B760F6412}"/>
              </a:ext>
            </a:extLst>
          </p:cNvPr>
          <p:cNvSpPr>
            <a:spLocks noGrp="1"/>
          </p:cNvSpPr>
          <p:nvPr>
            <p:ph sz="half" idx="2"/>
          </p:nvPr>
        </p:nvSpPr>
        <p:spPr>
          <a:xfrm>
            <a:off x="6454793" y="771841"/>
            <a:ext cx="4604130" cy="4687022"/>
          </a:xfrm>
        </p:spPr>
        <p:txBody>
          <a:bodyPr>
            <a:normAutofit fontScale="85000" lnSpcReduction="10000"/>
          </a:bodyPr>
          <a:lstStyle/>
          <a:p>
            <a:r>
              <a:rPr lang="tr-TR" dirty="0"/>
              <a:t>Çalışma ortamında bulunan fındık meyveleri gerçek zamanlı olarak %100 başarımla tespit edilmektedir.</a:t>
            </a:r>
          </a:p>
          <a:p>
            <a:r>
              <a:rPr lang="tr-TR" dirty="0"/>
              <a:t> Ortalama tabanlı ve K-</a:t>
            </a:r>
            <a:r>
              <a:rPr lang="tr-TR" dirty="0" err="1"/>
              <a:t>means</a:t>
            </a:r>
            <a:r>
              <a:rPr lang="tr-TR" dirty="0"/>
              <a:t> kümeleme yöntemleri kullanılarak fındık meyvelerinin küçük, orta ve büyük olarak sınıflandırılması gerçekleştirilmektedir.</a:t>
            </a:r>
          </a:p>
          <a:p>
            <a:r>
              <a:rPr lang="tr-TR" dirty="0"/>
              <a:t>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2248684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7FEE6446-7011-889E-9F47-674124967D9A}"/>
              </a:ext>
            </a:extLst>
          </p:cNvPr>
          <p:cNvSpPr/>
          <p:nvPr/>
        </p:nvSpPr>
        <p:spPr>
          <a:xfrm>
            <a:off x="5261477" y="2967335"/>
            <a:ext cx="1669047" cy="923330"/>
          </a:xfrm>
          <a:prstGeom prst="rect">
            <a:avLst/>
          </a:prstGeom>
          <a:noFill/>
        </p:spPr>
        <p:txBody>
          <a:bodyPr wrap="none" lIns="91440" tIns="45720" rIns="91440" bIns="45720">
            <a:spAutoFit/>
          </a:bodyPr>
          <a:lstStyle/>
          <a:p>
            <a:pPr algn="ctr"/>
            <a:r>
              <a:rPr lang="tr-TR" sz="5400" b="0" cap="none" spc="0" dirty="0">
                <a:ln w="0"/>
                <a:solidFill>
                  <a:schemeClr val="tx1"/>
                </a:solidFill>
                <a:effectLst>
                  <a:outerShdw blurRad="38100" dist="19050" dir="2700000" algn="tl" rotWithShape="0">
                    <a:schemeClr val="dk1">
                      <a:alpha val="40000"/>
                    </a:schemeClr>
                  </a:outerShdw>
                </a:effectLst>
              </a:rPr>
              <a:t>SON</a:t>
            </a:r>
          </a:p>
        </p:txBody>
      </p:sp>
    </p:spTree>
    <p:extLst>
      <p:ext uri="{BB962C8B-B14F-4D97-AF65-F5344CB8AC3E}">
        <p14:creationId xmlns:p14="http://schemas.microsoft.com/office/powerpoint/2010/main" val="30428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013A1-8534-5B56-79EB-F3658158EDF6}"/>
              </a:ext>
            </a:extLst>
          </p:cNvPr>
          <p:cNvSpPr>
            <a:spLocks noGrp="1"/>
          </p:cNvSpPr>
          <p:nvPr>
            <p:ph type="title"/>
          </p:nvPr>
        </p:nvSpPr>
        <p:spPr>
          <a:xfrm>
            <a:off x="1663283" y="0"/>
            <a:ext cx="9520158" cy="1049235"/>
          </a:xfrm>
        </p:spPr>
        <p:txBody>
          <a:bodyPr/>
          <a:lstStyle/>
          <a:p>
            <a:r>
              <a:rPr lang="tr-TR" dirty="0">
                <a:solidFill>
                  <a:srgbClr val="FF0000"/>
                </a:solidFill>
              </a:rPr>
              <a:t>Diyabetik Retinopati (DR)</a:t>
            </a:r>
          </a:p>
        </p:txBody>
      </p:sp>
      <p:sp>
        <p:nvSpPr>
          <p:cNvPr id="3" name="İçerik Yer Tutucusu 2">
            <a:extLst>
              <a:ext uri="{FF2B5EF4-FFF2-40B4-BE49-F238E27FC236}">
                <a16:creationId xmlns:a16="http://schemas.microsoft.com/office/drawing/2014/main" id="{185EE654-6977-30C0-C44A-A74063BCD3BD}"/>
              </a:ext>
            </a:extLst>
          </p:cNvPr>
          <p:cNvSpPr>
            <a:spLocks noGrp="1"/>
          </p:cNvSpPr>
          <p:nvPr>
            <p:ph idx="1"/>
          </p:nvPr>
        </p:nvSpPr>
        <p:spPr>
          <a:xfrm>
            <a:off x="1663283" y="1201344"/>
            <a:ext cx="9520158" cy="3450613"/>
          </a:xfrm>
        </p:spPr>
        <p:txBody>
          <a:bodyPr>
            <a:normAutofit fontScale="92500"/>
          </a:bodyPr>
          <a:lstStyle/>
          <a:p>
            <a:r>
              <a:rPr lang="tr-TR" dirty="0"/>
              <a:t>Diyabete bağlı retina bozuklukları kişilerde körlüğe sebep olan ve Diyabetik Retinopati (DR) olarak adlandırılan en önemli hastalıklardan biridir</a:t>
            </a:r>
          </a:p>
          <a:p>
            <a:r>
              <a:rPr lang="tr-TR" dirty="0"/>
              <a:t>. Bu hastalığın erken teşhis edilmesi çok önemlidir.</a:t>
            </a:r>
          </a:p>
          <a:p>
            <a:r>
              <a:rPr lang="tr-TR" dirty="0"/>
              <a:t>Erken teşhis hastanın görme yetisinin kaybolmasını engellemesi için önemlidir.</a:t>
            </a:r>
          </a:p>
          <a:p>
            <a:r>
              <a:rPr lang="tr-TR" dirty="0"/>
              <a:t>DR hastalığının erken ve doğru teşhis edilmesi için retina damarlarının doğru bir şekilde bölütlenmesi gerekir.</a:t>
            </a:r>
          </a:p>
          <a:p>
            <a:r>
              <a:rPr lang="tr-TR" dirty="0"/>
              <a:t>. Retina görüntülerinin tespit edilmesi için bilgisayar destekli sistemler geliştirilmiştir. Bu sistemler yenilikçi yöntemler kullanarak sürekli geliştirilmektedir.</a:t>
            </a:r>
          </a:p>
        </p:txBody>
      </p:sp>
      <p:pic>
        <p:nvPicPr>
          <p:cNvPr id="5" name="Resim 4">
            <a:extLst>
              <a:ext uri="{FF2B5EF4-FFF2-40B4-BE49-F238E27FC236}">
                <a16:creationId xmlns:a16="http://schemas.microsoft.com/office/drawing/2014/main" id="{31797C58-E27C-8F09-6986-98A4A2ECE7C8}"/>
              </a:ext>
            </a:extLst>
          </p:cNvPr>
          <p:cNvPicPr>
            <a:picLocks noChangeAspect="1"/>
          </p:cNvPicPr>
          <p:nvPr/>
        </p:nvPicPr>
        <p:blipFill>
          <a:blip r:embed="rId2"/>
          <a:stretch>
            <a:fillRect/>
          </a:stretch>
        </p:blipFill>
        <p:spPr>
          <a:xfrm>
            <a:off x="3701594" y="4774297"/>
            <a:ext cx="5443536" cy="1801522"/>
          </a:xfrm>
          <a:prstGeom prst="rect">
            <a:avLst/>
          </a:prstGeom>
        </p:spPr>
      </p:pic>
    </p:spTree>
    <p:extLst>
      <p:ext uri="{BB962C8B-B14F-4D97-AF65-F5344CB8AC3E}">
        <p14:creationId xmlns:p14="http://schemas.microsoft.com/office/powerpoint/2010/main" val="312636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A204CD-25A2-536F-17E0-49390A5B1F71}"/>
              </a:ext>
            </a:extLst>
          </p:cNvPr>
          <p:cNvSpPr>
            <a:spLocks noGrp="1"/>
          </p:cNvSpPr>
          <p:nvPr>
            <p:ph type="title"/>
          </p:nvPr>
        </p:nvSpPr>
        <p:spPr>
          <a:xfrm>
            <a:off x="1534696" y="0"/>
            <a:ext cx="9520158" cy="771525"/>
          </a:xfrm>
        </p:spPr>
        <p:txBody>
          <a:bodyPr/>
          <a:lstStyle/>
          <a:p>
            <a:r>
              <a:rPr lang="tr-TR" dirty="0">
                <a:solidFill>
                  <a:srgbClr val="FF0000"/>
                </a:solidFill>
              </a:rPr>
              <a:t>Materyal ve metot incelemesi</a:t>
            </a:r>
          </a:p>
        </p:txBody>
      </p:sp>
      <p:sp>
        <p:nvSpPr>
          <p:cNvPr id="3" name="İçerik Yer Tutucusu 2">
            <a:extLst>
              <a:ext uri="{FF2B5EF4-FFF2-40B4-BE49-F238E27FC236}">
                <a16:creationId xmlns:a16="http://schemas.microsoft.com/office/drawing/2014/main" id="{9858C675-7FAC-0B94-7D5C-8E2198803852}"/>
              </a:ext>
            </a:extLst>
          </p:cNvPr>
          <p:cNvSpPr>
            <a:spLocks noGrp="1"/>
          </p:cNvSpPr>
          <p:nvPr>
            <p:ph idx="1"/>
          </p:nvPr>
        </p:nvSpPr>
        <p:spPr>
          <a:xfrm>
            <a:off x="1534696" y="771526"/>
            <a:ext cx="9520158" cy="3786187"/>
          </a:xfrm>
        </p:spPr>
        <p:txBody>
          <a:bodyPr>
            <a:normAutofit fontScale="92500" lnSpcReduction="10000"/>
          </a:bodyPr>
          <a:lstStyle/>
          <a:p>
            <a:r>
              <a:rPr lang="tr-TR" dirty="0"/>
              <a:t>Bu bölüm, önerilen yöntemin arkasındaki ilgili teorik materyal ve metotların kısa bir incelemesini içerir. İlgili her çalışma sonraki alt bölümlerde detaylandırılmıştır.</a:t>
            </a:r>
          </a:p>
          <a:p>
            <a:r>
              <a:rPr lang="tr-TR" dirty="0"/>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5" name="Resim 4">
            <a:extLst>
              <a:ext uri="{FF2B5EF4-FFF2-40B4-BE49-F238E27FC236}">
                <a16:creationId xmlns:a16="http://schemas.microsoft.com/office/drawing/2014/main" id="{C06B0A31-21FA-B3B5-6BD9-AC0ACC64F2BF}"/>
              </a:ext>
            </a:extLst>
          </p:cNvPr>
          <p:cNvPicPr>
            <a:picLocks noChangeAspect="1"/>
          </p:cNvPicPr>
          <p:nvPr/>
        </p:nvPicPr>
        <p:blipFill>
          <a:blip r:embed="rId2"/>
          <a:stretch>
            <a:fillRect/>
          </a:stretch>
        </p:blipFill>
        <p:spPr>
          <a:xfrm>
            <a:off x="1475768" y="4528563"/>
            <a:ext cx="4747587" cy="1285604"/>
          </a:xfrm>
          <a:prstGeom prst="rect">
            <a:avLst/>
          </a:prstGeom>
        </p:spPr>
      </p:pic>
      <p:pic>
        <p:nvPicPr>
          <p:cNvPr id="7" name="Resim 6">
            <a:extLst>
              <a:ext uri="{FF2B5EF4-FFF2-40B4-BE49-F238E27FC236}">
                <a16:creationId xmlns:a16="http://schemas.microsoft.com/office/drawing/2014/main" id="{4B62FC82-D68B-832C-2982-18B27D79466C}"/>
              </a:ext>
            </a:extLst>
          </p:cNvPr>
          <p:cNvPicPr>
            <a:picLocks noChangeAspect="1"/>
          </p:cNvPicPr>
          <p:nvPr/>
        </p:nvPicPr>
        <p:blipFill>
          <a:blip r:embed="rId3"/>
          <a:stretch>
            <a:fillRect/>
          </a:stretch>
        </p:blipFill>
        <p:spPr>
          <a:xfrm>
            <a:off x="6409638" y="4499413"/>
            <a:ext cx="4831499" cy="1285604"/>
          </a:xfrm>
          <a:prstGeom prst="rect">
            <a:avLst/>
          </a:prstGeom>
        </p:spPr>
      </p:pic>
      <p:sp>
        <p:nvSpPr>
          <p:cNvPr id="8" name="Metin kutusu 7">
            <a:extLst>
              <a:ext uri="{FF2B5EF4-FFF2-40B4-BE49-F238E27FC236}">
                <a16:creationId xmlns:a16="http://schemas.microsoft.com/office/drawing/2014/main" id="{4D1A4E71-DC92-9220-B2B0-5D10FA2E9B1C}"/>
              </a:ext>
            </a:extLst>
          </p:cNvPr>
          <p:cNvSpPr txBox="1"/>
          <p:nvPr/>
        </p:nvSpPr>
        <p:spPr>
          <a:xfrm>
            <a:off x="2414587" y="6086474"/>
            <a:ext cx="7886701" cy="369332"/>
          </a:xfrm>
          <a:prstGeom prst="rect">
            <a:avLst/>
          </a:prstGeom>
          <a:noFill/>
        </p:spPr>
        <p:txBody>
          <a:bodyPr wrap="square" rtlCol="0">
            <a:spAutoFit/>
          </a:bodyPr>
          <a:lstStyle/>
          <a:p>
            <a:r>
              <a:rPr lang="tr-TR" dirty="0"/>
              <a:t>DENKLEM1                                                                           DENKLEM2</a:t>
            </a:r>
          </a:p>
        </p:txBody>
      </p:sp>
    </p:spTree>
    <p:extLst>
      <p:ext uri="{BB962C8B-B14F-4D97-AF65-F5344CB8AC3E}">
        <p14:creationId xmlns:p14="http://schemas.microsoft.com/office/powerpoint/2010/main" val="407889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A2414-8EE6-3E4E-89A3-B83E52B17DAA}"/>
              </a:ext>
            </a:extLst>
          </p:cNvPr>
          <p:cNvSpPr>
            <a:spLocks noGrp="1"/>
          </p:cNvSpPr>
          <p:nvPr>
            <p:ph type="title"/>
          </p:nvPr>
        </p:nvSpPr>
        <p:spPr>
          <a:xfrm>
            <a:off x="1534696" y="1"/>
            <a:ext cx="9520158" cy="700088"/>
          </a:xfrm>
        </p:spPr>
        <p:txBody>
          <a:bodyPr/>
          <a:lstStyle/>
          <a:p>
            <a:r>
              <a:rPr lang="tr-TR" dirty="0">
                <a:solidFill>
                  <a:srgbClr val="FF0000"/>
                </a:solidFill>
              </a:rPr>
              <a:t>KULLANILAN YÖNTEM</a:t>
            </a:r>
          </a:p>
        </p:txBody>
      </p:sp>
      <p:sp>
        <p:nvSpPr>
          <p:cNvPr id="3" name="İçerik Yer Tutucusu 2">
            <a:extLst>
              <a:ext uri="{FF2B5EF4-FFF2-40B4-BE49-F238E27FC236}">
                <a16:creationId xmlns:a16="http://schemas.microsoft.com/office/drawing/2014/main" id="{08EC91E1-0B5C-C843-5E17-A882D98725EC}"/>
              </a:ext>
            </a:extLst>
          </p:cNvPr>
          <p:cNvSpPr>
            <a:spLocks noGrp="1"/>
          </p:cNvSpPr>
          <p:nvPr>
            <p:ph idx="1"/>
          </p:nvPr>
        </p:nvSpPr>
        <p:spPr>
          <a:xfrm>
            <a:off x="1534696" y="700090"/>
            <a:ext cx="9520158" cy="5886448"/>
          </a:xfrm>
        </p:spPr>
        <p:txBody>
          <a:bodyPr/>
          <a:lstStyle/>
          <a:p>
            <a:r>
              <a:rPr lang="tr-TR"/>
              <a:t>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lang="tr-TR" dirty="0"/>
          </a:p>
        </p:txBody>
      </p:sp>
      <p:pic>
        <p:nvPicPr>
          <p:cNvPr id="5" name="Resim 4">
            <a:extLst>
              <a:ext uri="{FF2B5EF4-FFF2-40B4-BE49-F238E27FC236}">
                <a16:creationId xmlns:a16="http://schemas.microsoft.com/office/drawing/2014/main" id="{8B62341C-B319-2430-59D0-4462B271A56E}"/>
              </a:ext>
            </a:extLst>
          </p:cNvPr>
          <p:cNvPicPr>
            <a:picLocks noChangeAspect="1"/>
          </p:cNvPicPr>
          <p:nvPr/>
        </p:nvPicPr>
        <p:blipFill>
          <a:blip r:embed="rId2"/>
          <a:stretch>
            <a:fillRect/>
          </a:stretch>
        </p:blipFill>
        <p:spPr>
          <a:xfrm>
            <a:off x="1534696" y="3846129"/>
            <a:ext cx="4461589" cy="2154621"/>
          </a:xfrm>
          <a:prstGeom prst="rect">
            <a:avLst/>
          </a:prstGeom>
        </p:spPr>
      </p:pic>
      <p:pic>
        <p:nvPicPr>
          <p:cNvPr id="7" name="Resim 6">
            <a:extLst>
              <a:ext uri="{FF2B5EF4-FFF2-40B4-BE49-F238E27FC236}">
                <a16:creationId xmlns:a16="http://schemas.microsoft.com/office/drawing/2014/main" id="{85B816B7-3BEA-E739-B263-FC83ED327478}"/>
              </a:ext>
            </a:extLst>
          </p:cNvPr>
          <p:cNvPicPr>
            <a:picLocks noChangeAspect="1"/>
          </p:cNvPicPr>
          <p:nvPr/>
        </p:nvPicPr>
        <p:blipFill>
          <a:blip r:embed="rId3"/>
          <a:stretch>
            <a:fillRect/>
          </a:stretch>
        </p:blipFill>
        <p:spPr>
          <a:xfrm>
            <a:off x="6929438" y="3014664"/>
            <a:ext cx="4357687" cy="3783394"/>
          </a:xfrm>
          <a:prstGeom prst="rect">
            <a:avLst/>
          </a:prstGeom>
        </p:spPr>
      </p:pic>
    </p:spTree>
    <p:extLst>
      <p:ext uri="{BB962C8B-B14F-4D97-AF65-F5344CB8AC3E}">
        <p14:creationId xmlns:p14="http://schemas.microsoft.com/office/powerpoint/2010/main" val="290964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D806A1-D4D5-A2C1-7285-2299618A95A6}"/>
              </a:ext>
            </a:extLst>
          </p:cNvPr>
          <p:cNvSpPr>
            <a:spLocks noGrp="1"/>
          </p:cNvSpPr>
          <p:nvPr>
            <p:ph type="title"/>
          </p:nvPr>
        </p:nvSpPr>
        <p:spPr>
          <a:xfrm>
            <a:off x="1534696" y="0"/>
            <a:ext cx="9520158" cy="1049235"/>
          </a:xfrm>
        </p:spPr>
        <p:txBody>
          <a:bodyPr/>
          <a:lstStyle/>
          <a:p>
            <a:r>
              <a:rPr lang="tr-TR" dirty="0">
                <a:solidFill>
                  <a:srgbClr val="FF0000"/>
                </a:solidFill>
              </a:rPr>
              <a:t>Morfolojik İşlemler</a:t>
            </a:r>
          </a:p>
        </p:txBody>
      </p:sp>
      <p:sp>
        <p:nvSpPr>
          <p:cNvPr id="3" name="İçerik Yer Tutucusu 2">
            <a:extLst>
              <a:ext uri="{FF2B5EF4-FFF2-40B4-BE49-F238E27FC236}">
                <a16:creationId xmlns:a16="http://schemas.microsoft.com/office/drawing/2014/main" id="{047A3D32-EC0A-64E0-1FA5-0CF2CD1EAFAE}"/>
              </a:ext>
            </a:extLst>
          </p:cNvPr>
          <p:cNvSpPr>
            <a:spLocks noGrp="1"/>
          </p:cNvSpPr>
          <p:nvPr>
            <p:ph idx="1"/>
          </p:nvPr>
        </p:nvSpPr>
        <p:spPr>
          <a:xfrm>
            <a:off x="1534696" y="1049236"/>
            <a:ext cx="9520158" cy="3479902"/>
          </a:xfrm>
        </p:spPr>
        <p:txBody>
          <a:bodyPr>
            <a:normAutofit fontScale="92500" lnSpcReduction="10000"/>
          </a:bodyPr>
          <a:lstStyle/>
          <a:p>
            <a:r>
              <a:rPr lang="tr-TR" dirty="0"/>
              <a:t>Morfolojik işlemler 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a:t>
            </a:r>
          </a:p>
          <a:p>
            <a:r>
              <a:rPr lang="tr-TR" dirty="0"/>
              <a:t>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5" name="Resim 4">
            <a:extLst>
              <a:ext uri="{FF2B5EF4-FFF2-40B4-BE49-F238E27FC236}">
                <a16:creationId xmlns:a16="http://schemas.microsoft.com/office/drawing/2014/main" id="{3A73AE57-8A73-CBEE-176E-4C1C58158BE9}"/>
              </a:ext>
            </a:extLst>
          </p:cNvPr>
          <p:cNvPicPr>
            <a:picLocks noChangeAspect="1"/>
          </p:cNvPicPr>
          <p:nvPr/>
        </p:nvPicPr>
        <p:blipFill>
          <a:blip r:embed="rId2"/>
          <a:stretch>
            <a:fillRect/>
          </a:stretch>
        </p:blipFill>
        <p:spPr>
          <a:xfrm>
            <a:off x="1534696" y="4529138"/>
            <a:ext cx="9520157" cy="2100262"/>
          </a:xfrm>
          <a:prstGeom prst="rect">
            <a:avLst/>
          </a:prstGeom>
        </p:spPr>
      </p:pic>
    </p:spTree>
    <p:extLst>
      <p:ext uri="{BB962C8B-B14F-4D97-AF65-F5344CB8AC3E}">
        <p14:creationId xmlns:p14="http://schemas.microsoft.com/office/powerpoint/2010/main" val="334942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5C6CD54-9858-5398-7708-68A190DF8B4E}"/>
              </a:ext>
            </a:extLst>
          </p:cNvPr>
          <p:cNvSpPr>
            <a:spLocks noGrp="1"/>
          </p:cNvSpPr>
          <p:nvPr>
            <p:ph idx="1"/>
          </p:nvPr>
        </p:nvSpPr>
        <p:spPr>
          <a:xfrm>
            <a:off x="1534696" y="142876"/>
            <a:ext cx="9520158" cy="2828924"/>
          </a:xfrm>
        </p:spPr>
        <p:txBody>
          <a:bodyPr/>
          <a:lstStyle/>
          <a:p>
            <a:r>
              <a:rPr lang="tr-TR" dirty="0"/>
              <a:t>M. </a:t>
            </a:r>
            <a:r>
              <a:rPr lang="tr-TR" dirty="0" err="1"/>
              <a:t>Fraz</a:t>
            </a:r>
            <a:r>
              <a:rPr lang="tr-TR" dirty="0"/>
              <a:t> vd.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a:t>
            </a:r>
          </a:p>
          <a:p>
            <a:r>
              <a:rPr lang="tr-TR" dirty="0"/>
              <a:t>Şekil 4’te bu aşamaya ait işlem sonuçları görsel olarak verilmiştir.</a:t>
            </a:r>
          </a:p>
          <a:p>
            <a:endParaRPr lang="tr-TR" dirty="0"/>
          </a:p>
        </p:txBody>
      </p:sp>
      <p:pic>
        <p:nvPicPr>
          <p:cNvPr id="5" name="Resim 4">
            <a:extLst>
              <a:ext uri="{FF2B5EF4-FFF2-40B4-BE49-F238E27FC236}">
                <a16:creationId xmlns:a16="http://schemas.microsoft.com/office/drawing/2014/main" id="{48CCF5D0-E39E-F5FA-8DA5-B91C69273912}"/>
              </a:ext>
            </a:extLst>
          </p:cNvPr>
          <p:cNvPicPr>
            <a:picLocks noChangeAspect="1"/>
          </p:cNvPicPr>
          <p:nvPr/>
        </p:nvPicPr>
        <p:blipFill>
          <a:blip r:embed="rId2"/>
          <a:stretch>
            <a:fillRect/>
          </a:stretch>
        </p:blipFill>
        <p:spPr>
          <a:xfrm>
            <a:off x="3080497" y="3328988"/>
            <a:ext cx="6031005" cy="2628900"/>
          </a:xfrm>
          <a:prstGeom prst="rect">
            <a:avLst/>
          </a:prstGeom>
        </p:spPr>
      </p:pic>
    </p:spTree>
    <p:extLst>
      <p:ext uri="{BB962C8B-B14F-4D97-AF65-F5344CB8AC3E}">
        <p14:creationId xmlns:p14="http://schemas.microsoft.com/office/powerpoint/2010/main" val="392340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AC58D58-887B-1DAD-D0B0-8A877DE50589}"/>
              </a:ext>
            </a:extLst>
          </p:cNvPr>
          <p:cNvSpPr>
            <a:spLocks noGrp="1"/>
          </p:cNvSpPr>
          <p:nvPr>
            <p:ph idx="1"/>
          </p:nvPr>
        </p:nvSpPr>
        <p:spPr>
          <a:xfrm>
            <a:off x="1534696" y="200026"/>
            <a:ext cx="9520158" cy="1857374"/>
          </a:xfrm>
        </p:spPr>
        <p:txBody>
          <a:bodyPr/>
          <a:lstStyle/>
          <a:p>
            <a:r>
              <a:rPr lang="tr-TR" dirty="0"/>
              <a:t>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 </a:t>
            </a:r>
          </a:p>
        </p:txBody>
      </p:sp>
      <p:pic>
        <p:nvPicPr>
          <p:cNvPr id="5" name="Resim 4">
            <a:extLst>
              <a:ext uri="{FF2B5EF4-FFF2-40B4-BE49-F238E27FC236}">
                <a16:creationId xmlns:a16="http://schemas.microsoft.com/office/drawing/2014/main" id="{34599864-E6CC-8B27-9524-941C05619418}"/>
              </a:ext>
            </a:extLst>
          </p:cNvPr>
          <p:cNvPicPr>
            <a:picLocks noChangeAspect="1"/>
          </p:cNvPicPr>
          <p:nvPr/>
        </p:nvPicPr>
        <p:blipFill>
          <a:blip r:embed="rId2"/>
          <a:stretch>
            <a:fillRect/>
          </a:stretch>
        </p:blipFill>
        <p:spPr>
          <a:xfrm>
            <a:off x="2835081" y="2175850"/>
            <a:ext cx="6521838" cy="4140608"/>
          </a:xfrm>
          <a:prstGeom prst="rect">
            <a:avLst/>
          </a:prstGeom>
        </p:spPr>
      </p:pic>
    </p:spTree>
    <p:extLst>
      <p:ext uri="{BB962C8B-B14F-4D97-AF65-F5344CB8AC3E}">
        <p14:creationId xmlns:p14="http://schemas.microsoft.com/office/powerpoint/2010/main" val="247853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C3B1C87-A092-CFC7-BF6C-F4D100AACC44}"/>
              </a:ext>
            </a:extLst>
          </p:cNvPr>
          <p:cNvSpPr>
            <a:spLocks noGrp="1"/>
          </p:cNvSpPr>
          <p:nvPr>
            <p:ph idx="1"/>
          </p:nvPr>
        </p:nvSpPr>
        <p:spPr>
          <a:xfrm>
            <a:off x="1534696" y="128588"/>
            <a:ext cx="9520158" cy="5337757"/>
          </a:xfrm>
        </p:spPr>
        <p:txBody>
          <a:bodyPr>
            <a:normAutofit/>
          </a:bodyPr>
          <a:lstStyle/>
          <a:p>
            <a:r>
              <a:rPr lang="tr-TR" dirty="0"/>
              <a:t>Üç farklı eşikleme algoritması iyileştirilmiş </a:t>
            </a:r>
            <a:r>
              <a:rPr lang="tr-TR" dirty="0" err="1"/>
              <a:t>fundus</a:t>
            </a:r>
            <a:r>
              <a:rPr lang="tr-TR" dirty="0"/>
              <a:t> görüntüleri üzerinde uygulanarak damar piksellerinin bölütlenmesi sağlanmıştır. İyileştirilmiş görüntüler eşikleme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a:t>
            </a:r>
          </a:p>
        </p:txBody>
      </p:sp>
    </p:spTree>
    <p:extLst>
      <p:ext uri="{BB962C8B-B14F-4D97-AF65-F5344CB8AC3E}">
        <p14:creationId xmlns:p14="http://schemas.microsoft.com/office/powerpoint/2010/main" val="888233348"/>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TM10001114[[fn=Galeri]]</Template>
  <TotalTime>1069</TotalTime>
  <Words>1789</Words>
  <Application>Microsoft Office PowerPoint</Application>
  <PresentationFormat>Geniş ekran</PresentationFormat>
  <Paragraphs>68</Paragraphs>
  <Slides>23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23</vt:i4>
      </vt:variant>
    </vt:vector>
  </HeadingPairs>
  <TitlesOfParts>
    <vt:vector size="26" baseType="lpstr">
      <vt:lpstr>Arial</vt:lpstr>
      <vt:lpstr>Palatino Linotype</vt:lpstr>
      <vt:lpstr>Galeri</vt:lpstr>
      <vt:lpstr>Retina kan damarlarını çıkarmak için eşikleme temelli morfolojik bir yöntem </vt:lpstr>
      <vt:lpstr>ÖZET</vt:lpstr>
      <vt:lpstr>Diyabetik Retinopati (DR)</vt:lpstr>
      <vt:lpstr>Materyal ve metot incelemesi</vt:lpstr>
      <vt:lpstr>KULLANILAN YÖNTEM</vt:lpstr>
      <vt:lpstr>Morfolojik İşlemler</vt:lpstr>
      <vt:lpstr>PowerPoint Sunusu</vt:lpstr>
      <vt:lpstr>PowerPoint Sunusu</vt:lpstr>
      <vt:lpstr>PowerPoint Sunusu</vt:lpstr>
      <vt:lpstr>PowerPoint Sunusu</vt:lpstr>
      <vt:lpstr>Sonuç olarak</vt:lpstr>
      <vt:lpstr>Görüntü işleme teknikleri ve kümeleme yöntemleri kullanılarak fındık meyvesinin tespit ve sınıflandırılması </vt:lpstr>
      <vt:lpstr>Özet</vt:lpstr>
      <vt:lpstr>1)Giriş</vt:lpstr>
      <vt:lpstr>2. ÖNERİLEN YÖNTEM (PROPOSED METHOD)</vt:lpstr>
      <vt:lpstr>Görüntü ön işleme aşaması (Image preprocessing) </vt:lpstr>
      <vt:lpstr>PowerPoint Sunusu</vt:lpstr>
      <vt:lpstr>PowerPoint Sunusu</vt:lpstr>
      <vt:lpstr>Nesne bulma ve özellik çıkarımı </vt:lpstr>
      <vt:lpstr> Sınıflandırma işlemi aşamasına ait adımlar</vt:lpstr>
      <vt:lpstr>DENEYSEL ÇALIŞMA</vt:lpstr>
      <vt:lpstr>SONUÇLAR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dc:title>
  <dc:creator>ibrahim timurtaş</dc:creator>
  <cp:lastModifiedBy>ibrahim timurtaş</cp:lastModifiedBy>
  <cp:revision>1</cp:revision>
  <dcterms:created xsi:type="dcterms:W3CDTF">2022-12-14T17:44:34Z</dcterms:created>
  <dcterms:modified xsi:type="dcterms:W3CDTF">2022-12-15T11:34:04Z</dcterms:modified>
</cp:coreProperties>
</file>