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6" r:id="rId5"/>
    <p:sldId id="260" r:id="rId6"/>
    <p:sldId id="259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8" r:id="rId18"/>
    <p:sldId id="272" r:id="rId19"/>
    <p:sldId id="273" r:id="rId20"/>
    <p:sldId id="274" r:id="rId21"/>
    <p:sldId id="275" r:id="rId22"/>
    <p:sldId id="265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co Berto" initials="EB" lastIdx="5" clrIdx="0">
    <p:extLst>
      <p:ext uri="{19B8F6BF-5375-455C-9EA6-DF929625EA0E}">
        <p15:presenceInfo xmlns:p15="http://schemas.microsoft.com/office/powerpoint/2012/main" userId="36ea809c1c5e4929" providerId="Windows Live"/>
      </p:ext>
    </p:extLst>
  </p:cmAuthor>
  <p:cmAuthor id="2" name="Grillo Edoardo" initials="GE" lastIdx="8" clrIdx="1">
    <p:extLst>
      <p:ext uri="{19B8F6BF-5375-455C-9EA6-DF929625EA0E}">
        <p15:presenceInfo xmlns:p15="http://schemas.microsoft.com/office/powerpoint/2012/main" userId="S::edoardo.grillo@unipd.it::af41ca66-6564-45be-85de-57f0681ccda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114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315889-A749-3047-1E2A-499482C7C7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9B1F22-A47A-5B07-9EEA-9EE29BBC5E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A273-417A-4FC8-BC8B-2B245052A8F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0EE0F1-47B0-92D6-26FA-97B04BF147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0B30F1-33E9-0726-726A-B1705172D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4C0B2-175C-4A8E-8704-1F00DB3F47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488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06F3-1A74-46C3-94EB-9546305B561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F745B-B3CB-4281-BB1A-F01DDA9630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151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0256FE-C3E8-AB62-35CE-056A91492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77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540F-EF11-34C8-0D77-D1ACE2FF1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2F331BF-53C8-C78F-E31A-BAB8C2768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2C9DFD-622B-4338-5CB2-3BB4B8F1F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A1D8F7-C4FB-D0A4-5D7A-73093C8D6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9CCDFA-0ABC-C76A-1366-9D9337145B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6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16690-CA9D-6A4E-DCA7-CA347B73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0D5C06-4356-3E38-8E0A-31E8E0E49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01AF560-4F8D-05D0-D102-E9D7860CA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A4C58-FB8F-9100-CCD9-D0A22C6C1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8FC4F3-736D-3C37-CE6C-F3B1978B66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07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149E-4E5A-EEB8-A679-DDD189C3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DF5933-E32A-0A1B-614A-D2CD5928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D56ABC3-3571-5ABB-58CE-8445AEBC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8246FC-6BAE-755A-52AC-510D1BC29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4455FC-C1FA-D17B-1E78-312B14BB9B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92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75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0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16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43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Ringrazio i presenti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F34CCD-1D32-9037-6EC9-1F4CE0B12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E631A-821C-54AF-2BE3-ADB1249C7B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9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1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6E05-16D0-C8BE-B42F-1B5724BB6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0F4D95-CA4B-C867-8416-073502871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B82B817-6BC2-5F4D-155F-A8962C326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ADC55C-0913-54DC-D303-27EE7AAE0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5336FF-A283-FB0F-6965-FED23D742A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3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0C5B1-D106-8259-A730-A085C086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B336C80-2D28-D567-A08D-A1E43E62B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5A575E-DFC7-1F03-2141-31443ECC3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222B49-5290-1AA8-9EC2-E58EE7E4A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2E4C0-A69D-51D7-3EC4-F0EC7E9CFC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82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7C74A-435D-60CB-00F6-B4A75BD3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96C6123-A2CD-B41B-7E92-699555D7B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055D57C-0392-527C-09CC-B513EEA3B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F0728B-2273-7346-CA94-34E22516A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6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377F31-9558-0C4F-B7BA-80B66F664B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7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DABE-80B0-3A9C-54E2-4C0C53D2A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5495B2-B098-F4CD-0B04-17E0DB545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34D280-B77D-A4F2-D8D2-CBF47F856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8AC977-B8F3-E593-8387-59C94BD3E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7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3D991-3556-316E-0CBF-7DA496710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12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4A0-3BE9-6065-AE08-E37213AE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903CAA-ADBE-4441-7ED3-40FF6DB04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BDE0C6-FBAC-E308-EF19-A948D217B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62C7B-F9D1-6F37-35E5-DF02EFC82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745B-B3CB-4281-BB1A-F01DDA96301C}" type="slidenum">
              <a:rPr lang="en-GB" smtClean="0"/>
              <a:t>8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7B35D-EBBD-BCF8-91F2-5DA49FFCE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1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BFB4-4F04-F0A2-C0B5-D5900AC42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FF6A28-14FC-729D-C2E2-541D03848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0405457-AD9D-BA76-1538-4E55406A2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50B10-3111-4A4A-09BA-DC1C0C3CD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F745B-B3CB-4281-BB1A-F01DDA9630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9F092B-BB2D-28EB-BE8F-115709591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CB34F-7704-DE44-D90E-3CC1F8C5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AC6A7B-52CD-9152-4FA0-5F5D862E6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A8005-5484-F456-EF7A-F1B9CF59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47"/>
            <a:ext cx="2743200" cy="365125"/>
          </a:xfrm>
        </p:spPr>
        <p:txBody>
          <a:bodyPr/>
          <a:lstStyle>
            <a:lvl1pPr marL="0" algn="ctr" defTabSz="914400" rtl="0" eaLnBrk="1" latinLnBrk="0" hangingPunct="1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1333FE-DF84-C322-87A2-110B4F9E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082E418-BEDB-3C1A-2989-F86BF1497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32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950824-97B5-EA8D-F080-B76D5BDA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DA36EB-7AA0-69B4-91DA-D274748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939E43-F160-4F36-C2E3-348A048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C34E8-5A0B-F466-3C9B-42FF939C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796FE-C783-A3FF-1817-C90FDB3F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A1CA5F-5217-AB87-8E89-2023C157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5A1716-DCFE-295D-4BC3-9B6F379E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8CBAA-E5AD-B1C9-5AD5-0FA57C46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F8F2E-7D21-E687-1461-32D0743B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4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7744C-0056-9CC2-87D7-99861A57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B64407-5E7B-E024-ECEE-4CA50BEFB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61397E-EA8E-22FB-37D1-08541D1C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7BC61C-2CF6-555C-5CAD-CF2D37A4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FB00BC-CCB7-37A7-2B87-4FA3B8CB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306033-DA8F-B546-70B8-325FF13F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C6801-1B3A-8400-F81E-BE82F383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1215F0-9C61-53E7-D054-33FC4D1B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E4047A-D269-DE92-C1A3-59AA1EC4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5CF7F-4E3A-AE1F-3EBD-23B78A45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472311-A38A-F2D8-96B3-609262F9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2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27D527-1E68-4F15-18DF-9D9F84DA3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6A506E-A6E2-61BA-23F0-AFD0D1F8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882B9A-7DBB-AE49-6866-C92B053A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E20D5B-63FF-B1FD-7A98-468C1299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65EF6-F977-0B01-D3C1-ED51E062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0C434-0C7C-3339-B5E1-8AD61EC5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999"/>
            <a:ext cx="10515600" cy="1076325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6E818B-9585-4295-8128-31F2B3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075"/>
            <a:ext cx="10515600" cy="40528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642932-5D8B-8D5D-865B-DD884FA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B4BE7D-FCFE-DA8D-5573-0D22FB13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sz="1000" dirty="0">
              <a:solidFill>
                <a:prstClr val="black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D7FEB4-12DE-1BA3-B6DE-CA162C0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CCF0-8B01-40BF-9731-7847A3DE1CA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4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6DE90-BE51-162F-91A6-AB28DCF9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8C0E8C-50D9-3DA1-1A11-6F3E4033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70240-A356-E34B-ACB4-671D6917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AA31E-EB00-1A65-EAD6-1BE8101C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98F8F-1078-2F75-E0A9-2DEA706E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3A2EE-B7D4-D6DF-B368-DB6E69E6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47D36-8B4D-645A-99FE-7EAAC315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215FD1-7432-0C42-D007-8DF1A06F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176A3-C57C-E2F8-FC2F-A97F6344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9C773A-AE01-CA47-7A87-15538AA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6A898-DD9E-6626-9B64-E3D56CA0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47B67-1085-375D-DEA4-19C95152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DF33E2-1B01-1D70-6384-C95DA00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0DC21-0405-4897-1004-AB8F130C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838967-23E9-0F6D-1C8F-D0611550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5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6E6A9-239D-CADC-4C43-76C0C76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3FD8F-5209-B2B6-105C-FA319DD4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BA3931-D13B-E8D6-4479-B00E60B7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6E09BF-2A58-85EB-9A7A-37225D38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F53F3-ECBB-FF66-C5F5-9B3B4F5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6D7BC-C82C-983C-2457-7654B71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77A91-291B-438A-C796-0EE016FF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E2B3A0-3B56-D212-70C3-A381D7C0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D6C78A-BD7D-CDA2-D664-9F18EA9A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54CA48-72D1-07E0-3791-2AB532747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EF0B82-7291-6A6A-5B56-CAC86B8DC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D7ED47-4B22-AA82-86E0-54337F0C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3E611C-7822-1C99-B1B2-703830CA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9C2240-D324-8443-F29F-E6408ADA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3AE4E-F8C1-AE74-DA5A-8ECFEC8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CCAA92F-8DDC-E28A-CF12-AF28480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A0B2A8-EE3A-C10B-7280-59F35EC6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E4A9BF-C8EC-2F4B-DA09-85C848B2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36971D7-E05E-600C-D8AE-5898DC01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08F850-2C24-809E-2021-422AAB2E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BA93F-EEFC-12E2-36EC-AD1A777A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" y="6364615"/>
            <a:ext cx="1960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EF27F3-D4F4-E709-A3F2-FCB3F83E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3869BB-DE2D-4053-BD00-D1328BC2A27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F92ACA-9294-08E9-76DA-68A775BFA4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936625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3" descr="SigilloLogoLAST_WhiteOK">
            <a:extLst>
              <a:ext uri="{FF2B5EF4-FFF2-40B4-BE49-F238E27FC236}">
                <a16:creationId xmlns:a16="http://schemas.microsoft.com/office/drawing/2014/main" id="{4A0DC076-111C-C5B9-7C11-582D664D5C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6838"/>
            <a:ext cx="157956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F536B5B-400D-5303-4A9F-32029E3CB0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26" y="6236357"/>
            <a:ext cx="956374" cy="62164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B016EA-BC63-65C2-9E4B-1FD6C44B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64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3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4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A3FAB04-556A-BE32-006D-EEFD5E4C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11E500-27F3-04B7-8AA3-A57D68C1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5EDB87-F641-4F3F-2D9A-3F4A1B1B9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AA5185-2E55-9273-4EAD-0F46A9CD9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D6A18-45AB-03AF-5369-F36954EDE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43A3-A9CB-4C68-825C-5A0DA13065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9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2467E-49A2-3E3B-4C4F-A237FF31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225"/>
            <a:ext cx="9144000" cy="51625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sz="1800" b="1" kern="100" dirty="0">
                <a:effectLst/>
                <a:ea typeface="Calibri" panose="020F0502020204030204" pitchFamily="34" charset="0"/>
              </a:rPr>
              <a:t>UNIVERSIT</a:t>
            </a:r>
            <a:r>
              <a:rPr lang="it-IT" sz="1800" b="1" kern="100" dirty="0">
                <a:ea typeface="Calibri" panose="020F0502020204030204" pitchFamily="34" charset="0"/>
              </a:rPr>
              <a:t>Y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OF PADOVA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en-GB" sz="1800" b="1" kern="100" dirty="0">
                <a:effectLst/>
                <a:ea typeface="Calibri" panose="020F0502020204030204" pitchFamily="34" charset="0"/>
              </a:rPr>
              <a:t>________________________________________________________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 err="1">
                <a:ea typeface="Calibri" panose="020F0502020204030204" pitchFamily="34" charset="0"/>
              </a:rPr>
              <a:t>MSc</a:t>
            </a:r>
            <a:r>
              <a:rPr lang="it-IT" sz="1800" b="1" kern="100" dirty="0">
                <a:ea typeface="Calibri" panose="020F0502020204030204" pitchFamily="34" charset="0"/>
              </a:rPr>
              <a:t> 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in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Computational</a:t>
            </a:r>
            <a:r>
              <a:rPr lang="it-IT" sz="1800" b="1" kern="100" dirty="0">
                <a:effectLst/>
                <a:ea typeface="Calibri" panose="020F0502020204030204" pitchFamily="34" charset="0"/>
              </a:rPr>
              <a:t> Finance</a:t>
            </a:r>
            <a:br>
              <a:rPr lang="it-IT" sz="1800" b="1" kern="100" dirty="0">
                <a:effectLst/>
                <a:ea typeface="Calibri" panose="020F0502020204030204" pitchFamily="34" charset="0"/>
              </a:rPr>
            </a:b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Project: Yield Curve model </a:t>
            </a:r>
            <a:r>
              <a:rPr lang="it-IT" sz="1800" b="1" kern="100" dirty="0" err="1">
                <a:effectLst/>
                <a:ea typeface="Calibri" panose="020F0502020204030204" pitchFamily="34" charset="0"/>
              </a:rPr>
              <a:t>calibration</a:t>
            </a:r>
            <a:br>
              <a:rPr lang="en-GB" sz="1800" b="1" kern="100" dirty="0">
                <a:ea typeface="Calibri" panose="020F0502020204030204" pitchFamily="34" charset="0"/>
              </a:rPr>
            </a:br>
            <a:br>
              <a:rPr lang="en-GB" sz="1800" b="1" kern="100" dirty="0">
                <a:ea typeface="Calibri" panose="020F0502020204030204" pitchFamily="34" charset="0"/>
              </a:rPr>
            </a:br>
            <a:r>
              <a:rPr lang="it-IT" sz="1800" b="1" kern="100" dirty="0"/>
              <a:t>Ibrahim </a:t>
            </a:r>
            <a:r>
              <a:rPr lang="it-IT" sz="1800" b="1" kern="100" dirty="0" err="1"/>
              <a:t>Uali</a:t>
            </a:r>
            <a:r>
              <a:rPr lang="it-IT" sz="1800" b="1" kern="100" dirty="0"/>
              <a:t> </a:t>
            </a:r>
            <a:br>
              <a:rPr lang="it-IT" sz="1800" b="1" kern="100" dirty="0"/>
            </a:br>
            <a:r>
              <a:rPr lang="it-IT" sz="1800" b="1" kern="100" dirty="0"/>
              <a:t>Riccardo Caruso</a:t>
            </a:r>
            <a:br>
              <a:rPr lang="it-IT" sz="1800" b="1" kern="100" dirty="0"/>
            </a:br>
            <a:r>
              <a:rPr lang="it-IT" sz="1800" b="1" kern="100" dirty="0"/>
              <a:t> Enrico Berto</a:t>
            </a:r>
            <a:br>
              <a:rPr lang="it-IT" sz="1800" b="1" kern="100" dirty="0"/>
            </a:br>
            <a:r>
              <a:rPr lang="it-IT" sz="1800" b="1" kern="100" dirty="0"/>
              <a:t> Elisa De Colle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ea typeface="Calibri" panose="020F0502020204030204" pitchFamily="34" charset="0"/>
              </a:rPr>
              <a:t>________________________________________________________ </a:t>
            </a:r>
            <a:br>
              <a:rPr lang="en-GB" sz="1800" b="1" kern="100" dirty="0">
                <a:effectLst/>
                <a:ea typeface="Calibri" panose="020F0502020204030204" pitchFamily="34" charset="0"/>
              </a:rPr>
            </a:br>
            <a:r>
              <a:rPr lang="it-IT" sz="1800" b="1" dirty="0" err="1">
                <a:effectLst/>
                <a:ea typeface="Yu Mincho" panose="02020400000000000000" pitchFamily="18" charset="-128"/>
                <a:cs typeface="Garamond-Bold"/>
              </a:rPr>
              <a:t>February</a:t>
            </a:r>
            <a:r>
              <a:rPr lang="it-IT" sz="1800" b="1" dirty="0">
                <a:effectLst/>
                <a:ea typeface="Yu Mincho" panose="02020400000000000000" pitchFamily="18" charset="-128"/>
                <a:cs typeface="Garamond-Bold"/>
              </a:rPr>
              <a:t> 22, 2024</a:t>
            </a:r>
            <a:b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it-IT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796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E6AB1-F163-7713-C2D3-027036F5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83FFA1B-3ADF-7C0E-FA92-4CDE1EA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07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88B39-2E58-D627-25B5-3DEA49C21227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8D718-5972-C398-6828-C9E5925268C4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B60FFD-E135-0383-A4E1-5709C0721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87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D74DD-755C-511E-B045-509082F1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08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3279E-77CD-A1D1-F76E-3CE4F7C8AF19}"/>
              </a:ext>
            </a:extLst>
          </p:cNvPr>
          <p:cNvSpPr txBox="1"/>
          <p:nvPr/>
        </p:nvSpPr>
        <p:spPr>
          <a:xfrm>
            <a:off x="4547870" y="2232112"/>
            <a:ext cx="309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Bonds with high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volatility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84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2110-580E-0F02-8F84-AC7F1AB74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E018806-8A78-0EC9-C4D1-4F3542A2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71583-E8CC-188E-E75F-55E6EC9DE845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23736-46B7-DB60-DF35-E3F72B5D6F01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CBFD74-6DFC-4302-F345-17CC21138648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Inverted</a:t>
            </a:r>
            <a:r>
              <a:rPr lang="it-IT" sz="2200" dirty="0"/>
              <a:t> yields </a:t>
            </a:r>
            <a:r>
              <a:rPr lang="it-IT" sz="2200" dirty="0" err="1"/>
              <a:t>curves</a:t>
            </a:r>
            <a:endParaRPr lang="it-IT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37CCC-A5CB-CB7C-63F5-D98A70EF5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0FDFF-C1A8-2612-E910-45429E5B1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50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F432B-7C10-B182-92CA-F2622691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360092E-F4FA-F97E-7DB8-EFC7C867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r>
              <a:rPr lang="it-IT" dirty="0"/>
              <a:t> VS GD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709E-E320-A904-505D-09AFA3DA1CD3}"/>
              </a:ext>
            </a:extLst>
          </p:cNvPr>
          <p:cNvSpPr txBox="1"/>
          <p:nvPr/>
        </p:nvSpPr>
        <p:spPr>
          <a:xfrm>
            <a:off x="5239385" y="1664620"/>
            <a:ext cx="17132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Portugal: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A91DD3-8837-AE5C-36F7-B93B1339F0BF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155655-6623-E026-4E6E-322F28B34F2B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remarks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EB8C33-2ACA-90D8-25A6-EC7082A9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B7D9A7-6EA7-01A8-A146-2DC631075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40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EF7C-AEB2-B0FA-0AFD-D14CED69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DEE0E18-AD77-4ED8-209C-5A7FB519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en-US" dirty="0"/>
              <a:t>method</a:t>
            </a:r>
            <a:r>
              <a:rPr lang="it-IT" dirty="0"/>
              <a:t> VS GD </a:t>
            </a:r>
            <a:r>
              <a:rPr lang="it-IT" dirty="0" err="1"/>
              <a:t>method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F39FB4-DEBC-151D-7CD1-3F87B3BC1D02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E2E83F-658A-52F1-D0CE-A2B69159E05A}"/>
              </a:ext>
            </a:extLst>
          </p:cNvPr>
          <p:cNvSpPr txBox="1"/>
          <p:nvPr/>
        </p:nvSpPr>
        <p:spPr>
          <a:xfrm>
            <a:off x="4727575" y="1749374"/>
            <a:ext cx="273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remarks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7B14EC-A0E4-DC27-7DBC-46251CDCDFFC}"/>
              </a:ext>
            </a:extLst>
          </p:cNvPr>
          <p:cNvSpPr txBox="1"/>
          <p:nvPr/>
        </p:nvSpPr>
        <p:spPr>
          <a:xfrm>
            <a:off x="1288472" y="2401455"/>
            <a:ext cx="961505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Newton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way more precise </a:t>
            </a:r>
            <a:r>
              <a:rPr lang="it-IT" sz="2400" dirty="0" err="1"/>
              <a:t>than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Newton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very</a:t>
            </a:r>
            <a:r>
              <a:rPr lang="it-IT" sz="2400" dirty="0"/>
              <a:t> sensitive to the </a:t>
            </a:r>
            <a:r>
              <a:rPr lang="it-IT" sz="2400" dirty="0" err="1"/>
              <a:t>choice</a:t>
            </a:r>
            <a:r>
              <a:rPr lang="it-IT" sz="2400" dirty="0"/>
              <a:t> of </a:t>
            </a:r>
            <a:r>
              <a:rPr lang="it-IT" sz="2400" dirty="0" err="1"/>
              <a:t>starting</a:t>
            </a:r>
            <a:r>
              <a:rPr lang="it-IT" sz="2400" dirty="0"/>
              <a:t> points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requires</a:t>
            </a:r>
            <a:r>
              <a:rPr lang="it-IT" sz="2400" dirty="0"/>
              <a:t> to compute the </a:t>
            </a:r>
            <a:r>
              <a:rPr lang="it-IT" sz="2400" dirty="0" err="1"/>
              <a:t>Hessian</a:t>
            </a:r>
            <a:r>
              <a:rPr lang="it-IT" sz="2400" dirty="0"/>
              <a:t> and </a:t>
            </a:r>
            <a:r>
              <a:rPr lang="it-IT" sz="2400" dirty="0" err="1"/>
              <a:t>its</a:t>
            </a:r>
            <a:r>
              <a:rPr lang="it-IT" sz="2400" dirty="0"/>
              <a:t> inverse,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implies</a:t>
            </a:r>
            <a:r>
              <a:rPr lang="it-IT" sz="2400" dirty="0"/>
              <a:t> a 15 times 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computational</a:t>
            </a:r>
            <a:r>
              <a:rPr lang="it-IT" sz="2400" dirty="0"/>
              <a:t> time w.r.t. GD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</a:t>
            </a:r>
            <a:r>
              <a:rPr lang="it-IT" sz="2400" dirty="0" err="1"/>
              <a:t>methods</a:t>
            </a:r>
            <a:r>
              <a:rPr lang="it-IT" sz="2400" dirty="0"/>
              <a:t> are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able</a:t>
            </a:r>
            <a:r>
              <a:rPr lang="it-IT" sz="2400" dirty="0"/>
              <a:t> to exploit the </a:t>
            </a:r>
            <a:r>
              <a:rPr lang="it-IT" sz="2400" dirty="0" err="1"/>
              <a:t>additional</a:t>
            </a:r>
            <a:r>
              <a:rPr lang="it-IT" sz="2400" dirty="0"/>
              <a:t> </a:t>
            </a:r>
            <a:r>
              <a:rPr lang="it-IT" sz="2400" dirty="0" err="1"/>
              <a:t>term</a:t>
            </a:r>
            <a:r>
              <a:rPr lang="it-IT" sz="2400" dirty="0"/>
              <a:t> of the NSS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NSS </a:t>
            </a:r>
            <a:r>
              <a:rPr lang="it-IT" sz="2400" dirty="0" err="1"/>
              <a:t>requires</a:t>
            </a:r>
            <a:r>
              <a:rPr lang="it-IT" sz="2400" dirty="0"/>
              <a:t> </a:t>
            </a:r>
            <a:r>
              <a:rPr lang="it-IT" sz="2400" dirty="0" err="1"/>
              <a:t>less</a:t>
            </a:r>
            <a:r>
              <a:rPr lang="it-IT" sz="2400" dirty="0"/>
              <a:t> </a:t>
            </a:r>
            <a:r>
              <a:rPr lang="it-IT" sz="2400" dirty="0" err="1"/>
              <a:t>iterations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NS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/>
          <p:cNvSpPr txBox="1">
            <a:spLocks/>
          </p:cNvSpPr>
          <p:nvPr/>
        </p:nvSpPr>
        <p:spPr>
          <a:xfrm>
            <a:off x="841948" y="1059504"/>
            <a:ext cx="10508105" cy="751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Cambria Math" panose="02040503050406030204" pitchFamily="18" charset="0"/>
              </a:rPr>
              <a:t>Quasi-Newton Methods and BFGS algorithm </a:t>
            </a:r>
            <a:endParaRPr lang="it-IT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ottotitolo 2"/>
              <p:cNvSpPr txBox="1">
                <a:spLocks/>
              </p:cNvSpPr>
              <p:nvPr/>
            </p:nvSpPr>
            <p:spPr>
              <a:xfrm>
                <a:off x="937138" y="1734548"/>
                <a:ext cx="10330721" cy="3259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it-IT" sz="2200" dirty="0">
                    <a:ea typeface="Cambria Math" panose="02040503050406030204" pitchFamily="18" charset="0"/>
                  </a:rPr>
                  <a:t> Recall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that</a:t>
                </a:r>
                <a:r>
                  <a:rPr lang="it-IT" sz="2200" dirty="0">
                    <a:ea typeface="Cambria Math" panose="02040503050406030204" pitchFamily="18" charset="0"/>
                  </a:rPr>
                  <a:t> in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Newton’s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method</a:t>
                </a:r>
                <a:r>
                  <a:rPr lang="it-IT" sz="2200" dirty="0">
                    <a:ea typeface="Cambria Math" panose="020405030504060302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endParaRPr lang="it-IT" sz="220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it-IT" sz="2200" dirty="0" err="1">
                    <a:ea typeface="Cambria Math" panose="02040503050406030204" pitchFamily="18" charset="0"/>
                  </a:rPr>
                  <a:t>where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200" dirty="0">
                    <a:ea typeface="Cambria Math" panose="02040503050406030204" pitchFamily="18" charset="0"/>
                  </a:rPr>
                  <a:t> a positive definite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Hessian</a:t>
                </a:r>
                <a:r>
                  <a:rPr lang="it-IT" sz="2200" dirty="0">
                    <a:ea typeface="Cambria Math" panose="02040503050406030204" pitchFamily="18" charset="0"/>
                  </a:rPr>
                  <a:t>.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If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instead</a:t>
                </a:r>
                <a:r>
                  <a:rPr lang="it-IT" sz="2200" dirty="0">
                    <a:ea typeface="Cambria Math" panose="02040503050406030204" pitchFamily="18" charset="0"/>
                  </a:rPr>
                  <a:t> of the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Hessian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we</a:t>
                </a:r>
                <a:r>
                  <a:rPr lang="it-IT" sz="2200" dirty="0">
                    <a:ea typeface="Cambria Math" panose="02040503050406030204" pitchFamily="18" charset="0"/>
                  </a:rPr>
                  <a:t> use an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approximation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 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200" dirty="0">
                    <a:ea typeface="Cambria Math" panose="02040503050406030204" pitchFamily="18" charset="0"/>
                  </a:rPr>
                  <a:t>,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we</a:t>
                </a:r>
                <a:r>
                  <a:rPr lang="it-IT" sz="2200" dirty="0">
                    <a:ea typeface="Cambria Math" panose="02040503050406030204" pitchFamily="18" charset="0"/>
                  </a:rPr>
                  <a:t> can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have</a:t>
                </a:r>
                <a:r>
                  <a:rPr lang="it-IT" sz="2200" dirty="0">
                    <a:ea typeface="Cambria Math" panose="02040503050406030204" pitchFamily="18" charset="0"/>
                  </a:rPr>
                  <a:t> a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much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faster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algorithm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comparing</a:t>
                </a:r>
                <a:r>
                  <a:rPr lang="it-IT" sz="2200" dirty="0">
                    <a:ea typeface="Cambria Math" panose="02040503050406030204" pitchFamily="18" charset="0"/>
                  </a:rPr>
                  <a:t> to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Newton’s</a:t>
                </a:r>
                <a:r>
                  <a:rPr lang="it-IT" sz="2200" dirty="0">
                    <a:ea typeface="Cambria Math" panose="02040503050406030204" pitchFamily="18" charset="0"/>
                  </a:rPr>
                  <a:t> </a:t>
                </a:r>
                <a:r>
                  <a:rPr lang="it-IT" sz="2200" dirty="0" err="1">
                    <a:ea typeface="Cambria Math" panose="02040503050406030204" pitchFamily="18" charset="0"/>
                  </a:rPr>
                  <a:t>method</a:t>
                </a:r>
                <a:r>
                  <a:rPr lang="it-IT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2" name="Sottotito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38" y="1734548"/>
                <a:ext cx="10330721" cy="3259962"/>
              </a:xfrm>
              <a:prstGeom prst="rect">
                <a:avLst/>
              </a:prstGeom>
              <a:blipFill>
                <a:blip r:embed="rId3"/>
                <a:stretch>
                  <a:fillRect l="-767" r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/>
          <p:cNvSpPr/>
          <p:nvPr/>
        </p:nvSpPr>
        <p:spPr>
          <a:xfrm>
            <a:off x="886621" y="4861709"/>
            <a:ext cx="10508105" cy="10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>
                <a:ea typeface="Cambria Math" panose="02040503050406030204" pitchFamily="18" charset="0"/>
              </a:rPr>
              <a:t>The </a:t>
            </a:r>
            <a:r>
              <a:rPr lang="it-IT" sz="2200" dirty="0" err="1">
                <a:ea typeface="Cambria Math" panose="02040503050406030204" pitchFamily="18" charset="0"/>
              </a:rPr>
              <a:t>Hessian</a:t>
            </a:r>
            <a:r>
              <a:rPr lang="it-IT" sz="2200" dirty="0">
                <a:ea typeface="Cambria Math" panose="02040503050406030204" pitchFamily="18" charset="0"/>
              </a:rPr>
              <a:t> </a:t>
            </a:r>
            <a:r>
              <a:rPr lang="it-IT" sz="2200" dirty="0" err="1">
                <a:ea typeface="Cambria Math" panose="02040503050406030204" pitchFamily="18" charset="0"/>
              </a:rPr>
              <a:t>approximation</a:t>
            </a:r>
            <a:r>
              <a:rPr lang="it-IT" sz="2200" dirty="0">
                <a:ea typeface="Cambria Math" panose="02040503050406030204" pitchFamily="18" charset="0"/>
              </a:rPr>
              <a:t> B must </a:t>
            </a:r>
            <a:r>
              <a:rPr lang="it-IT" sz="2200" dirty="0" err="1">
                <a:ea typeface="Cambria Math" panose="02040503050406030204" pitchFamily="18" charset="0"/>
              </a:rPr>
              <a:t>satisfy</a:t>
            </a:r>
            <a:r>
              <a:rPr lang="it-IT" sz="2200" dirty="0">
                <a:ea typeface="Cambria Math" panose="02040503050406030204" pitchFamily="18" charset="0"/>
              </a:rPr>
              <a:t> the quasi-Newton </a:t>
            </a:r>
            <a:r>
              <a:rPr lang="it-IT" sz="2200" dirty="0" err="1">
                <a:ea typeface="Cambria Math" panose="02040503050406030204" pitchFamily="18" charset="0"/>
              </a:rPr>
              <a:t>condition</a:t>
            </a:r>
            <a:r>
              <a:rPr lang="it-IT" sz="2200" dirty="0">
                <a:ea typeface="Cambria Math" panose="02040503050406030204" pitchFamily="18" charset="0"/>
              </a:rPr>
              <a:t> (or </a:t>
            </a:r>
            <a:r>
              <a:rPr lang="it-IT" sz="2200" dirty="0" err="1">
                <a:ea typeface="Cambria Math" panose="02040503050406030204" pitchFamily="18" charset="0"/>
              </a:rPr>
              <a:t>secant</a:t>
            </a:r>
            <a:r>
              <a:rPr lang="it-IT" sz="2200" dirty="0">
                <a:ea typeface="Cambria Math" panose="02040503050406030204" pitchFamily="18" charset="0"/>
              </a:rPr>
              <a:t> </a:t>
            </a:r>
            <a:r>
              <a:rPr lang="it-IT" sz="2200" dirty="0" err="1">
                <a:ea typeface="Cambria Math" panose="02040503050406030204" pitchFamily="18" charset="0"/>
              </a:rPr>
              <a:t>equation</a:t>
            </a:r>
            <a:r>
              <a:rPr lang="it-IT" sz="2200" dirty="0">
                <a:ea typeface="Cambria Math" panose="02040503050406030204" pitchFamily="18" charset="0"/>
              </a:rPr>
              <a:t>): 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4"/>
          <a:srcRect t="6343" b="1"/>
          <a:stretch/>
        </p:blipFill>
        <p:spPr>
          <a:xfrm>
            <a:off x="3251614" y="2316457"/>
            <a:ext cx="5619854" cy="67990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532" y="5784452"/>
            <a:ext cx="5550936" cy="8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3807502" y="1148614"/>
            <a:ext cx="4576997" cy="64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ea typeface="Cambria Math" panose="02040503050406030204" pitchFamily="18" charset="0"/>
              </a:rPr>
              <a:t>BFGS </a:t>
            </a:r>
            <a:r>
              <a:rPr lang="it-IT" dirty="0" err="1">
                <a:ea typeface="Cambria Math" panose="02040503050406030204" pitchFamily="18" charset="0"/>
              </a:rPr>
              <a:t>optimization</a:t>
            </a:r>
            <a:r>
              <a:rPr lang="it-IT" dirty="0"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" name="Freccia in giù 2"/>
          <p:cNvSpPr/>
          <p:nvPr/>
        </p:nvSpPr>
        <p:spPr>
          <a:xfrm>
            <a:off x="5566349" y="4443421"/>
            <a:ext cx="1059303" cy="689547"/>
          </a:xfrm>
          <a:prstGeom prst="downArrow">
            <a:avLst/>
          </a:prstGeom>
          <a:ln w="76200">
            <a:solidFill>
              <a:srgbClr val="B3071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34" y="5256973"/>
            <a:ext cx="5970732" cy="139545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37" y="1919094"/>
            <a:ext cx="9403127" cy="24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4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341121" y="1013841"/>
            <a:ext cx="9509758" cy="5844159"/>
            <a:chOff x="548641" y="145675"/>
            <a:chExt cx="10362789" cy="6491468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 rotWithShape="1">
            <a:blip r:embed="rId3"/>
            <a:srcRect t="-1" r="50993" b="-523"/>
            <a:stretch/>
          </p:blipFill>
          <p:spPr>
            <a:xfrm>
              <a:off x="685109" y="145675"/>
              <a:ext cx="3241372" cy="3370523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1" y="3351090"/>
              <a:ext cx="3370936" cy="3286053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4777" y="404539"/>
              <a:ext cx="3022755" cy="2946551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1750" y="3516199"/>
              <a:ext cx="3108810" cy="3120944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7216" y="370361"/>
              <a:ext cx="3194214" cy="2921150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99345" y="3516198"/>
              <a:ext cx="3012085" cy="306782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3333" y="4003236"/>
            <a:ext cx="2879566" cy="28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7949-F476-4BCE-629A-71EA451F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20" y="1003526"/>
            <a:ext cx="10661074" cy="852460"/>
          </a:xfrm>
        </p:spPr>
        <p:txBody>
          <a:bodyPr>
            <a:normAutofit/>
          </a:bodyPr>
          <a:lstStyle/>
          <a:p>
            <a:pPr algn="ctr"/>
            <a:r>
              <a:rPr lang="en-KZ" dirty="0">
                <a:ea typeface="Jost Medium" pitchFamily="2" charset="77"/>
              </a:rPr>
              <a:t>What is Levenberg-Marquardt (LM) Method?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BFE483-1013-F6EE-F8FF-B60EE1D4E60F}"/>
                  </a:ext>
                </a:extLst>
              </p:cNvPr>
              <p:cNvSpPr/>
              <p:nvPr/>
            </p:nvSpPr>
            <p:spPr>
              <a:xfrm>
                <a:off x="581605" y="2096458"/>
                <a:ext cx="10926904" cy="3758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2400" dirty="0">
                    <a:effectLst/>
                    <a:latin typeface="Jost Light"/>
                    <a:ea typeface="Jost Light" pitchFamily="2" charset="77"/>
                  </a:rPr>
                  <a:t>LM is used to solve non-linear least squares problems. 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2400" dirty="0">
                    <a:effectLst/>
                    <a:latin typeface="Jost Light"/>
                    <a:ea typeface="Jost Light" pitchFamily="2" charset="77"/>
                  </a:rPr>
                  <a:t>It combines aspects of both the gradient descent and Gauss-Newton methods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r>
                  <a:rPr lang="en-US" sz="2400" dirty="0">
                    <a:latin typeface="Jost Light"/>
                    <a:ea typeface="Jost Light" pitchFamily="2" charset="77"/>
                  </a:rPr>
                  <a:t>The formula is:</a:t>
                </a:r>
                <a:endParaRPr lang="en-US" sz="2400" dirty="0">
                  <a:effectLst/>
                  <a:latin typeface="Jost Light"/>
                  <a:ea typeface="Jost Light" pitchFamily="2" charset="77"/>
                </a:endParaRPr>
              </a:p>
              <a:p>
                <a:pPr>
                  <a:lnSpc>
                    <a:spcPct val="150000"/>
                  </a:lnSpc>
                  <a:buClr>
                    <a:srgbClr val="D5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l-GR" sz="2400" b="0" i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KZ" sz="2400" dirty="0">
                  <a:latin typeface="Jost Light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endParaRPr lang="en-US" sz="1600" dirty="0">
                  <a:effectLst/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endParaRPr lang="en-US" sz="1600" dirty="0">
                  <a:effectLst/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v"/>
                </a:pPr>
                <a:endParaRPr lang="en-US" sz="1600" dirty="0">
                  <a:effectLst/>
                  <a:latin typeface="Jost Light" pitchFamily="2" charset="77"/>
                  <a:ea typeface="Jos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D50000"/>
                  </a:buClr>
                  <a:buFont typeface="Wingdings" pitchFamily="2" charset="2"/>
                  <a:buChar char="Ø"/>
                </a:pPr>
                <a:endParaRPr lang="en-US" sz="1600" dirty="0">
                  <a:latin typeface="Jost Light" pitchFamily="2" charset="77"/>
                  <a:ea typeface="Jost Light" pitchFamily="2" charset="77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BFE483-1013-F6EE-F8FF-B60EE1D4E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5" y="2096458"/>
                <a:ext cx="10926904" cy="3758016"/>
              </a:xfrm>
              <a:prstGeom prst="rect">
                <a:avLst/>
              </a:prstGeom>
              <a:blipFill>
                <a:blip r:embed="rId2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3644AAE8-2BDF-AC64-480D-451F32DF0C16}"/>
              </a:ext>
            </a:extLst>
          </p:cNvPr>
          <p:cNvSpPr/>
          <p:nvPr/>
        </p:nvSpPr>
        <p:spPr>
          <a:xfrm>
            <a:off x="4371438" y="2978224"/>
            <a:ext cx="5319812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D50000"/>
              </a:buClr>
            </a:pPr>
            <a:endParaRPr lang="en-KZ" sz="1600" dirty="0">
              <a:latin typeface="Jost Light" pitchFamily="2" charset="77"/>
              <a:ea typeface="Jost Light" pitchFamily="2" charset="77"/>
            </a:endParaRPr>
          </a:p>
          <a:p>
            <a:pPr marL="285750" indent="-285750">
              <a:lnSpc>
                <a:spcPct val="150000"/>
              </a:lnSpc>
              <a:buClr>
                <a:srgbClr val="D50000"/>
              </a:buClr>
              <a:buFont typeface="Wingdings" pitchFamily="2" charset="2"/>
              <a:buChar char="Ø"/>
            </a:pPr>
            <a:endParaRPr lang="en-US" sz="1600" dirty="0">
              <a:latin typeface="Jost Light" pitchFamily="2" charset="77"/>
              <a:ea typeface="Jos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1353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B082A0C8-0A04-8361-DA75-4B849991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601684"/>
            <a:ext cx="2714065" cy="2715749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95159C-856C-23A2-4B0B-518596422747}"/>
              </a:ext>
            </a:extLst>
          </p:cNvPr>
          <p:cNvSpPr txBox="1">
            <a:spLocks/>
          </p:cNvSpPr>
          <p:nvPr/>
        </p:nvSpPr>
        <p:spPr>
          <a:xfrm>
            <a:off x="286345" y="988599"/>
            <a:ext cx="11658600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KZ" dirty="0"/>
              <a:t>Results and Best Parameters</a:t>
            </a:r>
          </a:p>
        </p:txBody>
      </p:sp>
      <p:pic>
        <p:nvPicPr>
          <p:cNvPr id="12" name="Picture 11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F4193128-797F-6FFC-4BA3-605B8FF7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45" y="3850749"/>
            <a:ext cx="2715748" cy="2715748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4" name="Picture 13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EBC79ABD-36E4-4A7A-18F1-9BCAEAA38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23" y="3850750"/>
            <a:ext cx="2715748" cy="2715748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6" name="Picture 15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7902EB7B-CE6C-FE8A-6EAA-01F139E1C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94" y="1601685"/>
            <a:ext cx="2715748" cy="2715748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pic>
        <p:nvPicPr>
          <p:cNvPr id="19" name="Picture 18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F500F929-E45C-94C5-9090-F515DCE38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775" y="3900177"/>
            <a:ext cx="183600" cy="183600"/>
          </a:xfrm>
          <a:prstGeom prst="rect">
            <a:avLst/>
          </a:prstGeom>
        </p:spPr>
      </p:pic>
      <p:pic>
        <p:nvPicPr>
          <p:cNvPr id="21" name="Picture 20" descr="A red circle with white number three on it&#10;&#10;Description automatically generated">
            <a:extLst>
              <a:ext uri="{FF2B5EF4-FFF2-40B4-BE49-F238E27FC236}">
                <a16:creationId xmlns:a16="http://schemas.microsoft.com/office/drawing/2014/main" id="{7DBA6ED8-E50D-7F03-6592-E441A5156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900177"/>
            <a:ext cx="183600" cy="183600"/>
          </a:xfrm>
          <a:prstGeom prst="rect">
            <a:avLst/>
          </a:prstGeom>
        </p:spPr>
      </p:pic>
      <p:pic>
        <p:nvPicPr>
          <p:cNvPr id="23" name="Picture 22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48DC53D1-9F54-A67E-656D-A8B055287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21" y="1649937"/>
            <a:ext cx="183600" cy="183600"/>
          </a:xfrm>
          <a:prstGeom prst="rect">
            <a:avLst/>
          </a:prstGeom>
        </p:spPr>
      </p:pic>
      <p:pic>
        <p:nvPicPr>
          <p:cNvPr id="25" name="Picture 24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4B2524D1-7D2C-796A-9A57-A2E46837CA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5" y="1649937"/>
            <a:ext cx="183600" cy="183600"/>
          </a:xfrm>
          <a:prstGeom prst="rect">
            <a:avLst/>
          </a:pr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05809304-16D0-836C-5EBF-27EDEBE5751E}"/>
              </a:ext>
            </a:extLst>
          </p:cNvPr>
          <p:cNvSpPr/>
          <p:nvPr/>
        </p:nvSpPr>
        <p:spPr>
          <a:xfrm rot="11901726" flipV="1">
            <a:off x="5824120" y="1665085"/>
            <a:ext cx="1259610" cy="892693"/>
          </a:xfrm>
          <a:custGeom>
            <a:avLst/>
            <a:gdLst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  <a:gd name="connsiteX3" fmla="*/ 629805 w 1259610"/>
              <a:gd name="connsiteY3" fmla="*/ 446347 h 892693"/>
              <a:gd name="connsiteX4" fmla="*/ 225950 w 1259610"/>
              <a:gd name="connsiteY4" fmla="*/ 103846 h 892693"/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610" h="892693" stroke="0" extrusionOk="0">
                <a:moveTo>
                  <a:pt x="225950" y="103846"/>
                </a:moveTo>
                <a:cubicBezTo>
                  <a:pt x="368252" y="14002"/>
                  <a:pt x="537275" y="-6690"/>
                  <a:pt x="755242" y="8942"/>
                </a:cubicBezTo>
                <a:cubicBezTo>
                  <a:pt x="1022837" y="48841"/>
                  <a:pt x="1166188" y="182209"/>
                  <a:pt x="1246685" y="356381"/>
                </a:cubicBezTo>
                <a:cubicBezTo>
                  <a:pt x="1154171" y="409172"/>
                  <a:pt x="816494" y="454032"/>
                  <a:pt x="629805" y="446347"/>
                </a:cubicBezTo>
                <a:cubicBezTo>
                  <a:pt x="564241" y="434330"/>
                  <a:pt x="369815" y="201630"/>
                  <a:pt x="225950" y="103846"/>
                </a:cubicBezTo>
                <a:close/>
              </a:path>
              <a:path w="1259610" h="892693" fill="none" extrusionOk="0">
                <a:moveTo>
                  <a:pt x="225950" y="103846"/>
                </a:moveTo>
                <a:cubicBezTo>
                  <a:pt x="384759" y="18254"/>
                  <a:pt x="570961" y="-24941"/>
                  <a:pt x="755242" y="8942"/>
                </a:cubicBezTo>
                <a:cubicBezTo>
                  <a:pt x="984866" y="41856"/>
                  <a:pt x="1172653" y="203094"/>
                  <a:pt x="1246685" y="356381"/>
                </a:cubicBezTo>
              </a:path>
            </a:pathLst>
          </a:custGeom>
          <a:noFill/>
          <a:ln w="12700">
            <a:solidFill>
              <a:srgbClr val="D50000"/>
            </a:solidFill>
            <a:prstDash val="dash"/>
            <a:headEnd type="stealth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3218029"/>
                      <a:gd name="adj2" fmla="val 2110214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8A90B1-CEC4-86B3-EC05-1EA50169D190}"/>
              </a:ext>
            </a:extLst>
          </p:cNvPr>
          <p:cNvSpPr/>
          <p:nvPr/>
        </p:nvSpPr>
        <p:spPr>
          <a:xfrm>
            <a:off x="6800556" y="1871560"/>
            <a:ext cx="52898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000" dirty="0">
                <a:ea typeface="Jost Light" pitchFamily="2" charset="77"/>
              </a:rPr>
              <a:t>Demonstrates </a:t>
            </a:r>
            <a:r>
              <a:rPr lang="en-US" sz="2000" b="1" dirty="0">
                <a:ea typeface="Jost Light" pitchFamily="2" charset="77"/>
              </a:rPr>
              <a:t>rapid convergence </a:t>
            </a:r>
            <a:r>
              <a:rPr lang="en-US" sz="2000" dirty="0">
                <a:ea typeface="Jost Light" pitchFamily="2" charset="77"/>
              </a:rPr>
              <a:t>with high accuracy in parameter estimation.</a:t>
            </a:r>
          </a:p>
          <a:p>
            <a:pPr>
              <a:buClr>
                <a:srgbClr val="D50000"/>
              </a:buClr>
            </a:pPr>
            <a:endParaRPr lang="en-US" sz="2000" dirty="0">
              <a:ea typeface="Jost Light" pitchFamily="2" charset="77"/>
            </a:endParaRP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000" b="1" dirty="0">
                <a:ea typeface="Jost Light" pitchFamily="2" charset="77"/>
              </a:rPr>
              <a:t>Best parameters </a:t>
            </a:r>
            <a:r>
              <a:rPr lang="en-US" sz="2000" dirty="0">
                <a:ea typeface="Jost Light" pitchFamily="2" charset="77"/>
              </a:rPr>
              <a:t>provide an almost perfect fit with minimal iterations.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39A8171-69B9-0AB2-935E-AAD953701382}"/>
              </a:ext>
            </a:extLst>
          </p:cNvPr>
          <p:cNvSpPr/>
          <p:nvPr/>
        </p:nvSpPr>
        <p:spPr>
          <a:xfrm rot="1203726" flipV="1">
            <a:off x="5069613" y="5699891"/>
            <a:ext cx="1259610" cy="892693"/>
          </a:xfrm>
          <a:custGeom>
            <a:avLst/>
            <a:gdLst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  <a:gd name="connsiteX3" fmla="*/ 629805 w 1259610"/>
              <a:gd name="connsiteY3" fmla="*/ 446347 h 892693"/>
              <a:gd name="connsiteX4" fmla="*/ 225950 w 1259610"/>
              <a:gd name="connsiteY4" fmla="*/ 103846 h 892693"/>
              <a:gd name="connsiteX0" fmla="*/ 225950 w 1259610"/>
              <a:gd name="connsiteY0" fmla="*/ 103846 h 892693"/>
              <a:gd name="connsiteX1" fmla="*/ 755242 w 1259610"/>
              <a:gd name="connsiteY1" fmla="*/ 8942 h 892693"/>
              <a:gd name="connsiteX2" fmla="*/ 1246685 w 1259610"/>
              <a:gd name="connsiteY2" fmla="*/ 356381 h 89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610" h="892693" stroke="0" extrusionOk="0">
                <a:moveTo>
                  <a:pt x="225950" y="103846"/>
                </a:moveTo>
                <a:cubicBezTo>
                  <a:pt x="368252" y="14002"/>
                  <a:pt x="537275" y="-6690"/>
                  <a:pt x="755242" y="8942"/>
                </a:cubicBezTo>
                <a:cubicBezTo>
                  <a:pt x="1022837" y="48841"/>
                  <a:pt x="1166188" y="182209"/>
                  <a:pt x="1246685" y="356381"/>
                </a:cubicBezTo>
                <a:cubicBezTo>
                  <a:pt x="1154171" y="409172"/>
                  <a:pt x="816494" y="454032"/>
                  <a:pt x="629805" y="446347"/>
                </a:cubicBezTo>
                <a:cubicBezTo>
                  <a:pt x="564241" y="434330"/>
                  <a:pt x="369815" y="201630"/>
                  <a:pt x="225950" y="103846"/>
                </a:cubicBezTo>
                <a:close/>
              </a:path>
              <a:path w="1259610" h="892693" fill="none" extrusionOk="0">
                <a:moveTo>
                  <a:pt x="225950" y="103846"/>
                </a:moveTo>
                <a:cubicBezTo>
                  <a:pt x="384759" y="18254"/>
                  <a:pt x="570961" y="-24941"/>
                  <a:pt x="755242" y="8942"/>
                </a:cubicBezTo>
                <a:cubicBezTo>
                  <a:pt x="984866" y="41856"/>
                  <a:pt x="1172653" y="203094"/>
                  <a:pt x="1246685" y="356381"/>
                </a:cubicBezTo>
              </a:path>
            </a:pathLst>
          </a:custGeom>
          <a:noFill/>
          <a:ln w="12700">
            <a:solidFill>
              <a:srgbClr val="D50000"/>
            </a:solidFill>
            <a:prstDash val="dash"/>
            <a:headEnd type="stealth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3218029"/>
                      <a:gd name="adj2" fmla="val 2110214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186D06-C81A-0E5D-8B68-09FC37E14E64}"/>
              </a:ext>
            </a:extLst>
          </p:cNvPr>
          <p:cNvSpPr/>
          <p:nvPr/>
        </p:nvSpPr>
        <p:spPr>
          <a:xfrm>
            <a:off x="301761" y="4774551"/>
            <a:ext cx="5727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2400" dirty="0">
                <a:ea typeface="Jost Light" pitchFamily="2" charset="77"/>
              </a:rPr>
              <a:t>LM algorithm does not fit the data perfectly for several reasons: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ea typeface="Jost Light" pitchFamily="2" charset="77"/>
              </a:rPr>
              <a:t>Model Limitations.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ea typeface="Jost Light" pitchFamily="2" charset="77"/>
              </a:rPr>
              <a:t>Local Minima.</a:t>
            </a:r>
          </a:p>
        </p:txBody>
      </p:sp>
    </p:spTree>
    <p:extLst>
      <p:ext uri="{BB962C8B-B14F-4D97-AF65-F5344CB8AC3E}">
        <p14:creationId xmlns:p14="http://schemas.microsoft.com/office/powerpoint/2010/main" val="356698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7949-F476-4BCE-629A-71EA451F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80198"/>
            <a:ext cx="12192000" cy="53498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a typeface="Jost Medium" pitchFamily="2" charset="77"/>
              </a:rPr>
              <a:t>Comparison with BFGS and Newton Methods [Part I]</a:t>
            </a:r>
            <a:endParaRPr lang="en-KZ" dirty="0">
              <a:ea typeface="Jost Medium" pitchFamily="2" charset="77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264125-ABBF-6AC7-09BD-301FE03D1B0F}"/>
              </a:ext>
            </a:extLst>
          </p:cNvPr>
          <p:cNvGrpSpPr/>
          <p:nvPr/>
        </p:nvGrpSpPr>
        <p:grpSpPr>
          <a:xfrm>
            <a:off x="431800" y="1668162"/>
            <a:ext cx="11146993" cy="2866768"/>
            <a:chOff x="339033" y="1624990"/>
            <a:chExt cx="13044533" cy="3120095"/>
          </a:xfrm>
        </p:grpSpPr>
        <p:pic>
          <p:nvPicPr>
            <p:cNvPr id="29" name="Picture 28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B15DBE5D-47F2-3938-128C-900D26319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3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8100000" algn="tr" rotWithShape="0">
                <a:srgbClr val="8F061A">
                  <a:alpha val="40000"/>
                </a:srgbClr>
              </a:outerShdw>
            </a:effectLst>
          </p:spPr>
        </p:pic>
        <p:pic>
          <p:nvPicPr>
            <p:cNvPr id="31" name="Picture 30" descr="A graph with a line and a dotted line&#10;&#10;Description automatically generated with medium confidence">
              <a:extLst>
                <a:ext uri="{FF2B5EF4-FFF2-40B4-BE49-F238E27FC236}">
                  <a16:creationId xmlns:a16="http://schemas.microsoft.com/office/drawing/2014/main" id="{7089447E-A87B-551D-D4A8-ADDF9C30F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3471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2700000" algn="tl" rotWithShape="0">
                <a:srgbClr val="4900E5">
                  <a:alpha val="40000"/>
                </a:srgbClr>
              </a:outerShdw>
            </a:effectLst>
          </p:spPr>
        </p:pic>
        <p:pic>
          <p:nvPicPr>
            <p:cNvPr id="33" name="Picture 32" descr="A graph with blue and orange lines&#10;&#10;Description automatically generated">
              <a:extLst>
                <a:ext uri="{FF2B5EF4-FFF2-40B4-BE49-F238E27FC236}">
                  <a16:creationId xmlns:a16="http://schemas.microsoft.com/office/drawing/2014/main" id="{A8697303-1140-FBA3-2773-1D785A2AB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5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2700000" algn="tl" rotWithShape="0">
                <a:srgbClr val="4900E5">
                  <a:alpha val="40000"/>
                </a:srgbClr>
              </a:outerShdw>
            </a:effectLst>
          </p:spPr>
        </p:pic>
        <p:pic>
          <p:nvPicPr>
            <p:cNvPr id="37" name="Picture 36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F7B4CD6B-0F11-A58B-1424-EFF9D3BC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179" y="1624990"/>
              <a:ext cx="3120095" cy="3120095"/>
            </a:xfrm>
            <a:prstGeom prst="roundRect">
              <a:avLst>
                <a:gd name="adj" fmla="val 6769"/>
              </a:avLst>
            </a:prstGeom>
            <a:effectLst>
              <a:outerShdw blurRad="50800" dist="38100" dir="8100000" algn="tr" rotWithShape="0">
                <a:srgbClr val="8F061A">
                  <a:alpha val="40000"/>
                </a:srgbClr>
              </a:outerShdw>
            </a:effectLst>
          </p:spPr>
        </p:pic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D843184-2C81-2355-112E-FDDE5369374A}"/>
              </a:ext>
            </a:extLst>
          </p:cNvPr>
          <p:cNvCxnSpPr>
            <a:cxnSpLocks/>
          </p:cNvCxnSpPr>
          <p:nvPr/>
        </p:nvCxnSpPr>
        <p:spPr>
          <a:xfrm rot="5400000">
            <a:off x="4566935" y="3098386"/>
            <a:ext cx="2860419" cy="12672"/>
          </a:xfrm>
          <a:prstGeom prst="bentConnector3">
            <a:avLst>
              <a:gd name="adj1" fmla="val 100543"/>
            </a:avLst>
          </a:prstGeom>
          <a:ln w="28575">
            <a:solidFill>
              <a:srgbClr val="D50000"/>
            </a:solidFill>
            <a:prstDash val="dash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AEEFD62-2DE7-63A6-60AF-74C15FB4AC48}"/>
              </a:ext>
            </a:extLst>
          </p:cNvPr>
          <p:cNvSpPr/>
          <p:nvPr/>
        </p:nvSpPr>
        <p:spPr>
          <a:xfrm>
            <a:off x="431800" y="4785913"/>
            <a:ext cx="9201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2400" dirty="0">
                <a:latin typeface="+mj-lt"/>
                <a:ea typeface="Jost Light" pitchFamily="2" charset="77"/>
              </a:rPr>
              <a:t>LM vs. BFGS:</a:t>
            </a:r>
          </a:p>
          <a:p>
            <a:pPr marL="400050" indent="-400050">
              <a:buClr>
                <a:srgbClr val="D50000"/>
              </a:buClr>
              <a:buFont typeface="+mj-lt"/>
              <a:buAutoNum type="romanUcPeriod"/>
            </a:pPr>
            <a:r>
              <a:rPr lang="en-US" sz="2400" dirty="0">
                <a:latin typeface="+mj-lt"/>
                <a:ea typeface="Jost Light" pitchFamily="2" charset="77"/>
              </a:rPr>
              <a:t>LM and BFGS are comparable in speed.</a:t>
            </a:r>
          </a:p>
          <a:p>
            <a:pPr marL="400050" indent="-400050">
              <a:buClr>
                <a:srgbClr val="D50000"/>
              </a:buClr>
              <a:buFont typeface="+mj-lt"/>
              <a:buAutoNum type="romanUcPeriod"/>
            </a:pPr>
            <a:r>
              <a:rPr lang="en-US" sz="2400" dirty="0">
                <a:latin typeface="+mj-lt"/>
                <a:ea typeface="Jost Light" pitchFamily="2" charset="77"/>
              </a:rPr>
              <a:t>Accuracy - both LM and BFGS accurately find best parameters.</a:t>
            </a:r>
          </a:p>
          <a:p>
            <a:pPr marL="400050" indent="-400050">
              <a:buClr>
                <a:srgbClr val="D50000"/>
              </a:buClr>
              <a:buFont typeface="+mj-lt"/>
              <a:buAutoNum type="romanUcPeriod"/>
            </a:pPr>
            <a:r>
              <a:rPr lang="en-US" sz="2400" dirty="0">
                <a:latin typeface="+mj-lt"/>
                <a:ea typeface="Jost Light" pitchFamily="2" charset="77"/>
              </a:rPr>
              <a:t>LM is favored for its robustness.</a:t>
            </a:r>
          </a:p>
        </p:txBody>
      </p:sp>
      <p:pic>
        <p:nvPicPr>
          <p:cNvPr id="59" name="Picture 58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24FA54F6-90A1-7F7D-334B-32354B089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05" y="1700779"/>
            <a:ext cx="183600" cy="1836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18D44C3-8D94-F387-22CC-1FD07BBCC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177" y="1700779"/>
            <a:ext cx="205218" cy="20521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154762F-F7B3-12EC-D890-D1860E4DB4D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018002" y="1704397"/>
            <a:ext cx="201600" cy="201600"/>
          </a:xfrm>
          <a:prstGeom prst="rect">
            <a:avLst/>
          </a:prstGeom>
        </p:spPr>
      </p:pic>
      <p:pic>
        <p:nvPicPr>
          <p:cNvPr id="62" name="Picture 61" descr="A red circle with a white number on it&#10;&#10;Description automatically generated">
            <a:extLst>
              <a:ext uri="{FF2B5EF4-FFF2-40B4-BE49-F238E27FC236}">
                <a16:creationId xmlns:a16="http://schemas.microsoft.com/office/drawing/2014/main" id="{CB414FCB-49FA-87A4-F8D7-3E3B51480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7" y="1700779"/>
            <a:ext cx="183600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0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1572802-B089-87B8-F0BC-08BC8B69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Index</a:t>
            </a:r>
            <a:endParaRPr lang="en-GB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920BD547-8EAA-0995-27DD-58F03876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023"/>
            <a:ext cx="10515600" cy="40452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dirty="0"/>
              <a:t>The Nelson-Siegel and Nelson-Siegel-Svensson model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effectLst/>
                <a:ea typeface="Calibri" panose="020F0502020204030204" pitchFamily="34" charset="0"/>
              </a:rPr>
              <a:t>Newton </a:t>
            </a:r>
            <a:r>
              <a:rPr lang="it-IT" dirty="0" err="1">
                <a:effectLst/>
                <a:ea typeface="Calibri" panose="020F0502020204030204" pitchFamily="34" charset="0"/>
              </a:rPr>
              <a:t>method</a:t>
            </a:r>
            <a:endParaRPr lang="it-IT" dirty="0">
              <a:effectLst/>
              <a:ea typeface="Calibri" panose="020F050202020403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BFGS method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LM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33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6BB2498-02C6-DE6B-A8C2-0AE77F4DC0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4" y="2105799"/>
            <a:ext cx="3510000" cy="3510000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9" name="Content Placeholder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92D71F1-AEA9-A348-367F-0A36F8CC49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103365"/>
            <a:ext cx="3514869" cy="3514869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86288F-A15F-2444-3351-8F4D59F98FAF}"/>
              </a:ext>
            </a:extLst>
          </p:cNvPr>
          <p:cNvSpPr txBox="1">
            <a:spLocks/>
          </p:cNvSpPr>
          <p:nvPr/>
        </p:nvSpPr>
        <p:spPr>
          <a:xfrm>
            <a:off x="1" y="1025338"/>
            <a:ext cx="12192000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Jost Medium" pitchFamily="2" charset="77"/>
              </a:rPr>
              <a:t>Part II: Devil in the details</a:t>
            </a:r>
            <a:endParaRPr lang="en-KZ" dirty="0">
              <a:ea typeface="Jost Medium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2D888C-4CC1-44A8-BB87-E13B26D2FE87}"/>
              </a:ext>
            </a:extLst>
          </p:cNvPr>
          <p:cNvSpPr/>
          <p:nvPr/>
        </p:nvSpPr>
        <p:spPr>
          <a:xfrm>
            <a:off x="4766339" y="4076558"/>
            <a:ext cx="559879" cy="838923"/>
          </a:xfrm>
          <a:prstGeom prst="roundRect">
            <a:avLst>
              <a:gd name="adj" fmla="val 4210"/>
            </a:avLst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4BB287-95A7-49DD-6521-C26EF3C4A034}"/>
              </a:ext>
            </a:extLst>
          </p:cNvPr>
          <p:cNvSpPr/>
          <p:nvPr/>
        </p:nvSpPr>
        <p:spPr>
          <a:xfrm>
            <a:off x="990939" y="4076558"/>
            <a:ext cx="560279" cy="838923"/>
          </a:xfrm>
          <a:prstGeom prst="roundRect">
            <a:avLst>
              <a:gd name="adj" fmla="val 4210"/>
            </a:avLst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BC57DC-E2AE-C3AB-2C0B-78977B3E89A3}"/>
              </a:ext>
            </a:extLst>
          </p:cNvPr>
          <p:cNvSpPr/>
          <p:nvPr/>
        </p:nvSpPr>
        <p:spPr>
          <a:xfrm>
            <a:off x="8276339" y="2114500"/>
            <a:ext cx="32076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  <a:ea typeface="Jost Light" pitchFamily="2" charset="77"/>
              </a:rPr>
              <a:t>LM tries to fit the second-year maturity as accurately as possible 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endParaRPr lang="en-US" sz="2400" dirty="0">
              <a:latin typeface="+mj-lt"/>
              <a:ea typeface="Jost Light" pitchFamily="2" charset="77"/>
            </a:endParaRP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  <a:ea typeface="Jost Light" pitchFamily="2" charset="77"/>
              </a:rPr>
              <a:t>BFGS’ graph looks more like the average between two spikes.</a:t>
            </a:r>
          </a:p>
        </p:txBody>
      </p:sp>
    </p:spTree>
    <p:extLst>
      <p:ext uri="{BB962C8B-B14F-4D97-AF65-F5344CB8AC3E}">
        <p14:creationId xmlns:p14="http://schemas.microsoft.com/office/powerpoint/2010/main" val="413269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2B5529A-23BF-4A1A-99CE-2540B38EC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4" y="1701784"/>
            <a:ext cx="2932952" cy="2932952"/>
          </a:xfrm>
          <a:prstGeom prst="roundRect">
            <a:avLst>
              <a:gd name="adj" fmla="val 6769"/>
            </a:avLst>
          </a:prstGeom>
          <a:effectLst>
            <a:outerShdw blurRad="50800" dist="38100" dir="8100000" algn="tr" rotWithShape="0">
              <a:srgbClr val="8F061A">
                <a:alpha val="40000"/>
              </a:srgbClr>
            </a:outerShdw>
          </a:effectLst>
        </p:spPr>
      </p:pic>
      <p:pic>
        <p:nvPicPr>
          <p:cNvPr id="9" name="Content Placeholder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F51052E-E9E5-9FF1-304B-0FBDB8209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14" y="1700594"/>
            <a:ext cx="2932952" cy="2932952"/>
          </a:xfrm>
          <a:prstGeom prst="roundRect">
            <a:avLst>
              <a:gd name="adj" fmla="val 6769"/>
            </a:avLst>
          </a:prstGeom>
          <a:effectLst>
            <a:outerShdw blurRad="50800" dist="38100" dir="2700000" algn="tl" rotWithShape="0">
              <a:srgbClr val="4900E5">
                <a:alpha val="40000"/>
              </a:srgbClr>
            </a:outerShdw>
          </a:effectLst>
        </p:spPr>
      </p:pic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ACDA0DA-3867-2EA0-D533-BD5E6AE19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19" y="1701784"/>
            <a:ext cx="2931762" cy="2931762"/>
          </a:xfrm>
          <a:prstGeom prst="roundRect">
            <a:avLst>
              <a:gd name="adj" fmla="val 6769"/>
            </a:avLst>
          </a:prstGeom>
          <a:effectLst>
            <a:outerShdw blurRad="50800" dist="38100" dir="5400000" algn="tr" rotWithShape="0">
              <a:srgbClr val="8F061A">
                <a:alpha val="4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F12AA2D-F903-375E-0AFF-6A7CF419FF6B}"/>
              </a:ext>
            </a:extLst>
          </p:cNvPr>
          <p:cNvSpPr txBox="1">
            <a:spLocks/>
          </p:cNvSpPr>
          <p:nvPr/>
        </p:nvSpPr>
        <p:spPr>
          <a:xfrm>
            <a:off x="0" y="992898"/>
            <a:ext cx="12192000" cy="53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Jost Medium" pitchFamily="2" charset="77"/>
              </a:rPr>
              <a:t>Part III: Only Newton can solve this?</a:t>
            </a:r>
            <a:endParaRPr lang="en-KZ" dirty="0">
              <a:ea typeface="Jost Medium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CC481-30C8-160A-DB4E-8A6A5D1F7E19}"/>
              </a:ext>
            </a:extLst>
          </p:cNvPr>
          <p:cNvSpPr/>
          <p:nvPr/>
        </p:nvSpPr>
        <p:spPr>
          <a:xfrm>
            <a:off x="281944" y="5027151"/>
            <a:ext cx="4500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2400" b="1" dirty="0">
                <a:latin typeface="+mj-lt"/>
                <a:ea typeface="Jost Light" pitchFamily="2" charset="77"/>
              </a:rPr>
              <a:t>LM vs. Newton</a:t>
            </a:r>
            <a:r>
              <a:rPr lang="en-US" sz="2400" dirty="0">
                <a:latin typeface="+mj-lt"/>
                <a:ea typeface="Jost Light" pitchFamily="2" charset="77"/>
              </a:rPr>
              <a:t>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Ø"/>
            </a:pPr>
            <a:r>
              <a:rPr lang="en-US" sz="2400" dirty="0">
                <a:latin typeface="+mj-lt"/>
                <a:ea typeface="Jost Light" pitchFamily="2" charset="77"/>
              </a:rPr>
              <a:t>Newton Method can struggle to provide solutions when starting far from the final minimum.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966541-081F-A49C-B31A-7F252CF3C75E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4782870" y="5811981"/>
            <a:ext cx="704023" cy="0"/>
          </a:xfrm>
          <a:prstGeom prst="straightConnector1">
            <a:avLst/>
          </a:prstGeom>
          <a:ln w="19050">
            <a:solidFill>
              <a:srgbClr val="D50000"/>
            </a:solidFill>
            <a:prstDash val="dash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E740B2D-F61B-35AC-4871-D468359A3C91}"/>
              </a:ext>
            </a:extLst>
          </p:cNvPr>
          <p:cNvSpPr/>
          <p:nvPr/>
        </p:nvSpPr>
        <p:spPr>
          <a:xfrm>
            <a:off x="5486893" y="5027151"/>
            <a:ext cx="6311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50000"/>
              </a:buClr>
            </a:pPr>
            <a:r>
              <a:rPr lang="en-US" sz="2400" b="1" dirty="0">
                <a:latin typeface="+mj-lt"/>
                <a:ea typeface="Jost Light" pitchFamily="2" charset="77"/>
              </a:rPr>
              <a:t>Conclusion</a:t>
            </a:r>
            <a:r>
              <a:rPr lang="en-US" sz="2400" dirty="0">
                <a:latin typeface="+mj-lt"/>
                <a:ea typeface="Jost Light" pitchFamily="2" charset="77"/>
              </a:rPr>
              <a:t>: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2400" dirty="0">
                <a:latin typeface="+mj-lt"/>
                <a:ea typeface="Jost Light" pitchFamily="2" charset="77"/>
              </a:rPr>
              <a:t>The LM method is preferred for balancing speed and accuracy.</a:t>
            </a:r>
          </a:p>
          <a:p>
            <a:pPr marL="285750" indent="-285750">
              <a:buClr>
                <a:srgbClr val="D50000"/>
              </a:buClr>
              <a:buFont typeface="Wingdings" pitchFamily="2" charset="2"/>
              <a:buChar char="v"/>
            </a:pPr>
            <a:r>
              <a:rPr lang="en-US" sz="2400" dirty="0">
                <a:latin typeface="+mj-lt"/>
                <a:ea typeface="Jost Light" pitchFamily="2" charset="77"/>
              </a:rPr>
              <a:t>Requires careful calibration of </a:t>
            </a:r>
            <a:r>
              <a:rPr lang="el-GR" sz="2400" dirty="0">
                <a:latin typeface="+mj-lt"/>
                <a:ea typeface="Jost Light" pitchFamily="2" charset="77"/>
              </a:rPr>
              <a:t>λ</a:t>
            </a:r>
            <a:endParaRPr lang="en-US" sz="2400" dirty="0">
              <a:latin typeface="+mj-lt"/>
              <a:ea typeface="Jos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613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AE34AD3-AED5-8883-3BFE-2AB15167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164137"/>
          </a:xfrm>
        </p:spPr>
        <p:txBody>
          <a:bodyPr>
            <a:normAutofit/>
          </a:bodyPr>
          <a:lstStyle/>
          <a:p>
            <a:r>
              <a:rPr lang="it-IT" sz="4400" dirty="0">
                <a:cs typeface="Times New Roman" panose="02020603050405020304" pitchFamily="18" charset="0"/>
              </a:rPr>
              <a:t>Thanks for the </a:t>
            </a:r>
            <a:r>
              <a:rPr lang="it-IT" sz="4400" dirty="0" err="1">
                <a:cs typeface="Times New Roman" panose="02020603050405020304" pitchFamily="18" charset="0"/>
              </a:rPr>
              <a:t>attention</a:t>
            </a:r>
            <a:r>
              <a:rPr lang="it-IT" sz="4400" dirty="0">
                <a:cs typeface="Times New Roman" panose="02020603050405020304" pitchFamily="18" charset="0"/>
              </a:rPr>
              <a:t>!</a:t>
            </a: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6211C-E864-998B-C6FE-C2640D49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The Nelson-Siegel and Nelson-Siegel-Svensson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0E21B-3435-BC94-CAEE-1B1823ADD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8691"/>
                <a:ext cx="10515600" cy="3258272"/>
              </a:xfrm>
            </p:spPr>
            <p:txBody>
              <a:bodyPr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τ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τ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endParaRPr lang="it-IT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kern="1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 </m:t>
                          </m:r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GB" sz="1600" i="1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GB" sz="1600" i="1" kern="10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kern="10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τ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1600" i="1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10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en-GB" sz="1600" i="1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 kern="10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exp</m:t>
                          </m:r>
                          <m: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</m:t>
                          </m:r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τ</m:t>
                          </m:r>
                          <m:r>
                            <a:rPr lang="en-US" sz="1600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GB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i="1" kern="1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kern="1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1600" i="1" kern="1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GB" sz="2000" kern="100" dirty="0">
                  <a:solidFill>
                    <a:schemeClr val="accent5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0E21B-3435-BC94-CAEE-1B1823ADD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8691"/>
                <a:ext cx="10515600" cy="32582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B263DE9-F7AA-AA39-F0E5-1B923FDF3E0C}"/>
              </a:ext>
            </a:extLst>
          </p:cNvPr>
          <p:cNvCxnSpPr/>
          <p:nvPr/>
        </p:nvCxnSpPr>
        <p:spPr>
          <a:xfrm flipH="1" flipV="1">
            <a:off x="3888509" y="2669309"/>
            <a:ext cx="277091" cy="498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75FEA8-F22E-4FD3-43AE-A2F498BB761B}"/>
              </a:ext>
            </a:extLst>
          </p:cNvPr>
          <p:cNvSpPr txBox="1"/>
          <p:nvPr/>
        </p:nvSpPr>
        <p:spPr>
          <a:xfrm>
            <a:off x="2607227" y="2331192"/>
            <a:ext cx="209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Long-</a:t>
            </a:r>
            <a:r>
              <a:rPr lang="it-IT" dirty="0" err="1"/>
              <a:t>term</a:t>
            </a:r>
            <a:r>
              <a:rPr lang="it-IT" dirty="0"/>
              <a:t> spot rate</a:t>
            </a:r>
            <a:endParaRPr lang="en-GB" dirty="0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A653166A-1656-239D-C537-BDEF41E437B1}"/>
              </a:ext>
            </a:extLst>
          </p:cNvPr>
          <p:cNvSpPr/>
          <p:nvPr/>
        </p:nvSpPr>
        <p:spPr>
          <a:xfrm rot="20419601">
            <a:off x="3537525" y="3106083"/>
            <a:ext cx="2586182" cy="77585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95D5ADD9-CCDD-410B-D49E-69312A683E7D}"/>
              </a:ext>
            </a:extLst>
          </p:cNvPr>
          <p:cNvSpPr/>
          <p:nvPr/>
        </p:nvSpPr>
        <p:spPr>
          <a:xfrm rot="19897402">
            <a:off x="4575917" y="2988420"/>
            <a:ext cx="4674986" cy="212427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59B97D-FD50-2F49-FC83-1391A0DE855F}"/>
              </a:ext>
            </a:extLst>
          </p:cNvPr>
          <p:cNvSpPr txBox="1"/>
          <p:nvPr/>
        </p:nvSpPr>
        <p:spPr>
          <a:xfrm>
            <a:off x="9166776" y="2193841"/>
            <a:ext cx="235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Degree of curvature</a:t>
            </a:r>
          </a:p>
          <a:p>
            <a:pPr algn="just"/>
            <a:r>
              <a:rPr lang="it-IT" dirty="0"/>
              <a:t>(first </a:t>
            </a:r>
            <a:r>
              <a:rPr lang="it-IT" dirty="0" err="1"/>
              <a:t>hump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0D7E00-28E9-3263-C53F-A150B0CDAD33}"/>
              </a:ext>
            </a:extLst>
          </p:cNvPr>
          <p:cNvSpPr txBox="1"/>
          <p:nvPr/>
        </p:nvSpPr>
        <p:spPr>
          <a:xfrm>
            <a:off x="4970644" y="2060689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Spread</a:t>
            </a:r>
            <a:endParaRPr lang="en-GB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DA83FED-79C5-2E7E-7752-F655EB68E0E3}"/>
              </a:ext>
            </a:extLst>
          </p:cNvPr>
          <p:cNvCxnSpPr/>
          <p:nvPr/>
        </p:nvCxnSpPr>
        <p:spPr>
          <a:xfrm flipV="1">
            <a:off x="5460053" y="2393133"/>
            <a:ext cx="0" cy="525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1B0FD86-037E-3B8A-7264-E0DE9EBBD415}"/>
              </a:ext>
            </a:extLst>
          </p:cNvPr>
          <p:cNvCxnSpPr/>
          <p:nvPr/>
        </p:nvCxnSpPr>
        <p:spPr>
          <a:xfrm flipV="1">
            <a:off x="8728364" y="2493818"/>
            <a:ext cx="438412" cy="199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D3F40E4-3303-20A3-46AD-ED823B2F9D64}"/>
              </a:ext>
            </a:extLst>
          </p:cNvPr>
          <p:cNvCxnSpPr/>
          <p:nvPr/>
        </p:nvCxnSpPr>
        <p:spPr>
          <a:xfrm>
            <a:off x="8728364" y="3574473"/>
            <a:ext cx="665018" cy="36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63E104B-040D-45CB-5EDA-D366DE2B8B6D}"/>
              </a:ext>
            </a:extLst>
          </p:cNvPr>
          <p:cNvSpPr txBox="1"/>
          <p:nvPr/>
        </p:nvSpPr>
        <p:spPr>
          <a:xfrm>
            <a:off x="9579770" y="3574473"/>
            <a:ext cx="210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Location of the maximum/minimum of the curvature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C41418-1A6F-3161-9A20-AF263C223646}"/>
                  </a:ext>
                </a:extLst>
              </p:cNvPr>
              <p:cNvSpPr txBox="1"/>
              <p:nvPr/>
            </p:nvSpPr>
            <p:spPr>
              <a:xfrm>
                <a:off x="1753386" y="5172671"/>
                <a:ext cx="31575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determine position and magnitude of a possible second hump in the yield curve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C41418-1A6F-3161-9A20-AF263C22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86" y="5172671"/>
                <a:ext cx="3157599" cy="923330"/>
              </a:xfrm>
              <a:prstGeom prst="rect">
                <a:avLst/>
              </a:prstGeom>
              <a:blipFill>
                <a:blip r:embed="rId4"/>
                <a:stretch>
                  <a:fillRect l="-1737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o 20">
            <a:extLst>
              <a:ext uri="{FF2B5EF4-FFF2-40B4-BE49-F238E27FC236}">
                <a16:creationId xmlns:a16="http://schemas.microsoft.com/office/drawing/2014/main" id="{706A7D82-1A4E-817E-C0A1-C7B5308D038B}"/>
              </a:ext>
            </a:extLst>
          </p:cNvPr>
          <p:cNvSpPr/>
          <p:nvPr/>
        </p:nvSpPr>
        <p:spPr>
          <a:xfrm rot="9529666">
            <a:off x="4538445" y="2366365"/>
            <a:ext cx="5354661" cy="24842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F2580EB-5CB3-4F15-42AD-9467545BCEE4}"/>
              </a:ext>
            </a:extLst>
          </p:cNvPr>
          <p:cNvCxnSpPr>
            <a:cxnSpLocks/>
          </p:cNvCxnSpPr>
          <p:nvPr/>
        </p:nvCxnSpPr>
        <p:spPr>
          <a:xfrm flipH="1">
            <a:off x="4703975" y="4982906"/>
            <a:ext cx="433633" cy="36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BBDE-FB8A-77F6-795D-7D4EB75BC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7A1D76C-A47A-A418-6501-420AF9E29EE5}"/>
              </a:ext>
            </a:extLst>
          </p:cNvPr>
          <p:cNvSpPr/>
          <p:nvPr/>
        </p:nvSpPr>
        <p:spPr>
          <a:xfrm>
            <a:off x="1788159" y="2182926"/>
            <a:ext cx="3413760" cy="3401061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0F1B36A7-F07A-E180-7BF3-D92B27B2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Project: Data Collection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24F90-B4CB-B1C6-2761-B6D6F1C6AF6A}"/>
              </a:ext>
            </a:extLst>
          </p:cNvPr>
          <p:cNvSpPr txBox="1"/>
          <p:nvPr/>
        </p:nvSpPr>
        <p:spPr>
          <a:xfrm>
            <a:off x="2433320" y="2273212"/>
            <a:ext cx="289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US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Germany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Portugal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South Korea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63388-45A8-6A6B-42B4-9335AB87A379}"/>
              </a:ext>
            </a:extLst>
          </p:cNvPr>
          <p:cNvSpPr txBox="1"/>
          <p:nvPr/>
        </p:nvSpPr>
        <p:spPr>
          <a:xfrm>
            <a:off x="7305039" y="1934657"/>
            <a:ext cx="299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1 </a:t>
            </a:r>
            <a:r>
              <a:rPr lang="it-IT" sz="2200" dirty="0" err="1"/>
              <a:t>year</a:t>
            </a: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2 </a:t>
            </a:r>
            <a:r>
              <a:rPr lang="it-IT" sz="2200" dirty="0" err="1"/>
              <a:t>years</a:t>
            </a: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3 </a:t>
            </a:r>
            <a:r>
              <a:rPr lang="it-IT" sz="2200" dirty="0" err="1"/>
              <a:t>years</a:t>
            </a: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5 </a:t>
            </a:r>
            <a:r>
              <a:rPr lang="it-IT" sz="2200" dirty="0" err="1"/>
              <a:t>years</a:t>
            </a:r>
            <a:r>
              <a:rPr lang="it-IT" sz="2200" dirty="0"/>
              <a:t>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22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200" dirty="0"/>
              <a:t>10 </a:t>
            </a:r>
            <a:r>
              <a:rPr lang="it-IT" sz="2200" dirty="0" err="1"/>
              <a:t>years</a:t>
            </a:r>
            <a:endParaRPr lang="it-IT" sz="22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0B93872-AF0C-A0E2-3842-7E59E7E8835F}"/>
              </a:ext>
            </a:extLst>
          </p:cNvPr>
          <p:cNvSpPr/>
          <p:nvPr/>
        </p:nvSpPr>
        <p:spPr>
          <a:xfrm>
            <a:off x="5841998" y="1826058"/>
            <a:ext cx="4307841" cy="4114799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3B2A9-C022-B393-37D7-93EA4B9BA2AA}"/>
              </a:ext>
            </a:extLst>
          </p:cNvPr>
          <p:cNvSpPr txBox="1"/>
          <p:nvPr/>
        </p:nvSpPr>
        <p:spPr>
          <a:xfrm>
            <a:off x="2898138" y="5674273"/>
            <a:ext cx="11938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BONDS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86741-819E-B4CD-FCFB-570FCE2214F3}"/>
              </a:ext>
            </a:extLst>
          </p:cNvPr>
          <p:cNvSpPr txBox="1"/>
          <p:nvPr/>
        </p:nvSpPr>
        <p:spPr>
          <a:xfrm>
            <a:off x="7076438" y="6091492"/>
            <a:ext cx="1838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MATURITIES</a:t>
            </a:r>
          </a:p>
        </p:txBody>
      </p:sp>
    </p:spTree>
    <p:extLst>
      <p:ext uri="{BB962C8B-B14F-4D97-AF65-F5344CB8AC3E}">
        <p14:creationId xmlns:p14="http://schemas.microsoft.com/office/powerpoint/2010/main" val="41977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7A02-78A2-6473-CEA2-B11403CD2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573CF8-4B37-DBAD-5005-1253AD0A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77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CEBEF-EBEC-326C-48E8-273CDAA6E9AA}"/>
              </a:ext>
            </a:extLst>
          </p:cNvPr>
          <p:cNvSpPr txBox="1"/>
          <p:nvPr/>
        </p:nvSpPr>
        <p:spPr>
          <a:xfrm>
            <a:off x="4756150" y="1707258"/>
            <a:ext cx="2679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Initial</a:t>
            </a:r>
            <a:r>
              <a:rPr lang="it-IT" sz="2600" dirty="0"/>
              <a:t> </a:t>
            </a:r>
            <a:r>
              <a:rPr lang="it-IT" sz="2600" dirty="0" err="1"/>
              <a:t>parameters</a:t>
            </a:r>
            <a:r>
              <a:rPr lang="it-IT" sz="2600" dirty="0"/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63C4F-A55F-BAF8-4A69-A08EAC37C11B}"/>
              </a:ext>
            </a:extLst>
          </p:cNvPr>
          <p:cNvCxnSpPr>
            <a:cxnSpLocks/>
          </p:cNvCxnSpPr>
          <p:nvPr/>
        </p:nvCxnSpPr>
        <p:spPr>
          <a:xfrm>
            <a:off x="2667953" y="2250877"/>
            <a:ext cx="680084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/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Ranges, Gilli et al. (2010):</a:t>
                </a:r>
              </a:p>
              <a:p>
                <a:endParaRPr lang="it-IT" sz="2200" dirty="0"/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15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-15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</a:p>
              <a:p>
                <a:pPr lvl="0" algn="ctr">
                  <a:lnSpc>
                    <a:spcPct val="107000"/>
                  </a:lnSpc>
                </a:pP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-30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30</a:t>
                </a:r>
                <a:endParaRPr lang="it-IT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FE9BA-8EC9-1F95-1B96-56D929C1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362" y="2548275"/>
                <a:ext cx="3063240" cy="3281026"/>
              </a:xfrm>
              <a:prstGeom prst="rect">
                <a:avLst/>
              </a:prstGeom>
              <a:blipFill>
                <a:blip r:embed="rId3"/>
                <a:stretch>
                  <a:fillRect l="-2590" t="-1301" r="-2191" b="-2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458A9E-A754-69E2-1964-F57CB27A9DBA}"/>
              </a:ext>
            </a:extLst>
          </p:cNvPr>
          <p:cNvSpPr txBox="1"/>
          <p:nvPr/>
        </p:nvSpPr>
        <p:spPr>
          <a:xfrm>
            <a:off x="1414147" y="2782313"/>
            <a:ext cx="2507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From </a:t>
            </a:r>
            <a:r>
              <a:rPr lang="it-IT" sz="2400" dirty="0" err="1"/>
              <a:t>these</a:t>
            </a:r>
            <a:r>
              <a:rPr lang="it-IT" sz="2400" dirty="0"/>
              <a:t> ranges we </a:t>
            </a:r>
            <a:r>
              <a:rPr lang="it-IT" sz="2400" dirty="0" err="1"/>
              <a:t>performed</a:t>
            </a:r>
            <a:r>
              <a:rPr lang="it-IT" sz="2400" dirty="0"/>
              <a:t> </a:t>
            </a:r>
          </a:p>
          <a:p>
            <a:pPr algn="just"/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iterations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the </a:t>
            </a:r>
            <a:r>
              <a:rPr lang="it-IT" sz="2400" dirty="0" err="1"/>
              <a:t>optimal</a:t>
            </a:r>
            <a:r>
              <a:rPr lang="it-IT" sz="2400" dirty="0"/>
              <a:t> </a:t>
            </a:r>
            <a:r>
              <a:rPr lang="it-IT" sz="2400" dirty="0" err="1"/>
              <a:t>initial</a:t>
            </a:r>
            <a:r>
              <a:rPr lang="it-IT" sz="2400" dirty="0"/>
              <a:t> </a:t>
            </a:r>
            <a:r>
              <a:rPr lang="it-IT" sz="2400" dirty="0" err="1"/>
              <a:t>combination</a:t>
            </a:r>
            <a:r>
              <a:rPr lang="it-IT" sz="2400" dirty="0"/>
              <a:t>. We </a:t>
            </a:r>
            <a:r>
              <a:rPr lang="it-IT" sz="2400" dirty="0" err="1"/>
              <a:t>did</a:t>
            </a:r>
            <a:r>
              <a:rPr lang="it-IT" sz="2400" dirty="0"/>
              <a:t> it be </a:t>
            </a:r>
            <a:r>
              <a:rPr lang="it-IT" sz="2400" dirty="0" err="1"/>
              <a:t>looking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plots.</a:t>
            </a:r>
          </a:p>
        </p:txBody>
      </p:sp>
      <p:pic>
        <p:nvPicPr>
          <p:cNvPr id="9" name="Picture 8" descr="A graph with a line graph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64521F70-2A7C-AC5B-D19E-86D8F1B9E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05" y="2773372"/>
            <a:ext cx="3774440" cy="283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0D204D-4282-0E4C-CC28-29488FE05A8C}"/>
              </a:ext>
            </a:extLst>
          </p:cNvPr>
          <p:cNvSpPr txBox="1"/>
          <p:nvPr/>
        </p:nvSpPr>
        <p:spPr>
          <a:xfrm>
            <a:off x="7740650" y="5604202"/>
            <a:ext cx="37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set to 0.1</a:t>
            </a:r>
          </a:p>
        </p:txBody>
      </p:sp>
    </p:spTree>
    <p:extLst>
      <p:ext uri="{BB962C8B-B14F-4D97-AF65-F5344CB8AC3E}">
        <p14:creationId xmlns:p14="http://schemas.microsoft.com/office/powerpoint/2010/main" val="226649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35F4-EAA4-242F-B9A9-00EAB054C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584F85D-F81A-C421-200E-DAD552A5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FC934-5513-5200-0C61-61DA07931BB5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7F2C3-1FB3-9F8B-D360-1A761A8F09F4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518D19-528C-3367-D27C-FE91B3D6661B}"/>
              </a:ext>
            </a:extLst>
          </p:cNvPr>
          <p:cNvSpPr txBox="1"/>
          <p:nvPr/>
        </p:nvSpPr>
        <p:spPr>
          <a:xfrm>
            <a:off x="975467" y="2246714"/>
            <a:ext cx="10241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We </a:t>
            </a:r>
            <a:r>
              <a:rPr lang="it-IT" sz="2000" dirty="0" err="1"/>
              <a:t>present</a:t>
            </a:r>
            <a:r>
              <a:rPr lang="it-IT" sz="2000" dirty="0"/>
              <a:t> the </a:t>
            </a:r>
            <a:r>
              <a:rPr lang="it-IT" sz="2000" dirty="0" err="1"/>
              <a:t>example</a:t>
            </a:r>
            <a:r>
              <a:rPr lang="it-IT" sz="2000" dirty="0"/>
              <a:t> of US. The </a:t>
            </a:r>
            <a:r>
              <a:rPr lang="it-IT" sz="2000" dirty="0" err="1"/>
              <a:t>behaviour</a:t>
            </a:r>
            <a:r>
              <a:rPr lang="it-IT" sz="2000" dirty="0"/>
              <a:t> of the </a:t>
            </a:r>
            <a:r>
              <a:rPr lang="it-IT" sz="2000" dirty="0" err="1"/>
              <a:t>Gradient</a:t>
            </a:r>
            <a:r>
              <a:rPr lang="it-IT" sz="2000" dirty="0"/>
              <a:t> </a:t>
            </a:r>
            <a:r>
              <a:rPr lang="it-IT" sz="2000" dirty="0" err="1"/>
              <a:t>Descent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similar</a:t>
            </a:r>
            <a:r>
              <a:rPr lang="it-IT" sz="2000" dirty="0"/>
              <a:t> for </a:t>
            </a:r>
            <a:r>
              <a:rPr lang="it-IT" sz="2000" dirty="0" err="1"/>
              <a:t>every</a:t>
            </a:r>
            <a:r>
              <a:rPr lang="it-IT" sz="2000" dirty="0"/>
              <a:t> countries,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and plots are </a:t>
            </a:r>
            <a:r>
              <a:rPr lang="it-IT" sz="2000" dirty="0" err="1"/>
              <a:t>different</a:t>
            </a:r>
            <a:r>
              <a:rPr lang="it-IT" sz="2000" dirty="0"/>
              <a:t> due to </a:t>
            </a:r>
            <a:r>
              <a:rPr lang="it-IT" sz="2000" dirty="0" err="1"/>
              <a:t>economic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/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 err="1"/>
                  <a:t>Optimal</a:t>
                </a:r>
                <a:r>
                  <a:rPr lang="it-IT" sz="2200" dirty="0"/>
                  <a:t> </a:t>
                </a:r>
                <a:r>
                  <a:rPr lang="it-IT" sz="2200" dirty="0" err="1"/>
                  <a:t>parameters</a:t>
                </a:r>
                <a:r>
                  <a:rPr lang="it-IT" sz="2200" dirty="0"/>
                  <a:t>:</a:t>
                </a:r>
              </a:p>
              <a:p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= 0.03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0.015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0.010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-0.0020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2.32</a:t>
                </a:r>
                <a:endParaRPr lang="it-IT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12.35</a:t>
                </a:r>
                <a:endParaRPr lang="it-IT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B14D0-2547-27C9-FBA1-4C15F92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7" y="3028534"/>
                <a:ext cx="3063240" cy="2800767"/>
              </a:xfrm>
              <a:prstGeom prst="rect">
                <a:avLst/>
              </a:prstGeom>
              <a:blipFill>
                <a:blip r:embed="rId3"/>
                <a:stretch>
                  <a:fillRect l="-2584" t="-1525" b="-34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/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=0.65</m:t>
                    </m:r>
                  </m:oMath>
                </a14:m>
                <a:endParaRPr lang="it-IT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N = 100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4C1783-7496-1D6D-479E-83388341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74" y="3732129"/>
                <a:ext cx="1686560" cy="769441"/>
              </a:xfrm>
              <a:prstGeom prst="rect">
                <a:avLst/>
              </a:prstGeom>
              <a:blipFill>
                <a:blip r:embed="rId4"/>
                <a:stretch>
                  <a:fillRect l="-3971" t="-3968" b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68182E8E-E3CD-832C-4FDF-179780E0B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40" y="3028534"/>
            <a:ext cx="3063240" cy="30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9DABA037-5B0B-EF89-94F4-AB65DD5045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30" y="3024478"/>
            <a:ext cx="3063240" cy="3063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79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AF99C-13ED-CF01-344C-0FA899800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0A1BC7F-AB5C-4ED6-C37D-3C5C7A0A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5B48-276F-377B-37E6-4E54CF6DAFEF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73ABA-07F8-8CF9-9F33-38F8ABFCAAD2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0B80B6-4CDA-3199-3514-901A4875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87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54E88-230C-1435-C74E-2FEFABD28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0805" y="2713031"/>
            <a:ext cx="3412490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044E4-443F-56A3-DAD3-A7143FF6059A}"/>
              </a:ext>
            </a:extLst>
          </p:cNvPr>
          <p:cNvSpPr txBox="1"/>
          <p:nvPr/>
        </p:nvSpPr>
        <p:spPr>
          <a:xfrm>
            <a:off x="4547870" y="2232112"/>
            <a:ext cx="3096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Bonds with high </a:t>
            </a:r>
            <a:r>
              <a:rPr lang="it-IT" sz="2200" dirty="0" err="1"/>
              <a:t>volatility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155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A1EE-A018-2E1C-B0EC-7DC03F3D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EB809F-EC43-FF2F-5FB0-E66048B9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699"/>
            <a:ext cx="10515600" cy="755323"/>
          </a:xfrm>
        </p:spPr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603D7-C929-26E8-18FB-81A8C8D109F4}"/>
              </a:ext>
            </a:extLst>
          </p:cNvPr>
          <p:cNvSpPr txBox="1"/>
          <p:nvPr/>
        </p:nvSpPr>
        <p:spPr>
          <a:xfrm>
            <a:off x="5751195" y="1689636"/>
            <a:ext cx="6896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US: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EAF94-DBC0-C605-E581-C0DCBB30B2A3}"/>
              </a:ext>
            </a:extLst>
          </p:cNvPr>
          <p:cNvCxnSpPr/>
          <p:nvPr/>
        </p:nvCxnSpPr>
        <p:spPr>
          <a:xfrm>
            <a:off x="5224780" y="2182079"/>
            <a:ext cx="17424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409D04-FFC7-1692-4854-8EE62E2E9FF1}"/>
              </a:ext>
            </a:extLst>
          </p:cNvPr>
          <p:cNvSpPr txBox="1"/>
          <p:nvPr/>
        </p:nvSpPr>
        <p:spPr>
          <a:xfrm>
            <a:off x="4727575" y="2232111"/>
            <a:ext cx="2736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Inverted</a:t>
            </a:r>
            <a:r>
              <a:rPr lang="it-IT" sz="2200" dirty="0"/>
              <a:t> yields </a:t>
            </a:r>
            <a:r>
              <a:rPr lang="it-IT" sz="2200" dirty="0" err="1"/>
              <a:t>curves</a:t>
            </a:r>
            <a:endParaRPr lang="it-IT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81C64-25B2-6C2D-2A88-B1D184F52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9766" y="2630168"/>
            <a:ext cx="3567431" cy="356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2A08DB-8B73-5F88-4FA8-453D72BC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34803" y="2646583"/>
            <a:ext cx="3567431" cy="356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9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E924F-75FD-0745-46A3-6E2FEB01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528"/>
            <a:ext cx="10515600" cy="819294"/>
          </a:xfrm>
        </p:spPr>
        <p:txBody>
          <a:bodyPr/>
          <a:lstStyle/>
          <a:p>
            <a:pPr algn="ctr"/>
            <a:r>
              <a:rPr lang="it-IT" dirty="0"/>
              <a:t>The Newton </a:t>
            </a:r>
            <a:r>
              <a:rPr lang="it-IT" dirty="0" err="1"/>
              <a:t>method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198AE5-5461-3F9B-E78E-329ADFE0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For </a:t>
            </a:r>
            <a:r>
              <a:rPr lang="it-IT" sz="2400" dirty="0" err="1"/>
              <a:t>each</a:t>
            </a:r>
            <a:r>
              <a:rPr lang="it-IT" sz="2400" dirty="0"/>
              <a:t> country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vector</a:t>
            </a:r>
            <a:r>
              <a:rPr lang="it-IT" sz="2400" dirty="0"/>
              <a:t> of </a:t>
            </a:r>
            <a:r>
              <a:rPr lang="it-IT" sz="2400" dirty="0" err="1"/>
              <a:t>parameters</a:t>
            </a:r>
            <a:r>
              <a:rPr lang="it-IT" sz="2400" dirty="0"/>
              <a:t> for </a:t>
            </a:r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Descent</a:t>
            </a:r>
            <a:r>
              <a:rPr lang="it-IT" sz="2400" dirty="0"/>
              <a:t> and Newton </a:t>
            </a:r>
            <a:r>
              <a:rPr lang="it-IT" sz="2400" dirty="0" err="1"/>
              <a:t>method</a:t>
            </a:r>
            <a:endParaRPr lang="it-IT" sz="2400" dirty="0"/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added</a:t>
            </a:r>
            <a:r>
              <a:rPr lang="it-IT" sz="2400" dirty="0"/>
              <a:t> a damping </a:t>
            </a:r>
            <a:r>
              <a:rPr lang="it-IT" sz="2400" dirty="0" err="1"/>
              <a:t>factor</a:t>
            </a:r>
            <a:r>
              <a:rPr lang="it-IT" sz="2400" dirty="0"/>
              <a:t> </a:t>
            </a:r>
            <a:r>
              <a:rPr lang="el-GR" sz="2400" dirty="0"/>
              <a:t>λ</a:t>
            </a:r>
            <a:r>
              <a:rPr lang="it-IT" sz="2400" dirty="0"/>
              <a:t> = 0,5 to </a:t>
            </a:r>
            <a:r>
              <a:rPr lang="it-IT" sz="2400" dirty="0" err="1"/>
              <a:t>ensure</a:t>
            </a:r>
            <a:r>
              <a:rPr lang="it-IT" sz="2400" dirty="0"/>
              <a:t> the </a:t>
            </a:r>
            <a:r>
              <a:rPr lang="it-IT" sz="2400" dirty="0" err="1"/>
              <a:t>Hessian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positive definite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2B2A1A-AFB6-75BE-20ED-63C42DA4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3" b="1"/>
          <a:stretch/>
        </p:blipFill>
        <p:spPr>
          <a:xfrm>
            <a:off x="3408633" y="4283802"/>
            <a:ext cx="5619854" cy="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49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</TotalTime>
  <Words>731</Words>
  <Application>Microsoft Office PowerPoint</Application>
  <PresentationFormat>Widescreen</PresentationFormat>
  <Paragraphs>142</Paragraphs>
  <Slides>22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33" baseType="lpstr">
      <vt:lpstr>Yu Mincho</vt:lpstr>
      <vt:lpstr>Arial</vt:lpstr>
      <vt:lpstr>Calibri</vt:lpstr>
      <vt:lpstr>Calibri Light</vt:lpstr>
      <vt:lpstr>Cambria Math</vt:lpstr>
      <vt:lpstr>Jost Light</vt:lpstr>
      <vt:lpstr>Jost Medium</vt:lpstr>
      <vt:lpstr>Times New Roman</vt:lpstr>
      <vt:lpstr>Wingdings</vt:lpstr>
      <vt:lpstr>1_Tema di Office</vt:lpstr>
      <vt:lpstr>Personalizza struttura</vt:lpstr>
      <vt:lpstr>UNIVERSITY OF PADOVA ________________________________________________________ MSc in Computational Finance  Project: Yield Curve model calibration  Ibrahim Uali  Riccardo Caruso  Enrico Berto  Elisa De Colle ________________________________________________________  February 22, 2024  </vt:lpstr>
      <vt:lpstr>Index</vt:lpstr>
      <vt:lpstr>The Nelson-Siegel and Nelson-Siegel-Svensson </vt:lpstr>
      <vt:lpstr>The Project: Data Collection </vt:lpstr>
      <vt:lpstr>The Gradient Descent method</vt:lpstr>
      <vt:lpstr>The Gradient Descent method</vt:lpstr>
      <vt:lpstr>The Gradient Descent method</vt:lpstr>
      <vt:lpstr>The Gradient Descent method</vt:lpstr>
      <vt:lpstr>The Newton method</vt:lpstr>
      <vt:lpstr>The Newton method</vt:lpstr>
      <vt:lpstr>The Newton method</vt:lpstr>
      <vt:lpstr>The Newton method VS GD method</vt:lpstr>
      <vt:lpstr>The Newton method VS GD method</vt:lpstr>
      <vt:lpstr>Presentazione standard di PowerPoint</vt:lpstr>
      <vt:lpstr>Presentazione standard di PowerPoint</vt:lpstr>
      <vt:lpstr>Presentazione standard di PowerPoint</vt:lpstr>
      <vt:lpstr>What is Levenberg-Marquardt (LM) Method?</vt:lpstr>
      <vt:lpstr>Presentazione standard di PowerPoint</vt:lpstr>
      <vt:lpstr>Comparison with BFGS and Newton Methods [Part I]</vt:lpstr>
      <vt:lpstr>Presentazione standard di PowerPoint</vt:lpstr>
      <vt:lpstr>Presentazione standard di PowerPoint</vt:lpstr>
      <vt:lpstr>Thanks for the attention!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Berto</dc:creator>
  <cp:lastModifiedBy>Enrico Berto</cp:lastModifiedBy>
  <cp:revision>73</cp:revision>
  <dcterms:created xsi:type="dcterms:W3CDTF">2023-08-31T14:30:21Z</dcterms:created>
  <dcterms:modified xsi:type="dcterms:W3CDTF">2024-02-21T22:15:46Z</dcterms:modified>
</cp:coreProperties>
</file>