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0" r:id="rId5"/>
    <p:sldId id="259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co Berto" initials="EB" lastIdx="5" clrIdx="0">
    <p:extLst>
      <p:ext uri="{19B8F6BF-5375-455C-9EA6-DF929625EA0E}">
        <p15:presenceInfo xmlns:p15="http://schemas.microsoft.com/office/powerpoint/2012/main" userId="36ea809c1c5e4929" providerId="Windows Live"/>
      </p:ext>
    </p:extLst>
  </p:cmAuthor>
  <p:cmAuthor id="2" name="Grillo Edoardo" initials="GE" lastIdx="8" clrIdx="1">
    <p:extLst>
      <p:ext uri="{19B8F6BF-5375-455C-9EA6-DF929625EA0E}">
        <p15:presenceInfo xmlns:p15="http://schemas.microsoft.com/office/powerpoint/2012/main" userId="S::edoardo.grillo@unipd.it::af41ca66-6564-45be-85de-57f0681ccd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111" autoAdjust="0"/>
  </p:normalViewPr>
  <p:slideViewPr>
    <p:cSldViewPr snapToGrid="0">
      <p:cViewPr varScale="1">
        <p:scale>
          <a:sx n="75" d="100"/>
          <a:sy n="75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315889-A749-3047-1E2A-499482C7C7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9B1F22-A47A-5B07-9EEA-9EE29BBC5E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A273-417A-4FC8-BC8B-2B245052A8F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0EE0F1-47B0-92D6-26FA-97B04BF147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0B30F1-33E9-0726-726A-B1705172D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4C0B2-175C-4A8E-8704-1F00DB3F4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488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06F3-1A74-46C3-94EB-9546305B5619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F745B-B3CB-4281-BB1A-F01DDA9630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151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0256FE-C3E8-AB62-35CE-056A91492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7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E631A-821C-54AF-2BE3-ADB1249C7B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9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6E05-16D0-C8BE-B42F-1B5724BB6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0F4D95-CA4B-C867-8416-073502871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B82B817-6BC2-5F4D-155F-A8962C326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ADC55C-0913-54DC-D303-27EE7AAE0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5336FF-A283-FB0F-6965-FED23D742A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3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0C5B1-D106-8259-A730-A085C086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B336C80-2D28-D567-A08D-A1E43E62B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5A575E-DFC7-1F03-2141-31443ECC3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222B49-5290-1AA8-9EC2-E58EE7E4A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2E4C0-A69D-51D7-3EC4-F0EC7E9CFC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8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7C74A-435D-60CB-00F6-B4A75BD3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96C6123-A2CD-B41B-7E92-699555D7B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055D57C-0392-527C-09CC-B513EEA3B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F0728B-2273-7346-CA94-34E22516A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377F31-9558-0C4F-B7BA-80B66F664B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7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DABE-80B0-3A9C-54E2-4C0C53D2A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5495B2-B098-F4CD-0B04-17E0DB545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34D280-B77D-A4F2-D8D2-CBF47F856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8AC977-B8F3-E593-8387-59C94BD3E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6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3D991-3556-316E-0CBF-7DA496710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12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7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1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Ringrazio i presenti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F34CCD-1D32-9037-6EC9-1F4CE0B12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9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CB34F-7704-DE44-D90E-3CC1F8C5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AC6A7B-52CD-9152-4FA0-5F5D862E6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A8005-5484-F456-EF7A-F1B9CF59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47"/>
            <a:ext cx="2743200" cy="365125"/>
          </a:xfrm>
        </p:spPr>
        <p:txBody>
          <a:bodyPr/>
          <a:lstStyle>
            <a:lvl1pPr marL="0" algn="ctr" defTabSz="914400" rtl="0" eaLnBrk="1" latinLnBrk="0" hangingPunct="1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1333FE-DF84-C322-87A2-110B4F9E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082E418-BEDB-3C1A-2989-F86BF1497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</a:rPr>
              <a:t>Enrico Berto - 15/09/2023</a:t>
            </a:r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32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950824-97B5-EA8D-F080-B76D5BDA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DA36EB-7AA0-69B4-91DA-D274748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939E43-F160-4F36-C2E3-348A048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C34E8-5A0B-F466-3C9B-42FF939C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796FE-C783-A3FF-1817-C90FDB3F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A1CA5F-5217-AB87-8E89-2023C157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5A1716-DCFE-295D-4BC3-9B6F379E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8CBAA-E5AD-B1C9-5AD5-0FA57C46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F8F2E-7D21-E687-1461-32D0743B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4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7744C-0056-9CC2-87D7-99861A57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B64407-5E7B-E024-ECEE-4CA50BEFB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61397E-EA8E-22FB-37D1-08541D1C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7BC61C-2CF6-555C-5CAD-CF2D37A4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FB00BC-CCB7-37A7-2B87-4FA3B8CB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306033-DA8F-B546-70B8-325FF13F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C6801-1B3A-8400-F81E-BE82F383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1215F0-9C61-53E7-D054-33FC4D1B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E4047A-D269-DE92-C1A3-59AA1EC4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5CF7F-4E3A-AE1F-3EBD-23B78A45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472311-A38A-F2D8-96B3-609262F9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2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27D527-1E68-4F15-18DF-9D9F84DA3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6A506E-A6E2-61BA-23F0-AFD0D1F8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882B9A-7DBB-AE49-6866-C92B053A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E20D5B-63FF-B1FD-7A98-468C1299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65EF6-F977-0B01-D3C1-ED51E062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0C434-0C7C-3339-B5E1-8AD61EC5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999"/>
            <a:ext cx="10515600" cy="1076325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6E818B-9585-4295-8128-31F2B3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075"/>
            <a:ext cx="10515600" cy="40528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642932-5D8B-8D5D-865B-DD884FA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4BE7D-FCFE-DA8D-5573-0D22FB13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prstClr val="black"/>
                </a:solidFill>
              </a:rPr>
              <a:t>Enrico Berto - 15/09/2023</a:t>
            </a:r>
            <a:endParaRPr lang="it-IT" sz="1000" dirty="0">
              <a:solidFill>
                <a:prstClr val="black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D7FEB4-12DE-1BA3-B6DE-CA162C0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CCF0-8B01-40BF-9731-7847A3DE1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4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6DE90-BE51-162F-91A6-AB28DCF9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8C0E8C-50D9-3DA1-1A11-6F3E4033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70240-A356-E34B-ACB4-671D6917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AA31E-EB00-1A65-EAD6-1BE8101C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98F8F-1078-2F75-E0A9-2DEA706E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3A2EE-B7D4-D6DF-B368-DB6E69E6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47D36-8B4D-645A-99FE-7EAAC315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215FD1-7432-0C42-D007-8DF1A06F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176A3-C57C-E2F8-FC2F-A97F6344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9C773A-AE01-CA47-7A87-15538AA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6A898-DD9E-6626-9B64-E3D56CA0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47B67-1085-375D-DEA4-19C95152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DF33E2-1B01-1D70-6384-C95DA00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0DC21-0405-4897-1004-AB8F130C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838967-23E9-0F6D-1C8F-D0611550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5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77A91-291B-438A-C796-0EE016FF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E2B3A0-3B56-D212-70C3-A381D7C0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D6C78A-BD7D-CDA2-D664-9F18EA9A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54CA48-72D1-07E0-3791-2AB532747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EF0B82-7291-6A6A-5B56-CAC86B8DC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D7ED47-4B22-AA82-86E0-54337F0C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3E611C-7822-1C99-B1B2-703830CA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9C2240-D324-8443-F29F-E6408ADA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3AE4E-F8C1-AE74-DA5A-8ECFEC8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CCAA92F-8DDC-E28A-CF12-AF28480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A0B2A8-EE3A-C10B-7280-59F35EC6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E4A9BF-C8EC-2F4B-DA09-85C848B2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36971D7-E05E-600C-D8AE-5898DC01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08F850-2C24-809E-2021-422AAB2E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BA93F-EEFC-12E2-36EC-AD1A777A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</a:rPr>
              <a:t>Enrico Berto - 15/09/2023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EF27F3-D4F4-E709-A3F2-FCB3F83E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F92ACA-9294-08E9-76DA-68A775BFA4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936625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3" descr="SigilloLogoLAST_WhiteOK">
            <a:extLst>
              <a:ext uri="{FF2B5EF4-FFF2-40B4-BE49-F238E27FC236}">
                <a16:creationId xmlns:a16="http://schemas.microsoft.com/office/drawing/2014/main" id="{4A0DC076-111C-C5B9-7C11-582D664D5C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157956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F536B5B-400D-5303-4A9F-32029E3CB0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26" y="6236357"/>
            <a:ext cx="956374" cy="62164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B016EA-BC63-65C2-9E4B-1FD6C44B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64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3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42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A3FAB04-556A-BE32-006D-EEFD5E4C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11E500-27F3-04B7-8AA3-A57D68C1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5EDB87-F641-4F3F-2D9A-3F4A1B1B9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057C-3A53-4D2A-BBA8-CC12E98B13B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AA5185-2E55-9273-4EAD-0F46A9CD9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D6A18-45AB-03AF-5369-F36954EDE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43A3-A9CB-4C68-825C-5A0DA1306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9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2467E-49A2-3E3B-4C4F-A237FF31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225"/>
            <a:ext cx="9144000" cy="51625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sz="1800" b="1" kern="100" dirty="0">
                <a:effectLst/>
                <a:ea typeface="Calibri" panose="020F0502020204030204" pitchFamily="34" charset="0"/>
              </a:rPr>
              <a:t>UNIVERSIT</a:t>
            </a:r>
            <a:r>
              <a:rPr lang="it-IT" sz="1800" b="1" kern="100" dirty="0">
                <a:ea typeface="Calibri" panose="020F0502020204030204" pitchFamily="34" charset="0"/>
              </a:rPr>
              <a:t>Y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OF PADOVA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en-GB" sz="1800" b="1" kern="100" dirty="0">
                <a:effectLst/>
                <a:ea typeface="Calibri" panose="020F0502020204030204" pitchFamily="34" charset="0"/>
              </a:rPr>
              <a:t>________________________________________________________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 err="1">
                <a:ea typeface="Calibri" panose="020F0502020204030204" pitchFamily="34" charset="0"/>
              </a:rPr>
              <a:t>MSc</a:t>
            </a:r>
            <a:r>
              <a:rPr lang="it-IT" sz="1800" b="1" kern="100" dirty="0">
                <a:ea typeface="Calibri" panose="020F0502020204030204" pitchFamily="34" charset="0"/>
              </a:rPr>
              <a:t> 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in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Computational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Finance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Project: Yield Curve model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calibration</a:t>
            </a:r>
            <a:br>
              <a:rPr lang="en-GB" sz="1800" b="1" kern="100" dirty="0">
                <a:ea typeface="Calibri" panose="020F0502020204030204" pitchFamily="34" charset="0"/>
              </a:rPr>
            </a:br>
            <a:br>
              <a:rPr lang="en-GB" sz="1800" b="1" kern="100" dirty="0">
                <a:ea typeface="Calibri" panose="020F0502020204030204" pitchFamily="34" charset="0"/>
              </a:rPr>
            </a:br>
            <a:r>
              <a:rPr lang="it-IT" sz="1800" b="1" kern="100" dirty="0"/>
              <a:t>Ibrahim </a:t>
            </a:r>
            <a:r>
              <a:rPr lang="it-IT" sz="1800" b="1" kern="100" dirty="0" err="1"/>
              <a:t>Uali</a:t>
            </a:r>
            <a:r>
              <a:rPr lang="it-IT" sz="1800" b="1" kern="100" dirty="0"/>
              <a:t> </a:t>
            </a:r>
            <a:br>
              <a:rPr lang="it-IT" sz="1800" b="1" kern="100" dirty="0"/>
            </a:br>
            <a:r>
              <a:rPr lang="it-IT" sz="1800" b="1" kern="100" dirty="0"/>
              <a:t>Riccardo Caruso</a:t>
            </a:r>
            <a:br>
              <a:rPr lang="it-IT" sz="1800" b="1" kern="100" dirty="0"/>
            </a:br>
            <a:r>
              <a:rPr lang="it-IT" sz="1800" b="1" kern="100" dirty="0"/>
              <a:t> Enrico Berto</a:t>
            </a:r>
            <a:br>
              <a:rPr lang="it-IT" sz="1800" b="1" kern="100" dirty="0"/>
            </a:br>
            <a:r>
              <a:rPr lang="it-IT" sz="1800" b="1" kern="100" dirty="0"/>
              <a:t> Elisa De Colle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________________________________________________________ 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dirty="0" err="1">
                <a:effectLst/>
                <a:ea typeface="Yu Mincho" panose="02020400000000000000" pitchFamily="18" charset="-128"/>
                <a:cs typeface="Garamond-Bold"/>
              </a:rPr>
              <a:t>February</a:t>
            </a:r>
            <a:r>
              <a:rPr lang="it-IT" sz="1800" b="1" dirty="0">
                <a:effectLst/>
                <a:ea typeface="Yu Mincho" panose="02020400000000000000" pitchFamily="18" charset="-128"/>
                <a:cs typeface="Garamond-Bold"/>
              </a:rPr>
              <a:t> 22, 2024</a:t>
            </a:r>
            <a:b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796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1572802-B089-87B8-F0BC-08BC8B69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Index</a:t>
            </a:r>
            <a:endParaRPr lang="en-GB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920BD547-8EAA-0995-27DD-58F03876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023"/>
            <a:ext cx="10515600" cy="40452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dirty="0"/>
              <a:t>X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/>
              <a:t>xx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effectLst/>
                <a:ea typeface="Calibri" panose="020F0502020204030204" pitchFamily="34" charset="0"/>
              </a:rPr>
              <a:t>xxx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 err="1"/>
              <a:t>xxxx</a:t>
            </a:r>
            <a:endParaRPr lang="en-GB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 err="1"/>
              <a:t>xxxxx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33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BBDE-FB8A-77F6-795D-7D4EB75BC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7A1D76C-A47A-A418-6501-420AF9E29EE5}"/>
              </a:ext>
            </a:extLst>
          </p:cNvPr>
          <p:cNvSpPr/>
          <p:nvPr/>
        </p:nvSpPr>
        <p:spPr>
          <a:xfrm>
            <a:off x="1788159" y="2182926"/>
            <a:ext cx="3413760" cy="3401061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0F1B36A7-F07A-E180-7BF3-D92B27B2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Project: Data Collection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24F90-B4CB-B1C6-2761-B6D6F1C6AF6A}"/>
              </a:ext>
            </a:extLst>
          </p:cNvPr>
          <p:cNvSpPr txBox="1"/>
          <p:nvPr/>
        </p:nvSpPr>
        <p:spPr>
          <a:xfrm>
            <a:off x="2433320" y="2273212"/>
            <a:ext cx="289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South Korea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63388-45A8-6A6B-42B4-9335AB87A379}"/>
              </a:ext>
            </a:extLst>
          </p:cNvPr>
          <p:cNvSpPr txBox="1"/>
          <p:nvPr/>
        </p:nvSpPr>
        <p:spPr>
          <a:xfrm>
            <a:off x="7305039" y="1934657"/>
            <a:ext cx="299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1 </a:t>
            </a:r>
            <a:r>
              <a:rPr lang="it-IT" sz="2200" dirty="0" err="1"/>
              <a:t>year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2 </a:t>
            </a:r>
            <a:r>
              <a:rPr lang="it-IT" sz="2200" dirty="0" err="1"/>
              <a:t>years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3 </a:t>
            </a:r>
            <a:r>
              <a:rPr lang="it-IT" sz="2200" dirty="0" err="1"/>
              <a:t>years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5 </a:t>
            </a:r>
            <a:r>
              <a:rPr lang="it-IT" sz="2200" dirty="0" err="1"/>
              <a:t>years</a:t>
            </a:r>
            <a:r>
              <a:rPr lang="it-IT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10 </a:t>
            </a:r>
            <a:r>
              <a:rPr lang="it-IT" sz="2200" dirty="0" err="1"/>
              <a:t>years</a:t>
            </a:r>
            <a:endParaRPr lang="it-IT" sz="2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0B93872-AF0C-A0E2-3842-7E59E7E8835F}"/>
              </a:ext>
            </a:extLst>
          </p:cNvPr>
          <p:cNvSpPr/>
          <p:nvPr/>
        </p:nvSpPr>
        <p:spPr>
          <a:xfrm>
            <a:off x="5841998" y="1826058"/>
            <a:ext cx="4307841" cy="4114799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3B2A9-C022-B393-37D7-93EA4B9BA2AA}"/>
              </a:ext>
            </a:extLst>
          </p:cNvPr>
          <p:cNvSpPr txBox="1"/>
          <p:nvPr/>
        </p:nvSpPr>
        <p:spPr>
          <a:xfrm>
            <a:off x="2898138" y="5674273"/>
            <a:ext cx="11938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BONDS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86741-819E-B4CD-FCFB-570FCE2214F3}"/>
              </a:ext>
            </a:extLst>
          </p:cNvPr>
          <p:cNvSpPr txBox="1"/>
          <p:nvPr/>
        </p:nvSpPr>
        <p:spPr>
          <a:xfrm>
            <a:off x="7076438" y="6091492"/>
            <a:ext cx="1838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MATURITIES</a:t>
            </a:r>
          </a:p>
        </p:txBody>
      </p:sp>
    </p:spTree>
    <p:extLst>
      <p:ext uri="{BB962C8B-B14F-4D97-AF65-F5344CB8AC3E}">
        <p14:creationId xmlns:p14="http://schemas.microsoft.com/office/powerpoint/2010/main" val="419774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7A02-78A2-6473-CEA2-B11403CD2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573CF8-4B37-DBAD-5005-1253AD0A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77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CEBEF-EBEC-326C-48E8-273CDAA6E9AA}"/>
              </a:ext>
            </a:extLst>
          </p:cNvPr>
          <p:cNvSpPr txBox="1"/>
          <p:nvPr/>
        </p:nvSpPr>
        <p:spPr>
          <a:xfrm>
            <a:off x="4756150" y="1707258"/>
            <a:ext cx="2679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Initial</a:t>
            </a:r>
            <a:r>
              <a:rPr lang="it-IT" sz="2600" dirty="0"/>
              <a:t> </a:t>
            </a:r>
            <a:r>
              <a:rPr lang="it-IT" sz="2600" dirty="0" err="1"/>
              <a:t>parameters</a:t>
            </a:r>
            <a:r>
              <a:rPr lang="it-IT" sz="2600" dirty="0"/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63C4F-A55F-BAF8-4A69-A08EAC37C11B}"/>
              </a:ext>
            </a:extLst>
          </p:cNvPr>
          <p:cNvCxnSpPr>
            <a:cxnSpLocks/>
          </p:cNvCxnSpPr>
          <p:nvPr/>
        </p:nvCxnSpPr>
        <p:spPr>
          <a:xfrm>
            <a:off x="2667953" y="2250877"/>
            <a:ext cx="68008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/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Ranges, Gilli et al. (2010):</a:t>
                </a:r>
              </a:p>
              <a:p>
                <a:endParaRPr lang="it-IT" sz="2200" dirty="0"/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15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-15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blipFill>
                <a:blip r:embed="rId3"/>
                <a:stretch>
                  <a:fillRect l="-2590" t="-1301" r="-2191" b="-2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458A9E-A754-69E2-1964-F57CB27A9DBA}"/>
              </a:ext>
            </a:extLst>
          </p:cNvPr>
          <p:cNvSpPr txBox="1"/>
          <p:nvPr/>
        </p:nvSpPr>
        <p:spPr>
          <a:xfrm>
            <a:off x="1414147" y="2782313"/>
            <a:ext cx="2507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From </a:t>
            </a:r>
            <a:r>
              <a:rPr lang="it-IT" sz="2400" dirty="0" err="1"/>
              <a:t>these</a:t>
            </a:r>
            <a:r>
              <a:rPr lang="it-IT" sz="2400" dirty="0"/>
              <a:t> ranges we </a:t>
            </a:r>
            <a:r>
              <a:rPr lang="it-IT" sz="2400" dirty="0" err="1"/>
              <a:t>performed</a:t>
            </a:r>
            <a:r>
              <a:rPr lang="it-IT" sz="2400" dirty="0"/>
              <a:t> </a:t>
            </a:r>
          </a:p>
          <a:p>
            <a:pPr algn="just"/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iterations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the </a:t>
            </a:r>
            <a:r>
              <a:rPr lang="it-IT" sz="2400" dirty="0" err="1"/>
              <a:t>optimal</a:t>
            </a:r>
            <a:r>
              <a:rPr lang="it-IT" sz="2400" dirty="0"/>
              <a:t> </a:t>
            </a:r>
            <a:r>
              <a:rPr lang="it-IT" sz="2400" dirty="0" err="1"/>
              <a:t>initial</a:t>
            </a:r>
            <a:r>
              <a:rPr lang="it-IT" sz="2400" dirty="0"/>
              <a:t> </a:t>
            </a:r>
            <a:r>
              <a:rPr lang="it-IT" sz="2400" dirty="0" err="1"/>
              <a:t>combination</a:t>
            </a:r>
            <a:r>
              <a:rPr lang="it-IT" sz="2400" dirty="0"/>
              <a:t>. We </a:t>
            </a:r>
            <a:r>
              <a:rPr lang="it-IT" sz="2400" dirty="0" err="1"/>
              <a:t>did</a:t>
            </a:r>
            <a:r>
              <a:rPr lang="it-IT" sz="2400" dirty="0"/>
              <a:t> it be </a:t>
            </a:r>
            <a:r>
              <a:rPr lang="it-IT" sz="2400" dirty="0" err="1"/>
              <a:t>looking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plots.</a:t>
            </a:r>
          </a:p>
        </p:txBody>
      </p:sp>
      <p:pic>
        <p:nvPicPr>
          <p:cNvPr id="9" name="Picture 8" descr="A graph with a line graph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64521F70-2A7C-AC5B-D19E-86D8F1B9E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05" y="2773372"/>
            <a:ext cx="3774440" cy="283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0D204D-4282-0E4C-CC28-29488FE05A8C}"/>
              </a:ext>
            </a:extLst>
          </p:cNvPr>
          <p:cNvSpPr txBox="1"/>
          <p:nvPr/>
        </p:nvSpPr>
        <p:spPr>
          <a:xfrm>
            <a:off x="7740650" y="5604202"/>
            <a:ext cx="37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set to 0.1</a:t>
            </a:r>
          </a:p>
        </p:txBody>
      </p:sp>
    </p:spTree>
    <p:extLst>
      <p:ext uri="{BB962C8B-B14F-4D97-AF65-F5344CB8AC3E}">
        <p14:creationId xmlns:p14="http://schemas.microsoft.com/office/powerpoint/2010/main" val="226649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35F4-EAA4-242F-B9A9-00EAB054C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584F85D-F81A-C421-200E-DAD552A5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FC934-5513-5200-0C61-61DA07931BB5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7F2C3-1FB3-9F8B-D360-1A761A8F09F4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18D19-528C-3367-D27C-FE91B3D6661B}"/>
              </a:ext>
            </a:extLst>
          </p:cNvPr>
          <p:cNvSpPr txBox="1"/>
          <p:nvPr/>
        </p:nvSpPr>
        <p:spPr>
          <a:xfrm>
            <a:off x="975467" y="2246714"/>
            <a:ext cx="10241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We </a:t>
            </a:r>
            <a:r>
              <a:rPr lang="it-IT" sz="2000" dirty="0" err="1"/>
              <a:t>present</a:t>
            </a:r>
            <a:r>
              <a:rPr lang="it-IT" sz="2000" dirty="0"/>
              <a:t> the </a:t>
            </a:r>
            <a:r>
              <a:rPr lang="it-IT" sz="2000" dirty="0" err="1"/>
              <a:t>example</a:t>
            </a:r>
            <a:r>
              <a:rPr lang="it-IT" sz="2000" dirty="0"/>
              <a:t> of US. The </a:t>
            </a:r>
            <a:r>
              <a:rPr lang="it-IT" sz="2000" dirty="0" err="1"/>
              <a:t>behaviour</a:t>
            </a:r>
            <a:r>
              <a:rPr lang="it-IT" sz="2000" dirty="0"/>
              <a:t> of the </a:t>
            </a:r>
            <a:r>
              <a:rPr lang="it-IT" sz="2000" dirty="0" err="1"/>
              <a:t>Gradient</a:t>
            </a:r>
            <a:r>
              <a:rPr lang="it-IT" sz="2000" dirty="0"/>
              <a:t> </a:t>
            </a:r>
            <a:r>
              <a:rPr lang="it-IT" sz="2000" dirty="0" err="1"/>
              <a:t>Descent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similar</a:t>
            </a:r>
            <a:r>
              <a:rPr lang="it-IT" sz="2000" dirty="0"/>
              <a:t> for </a:t>
            </a:r>
            <a:r>
              <a:rPr lang="it-IT" sz="2000" dirty="0" err="1"/>
              <a:t>every</a:t>
            </a:r>
            <a:r>
              <a:rPr lang="it-IT" sz="2000" dirty="0"/>
              <a:t> countries,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and plots are </a:t>
            </a:r>
            <a:r>
              <a:rPr lang="it-IT" sz="2000" dirty="0" err="1"/>
              <a:t>different</a:t>
            </a:r>
            <a:r>
              <a:rPr lang="it-IT" sz="2000" dirty="0"/>
              <a:t> due to </a:t>
            </a:r>
            <a:r>
              <a:rPr lang="it-IT" sz="2000" dirty="0" err="1"/>
              <a:t>economic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/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 err="1"/>
                  <a:t>Optimal</a:t>
                </a:r>
                <a:r>
                  <a:rPr lang="it-IT" sz="2200" dirty="0"/>
                  <a:t> </a:t>
                </a:r>
                <a:r>
                  <a:rPr lang="it-IT" sz="2200" dirty="0" err="1"/>
                  <a:t>parameters</a:t>
                </a:r>
                <a:r>
                  <a:rPr lang="it-IT" sz="2200" dirty="0"/>
                  <a:t>:</a:t>
                </a:r>
              </a:p>
              <a:p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/>
                        </m:ctrlPr>
                      </m:sSubPr>
                      <m:e>
                        <m:r>
                          <a:rPr lang="en-US" sz="2200" i="1"/>
                          <m:t>𝛽</m:t>
                        </m:r>
                      </m:e>
                      <m:sub>
                        <m:r>
                          <a:rPr lang="en-US" sz="2200" i="1"/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= 0.03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/>
                        </m:ctrlPr>
                      </m:sSubPr>
                      <m:e>
                        <m:r>
                          <a:rPr lang="en-US" sz="2200" i="1"/>
                          <m:t>𝛽</m:t>
                        </m:r>
                      </m:e>
                      <m:sub>
                        <m:r>
                          <a:rPr lang="en-US" sz="2200" i="1"/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0.015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/>
                        </m:ctrlPr>
                      </m:sSubPr>
                      <m:e>
                        <m:r>
                          <a:rPr lang="en-US" sz="2200" i="1"/>
                          <m:t>𝛽</m:t>
                        </m:r>
                      </m:e>
                      <m:sub>
                        <m:r>
                          <a:rPr lang="en-US" sz="2200" i="1"/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0.010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/>
                        </m:ctrlPr>
                      </m:sSubPr>
                      <m:e>
                        <m:r>
                          <a:rPr lang="en-US" sz="2200" i="1"/>
                          <m:t>𝛽</m:t>
                        </m:r>
                      </m:e>
                      <m:sub>
                        <m:r>
                          <a:rPr lang="en-US" sz="2200" i="1"/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-0.0020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/>
                          <m:t>λ</m:t>
                        </m:r>
                      </m:e>
                      <m:sub>
                        <m:r>
                          <a:rPr lang="en-US" sz="2200" i="1"/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2.32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/>
                          <m:t>λ</m:t>
                        </m:r>
                      </m:e>
                      <m:sub>
                        <m:r>
                          <a:rPr lang="en-US" sz="2200" i="1"/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12.35</a:t>
                </a:r>
                <a:endParaRPr lang="it-IT" sz="2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blipFill>
                <a:blip r:embed="rId3"/>
                <a:stretch>
                  <a:fillRect l="-2584" t="-1525" b="-34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/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=0.65</m:t>
                    </m:r>
                  </m:oMath>
                </a14:m>
                <a:endParaRPr lang="it-IT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N = 100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blipFill>
                <a:blip r:embed="rId4"/>
                <a:stretch>
                  <a:fillRect l="-3971" t="-3968" b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68182E8E-E3CD-832C-4FDF-179780E0B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40" y="3028534"/>
            <a:ext cx="3063240" cy="30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9DABA037-5B0B-EF89-94F4-AB65DD5045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30" y="3024478"/>
            <a:ext cx="3063240" cy="306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79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AF99C-13ED-CF01-344C-0FA899800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0A1BC7F-AB5C-4ED6-C37D-3C5C7A0A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5B48-276F-377B-37E6-4E54CF6DAFEF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73ABA-07F8-8CF9-9F33-38F8ABFCAAD2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360B80B6-4CDA-3199-3514-901A4875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F5A54E88-230C-1435-C74E-2FEFABD28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044E4-443F-56A3-DAD3-A7143FF6059A}"/>
              </a:ext>
            </a:extLst>
          </p:cNvPr>
          <p:cNvSpPr txBox="1"/>
          <p:nvPr/>
        </p:nvSpPr>
        <p:spPr>
          <a:xfrm>
            <a:off x="4547870" y="2232112"/>
            <a:ext cx="309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Bonds with high </a:t>
            </a:r>
            <a:r>
              <a:rPr lang="it-IT" sz="2200" dirty="0" err="1"/>
              <a:t>volatility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1550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EB809F-EC43-FF2F-5FB0-E66048B9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603D7-C929-26E8-18FB-81A8C8D109F4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EAF94-DBC0-C605-E581-C0DCBB30B2A3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409D04-FFC7-1692-4854-8EE62E2E9FF1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Inverted</a:t>
            </a:r>
            <a:r>
              <a:rPr lang="it-IT" sz="2200" dirty="0"/>
              <a:t> yields </a:t>
            </a:r>
            <a:r>
              <a:rPr lang="it-IT" sz="2200" dirty="0" err="1"/>
              <a:t>curves</a:t>
            </a:r>
            <a:endParaRPr lang="it-IT" sz="2200" dirty="0"/>
          </a:p>
        </p:txBody>
      </p:sp>
      <p:pic>
        <p:nvPicPr>
          <p:cNvPr id="2" name="Picture 1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B8D81C64-25B2-6C2D-2A88-B1D184F5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82A08DB-8B73-5F88-4FA8-453D72BC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9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AE34AD3-AED5-8883-3BFE-2AB15167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164137"/>
          </a:xfrm>
        </p:spPr>
        <p:txBody>
          <a:bodyPr>
            <a:normAutofit/>
          </a:bodyPr>
          <a:lstStyle/>
          <a:p>
            <a:r>
              <a:rPr lang="it-IT" sz="4400" dirty="0">
                <a:cs typeface="Times New Roman" panose="02020603050405020304" pitchFamily="18" charset="0"/>
              </a:rPr>
              <a:t>Thanks for the </a:t>
            </a:r>
            <a:r>
              <a:rPr lang="it-IT" sz="4400" dirty="0" err="1">
                <a:cs typeface="Times New Roman" panose="02020603050405020304" pitchFamily="18" charset="0"/>
              </a:rPr>
              <a:t>attention</a:t>
            </a:r>
            <a:r>
              <a:rPr lang="it-IT" sz="4400" dirty="0">
                <a:cs typeface="Times New Roman" panose="02020603050405020304" pitchFamily="18" charset="0"/>
              </a:rPr>
              <a:t>!</a:t>
            </a: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7235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247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Yu Mincho</vt:lpstr>
      <vt:lpstr>Arial</vt:lpstr>
      <vt:lpstr>Calibri</vt:lpstr>
      <vt:lpstr>Calibri Light</vt:lpstr>
      <vt:lpstr>Cambria Math</vt:lpstr>
      <vt:lpstr>Times New Roman</vt:lpstr>
      <vt:lpstr>1_Tema di Office</vt:lpstr>
      <vt:lpstr>Personalizza struttura</vt:lpstr>
      <vt:lpstr>UNIVERSITY OF PADOVA ________________________________________________________ MSc in Computational Finance  Project: Yield Curve model calibration  Ibrahim Uali  Riccardo Caruso  Enrico Berto  Elisa De Colle ________________________________________________________  February 22, 2024  </vt:lpstr>
      <vt:lpstr>Index</vt:lpstr>
      <vt:lpstr>The Project: Data Collection </vt:lpstr>
      <vt:lpstr>The Gradient Descent method</vt:lpstr>
      <vt:lpstr>The Gradient Descent method</vt:lpstr>
      <vt:lpstr>The Gradient Descent method</vt:lpstr>
      <vt:lpstr>The Gradient Descent method</vt:lpstr>
      <vt:lpstr>Thanks for the attention!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Berto</dc:creator>
  <cp:lastModifiedBy>elisa de colle</cp:lastModifiedBy>
  <cp:revision>56</cp:revision>
  <dcterms:created xsi:type="dcterms:W3CDTF">2023-08-31T14:30:21Z</dcterms:created>
  <dcterms:modified xsi:type="dcterms:W3CDTF">2024-02-20T21:53:19Z</dcterms:modified>
</cp:coreProperties>
</file>