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  <p:sldMasterId id="2147483730" r:id="rId2"/>
  </p:sldMasterIdLst>
  <p:notesMasterIdLst>
    <p:notesMasterId r:id="rId25"/>
  </p:notesMasterIdLst>
  <p:handoutMasterIdLst>
    <p:handoutMasterId r:id="rId26"/>
  </p:handoutMasterIdLst>
  <p:sldIdLst>
    <p:sldId id="256" r:id="rId3"/>
    <p:sldId id="257" r:id="rId4"/>
    <p:sldId id="266" r:id="rId5"/>
    <p:sldId id="260" r:id="rId6"/>
    <p:sldId id="259" r:id="rId7"/>
    <p:sldId id="261" r:id="rId8"/>
    <p:sldId id="262" r:id="rId9"/>
    <p:sldId id="263" r:id="rId10"/>
    <p:sldId id="267" r:id="rId11"/>
    <p:sldId id="268" r:id="rId12"/>
    <p:sldId id="269" r:id="rId13"/>
    <p:sldId id="270" r:id="rId14"/>
    <p:sldId id="271" r:id="rId15"/>
    <p:sldId id="276" r:id="rId16"/>
    <p:sldId id="277" r:id="rId17"/>
    <p:sldId id="278" r:id="rId18"/>
    <p:sldId id="272" r:id="rId19"/>
    <p:sldId id="273" r:id="rId20"/>
    <p:sldId id="274" r:id="rId21"/>
    <p:sldId id="275" r:id="rId22"/>
    <p:sldId id="265" r:id="rId23"/>
    <p:sldId id="25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nrico Berto" initials="EB" lastIdx="5" clrIdx="0">
    <p:extLst>
      <p:ext uri="{19B8F6BF-5375-455C-9EA6-DF929625EA0E}">
        <p15:presenceInfo xmlns:p15="http://schemas.microsoft.com/office/powerpoint/2012/main" userId="36ea809c1c5e4929" providerId="Windows Live"/>
      </p:ext>
    </p:extLst>
  </p:cmAuthor>
  <p:cmAuthor id="2" name="Grillo Edoardo" initials="GE" lastIdx="8" clrIdx="1">
    <p:extLst>
      <p:ext uri="{19B8F6BF-5375-455C-9EA6-DF929625EA0E}">
        <p15:presenceInfo xmlns:p15="http://schemas.microsoft.com/office/powerpoint/2012/main" userId="S::edoardo.grillo@unipd.it::af41ca66-6564-45be-85de-57f0681ccda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1" autoAdjust="0"/>
    <p:restoredTop sz="91149" autoAdjust="0"/>
  </p:normalViewPr>
  <p:slideViewPr>
    <p:cSldViewPr snapToGrid="0">
      <p:cViewPr varScale="1">
        <p:scale>
          <a:sx n="104" d="100"/>
          <a:sy n="104" d="100"/>
        </p:scale>
        <p:origin x="8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73315889-A749-3047-1E2A-499482C7C73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F19B1F22-A47A-5B07-9EEA-9EE29BBC5E8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43A273-417A-4FC8-BC8B-2B245052A8FF}" type="datetimeFigureOut">
              <a:rPr lang="en-GB" smtClean="0"/>
              <a:t>21/02/2024</a:t>
            </a:fld>
            <a:endParaRPr lang="en-GB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80EE0F1-47B0-92D6-26FA-97B04BF1470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70B30F1-33E9-0726-726A-B1705172D57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44C0B2-175C-4A8E-8704-1F00DB3F47CD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54488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F706F3-1A74-46C3-94EB-9546305B5619}" type="datetimeFigureOut">
              <a:rPr lang="en-GB" smtClean="0"/>
              <a:t>21/02/2024</a:t>
            </a:fld>
            <a:endParaRPr lang="en-GB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DF745B-B3CB-4281-BB1A-F01DDA96301C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231510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DF745B-B3CB-4281-BB1A-F01DDA96301C}" type="slidenum">
              <a:rPr lang="en-GB" smtClean="0"/>
              <a:t>1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20256FE-C3E8-AB62-35CE-056A914926B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25779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55540F-EF11-34C8-0D77-D1ACE2FF19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A2F331BF-53C8-C78F-E31A-BAB8C2768E2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612C9DFD-622B-4338-5CB2-3BB4B8F1FE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AA1D8F7-C4FB-D0A4-5D7A-73093C8D693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DF745B-B3CB-4281-BB1A-F01DDA96301C}" type="slidenum">
              <a:rPr lang="en-GB" smtClean="0"/>
              <a:t>11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59CCDFA-0ABC-C76A-1366-9D9337145B4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33641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116690-CA9D-6A4E-DCA7-CA347B736B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060D5C06-4356-3E38-8E0A-31E8E0E495B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701AF560-4F8D-05D0-D102-E9D7860CAE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72A4C58-FB8F-9100-CCD9-D0A22C6C19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CDF745B-B3CB-4281-BB1A-F01DDA96301C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C8FC4F3-736D-3C37-CE6C-F3B1978B668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120708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BC149E-4E5A-EEB8-A679-DDD189C31F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11DF5933-E32A-0A1B-614A-D2CD59288BF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8D56ABC3-3571-5ABB-58CE-8445AEBC7D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98246FC-6BAE-755A-52AC-510D1BC29C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CDF745B-B3CB-4281-BB1A-F01DDA96301C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34455FC-C1FA-D17B-1E78-312B14BB9B5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339208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5A14A0-3BE9-6065-AE08-E37213AE85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6B903CAA-ADBE-4441-7ED3-40FF6DB0420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0DBDE0C6-FBAC-E308-EF19-A948D217B5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7162C7B-F9D1-6F37-35E5-DF02EFC822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DF745B-B3CB-4281-BB1A-F01DDA96301C}" type="slidenum">
              <a:rPr lang="en-GB" smtClean="0"/>
              <a:t>14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8C7B35D-EBBD-BCF8-91F2-5DA49FFCEF4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57754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5A14A0-3BE9-6065-AE08-E37213AE85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6B903CAA-ADBE-4441-7ED3-40FF6DB0420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0DBDE0C6-FBAC-E308-EF19-A948D217B5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7162C7B-F9D1-6F37-35E5-DF02EFC822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DF745B-B3CB-4281-BB1A-F01DDA96301C}" type="slidenum">
              <a:rPr lang="en-GB" smtClean="0"/>
              <a:t>15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8C7B35D-EBBD-BCF8-91F2-5DA49FFCEF4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63029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5A14A0-3BE9-6065-AE08-E37213AE85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6B903CAA-ADBE-4441-7ED3-40FF6DB0420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0DBDE0C6-FBAC-E308-EF19-A948D217B5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7162C7B-F9D1-6F37-35E5-DF02EFC822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DF745B-B3CB-4281-BB1A-F01DDA96301C}" type="slidenum">
              <a:rPr lang="en-GB" smtClean="0"/>
              <a:t>16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8C7B35D-EBBD-BCF8-91F2-5DA49FFCEF4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86433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Ringrazio i presenti</a:t>
            </a:r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DF745B-B3CB-4281-BB1A-F01DDA96301C}" type="slidenum">
              <a:rPr lang="en-GB" smtClean="0"/>
              <a:t>22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9F34CCD-1D32-9037-6EC9-1F4CE0B12E5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25924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DF745B-B3CB-4281-BB1A-F01DDA96301C}" type="slidenum">
              <a:rPr lang="en-GB" smtClean="0"/>
              <a:t>2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CDE631A-821C-54AF-2BE3-ADB1249C7BB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21992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DF745B-B3CB-4281-BB1A-F01DDA96301C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32189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0B6E05-16D0-C8BE-B42F-1B5724BB68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F70F4D95-CA4B-C867-8416-07350287160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0B82B817-6BC2-5F4D-155F-A8962C3263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8ADC55C-0913-54DC-D303-27EE7AAE08E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DF745B-B3CB-4281-BB1A-F01DDA96301C}" type="slidenum">
              <a:rPr lang="en-GB" smtClean="0"/>
              <a:t>4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35336FF-A283-FB0F-6965-FED23D742A4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78319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D0C5B1-D106-8259-A730-A085C086E5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DB336C80-2D28-D567-A08D-A1E43E62B77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7A5A575E-DFC7-1F03-2141-31443ECC36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B222B49-5290-1AA8-9EC2-E58EE7E4AC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DF745B-B3CB-4281-BB1A-F01DDA96301C}" type="slidenum">
              <a:rPr lang="en-GB" smtClean="0"/>
              <a:t>5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EC2E4C0-A69D-51D7-3EC4-F0EC7E9CFC3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71823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17C74A-435D-60CB-00F6-B4A75BD304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C96C6123-A2CD-B41B-7E92-699555D7BEB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9055D57C-0392-527C-09CC-B513EEA3BD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8F0728B-2273-7346-CA94-34E22516A2D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DF745B-B3CB-4281-BB1A-F01DDA96301C}" type="slidenum">
              <a:rPr lang="en-GB" smtClean="0"/>
              <a:t>6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F377F31-9558-0C4F-B7BA-80B66F664B2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73755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8ADABE-80B0-3A9C-54E2-4C0C53D2A9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965495B2-B098-F4CD-0B04-17E0DB54511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3F34D280-B77D-A4F2-D8D2-CBF47F856E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F8AC977-B8F3-E593-8387-59C94BD3E7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DF745B-B3CB-4281-BB1A-F01DDA96301C}" type="slidenum">
              <a:rPr lang="en-GB" smtClean="0"/>
              <a:t>7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943D991-3556-316E-0CBF-7DA4967101D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21263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5A14A0-3BE9-6065-AE08-E37213AE85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6B903CAA-ADBE-4441-7ED3-40FF6DB0420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0DBDE0C6-FBAC-E308-EF19-A948D217B5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7162C7B-F9D1-6F37-35E5-DF02EFC822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DF745B-B3CB-4281-BB1A-F01DDA96301C}" type="slidenum">
              <a:rPr lang="en-GB" smtClean="0"/>
              <a:t>8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8C7B35D-EBBD-BCF8-91F2-5DA49FFCEF4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60109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79BFB4-4F04-F0A2-C0B5-D5900AC42B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F5FF6A28-14FC-729D-C2E2-541D03848D0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80405457-AD9D-BA76-1538-4E55406A26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9150B10-3111-4A4A-09BA-DC1C0C3CDB6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CDF745B-B3CB-4281-BB1A-F01DDA96301C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69F092B-BB2D-28EB-BE8F-1157095913C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0643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DACB34F-7704-DE44-D90E-3CC1F8C5A2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4AC6A7B-52CD-9152-4FA0-5F5D862E66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5AA8005-5484-F456-EF7A-F1B9CF59AD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24400" y="6356347"/>
            <a:ext cx="2743200" cy="365125"/>
          </a:xfrm>
        </p:spPr>
        <p:txBody>
          <a:bodyPr/>
          <a:lstStyle>
            <a:lvl1pPr marL="0" algn="ctr" defTabSz="914400" rtl="0" eaLnBrk="1" latinLnBrk="0" hangingPunct="1">
              <a:defRPr lang="it-IT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D1333FE-DF84-C322-87A2-110B4F9E6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F3869BB-DE2D-4053-BD00-D1328BC2A276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‹N›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Segnaposto piè di pagina 4">
            <a:extLst>
              <a:ext uri="{FF2B5EF4-FFF2-40B4-BE49-F238E27FC236}">
                <a16:creationId xmlns:a16="http://schemas.microsoft.com/office/drawing/2014/main" id="{E082E418-BEDB-3C1A-2989-F86BF14973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" y="6364615"/>
            <a:ext cx="19602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1328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D9950824-97B5-EA8D-F080-B76D5BDAD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 </a:t>
            </a:r>
            <a:endParaRPr lang="en-GB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70DA36EB-7AA0-69B4-91DA-D27474802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A939E43-F160-4F36-C2E3-348A0482F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443A3-A9CB-4C68-825C-5A0DA1306546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6830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1DC34E8-5A0B-F466-3C9B-42FF939CA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61796FE-C783-A3FF-1817-C90FDB3F17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B0A1CA5F-5217-AB87-8E89-2023C15765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05A1716-DCFE-295D-4BC3-9B6F379E7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 </a:t>
            </a:r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F88CBAA-E5AD-B1C9-5AD5-0FA57C467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DEF8F2E-7D21-E687-1461-32D0743BE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443A3-A9CB-4C68-825C-5A0DA1306546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30400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377744C-0056-9CC2-87D7-99861A57D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69B64407-5E7B-E024-ECEE-4CA50BEFBB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661397E-EA8E-22FB-37D1-08541D1C51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D7BC61C-2CF6-555C-5CAD-CF2D37A4F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 </a:t>
            </a:r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2FB00BC-CCB7-37A7-2B87-4FA3B8CB2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F306033-DA8F-B546-70B8-325FF13F9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443A3-A9CB-4C68-825C-5A0DA1306546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6173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BC6801-1B3A-8400-F81E-BE82F3839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DE1215F0-9C61-53E7-D054-33FC4D1BD9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9E4047A-D269-DE92-C1A3-59AA1EC4D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 </a:t>
            </a:r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FA5CF7F-4E3A-AE1F-3EBD-23B78A459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7472311-A38A-F2D8-96B3-609262F96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443A3-A9CB-4C68-825C-5A0DA1306546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86299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8127D527-1E68-4F15-18DF-9D9F84DA34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A6A506E-A6E2-61BA-23F0-AFD0D1F86C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F882B9A-7DBB-AE49-6866-C92B053A2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 </a:t>
            </a:r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BE20D5B-63FF-B1FD-7A98-468C1299F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E365EF6-F977-0B01-D3C1-ED51E062D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443A3-A9CB-4C68-825C-5A0DA1306546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8728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8B0C434-0C7C-3339-B5E1-8AD61EC5A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1999"/>
            <a:ext cx="10515600" cy="1076325"/>
          </a:xfrm>
        </p:spPr>
        <p:txBody>
          <a:bodyPr/>
          <a:lstStyle/>
          <a:p>
            <a:r>
              <a:rPr lang="it-IT" dirty="0"/>
              <a:t>Fare clic per modificare lo stile del titolo dello schema</a:t>
            </a:r>
            <a:endParaRPr lang="en-GB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F6E818B-9585-4295-8128-31F2B31998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24075"/>
            <a:ext cx="10515600" cy="4052888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GB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0642932-5D8B-8D5D-865B-DD884FAF4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 </a:t>
            </a:r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BB4BE7D-FCFE-DA8D-5573-0D22FB13A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sz="1000" dirty="0">
              <a:solidFill>
                <a:prstClr val="black"/>
              </a:solidFill>
            </a:endParaRP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1D7FEB4-12DE-1BA3-B6DE-CA162C0C9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ECCF0-8B01-40BF-9731-7847A3DE1CA6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0144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366E6A9-239D-CADC-4C43-76C0C767F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303FD8F-5209-B2B6-105C-FA319DD448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7BA3931-D13B-E8D6-4479-B00E60B745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D6E09BF-2A58-85EB-9A7A-37225D385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 </a:t>
            </a:r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E4F53F3-ECBB-FF66-C5F5-9B3B4F568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516D7BC-C82C-983C-2457-7654B71AE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443A3-A9CB-4C68-825C-5A0DA1306546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8787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A56DE90-BE51-162F-91A6-AB28DCF96D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C8C0E8C-50D9-3DA1-1A11-6F3E403362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0D70240-A356-E34B-ACB4-671D6917E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 </a:t>
            </a:r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A6AA31E-EB00-1A65-EAD6-1BE8101CA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9E98F8F-1078-2F75-E0A9-2DEA706E3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443A3-A9CB-4C68-825C-5A0DA1306546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0552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D43A2EE-B7D4-D6DF-B368-DB6E69E6E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C347D36-8B4D-645A-99FE-7EAAC3159F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6215FD1-7432-0C42-D007-8DF1A06F3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 </a:t>
            </a:r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96176A3-C57C-E2F8-FC2F-A97F63442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29C773A-AE01-CA47-7A87-15538AAE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443A3-A9CB-4C68-825C-5A0DA1306546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3211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2B6A898-DD9E-6626-9B64-E3D56CA09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7447B67-1085-375D-DEA4-19C9515239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7DF33E2-1B01-1D70-6384-C95DA00B0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 </a:t>
            </a:r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660DC21-0405-4897-1004-AB8F130C5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4838967-23E9-0F6D-1C8F-D06115500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443A3-A9CB-4C68-825C-5A0DA1306546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8050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366E6A9-239D-CADC-4C43-76C0C767F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303FD8F-5209-B2B6-105C-FA319DD448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7BA3931-D13B-E8D6-4479-B00E60B745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D6E09BF-2A58-85EB-9A7A-37225D385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 </a:t>
            </a:r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E4F53F3-ECBB-FF66-C5F5-9B3B4F568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516D7BC-C82C-983C-2457-7654B71AE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443A3-A9CB-4C68-825C-5A0DA1306546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298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D677A91-291B-438A-C796-0EE016FF9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BE2B3A0-3B56-D212-70C3-A381D7C07E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AD6C78A-BD7D-CDA2-D664-9F18EA9AEE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9154CA48-72D1-07E0-3791-2AB532747E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DDEF0B82-7291-6A6A-5B56-CAC86B8DC0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BCD7ED47-4B22-AA82-86E0-54337F0CC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 </a:t>
            </a:r>
            <a:endParaRPr lang="en-GB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1C3E611C-7822-1C99-B1B2-703830CAA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E99C2240-D324-8443-F29F-E6408ADA6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443A3-A9CB-4C68-825C-5A0DA1306546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4790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913AE4E-F8C1-AE74-DA5A-8ECFEC808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CCAA92F-8DDC-E28A-CF12-AF28480E1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 </a:t>
            </a:r>
            <a:endParaRPr lang="en-GB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CA0B2A8-EE3A-C10B-7280-59F35EC61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3E4A9BF-C8EC-2F4B-DA09-85C848B2C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443A3-A9CB-4C68-825C-5A0DA1306546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2066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F36971D7-E05E-600C-D8AE-5898DC01E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208F850-2C24-809E-2021-422AAB2E32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03BA93F-EEFC-12E2-36EC-AD1A777AD0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" y="6364615"/>
            <a:ext cx="19602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AEF27F3-D4F4-E709-A3F2-FCB3F83E44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F3869BB-DE2D-4053-BD00-D1328BC2A276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‹N›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14F92ACA-9294-08E9-76DA-68A775BFA43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12192000" cy="936625"/>
          </a:xfrm>
          <a:prstGeom prst="rect">
            <a:avLst/>
          </a:prstGeom>
          <a:solidFill>
            <a:srgbClr val="B3071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Ins="360000" anchor="ctr"/>
          <a:lstStyle>
            <a:lvl1pPr eaLnBrk="0" hangingPunct="0">
              <a:defRPr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altLang="it-IT" sz="24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pic>
        <p:nvPicPr>
          <p:cNvPr id="9" name="Picture 3" descr="SigilloLogoLAST_WhiteOK">
            <a:extLst>
              <a:ext uri="{FF2B5EF4-FFF2-40B4-BE49-F238E27FC236}">
                <a16:creationId xmlns:a16="http://schemas.microsoft.com/office/drawing/2014/main" id="{4A0DC076-111C-C5B9-7C11-582D664D5CD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150" y="96838"/>
            <a:ext cx="1579563" cy="66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1F536B5B-400D-5303-4A9F-32029E3CB0DA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5626" y="6236357"/>
            <a:ext cx="956374" cy="621643"/>
          </a:xfrm>
          <a:prstGeom prst="rect">
            <a:avLst/>
          </a:prstGeom>
        </p:spPr>
      </p:pic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CB016EA-BC63-65C2-9E4B-1FD6C44B7B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400" y="636461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it-IT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9385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42" r:id="rId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AA3FAB04-556A-BE32-006D-EEFD5E4C8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611E500-27F3-04B7-8AA3-A57D68C1BA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55EDB87-F641-4F3F-2D9A-3F4A1B1B95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0AA5185-2E55-9273-4EAD-0F46A9CD90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D9D6A18-45AB-03AF-5369-F36954EDEE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A443A3-A9CB-4C68-825C-5A0DA1306546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0192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9.png"/><Relationship Id="rId7" Type="http://schemas.openxmlformats.org/officeDocument/2006/relationships/image" Target="../media/image42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7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Relationship Id="rId9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FC2467E-49A2-3E3B-4C4F-A237FF3143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8225"/>
            <a:ext cx="9144000" cy="5162550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it-IT" sz="1800" b="1" kern="100" dirty="0">
                <a:effectLst/>
                <a:ea typeface="Calibri" panose="020F0502020204030204" pitchFamily="34" charset="0"/>
              </a:rPr>
              <a:t>UNIVERSIT</a:t>
            </a:r>
            <a:r>
              <a:rPr lang="it-IT" sz="1800" b="1" kern="100" dirty="0">
                <a:ea typeface="Calibri" panose="020F0502020204030204" pitchFamily="34" charset="0"/>
              </a:rPr>
              <a:t>Y</a:t>
            </a:r>
            <a:r>
              <a:rPr lang="it-IT" sz="1800" b="1" kern="100" dirty="0">
                <a:effectLst/>
                <a:ea typeface="Calibri" panose="020F0502020204030204" pitchFamily="34" charset="0"/>
              </a:rPr>
              <a:t> OF PADOVA</a:t>
            </a:r>
            <a:br>
              <a:rPr lang="en-GB" sz="1800" b="1" kern="100" dirty="0">
                <a:effectLst/>
                <a:ea typeface="Calibri" panose="020F0502020204030204" pitchFamily="34" charset="0"/>
              </a:rPr>
            </a:br>
            <a:r>
              <a:rPr lang="en-GB" sz="1800" b="1" kern="100" dirty="0">
                <a:effectLst/>
                <a:ea typeface="Calibri" panose="020F0502020204030204" pitchFamily="34" charset="0"/>
              </a:rPr>
              <a:t>________________________________________________________</a:t>
            </a:r>
            <a:br>
              <a:rPr lang="it-IT" sz="1800" b="1" kern="100" dirty="0">
                <a:effectLst/>
                <a:ea typeface="Calibri" panose="020F0502020204030204" pitchFamily="34" charset="0"/>
              </a:rPr>
            </a:br>
            <a:r>
              <a:rPr lang="it-IT" sz="1800" b="1" kern="100" dirty="0" err="1">
                <a:ea typeface="Calibri" panose="020F0502020204030204" pitchFamily="34" charset="0"/>
              </a:rPr>
              <a:t>MSc</a:t>
            </a:r>
            <a:r>
              <a:rPr lang="it-IT" sz="1800" b="1" kern="100" dirty="0">
                <a:ea typeface="Calibri" panose="020F0502020204030204" pitchFamily="34" charset="0"/>
              </a:rPr>
              <a:t> </a:t>
            </a:r>
            <a:r>
              <a:rPr lang="it-IT" sz="1800" b="1" kern="100" dirty="0">
                <a:effectLst/>
                <a:ea typeface="Calibri" panose="020F0502020204030204" pitchFamily="34" charset="0"/>
              </a:rPr>
              <a:t>in </a:t>
            </a:r>
            <a:r>
              <a:rPr lang="it-IT" sz="1800" b="1" kern="100" dirty="0" err="1">
                <a:effectLst/>
                <a:ea typeface="Calibri" panose="020F0502020204030204" pitchFamily="34" charset="0"/>
              </a:rPr>
              <a:t>Computational</a:t>
            </a:r>
            <a:r>
              <a:rPr lang="it-IT" sz="1800" b="1" kern="100" dirty="0">
                <a:effectLst/>
                <a:ea typeface="Calibri" panose="020F0502020204030204" pitchFamily="34" charset="0"/>
              </a:rPr>
              <a:t> Finance</a:t>
            </a:r>
            <a:br>
              <a:rPr lang="it-IT" sz="1800" b="1" kern="100" dirty="0">
                <a:effectLst/>
                <a:ea typeface="Calibri" panose="020F0502020204030204" pitchFamily="34" charset="0"/>
              </a:rPr>
            </a:br>
            <a:br>
              <a:rPr lang="en-GB" sz="1800" b="1" kern="100" dirty="0">
                <a:effectLst/>
                <a:ea typeface="Calibri" panose="020F0502020204030204" pitchFamily="34" charset="0"/>
              </a:rPr>
            </a:br>
            <a:r>
              <a:rPr lang="it-IT" sz="1800" b="1" kern="100" dirty="0">
                <a:effectLst/>
                <a:ea typeface="Calibri" panose="020F0502020204030204" pitchFamily="34" charset="0"/>
              </a:rPr>
              <a:t>Project: Yield Curve model </a:t>
            </a:r>
            <a:r>
              <a:rPr lang="it-IT" sz="1800" b="1" kern="100" dirty="0" err="1">
                <a:effectLst/>
                <a:ea typeface="Calibri" panose="020F0502020204030204" pitchFamily="34" charset="0"/>
              </a:rPr>
              <a:t>calibration</a:t>
            </a:r>
            <a:br>
              <a:rPr lang="en-GB" sz="1800" b="1" kern="100" dirty="0">
                <a:ea typeface="Calibri" panose="020F0502020204030204" pitchFamily="34" charset="0"/>
              </a:rPr>
            </a:br>
            <a:br>
              <a:rPr lang="en-GB" sz="1800" b="1" kern="100" dirty="0">
                <a:ea typeface="Calibri" panose="020F0502020204030204" pitchFamily="34" charset="0"/>
              </a:rPr>
            </a:br>
            <a:r>
              <a:rPr lang="it-IT" sz="1800" b="1" kern="100" dirty="0"/>
              <a:t>Ibrahim </a:t>
            </a:r>
            <a:r>
              <a:rPr lang="it-IT" sz="1800" b="1" kern="100" dirty="0" err="1"/>
              <a:t>Uali</a:t>
            </a:r>
            <a:r>
              <a:rPr lang="it-IT" sz="1800" b="1" kern="100" dirty="0"/>
              <a:t> </a:t>
            </a:r>
            <a:br>
              <a:rPr lang="it-IT" sz="1800" b="1" kern="100" dirty="0"/>
            </a:br>
            <a:r>
              <a:rPr lang="it-IT" sz="1800" b="1" kern="100" dirty="0"/>
              <a:t>Riccardo Caruso</a:t>
            </a:r>
            <a:br>
              <a:rPr lang="it-IT" sz="1800" b="1" kern="100" dirty="0"/>
            </a:br>
            <a:r>
              <a:rPr lang="it-IT" sz="1800" b="1" kern="100" dirty="0"/>
              <a:t> Enrico Berto</a:t>
            </a:r>
            <a:br>
              <a:rPr lang="it-IT" sz="1800" b="1" kern="100" dirty="0"/>
            </a:br>
            <a:r>
              <a:rPr lang="it-IT" sz="1800" b="1" kern="100" dirty="0"/>
              <a:t> Elisa De Colle</a:t>
            </a:r>
            <a:br>
              <a:rPr lang="en-GB" sz="1800" b="1" kern="100" dirty="0">
                <a:effectLst/>
                <a:ea typeface="Calibri" panose="020F0502020204030204" pitchFamily="34" charset="0"/>
              </a:rPr>
            </a:br>
            <a:r>
              <a:rPr lang="it-IT" sz="1800" b="1" kern="100" dirty="0">
                <a:effectLst/>
                <a:ea typeface="Calibri" panose="020F0502020204030204" pitchFamily="34" charset="0"/>
              </a:rPr>
              <a:t>________________________________________________________ </a:t>
            </a:r>
            <a:br>
              <a:rPr lang="en-GB" sz="1800" b="1" kern="100" dirty="0">
                <a:effectLst/>
                <a:ea typeface="Calibri" panose="020F0502020204030204" pitchFamily="34" charset="0"/>
              </a:rPr>
            </a:br>
            <a:r>
              <a:rPr lang="it-IT" sz="1800" b="1" dirty="0" err="1">
                <a:effectLst/>
                <a:ea typeface="Yu Mincho" panose="02020400000000000000" pitchFamily="18" charset="-128"/>
                <a:cs typeface="Garamond-Bold"/>
              </a:rPr>
              <a:t>February</a:t>
            </a:r>
            <a:r>
              <a:rPr lang="it-IT" sz="1800" b="1" dirty="0">
                <a:effectLst/>
                <a:ea typeface="Yu Mincho" panose="02020400000000000000" pitchFamily="18" charset="-128"/>
                <a:cs typeface="Garamond-Bold"/>
              </a:rPr>
              <a:t> 22, 2024</a:t>
            </a:r>
            <a:br>
              <a:rPr lang="en-GB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</a:br>
            <a:r>
              <a:rPr lang="it-IT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 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1279636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9E6AB1-F163-7713-C2D3-027036F520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B83FFA1B-3ADF-7C0E-FA92-4CDE1EABD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24079"/>
            <a:ext cx="10515600" cy="755323"/>
          </a:xfrm>
        </p:spPr>
        <p:txBody>
          <a:bodyPr/>
          <a:lstStyle/>
          <a:p>
            <a:pPr algn="ctr"/>
            <a:r>
              <a:rPr lang="it-IT" dirty="0"/>
              <a:t>The Newton </a:t>
            </a:r>
            <a:r>
              <a:rPr lang="it-IT" dirty="0" err="1"/>
              <a:t>method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B88B39-2E58-D627-25B5-3DEA49C21227}"/>
              </a:ext>
            </a:extLst>
          </p:cNvPr>
          <p:cNvSpPr txBox="1"/>
          <p:nvPr/>
        </p:nvSpPr>
        <p:spPr>
          <a:xfrm>
            <a:off x="5751195" y="1689636"/>
            <a:ext cx="68961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US: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BD8D718-5972-C398-6828-C9E5925268C4}"/>
              </a:ext>
            </a:extLst>
          </p:cNvPr>
          <p:cNvCxnSpPr/>
          <p:nvPr/>
        </p:nvCxnSpPr>
        <p:spPr>
          <a:xfrm>
            <a:off x="5224780" y="2182079"/>
            <a:ext cx="174244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7CB60FFD-E135-0383-A4E1-5709C07215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38705" y="2713031"/>
            <a:ext cx="3412490" cy="341249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A9D74DD-755C-511E-B045-509082F176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440805" y="2713031"/>
            <a:ext cx="3412490" cy="341249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3F3279E-77CD-A1D1-F76E-3CE4F7C8AF19}"/>
              </a:ext>
            </a:extLst>
          </p:cNvPr>
          <p:cNvSpPr txBox="1"/>
          <p:nvPr/>
        </p:nvSpPr>
        <p:spPr>
          <a:xfrm>
            <a:off x="4547870" y="2232112"/>
            <a:ext cx="30962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Bonds with high </a:t>
            </a:r>
            <a:r>
              <a:rPr kumimoji="0" lang="it-IT" sz="2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volatility</a:t>
            </a:r>
            <a:endParaRPr kumimoji="0" lang="it-IT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38488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C12110-580E-0F02-8F84-AC7F1AB74A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7E018806-8A78-0EC9-C4D1-4F3542A2F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28699"/>
            <a:ext cx="10515600" cy="755323"/>
          </a:xfrm>
        </p:spPr>
        <p:txBody>
          <a:bodyPr/>
          <a:lstStyle/>
          <a:p>
            <a:pPr algn="ctr"/>
            <a:r>
              <a:rPr lang="it-IT" dirty="0"/>
              <a:t>The Newton </a:t>
            </a:r>
            <a:r>
              <a:rPr lang="it-IT" dirty="0" err="1"/>
              <a:t>method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C71583-E8CC-188E-E75F-55E6EC9DE845}"/>
              </a:ext>
            </a:extLst>
          </p:cNvPr>
          <p:cNvSpPr txBox="1"/>
          <p:nvPr/>
        </p:nvSpPr>
        <p:spPr>
          <a:xfrm>
            <a:off x="5751195" y="1689636"/>
            <a:ext cx="68961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600" dirty="0"/>
              <a:t>US: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AD23736-46B7-DB60-DF35-E3F72B5D6F01}"/>
              </a:ext>
            </a:extLst>
          </p:cNvPr>
          <p:cNvCxnSpPr/>
          <p:nvPr/>
        </p:nvCxnSpPr>
        <p:spPr>
          <a:xfrm>
            <a:off x="5224780" y="2182079"/>
            <a:ext cx="174244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CCBFD74-6DFC-4302-F345-17CC21138648}"/>
              </a:ext>
            </a:extLst>
          </p:cNvPr>
          <p:cNvSpPr txBox="1"/>
          <p:nvPr/>
        </p:nvSpPr>
        <p:spPr>
          <a:xfrm>
            <a:off x="4727575" y="2232111"/>
            <a:ext cx="27368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 err="1"/>
              <a:t>Inverted</a:t>
            </a:r>
            <a:r>
              <a:rPr lang="it-IT" sz="2200" dirty="0"/>
              <a:t> yields </a:t>
            </a:r>
            <a:r>
              <a:rPr lang="it-IT" sz="2200" dirty="0" err="1"/>
              <a:t>curves</a:t>
            </a:r>
            <a:endParaRPr lang="it-IT" sz="22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4737CCC-A5CB-CB7C-63F5-D98A70EF5A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89766" y="2630168"/>
            <a:ext cx="3567431" cy="3567431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FE0FDFF-C1A8-2612-E910-45429E5B16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534803" y="2646583"/>
            <a:ext cx="3567431" cy="356743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035000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1F432B-7C10-B182-92CA-F2622691D7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5360092E-F4FA-F97E-7DB8-EFC7C8671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28699"/>
            <a:ext cx="10515600" cy="755323"/>
          </a:xfrm>
        </p:spPr>
        <p:txBody>
          <a:bodyPr/>
          <a:lstStyle/>
          <a:p>
            <a:pPr algn="ctr"/>
            <a:r>
              <a:rPr lang="it-IT" dirty="0"/>
              <a:t>The Newton </a:t>
            </a:r>
            <a:r>
              <a:rPr lang="it-IT" dirty="0" err="1"/>
              <a:t>method</a:t>
            </a:r>
            <a:r>
              <a:rPr lang="it-IT" dirty="0"/>
              <a:t> VS GD </a:t>
            </a:r>
            <a:r>
              <a:rPr lang="it-IT" dirty="0" err="1"/>
              <a:t>method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2D709E-E320-A904-505D-09AFA3DA1CD3}"/>
              </a:ext>
            </a:extLst>
          </p:cNvPr>
          <p:cNvSpPr txBox="1"/>
          <p:nvPr/>
        </p:nvSpPr>
        <p:spPr>
          <a:xfrm>
            <a:off x="5239385" y="1664620"/>
            <a:ext cx="171323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Portugal: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4A91DD3-8837-AE5C-36F7-B93B1339F0BF}"/>
              </a:ext>
            </a:extLst>
          </p:cNvPr>
          <p:cNvCxnSpPr/>
          <p:nvPr/>
        </p:nvCxnSpPr>
        <p:spPr>
          <a:xfrm>
            <a:off x="5224780" y="2182079"/>
            <a:ext cx="174244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D155655-6623-E026-4E6E-322F28B34F2B}"/>
              </a:ext>
            </a:extLst>
          </p:cNvPr>
          <p:cNvSpPr txBox="1"/>
          <p:nvPr/>
        </p:nvSpPr>
        <p:spPr>
          <a:xfrm>
            <a:off x="4727575" y="2232111"/>
            <a:ext cx="27368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Final</a:t>
            </a:r>
            <a:r>
              <a:rPr kumimoji="0" lang="it-IT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it-IT" sz="2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remarks</a:t>
            </a:r>
            <a:endParaRPr kumimoji="0" lang="it-IT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2EB8C33-2ACA-90D8-25A6-EC7082A93A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89766" y="2630168"/>
            <a:ext cx="3567431" cy="3567431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6B7D9A7-6EA7-01A8-A146-2DC631075E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534803" y="2646583"/>
            <a:ext cx="3567431" cy="356743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284042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5CEF7C-AEB2-B0FA-0AFD-D14CED691B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3DEE0E18-AD77-4ED8-209C-5A7FB5196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28699"/>
            <a:ext cx="10515600" cy="755323"/>
          </a:xfrm>
        </p:spPr>
        <p:txBody>
          <a:bodyPr/>
          <a:lstStyle/>
          <a:p>
            <a:pPr algn="ctr"/>
            <a:r>
              <a:rPr lang="it-IT" dirty="0"/>
              <a:t>The Newton </a:t>
            </a:r>
            <a:r>
              <a:rPr lang="en-US" dirty="0"/>
              <a:t>method</a:t>
            </a:r>
            <a:r>
              <a:rPr lang="it-IT" dirty="0"/>
              <a:t> VS GD </a:t>
            </a:r>
            <a:r>
              <a:rPr lang="it-IT" dirty="0" err="1"/>
              <a:t>method</a:t>
            </a:r>
            <a:endParaRPr lang="en-GB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CF39FB4-DEBC-151D-7CD1-3F87B3BC1D02}"/>
              </a:ext>
            </a:extLst>
          </p:cNvPr>
          <p:cNvCxnSpPr/>
          <p:nvPr/>
        </p:nvCxnSpPr>
        <p:spPr>
          <a:xfrm>
            <a:off x="5224780" y="2182079"/>
            <a:ext cx="174244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EE2E83F-658A-52F1-D0CE-A2B69159E05A}"/>
              </a:ext>
            </a:extLst>
          </p:cNvPr>
          <p:cNvSpPr txBox="1"/>
          <p:nvPr/>
        </p:nvSpPr>
        <p:spPr>
          <a:xfrm>
            <a:off x="4727575" y="1749374"/>
            <a:ext cx="2736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Final</a:t>
            </a:r>
            <a:r>
              <a:rPr kumimoji="0" lang="it-IT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it-IT" sz="2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remarks</a:t>
            </a:r>
            <a:endParaRPr kumimoji="0" lang="it-IT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137B14EC-A0E4-DC27-7DBC-46251CDCDFFC}"/>
              </a:ext>
            </a:extLst>
          </p:cNvPr>
          <p:cNvSpPr txBox="1"/>
          <p:nvPr/>
        </p:nvSpPr>
        <p:spPr>
          <a:xfrm>
            <a:off x="1551709" y="2724727"/>
            <a:ext cx="9615055" cy="3359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2400" dirty="0"/>
              <a:t>Newton</a:t>
            </a:r>
            <a:r>
              <a:rPr lang="it-IT" sz="2400" dirty="0"/>
              <a:t> </a:t>
            </a:r>
            <a:r>
              <a:rPr lang="it-IT" sz="2400" dirty="0" err="1"/>
              <a:t>method</a:t>
            </a:r>
            <a:r>
              <a:rPr lang="it-IT" sz="2400" dirty="0"/>
              <a:t> </a:t>
            </a:r>
            <a:r>
              <a:rPr lang="it-IT" sz="2400" dirty="0" err="1"/>
              <a:t>is</a:t>
            </a:r>
            <a:r>
              <a:rPr lang="it-IT" sz="2400" dirty="0"/>
              <a:t> way more precise </a:t>
            </a:r>
            <a:r>
              <a:rPr lang="it-IT" sz="2400" dirty="0" err="1"/>
              <a:t>than</a:t>
            </a:r>
            <a:r>
              <a:rPr lang="it-IT" sz="2400" dirty="0"/>
              <a:t> </a:t>
            </a:r>
            <a:r>
              <a:rPr lang="it-IT" sz="2400" dirty="0" err="1"/>
              <a:t>Gradient</a:t>
            </a:r>
            <a:r>
              <a:rPr lang="it-IT" sz="2400" dirty="0"/>
              <a:t> </a:t>
            </a:r>
            <a:r>
              <a:rPr lang="it-IT" sz="2400" dirty="0" err="1"/>
              <a:t>descent</a:t>
            </a:r>
            <a:r>
              <a:rPr lang="it-IT" sz="2400" dirty="0"/>
              <a:t> and </a:t>
            </a:r>
            <a:r>
              <a:rPr lang="it-IT" sz="2400" dirty="0" err="1"/>
              <a:t>requires</a:t>
            </a:r>
            <a:r>
              <a:rPr lang="it-IT" sz="2400" dirty="0"/>
              <a:t> </a:t>
            </a:r>
            <a:r>
              <a:rPr lang="it-IT" sz="2400" dirty="0" err="1"/>
              <a:t>less</a:t>
            </a:r>
            <a:r>
              <a:rPr lang="it-IT" sz="2400" dirty="0"/>
              <a:t> </a:t>
            </a:r>
            <a:r>
              <a:rPr lang="it-IT" sz="2400" dirty="0" err="1"/>
              <a:t>iterations</a:t>
            </a:r>
            <a:endParaRPr lang="it-IT" sz="2400" dirty="0"/>
          </a:p>
          <a:p>
            <a:pPr marL="342900" indent="-34290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it-IT" sz="2400" dirty="0"/>
              <a:t>Newton </a:t>
            </a:r>
            <a:r>
              <a:rPr lang="it-IT" sz="2400" dirty="0" err="1"/>
              <a:t>is</a:t>
            </a:r>
            <a:r>
              <a:rPr lang="it-IT" sz="2400" dirty="0"/>
              <a:t> </a:t>
            </a:r>
            <a:r>
              <a:rPr lang="it-IT" sz="2400" dirty="0" err="1"/>
              <a:t>not</a:t>
            </a:r>
            <a:r>
              <a:rPr lang="it-IT" sz="2400" dirty="0"/>
              <a:t> </a:t>
            </a:r>
            <a:r>
              <a:rPr lang="it-IT" sz="2400" dirty="0" err="1"/>
              <a:t>very</a:t>
            </a:r>
            <a:r>
              <a:rPr lang="it-IT" sz="2400" dirty="0"/>
              <a:t> sensitive to the </a:t>
            </a:r>
            <a:r>
              <a:rPr lang="it-IT" sz="2400" dirty="0" err="1"/>
              <a:t>choice</a:t>
            </a:r>
            <a:r>
              <a:rPr lang="it-IT" sz="2400" dirty="0"/>
              <a:t> of </a:t>
            </a:r>
            <a:r>
              <a:rPr lang="it-IT" sz="2400" dirty="0" err="1"/>
              <a:t>starting</a:t>
            </a:r>
            <a:r>
              <a:rPr lang="it-IT" sz="2400" dirty="0"/>
              <a:t> points</a:t>
            </a:r>
          </a:p>
          <a:p>
            <a:pPr marL="342900" indent="-34290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it-IT" sz="2400" dirty="0" err="1"/>
              <a:t>It</a:t>
            </a:r>
            <a:r>
              <a:rPr lang="it-IT" sz="2400" dirty="0"/>
              <a:t> </a:t>
            </a:r>
            <a:r>
              <a:rPr lang="it-IT" sz="2400" dirty="0" err="1"/>
              <a:t>requires</a:t>
            </a:r>
            <a:r>
              <a:rPr lang="it-IT" sz="2400" dirty="0"/>
              <a:t> to compute the </a:t>
            </a:r>
            <a:r>
              <a:rPr lang="it-IT" sz="2400" dirty="0" err="1"/>
              <a:t>Hessian</a:t>
            </a:r>
            <a:r>
              <a:rPr lang="it-IT" sz="2400" dirty="0"/>
              <a:t> and </a:t>
            </a:r>
            <a:r>
              <a:rPr lang="it-IT" sz="2400" dirty="0" err="1"/>
              <a:t>its</a:t>
            </a:r>
            <a:r>
              <a:rPr lang="it-IT" sz="2400" dirty="0"/>
              <a:t> inverse, </a:t>
            </a:r>
            <a:r>
              <a:rPr lang="it-IT" sz="2400" dirty="0" err="1"/>
              <a:t>this</a:t>
            </a:r>
            <a:r>
              <a:rPr lang="it-IT" sz="2400" dirty="0"/>
              <a:t> </a:t>
            </a:r>
            <a:r>
              <a:rPr lang="it-IT" sz="2400" dirty="0" err="1"/>
              <a:t>implies</a:t>
            </a:r>
            <a:r>
              <a:rPr lang="it-IT" sz="2400" dirty="0"/>
              <a:t> a 15 times </a:t>
            </a:r>
            <a:r>
              <a:rPr lang="it-IT" sz="2400" dirty="0" err="1"/>
              <a:t>higher</a:t>
            </a:r>
            <a:r>
              <a:rPr lang="it-IT" sz="2400" dirty="0"/>
              <a:t> </a:t>
            </a:r>
            <a:r>
              <a:rPr lang="it-IT" sz="2400" dirty="0" err="1"/>
              <a:t>computational</a:t>
            </a:r>
            <a:r>
              <a:rPr lang="it-IT" sz="2400" dirty="0"/>
              <a:t> time w.r.t. GD</a:t>
            </a:r>
          </a:p>
          <a:p>
            <a:pPr marL="342900" indent="-34290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it-IT" sz="2400" dirty="0" err="1"/>
              <a:t>Gradient</a:t>
            </a:r>
            <a:r>
              <a:rPr lang="it-IT" sz="2400" dirty="0"/>
              <a:t> </a:t>
            </a:r>
            <a:r>
              <a:rPr lang="it-IT" sz="2400" dirty="0" err="1"/>
              <a:t>Descent</a:t>
            </a:r>
            <a:r>
              <a:rPr lang="it-IT" sz="2400" dirty="0"/>
              <a:t> </a:t>
            </a:r>
            <a:r>
              <a:rPr lang="it-IT" sz="2400" dirty="0" err="1"/>
              <a:t>is</a:t>
            </a:r>
            <a:r>
              <a:rPr lang="it-IT" sz="2400" dirty="0"/>
              <a:t> </a:t>
            </a:r>
            <a:r>
              <a:rPr lang="it-IT" sz="2400" dirty="0" err="1"/>
              <a:t>not</a:t>
            </a:r>
            <a:r>
              <a:rPr lang="it-IT" sz="2400" dirty="0"/>
              <a:t> </a:t>
            </a:r>
            <a:r>
              <a:rPr lang="it-IT" sz="2400" dirty="0" err="1"/>
              <a:t>able</a:t>
            </a:r>
            <a:r>
              <a:rPr lang="it-IT" sz="2400" dirty="0"/>
              <a:t> to exploit the </a:t>
            </a:r>
            <a:r>
              <a:rPr lang="it-IT" sz="2400" dirty="0" err="1"/>
              <a:t>additional</a:t>
            </a:r>
            <a:r>
              <a:rPr lang="it-IT" sz="2400" dirty="0"/>
              <a:t> </a:t>
            </a:r>
            <a:r>
              <a:rPr lang="it-IT" sz="2400" dirty="0" err="1"/>
              <a:t>term</a:t>
            </a:r>
            <a:r>
              <a:rPr lang="it-IT" sz="2400" dirty="0"/>
              <a:t> of the NSS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320792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0EA1EE-A018-2E1C-B0EC-7DC03F3D77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"/>
          <p:cNvSpPr txBox="1">
            <a:spLocks/>
          </p:cNvSpPr>
          <p:nvPr/>
        </p:nvSpPr>
        <p:spPr>
          <a:xfrm>
            <a:off x="841948" y="1059504"/>
            <a:ext cx="10508105" cy="7514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ea typeface="Cambria Math" panose="02040503050406030204" pitchFamily="18" charset="0"/>
              </a:rPr>
              <a:t>Quasi-Newton Methods and BFGS algorithm </a:t>
            </a:r>
            <a:endParaRPr lang="it-IT" dirty="0"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Sottotitolo 2"/>
              <p:cNvSpPr txBox="1">
                <a:spLocks/>
              </p:cNvSpPr>
              <p:nvPr/>
            </p:nvSpPr>
            <p:spPr>
              <a:xfrm>
                <a:off x="937138" y="1734548"/>
                <a:ext cx="10330721" cy="325996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  <a:buClr>
                    <a:srgbClr val="FF0000"/>
                  </a:buClr>
                  <a:buFont typeface="Wingdings" panose="05000000000000000000" pitchFamily="2" charset="2"/>
                  <a:buChar char="Ø"/>
                </a:pPr>
                <a:r>
                  <a:rPr lang="it-IT" sz="2200" dirty="0">
                    <a:ea typeface="Cambria Math" panose="02040503050406030204" pitchFamily="18" charset="0"/>
                  </a:rPr>
                  <a:t> Recall </a:t>
                </a:r>
                <a:r>
                  <a:rPr lang="it-IT" sz="2200" dirty="0" err="1">
                    <a:ea typeface="Cambria Math" panose="02040503050406030204" pitchFamily="18" charset="0"/>
                  </a:rPr>
                  <a:t>that</a:t>
                </a:r>
                <a:r>
                  <a:rPr lang="it-IT" sz="2200" dirty="0">
                    <a:ea typeface="Cambria Math" panose="02040503050406030204" pitchFamily="18" charset="0"/>
                  </a:rPr>
                  <a:t> in </a:t>
                </a:r>
                <a:r>
                  <a:rPr lang="it-IT" sz="2200" dirty="0" err="1">
                    <a:ea typeface="Cambria Math" panose="02040503050406030204" pitchFamily="18" charset="0"/>
                  </a:rPr>
                  <a:t>Newton’s</a:t>
                </a:r>
                <a:r>
                  <a:rPr lang="it-IT" sz="2200" dirty="0">
                    <a:ea typeface="Cambria Math" panose="02040503050406030204" pitchFamily="18" charset="0"/>
                  </a:rPr>
                  <a:t> </a:t>
                </a:r>
                <a:r>
                  <a:rPr lang="it-IT" sz="2200" dirty="0" err="1">
                    <a:ea typeface="Cambria Math" panose="02040503050406030204" pitchFamily="18" charset="0"/>
                  </a:rPr>
                  <a:t>method</a:t>
                </a:r>
                <a:r>
                  <a:rPr lang="it-IT" sz="2200" dirty="0">
                    <a:ea typeface="Cambria Math" panose="02040503050406030204" pitchFamily="18" charset="0"/>
                  </a:rPr>
                  <a:t>:</a:t>
                </a:r>
              </a:p>
              <a:p>
                <a:pPr algn="just">
                  <a:lnSpc>
                    <a:spcPct val="150000"/>
                  </a:lnSpc>
                </a:pPr>
                <a:endParaRPr lang="it-IT" sz="2200" dirty="0">
                  <a:ea typeface="Cambria Math" panose="02040503050406030204" pitchFamily="18" charset="0"/>
                </a:endParaRPr>
              </a:p>
              <a:p>
                <a:pPr marL="0" indent="0" algn="just">
                  <a:lnSpc>
                    <a:spcPct val="150000"/>
                  </a:lnSpc>
                  <a:buNone/>
                </a:pPr>
                <a:r>
                  <a:rPr lang="it-IT" sz="2200" dirty="0" err="1">
                    <a:ea typeface="Cambria Math" panose="02040503050406030204" pitchFamily="18" charset="0"/>
                  </a:rPr>
                  <a:t>where</a:t>
                </a:r>
                <a:r>
                  <a:rPr lang="it-IT" sz="22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it-IT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it-IT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it-IT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it-IT" sz="2200" dirty="0">
                    <a:ea typeface="Cambria Math" panose="02040503050406030204" pitchFamily="18" charset="0"/>
                  </a:rPr>
                  <a:t> </a:t>
                </a:r>
                <a:r>
                  <a:rPr lang="it-IT" sz="2200" dirty="0" err="1">
                    <a:ea typeface="Cambria Math" panose="02040503050406030204" pitchFamily="18" charset="0"/>
                  </a:rPr>
                  <a:t>is</a:t>
                </a:r>
                <a:r>
                  <a:rPr lang="it-IT" sz="2200" dirty="0">
                    <a:ea typeface="Cambria Math" panose="02040503050406030204" pitchFamily="18" charset="0"/>
                  </a:rPr>
                  <a:t> a positive definite </a:t>
                </a:r>
                <a:r>
                  <a:rPr lang="it-IT" sz="2200" dirty="0" err="1">
                    <a:ea typeface="Cambria Math" panose="02040503050406030204" pitchFamily="18" charset="0"/>
                  </a:rPr>
                  <a:t>Hessian</a:t>
                </a:r>
                <a:r>
                  <a:rPr lang="it-IT" sz="2200" dirty="0">
                    <a:ea typeface="Cambria Math" panose="02040503050406030204" pitchFamily="18" charset="0"/>
                  </a:rPr>
                  <a:t>. </a:t>
                </a:r>
                <a:r>
                  <a:rPr lang="it-IT" sz="2200" dirty="0" err="1">
                    <a:ea typeface="Cambria Math" panose="02040503050406030204" pitchFamily="18" charset="0"/>
                  </a:rPr>
                  <a:t>If</a:t>
                </a:r>
                <a:r>
                  <a:rPr lang="it-IT" sz="2200" dirty="0">
                    <a:ea typeface="Cambria Math" panose="02040503050406030204" pitchFamily="18" charset="0"/>
                  </a:rPr>
                  <a:t> </a:t>
                </a:r>
                <a:r>
                  <a:rPr lang="it-IT" sz="2200" dirty="0" err="1">
                    <a:ea typeface="Cambria Math" panose="02040503050406030204" pitchFamily="18" charset="0"/>
                  </a:rPr>
                  <a:t>instead</a:t>
                </a:r>
                <a:r>
                  <a:rPr lang="it-IT" sz="2200" dirty="0">
                    <a:ea typeface="Cambria Math" panose="02040503050406030204" pitchFamily="18" charset="0"/>
                  </a:rPr>
                  <a:t> of the </a:t>
                </a:r>
                <a:r>
                  <a:rPr lang="it-IT" sz="2200" dirty="0" err="1">
                    <a:ea typeface="Cambria Math" panose="02040503050406030204" pitchFamily="18" charset="0"/>
                  </a:rPr>
                  <a:t>Hessian</a:t>
                </a:r>
                <a:r>
                  <a:rPr lang="it-IT" sz="22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it-IT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it-IT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it-IT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it-IT" sz="2200" dirty="0">
                    <a:ea typeface="Cambria Math" panose="02040503050406030204" pitchFamily="18" charset="0"/>
                  </a:rPr>
                  <a:t> </a:t>
                </a:r>
                <a:r>
                  <a:rPr lang="it-IT" sz="2200" dirty="0" err="1">
                    <a:ea typeface="Cambria Math" panose="02040503050406030204" pitchFamily="18" charset="0"/>
                  </a:rPr>
                  <a:t>we</a:t>
                </a:r>
                <a:r>
                  <a:rPr lang="it-IT" sz="2200" dirty="0">
                    <a:ea typeface="Cambria Math" panose="02040503050406030204" pitchFamily="18" charset="0"/>
                  </a:rPr>
                  <a:t> use an </a:t>
                </a:r>
                <a:r>
                  <a:rPr lang="it-IT" sz="2200" dirty="0" err="1">
                    <a:ea typeface="Cambria Math" panose="02040503050406030204" pitchFamily="18" charset="0"/>
                  </a:rPr>
                  <a:t>approximation</a:t>
                </a:r>
                <a:r>
                  <a:rPr lang="it-IT" sz="22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2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it-IT" sz="2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it-IT" sz="2200" dirty="0">
                    <a:ea typeface="Cambria Math" panose="02040503050406030204" pitchFamily="18" charset="0"/>
                  </a:rPr>
                  <a:t> ≈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it-IT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it-IT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it-IT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it-IT" sz="2200" dirty="0">
                    <a:ea typeface="Cambria Math" panose="02040503050406030204" pitchFamily="18" charset="0"/>
                  </a:rPr>
                  <a:t>, </a:t>
                </a:r>
                <a:r>
                  <a:rPr lang="it-IT" sz="2200" dirty="0" err="1">
                    <a:ea typeface="Cambria Math" panose="02040503050406030204" pitchFamily="18" charset="0"/>
                  </a:rPr>
                  <a:t>we</a:t>
                </a:r>
                <a:r>
                  <a:rPr lang="it-IT" sz="2200" dirty="0">
                    <a:ea typeface="Cambria Math" panose="02040503050406030204" pitchFamily="18" charset="0"/>
                  </a:rPr>
                  <a:t> can </a:t>
                </a:r>
                <a:r>
                  <a:rPr lang="it-IT" sz="2200" dirty="0" err="1">
                    <a:ea typeface="Cambria Math" panose="02040503050406030204" pitchFamily="18" charset="0"/>
                  </a:rPr>
                  <a:t>have</a:t>
                </a:r>
                <a:r>
                  <a:rPr lang="it-IT" sz="2200" dirty="0">
                    <a:ea typeface="Cambria Math" panose="02040503050406030204" pitchFamily="18" charset="0"/>
                  </a:rPr>
                  <a:t> a </a:t>
                </a:r>
                <a:r>
                  <a:rPr lang="it-IT" sz="2200" dirty="0" err="1">
                    <a:ea typeface="Cambria Math" panose="02040503050406030204" pitchFamily="18" charset="0"/>
                  </a:rPr>
                  <a:t>much</a:t>
                </a:r>
                <a:r>
                  <a:rPr lang="it-IT" sz="2200" dirty="0">
                    <a:ea typeface="Cambria Math" panose="02040503050406030204" pitchFamily="18" charset="0"/>
                  </a:rPr>
                  <a:t> </a:t>
                </a:r>
                <a:r>
                  <a:rPr lang="it-IT" sz="2200" dirty="0" err="1">
                    <a:ea typeface="Cambria Math" panose="02040503050406030204" pitchFamily="18" charset="0"/>
                  </a:rPr>
                  <a:t>faster</a:t>
                </a:r>
                <a:r>
                  <a:rPr lang="it-IT" sz="2200" dirty="0">
                    <a:ea typeface="Cambria Math" panose="02040503050406030204" pitchFamily="18" charset="0"/>
                  </a:rPr>
                  <a:t> </a:t>
                </a:r>
                <a:r>
                  <a:rPr lang="it-IT" sz="2200" dirty="0" err="1">
                    <a:ea typeface="Cambria Math" panose="02040503050406030204" pitchFamily="18" charset="0"/>
                  </a:rPr>
                  <a:t>algorithm</a:t>
                </a:r>
                <a:r>
                  <a:rPr lang="it-IT" sz="2200" dirty="0">
                    <a:ea typeface="Cambria Math" panose="02040503050406030204" pitchFamily="18" charset="0"/>
                  </a:rPr>
                  <a:t> </a:t>
                </a:r>
                <a:r>
                  <a:rPr lang="it-IT" sz="2200" dirty="0" err="1">
                    <a:ea typeface="Cambria Math" panose="02040503050406030204" pitchFamily="18" charset="0"/>
                  </a:rPr>
                  <a:t>comparing</a:t>
                </a:r>
                <a:r>
                  <a:rPr lang="it-IT" sz="2200" dirty="0">
                    <a:ea typeface="Cambria Math" panose="02040503050406030204" pitchFamily="18" charset="0"/>
                  </a:rPr>
                  <a:t> to </a:t>
                </a:r>
                <a:r>
                  <a:rPr lang="it-IT" sz="2200" dirty="0" err="1">
                    <a:ea typeface="Cambria Math" panose="02040503050406030204" pitchFamily="18" charset="0"/>
                  </a:rPr>
                  <a:t>Newton’s</a:t>
                </a:r>
                <a:r>
                  <a:rPr lang="it-IT" sz="2200" dirty="0">
                    <a:ea typeface="Cambria Math" panose="02040503050406030204" pitchFamily="18" charset="0"/>
                  </a:rPr>
                  <a:t> </a:t>
                </a:r>
                <a:r>
                  <a:rPr lang="it-IT" sz="2200" dirty="0" err="1">
                    <a:ea typeface="Cambria Math" panose="02040503050406030204" pitchFamily="18" charset="0"/>
                  </a:rPr>
                  <a:t>method</a:t>
                </a:r>
                <a:r>
                  <a:rPr lang="it-IT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. </a:t>
                </a:r>
              </a:p>
            </p:txBody>
          </p:sp>
        </mc:Choice>
        <mc:Fallback>
          <p:sp>
            <p:nvSpPr>
              <p:cNvPr id="12" name="Sottotitol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138" y="1734548"/>
                <a:ext cx="10330721" cy="3259962"/>
              </a:xfrm>
              <a:prstGeom prst="rect">
                <a:avLst/>
              </a:prstGeom>
              <a:blipFill>
                <a:blip r:embed="rId3"/>
                <a:stretch>
                  <a:fillRect l="-767" r="-8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ttangolo 12"/>
          <p:cNvSpPr/>
          <p:nvPr/>
        </p:nvSpPr>
        <p:spPr>
          <a:xfrm>
            <a:off x="886621" y="4861709"/>
            <a:ext cx="10508105" cy="1055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it-IT" sz="2200" dirty="0">
                <a:ea typeface="Cambria Math" panose="02040503050406030204" pitchFamily="18" charset="0"/>
              </a:rPr>
              <a:t>The </a:t>
            </a:r>
            <a:r>
              <a:rPr lang="it-IT" sz="2200" dirty="0" err="1">
                <a:ea typeface="Cambria Math" panose="02040503050406030204" pitchFamily="18" charset="0"/>
              </a:rPr>
              <a:t>Hessian</a:t>
            </a:r>
            <a:r>
              <a:rPr lang="it-IT" sz="2200" dirty="0">
                <a:ea typeface="Cambria Math" panose="02040503050406030204" pitchFamily="18" charset="0"/>
              </a:rPr>
              <a:t> </a:t>
            </a:r>
            <a:r>
              <a:rPr lang="it-IT" sz="2200" dirty="0" err="1">
                <a:ea typeface="Cambria Math" panose="02040503050406030204" pitchFamily="18" charset="0"/>
              </a:rPr>
              <a:t>approximation</a:t>
            </a:r>
            <a:r>
              <a:rPr lang="it-IT" sz="2200" dirty="0">
                <a:ea typeface="Cambria Math" panose="02040503050406030204" pitchFamily="18" charset="0"/>
              </a:rPr>
              <a:t> B must </a:t>
            </a:r>
            <a:r>
              <a:rPr lang="it-IT" sz="2200" dirty="0" err="1">
                <a:ea typeface="Cambria Math" panose="02040503050406030204" pitchFamily="18" charset="0"/>
              </a:rPr>
              <a:t>satisfy</a:t>
            </a:r>
            <a:r>
              <a:rPr lang="it-IT" sz="2200" dirty="0">
                <a:ea typeface="Cambria Math" panose="02040503050406030204" pitchFamily="18" charset="0"/>
              </a:rPr>
              <a:t> the quasi-Newton </a:t>
            </a:r>
            <a:r>
              <a:rPr lang="it-IT" sz="2200" dirty="0" err="1">
                <a:ea typeface="Cambria Math" panose="02040503050406030204" pitchFamily="18" charset="0"/>
              </a:rPr>
              <a:t>condition</a:t>
            </a:r>
            <a:r>
              <a:rPr lang="it-IT" sz="2200" dirty="0">
                <a:ea typeface="Cambria Math" panose="02040503050406030204" pitchFamily="18" charset="0"/>
              </a:rPr>
              <a:t> (or </a:t>
            </a:r>
            <a:r>
              <a:rPr lang="it-IT" sz="2200" dirty="0" err="1">
                <a:ea typeface="Cambria Math" panose="02040503050406030204" pitchFamily="18" charset="0"/>
              </a:rPr>
              <a:t>secant</a:t>
            </a:r>
            <a:r>
              <a:rPr lang="it-IT" sz="2200" dirty="0">
                <a:ea typeface="Cambria Math" panose="02040503050406030204" pitchFamily="18" charset="0"/>
              </a:rPr>
              <a:t> </a:t>
            </a:r>
            <a:r>
              <a:rPr lang="it-IT" sz="2200" dirty="0" err="1">
                <a:ea typeface="Cambria Math" panose="02040503050406030204" pitchFamily="18" charset="0"/>
              </a:rPr>
              <a:t>equation</a:t>
            </a:r>
            <a:r>
              <a:rPr lang="it-IT" sz="2200" dirty="0">
                <a:ea typeface="Cambria Math" panose="02040503050406030204" pitchFamily="18" charset="0"/>
              </a:rPr>
              <a:t>): </a:t>
            </a:r>
          </a:p>
        </p:txBody>
      </p:sp>
      <p:pic>
        <p:nvPicPr>
          <p:cNvPr id="14" name="Immagine 13"/>
          <p:cNvPicPr>
            <a:picLocks noChangeAspect="1"/>
          </p:cNvPicPr>
          <p:nvPr/>
        </p:nvPicPr>
        <p:blipFill rotWithShape="1">
          <a:blip r:embed="rId4"/>
          <a:srcRect t="6343" b="1"/>
          <a:stretch/>
        </p:blipFill>
        <p:spPr>
          <a:xfrm>
            <a:off x="3251614" y="2316457"/>
            <a:ext cx="5619854" cy="679902"/>
          </a:xfrm>
          <a:prstGeom prst="rect">
            <a:avLst/>
          </a:prstGeom>
        </p:spPr>
      </p:pic>
      <p:pic>
        <p:nvPicPr>
          <p:cNvPr id="15" name="Immagin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20532" y="5784452"/>
            <a:ext cx="5550936" cy="846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2092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0EA1EE-A018-2E1C-B0EC-7DC03F3D77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 txBox="1">
            <a:spLocks/>
          </p:cNvSpPr>
          <p:nvPr/>
        </p:nvSpPr>
        <p:spPr>
          <a:xfrm>
            <a:off x="3807502" y="1148614"/>
            <a:ext cx="4576997" cy="6464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>
                <a:ea typeface="Cambria Math" panose="02040503050406030204" pitchFamily="18" charset="0"/>
              </a:rPr>
              <a:t>BFGS </a:t>
            </a:r>
            <a:r>
              <a:rPr lang="it-IT" dirty="0" err="1">
                <a:ea typeface="Cambria Math" panose="02040503050406030204" pitchFamily="18" charset="0"/>
              </a:rPr>
              <a:t>optimization</a:t>
            </a:r>
            <a:r>
              <a:rPr lang="it-IT" dirty="0">
                <a:ea typeface="Cambria Math" panose="02040503050406030204" pitchFamily="18" charset="0"/>
              </a:rPr>
              <a:t> </a:t>
            </a:r>
          </a:p>
        </p:txBody>
      </p:sp>
      <p:sp>
        <p:nvSpPr>
          <p:cNvPr id="3" name="Freccia in giù 2"/>
          <p:cNvSpPr/>
          <p:nvPr/>
        </p:nvSpPr>
        <p:spPr>
          <a:xfrm>
            <a:off x="5566349" y="4443421"/>
            <a:ext cx="1059303" cy="689547"/>
          </a:xfrm>
          <a:prstGeom prst="downArrow">
            <a:avLst/>
          </a:prstGeom>
          <a:ln w="76200">
            <a:solidFill>
              <a:srgbClr val="B3071B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0634" y="5256973"/>
            <a:ext cx="5970732" cy="1395459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4437" y="1919094"/>
            <a:ext cx="9403127" cy="2400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8421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0EA1EE-A018-2E1C-B0EC-7DC03F3D77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o 1"/>
          <p:cNvGrpSpPr/>
          <p:nvPr/>
        </p:nvGrpSpPr>
        <p:grpSpPr>
          <a:xfrm>
            <a:off x="1341121" y="1013841"/>
            <a:ext cx="9509758" cy="5844159"/>
            <a:chOff x="548641" y="145675"/>
            <a:chExt cx="10362789" cy="6491468"/>
          </a:xfrm>
        </p:grpSpPr>
        <p:pic>
          <p:nvPicPr>
            <p:cNvPr id="3" name="Immagine 2"/>
            <p:cNvPicPr>
              <a:picLocks noChangeAspect="1"/>
            </p:cNvPicPr>
            <p:nvPr/>
          </p:nvPicPr>
          <p:blipFill rotWithShape="1">
            <a:blip r:embed="rId3"/>
            <a:srcRect t="-1" r="50993" b="-523"/>
            <a:stretch/>
          </p:blipFill>
          <p:spPr>
            <a:xfrm>
              <a:off x="685109" y="145675"/>
              <a:ext cx="3241372" cy="3370523"/>
            </a:xfrm>
            <a:prstGeom prst="rect">
              <a:avLst/>
            </a:prstGeom>
          </p:spPr>
        </p:pic>
        <p:pic>
          <p:nvPicPr>
            <p:cNvPr id="4" name="Immagine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8641" y="3351090"/>
              <a:ext cx="3370936" cy="3286053"/>
            </a:xfrm>
            <a:prstGeom prst="rect">
              <a:avLst/>
            </a:prstGeom>
          </p:spPr>
        </p:pic>
        <p:pic>
          <p:nvPicPr>
            <p:cNvPr id="5" name="Immagine 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274777" y="404539"/>
              <a:ext cx="3022755" cy="2946551"/>
            </a:xfrm>
            <a:prstGeom prst="rect">
              <a:avLst/>
            </a:prstGeom>
          </p:spPr>
        </p:pic>
        <p:pic>
          <p:nvPicPr>
            <p:cNvPr id="6" name="Immagine 5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231750" y="3516199"/>
              <a:ext cx="3108810" cy="3120944"/>
            </a:xfrm>
            <a:prstGeom prst="rect">
              <a:avLst/>
            </a:prstGeom>
          </p:spPr>
        </p:pic>
        <p:pic>
          <p:nvPicPr>
            <p:cNvPr id="7" name="Immagine 6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717216" y="370361"/>
              <a:ext cx="3194214" cy="2921150"/>
            </a:xfrm>
            <a:prstGeom prst="rect">
              <a:avLst/>
            </a:prstGeom>
          </p:spPr>
        </p:pic>
        <p:pic>
          <p:nvPicPr>
            <p:cNvPr id="8" name="Immagine 7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899345" y="3516198"/>
              <a:ext cx="3012085" cy="3067821"/>
            </a:xfrm>
            <a:prstGeom prst="rect">
              <a:avLst/>
            </a:prstGeom>
          </p:spPr>
        </p:pic>
      </p:grpSp>
      <p:pic>
        <p:nvPicPr>
          <p:cNvPr id="9" name="Immagine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43333" y="4003236"/>
            <a:ext cx="2879566" cy="2806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6770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27949-F476-4BCE-629A-71EA451FF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520" y="1003526"/>
            <a:ext cx="10661074" cy="852460"/>
          </a:xfrm>
        </p:spPr>
        <p:txBody>
          <a:bodyPr>
            <a:normAutofit/>
          </a:bodyPr>
          <a:lstStyle/>
          <a:p>
            <a:pPr algn="ctr"/>
            <a:r>
              <a:rPr lang="en-KZ" dirty="0">
                <a:ea typeface="Jost Medium" pitchFamily="2" charset="77"/>
              </a:rPr>
              <a:t>What is Levenberg-Marquardt (LM) Method?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CABFE483-1013-F6EE-F8FF-B60EE1D4E60F}"/>
                  </a:ext>
                </a:extLst>
              </p:cNvPr>
              <p:cNvSpPr/>
              <p:nvPr/>
            </p:nvSpPr>
            <p:spPr>
              <a:xfrm>
                <a:off x="581605" y="2096458"/>
                <a:ext cx="10926904" cy="37580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Clr>
                    <a:srgbClr val="D50000"/>
                  </a:buClr>
                  <a:buFont typeface="Wingdings" pitchFamily="2" charset="2"/>
                  <a:buChar char="Ø"/>
                </a:pPr>
                <a:r>
                  <a:rPr lang="en-US" sz="2400" dirty="0">
                    <a:effectLst/>
                    <a:latin typeface="Jost Light"/>
                    <a:ea typeface="Jost Light" pitchFamily="2" charset="77"/>
                  </a:rPr>
                  <a:t>LM is used to solve non-linear least squares problems. </a:t>
                </a:r>
              </a:p>
              <a:p>
                <a:pPr marL="285750" indent="-285750">
                  <a:lnSpc>
                    <a:spcPct val="150000"/>
                  </a:lnSpc>
                  <a:buClr>
                    <a:srgbClr val="D50000"/>
                  </a:buClr>
                  <a:buFont typeface="Wingdings" pitchFamily="2" charset="2"/>
                  <a:buChar char="Ø"/>
                </a:pPr>
                <a:r>
                  <a:rPr lang="en-US" sz="2400" dirty="0">
                    <a:effectLst/>
                    <a:latin typeface="Jost Light"/>
                    <a:ea typeface="Jost Light" pitchFamily="2" charset="77"/>
                  </a:rPr>
                  <a:t>It combines aspects of both the gradient descent and Gauss-Newton methods</a:t>
                </a:r>
              </a:p>
              <a:p>
                <a:pPr marL="285750" indent="-285750">
                  <a:lnSpc>
                    <a:spcPct val="150000"/>
                  </a:lnSpc>
                  <a:buClr>
                    <a:srgbClr val="D50000"/>
                  </a:buClr>
                  <a:buFont typeface="Wingdings" pitchFamily="2" charset="2"/>
                  <a:buChar char="Ø"/>
                </a:pPr>
                <a:r>
                  <a:rPr lang="en-US" sz="2400" dirty="0">
                    <a:latin typeface="Jost Light"/>
                    <a:ea typeface="Jost Light" pitchFamily="2" charset="77"/>
                  </a:rPr>
                  <a:t>The formula is:</a:t>
                </a:r>
                <a:endParaRPr lang="en-US" sz="2400" dirty="0">
                  <a:effectLst/>
                  <a:latin typeface="Jost Light"/>
                  <a:ea typeface="Jost Light" pitchFamily="2" charset="77"/>
                </a:endParaRPr>
              </a:p>
              <a:p>
                <a:pPr>
                  <a:lnSpc>
                    <a:spcPct val="150000"/>
                  </a:lnSpc>
                  <a:buClr>
                    <a:srgbClr val="D50000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J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J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l-GR" sz="2400" b="0" i="0" smtClean="0">
                          <a:latin typeface="Cambria Math" panose="02040503050406030204" pitchFamily="18" charset="0"/>
                        </a:rPr>
                        <m:t>λ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sty m:val="p"/>
                        </m:rPr>
                        <a:rPr lang="el-GR" sz="2400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l-GR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J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f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l-GR" sz="2400" b="0" i="0" smtClean="0">
                          <a:latin typeface="Cambria Math" panose="02040503050406030204" pitchFamily="18" charset="0"/>
                        </a:rPr>
                        <m:t>β</m:t>
                      </m:r>
                      <m:r>
                        <a:rPr lang="el-GR" sz="2400" b="0" i="0" smtClean="0">
                          <a:latin typeface="Cambria Math" panose="02040503050406030204" pitchFamily="18" charset="0"/>
                        </a:rPr>
                        <m:t>)]</m:t>
                      </m:r>
                    </m:oMath>
                  </m:oMathPara>
                </a14:m>
                <a:endParaRPr lang="en-KZ" sz="2400" dirty="0">
                  <a:latin typeface="Jost Light"/>
                  <a:ea typeface="Jost Light" pitchFamily="2" charset="77"/>
                </a:endParaRPr>
              </a:p>
              <a:p>
                <a:pPr marL="285750" indent="-285750">
                  <a:lnSpc>
                    <a:spcPct val="150000"/>
                  </a:lnSpc>
                  <a:buClr>
                    <a:srgbClr val="D50000"/>
                  </a:buClr>
                  <a:buFont typeface="Wingdings" pitchFamily="2" charset="2"/>
                  <a:buChar char="Ø"/>
                </a:pPr>
                <a:endParaRPr lang="en-US" sz="1600" dirty="0">
                  <a:effectLst/>
                  <a:latin typeface="Jost Light" pitchFamily="2" charset="77"/>
                  <a:ea typeface="Jost Light" pitchFamily="2" charset="77"/>
                </a:endParaRPr>
              </a:p>
              <a:p>
                <a:pPr marL="285750" indent="-285750">
                  <a:lnSpc>
                    <a:spcPct val="150000"/>
                  </a:lnSpc>
                  <a:buClr>
                    <a:srgbClr val="D50000"/>
                  </a:buClr>
                  <a:buFont typeface="Wingdings" pitchFamily="2" charset="2"/>
                  <a:buChar char="Ø"/>
                </a:pPr>
                <a:endParaRPr lang="en-US" sz="1600" dirty="0">
                  <a:effectLst/>
                  <a:latin typeface="Jost Light" pitchFamily="2" charset="77"/>
                  <a:ea typeface="Jost Light" pitchFamily="2" charset="77"/>
                </a:endParaRPr>
              </a:p>
              <a:p>
                <a:pPr marL="285750" indent="-285750">
                  <a:lnSpc>
                    <a:spcPct val="150000"/>
                  </a:lnSpc>
                  <a:buClr>
                    <a:srgbClr val="D50000"/>
                  </a:buClr>
                  <a:buFont typeface="Wingdings" pitchFamily="2" charset="2"/>
                  <a:buChar char="v"/>
                </a:pPr>
                <a:endParaRPr lang="en-US" sz="1600" dirty="0">
                  <a:effectLst/>
                  <a:latin typeface="Jost Light" pitchFamily="2" charset="77"/>
                  <a:ea typeface="Jost Light" pitchFamily="2" charset="77"/>
                </a:endParaRPr>
              </a:p>
              <a:p>
                <a:pPr marL="285750" indent="-285750">
                  <a:lnSpc>
                    <a:spcPct val="150000"/>
                  </a:lnSpc>
                  <a:buClr>
                    <a:srgbClr val="D50000"/>
                  </a:buClr>
                  <a:buFont typeface="Wingdings" pitchFamily="2" charset="2"/>
                  <a:buChar char="Ø"/>
                </a:pPr>
                <a:endParaRPr lang="en-US" sz="1600" dirty="0">
                  <a:latin typeface="Jost Light" pitchFamily="2" charset="77"/>
                  <a:ea typeface="Jost Light" pitchFamily="2" charset="77"/>
                </a:endParaRPr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CABFE483-1013-F6EE-F8FF-B60EE1D4E6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605" y="2096458"/>
                <a:ext cx="10926904" cy="3758016"/>
              </a:xfrm>
              <a:prstGeom prst="rect">
                <a:avLst/>
              </a:prstGeom>
              <a:blipFill>
                <a:blip r:embed="rId2"/>
                <a:stretch>
                  <a:fillRect l="-72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angle 30">
            <a:extLst>
              <a:ext uri="{FF2B5EF4-FFF2-40B4-BE49-F238E27FC236}">
                <a16:creationId xmlns:a16="http://schemas.microsoft.com/office/drawing/2014/main" id="{3644AAE8-2BDF-AC64-480D-451F32DF0C16}"/>
              </a:ext>
            </a:extLst>
          </p:cNvPr>
          <p:cNvSpPr/>
          <p:nvPr/>
        </p:nvSpPr>
        <p:spPr>
          <a:xfrm>
            <a:off x="4371438" y="2978224"/>
            <a:ext cx="5319812" cy="7927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Clr>
                <a:srgbClr val="D50000"/>
              </a:buClr>
            </a:pPr>
            <a:endParaRPr lang="en-KZ" sz="1600" dirty="0">
              <a:latin typeface="Jost Light" pitchFamily="2" charset="77"/>
              <a:ea typeface="Jost Light" pitchFamily="2" charset="77"/>
            </a:endParaRPr>
          </a:p>
          <a:p>
            <a:pPr marL="285750" indent="-285750">
              <a:lnSpc>
                <a:spcPct val="150000"/>
              </a:lnSpc>
              <a:buClr>
                <a:srgbClr val="D50000"/>
              </a:buClr>
              <a:buFont typeface="Wingdings" pitchFamily="2" charset="2"/>
              <a:buChar char="Ø"/>
            </a:pPr>
            <a:endParaRPr lang="en-US" sz="1600" dirty="0">
              <a:latin typeface="Jost Light" pitchFamily="2" charset="77"/>
              <a:ea typeface="Jost Ligh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8135321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graph with a line and numbers&#10;&#10;Description automatically generated with medium confidence">
            <a:extLst>
              <a:ext uri="{FF2B5EF4-FFF2-40B4-BE49-F238E27FC236}">
                <a16:creationId xmlns:a16="http://schemas.microsoft.com/office/drawing/2014/main" id="{B082A0C8-0A04-8361-DA75-4B84999119F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799" y="1601684"/>
            <a:ext cx="2714065" cy="2715749"/>
          </a:xfrm>
          <a:prstGeom prst="roundRect">
            <a:avLst>
              <a:gd name="adj" fmla="val 6769"/>
            </a:avLst>
          </a:prstGeom>
          <a:effectLst>
            <a:outerShdw blurRad="50800" dist="38100" dir="8100000" algn="tr" rotWithShape="0">
              <a:srgbClr val="8F061A">
                <a:alpha val="40000"/>
              </a:srgbClr>
            </a:outerShdw>
          </a:effectLst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D795159C-856C-23A2-4B0B-518596422747}"/>
              </a:ext>
            </a:extLst>
          </p:cNvPr>
          <p:cNvSpPr txBox="1">
            <a:spLocks/>
          </p:cNvSpPr>
          <p:nvPr/>
        </p:nvSpPr>
        <p:spPr>
          <a:xfrm>
            <a:off x="286345" y="988599"/>
            <a:ext cx="11658600" cy="5349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KZ" dirty="0"/>
              <a:t>Results and Best Parameters</a:t>
            </a:r>
          </a:p>
        </p:txBody>
      </p:sp>
      <p:pic>
        <p:nvPicPr>
          <p:cNvPr id="12" name="Picture 11" descr="A graph with a line and numbers&#10;&#10;Description automatically generated">
            <a:extLst>
              <a:ext uri="{FF2B5EF4-FFF2-40B4-BE49-F238E27FC236}">
                <a16:creationId xmlns:a16="http://schemas.microsoft.com/office/drawing/2014/main" id="{F4193128-797F-6FFC-4BA3-605B8FF7D2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45" y="3850749"/>
            <a:ext cx="2715748" cy="2715748"/>
          </a:xfrm>
          <a:prstGeom prst="roundRect">
            <a:avLst>
              <a:gd name="adj" fmla="val 6769"/>
            </a:avLst>
          </a:prstGeom>
          <a:effectLst>
            <a:outerShdw blurRad="50800" dist="38100" dir="2700000" algn="tl" rotWithShape="0">
              <a:srgbClr val="4900E5">
                <a:alpha val="40000"/>
              </a:srgbClr>
            </a:outerShdw>
          </a:effectLst>
        </p:spPr>
      </p:pic>
      <p:pic>
        <p:nvPicPr>
          <p:cNvPr id="14" name="Picture 13" descr="A graph with a line and numbers&#10;&#10;Description automatically generated">
            <a:extLst>
              <a:ext uri="{FF2B5EF4-FFF2-40B4-BE49-F238E27FC236}">
                <a16:creationId xmlns:a16="http://schemas.microsoft.com/office/drawing/2014/main" id="{EBC79ABD-36E4-4A7A-18F1-9BCAEAA38D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4623" y="3850750"/>
            <a:ext cx="2715748" cy="2715748"/>
          </a:xfrm>
          <a:prstGeom prst="roundRect">
            <a:avLst>
              <a:gd name="adj" fmla="val 6769"/>
            </a:avLst>
          </a:prstGeom>
          <a:effectLst>
            <a:outerShdw blurRad="50800" dist="38100" dir="2700000" algn="tl" rotWithShape="0">
              <a:srgbClr val="4900E5">
                <a:alpha val="40000"/>
              </a:srgbClr>
            </a:outerShdw>
          </a:effectLst>
        </p:spPr>
      </p:pic>
      <p:pic>
        <p:nvPicPr>
          <p:cNvPr id="16" name="Picture 15" descr="A graph with a line and numbers&#10;&#10;Description automatically generated">
            <a:extLst>
              <a:ext uri="{FF2B5EF4-FFF2-40B4-BE49-F238E27FC236}">
                <a16:creationId xmlns:a16="http://schemas.microsoft.com/office/drawing/2014/main" id="{7902EB7B-CE6C-FE8A-6EAA-01F139E1CEC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9094" y="1601685"/>
            <a:ext cx="2715748" cy="2715748"/>
          </a:xfrm>
          <a:prstGeom prst="roundRect">
            <a:avLst>
              <a:gd name="adj" fmla="val 6769"/>
            </a:avLst>
          </a:prstGeom>
          <a:effectLst>
            <a:outerShdw blurRad="50800" dist="38100" dir="8100000" algn="tr" rotWithShape="0">
              <a:srgbClr val="8F061A">
                <a:alpha val="40000"/>
              </a:srgbClr>
            </a:outerShdw>
          </a:effectLst>
        </p:spPr>
      </p:pic>
      <p:pic>
        <p:nvPicPr>
          <p:cNvPr id="19" name="Picture 18" descr="A red circle with a white number on it&#10;&#10;Description automatically generated">
            <a:extLst>
              <a:ext uri="{FF2B5EF4-FFF2-40B4-BE49-F238E27FC236}">
                <a16:creationId xmlns:a16="http://schemas.microsoft.com/office/drawing/2014/main" id="{F500F929-E45C-94C5-9090-F515DCE38B3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3775" y="3900177"/>
            <a:ext cx="183600" cy="183600"/>
          </a:xfrm>
          <a:prstGeom prst="rect">
            <a:avLst/>
          </a:prstGeom>
        </p:spPr>
      </p:pic>
      <p:pic>
        <p:nvPicPr>
          <p:cNvPr id="21" name="Picture 20" descr="A red circle with white number three on it&#10;&#10;Description automatically generated">
            <a:extLst>
              <a:ext uri="{FF2B5EF4-FFF2-40B4-BE49-F238E27FC236}">
                <a16:creationId xmlns:a16="http://schemas.microsoft.com/office/drawing/2014/main" id="{7DBA6ED8-E50D-7F03-6592-E441A5156BA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2572" y="3900177"/>
            <a:ext cx="183600" cy="183600"/>
          </a:xfrm>
          <a:prstGeom prst="rect">
            <a:avLst/>
          </a:prstGeom>
        </p:spPr>
      </p:pic>
      <p:pic>
        <p:nvPicPr>
          <p:cNvPr id="23" name="Picture 22" descr="A red circle with a white number on it&#10;&#10;Description automatically generated">
            <a:extLst>
              <a:ext uri="{FF2B5EF4-FFF2-40B4-BE49-F238E27FC236}">
                <a16:creationId xmlns:a16="http://schemas.microsoft.com/office/drawing/2014/main" id="{48DC53D1-9F54-A67E-656D-A8B0552877D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0921" y="1649937"/>
            <a:ext cx="183600" cy="183600"/>
          </a:xfrm>
          <a:prstGeom prst="rect">
            <a:avLst/>
          </a:prstGeom>
        </p:spPr>
      </p:pic>
      <p:pic>
        <p:nvPicPr>
          <p:cNvPr id="25" name="Picture 24" descr="A red circle with a white number on it&#10;&#10;Description automatically generated">
            <a:extLst>
              <a:ext uri="{FF2B5EF4-FFF2-40B4-BE49-F238E27FC236}">
                <a16:creationId xmlns:a16="http://schemas.microsoft.com/office/drawing/2014/main" id="{4B2524D1-7D2C-796A-9A57-A2E46837CA0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405" y="1649937"/>
            <a:ext cx="183600" cy="183600"/>
          </a:xfrm>
          <a:prstGeom prst="rect">
            <a:avLst/>
          </a:prstGeom>
        </p:spPr>
      </p:pic>
      <p:sp>
        <p:nvSpPr>
          <p:cNvPr id="26" name="Arc 25">
            <a:extLst>
              <a:ext uri="{FF2B5EF4-FFF2-40B4-BE49-F238E27FC236}">
                <a16:creationId xmlns:a16="http://schemas.microsoft.com/office/drawing/2014/main" id="{05809304-16D0-836C-5EBF-27EDEBE5751E}"/>
              </a:ext>
            </a:extLst>
          </p:cNvPr>
          <p:cNvSpPr/>
          <p:nvPr/>
        </p:nvSpPr>
        <p:spPr>
          <a:xfrm rot="11901726" flipV="1">
            <a:off x="5824120" y="1665085"/>
            <a:ext cx="1259610" cy="892693"/>
          </a:xfrm>
          <a:custGeom>
            <a:avLst/>
            <a:gdLst>
              <a:gd name="connsiteX0" fmla="*/ 225950 w 1259610"/>
              <a:gd name="connsiteY0" fmla="*/ 103846 h 892693"/>
              <a:gd name="connsiteX1" fmla="*/ 755242 w 1259610"/>
              <a:gd name="connsiteY1" fmla="*/ 8942 h 892693"/>
              <a:gd name="connsiteX2" fmla="*/ 1246685 w 1259610"/>
              <a:gd name="connsiteY2" fmla="*/ 356381 h 892693"/>
              <a:gd name="connsiteX3" fmla="*/ 629805 w 1259610"/>
              <a:gd name="connsiteY3" fmla="*/ 446347 h 892693"/>
              <a:gd name="connsiteX4" fmla="*/ 225950 w 1259610"/>
              <a:gd name="connsiteY4" fmla="*/ 103846 h 892693"/>
              <a:gd name="connsiteX0" fmla="*/ 225950 w 1259610"/>
              <a:gd name="connsiteY0" fmla="*/ 103846 h 892693"/>
              <a:gd name="connsiteX1" fmla="*/ 755242 w 1259610"/>
              <a:gd name="connsiteY1" fmla="*/ 8942 h 892693"/>
              <a:gd name="connsiteX2" fmla="*/ 1246685 w 1259610"/>
              <a:gd name="connsiteY2" fmla="*/ 356381 h 89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59610" h="892693" stroke="0" extrusionOk="0">
                <a:moveTo>
                  <a:pt x="225950" y="103846"/>
                </a:moveTo>
                <a:cubicBezTo>
                  <a:pt x="368252" y="14002"/>
                  <a:pt x="537275" y="-6690"/>
                  <a:pt x="755242" y="8942"/>
                </a:cubicBezTo>
                <a:cubicBezTo>
                  <a:pt x="1022837" y="48841"/>
                  <a:pt x="1166188" y="182209"/>
                  <a:pt x="1246685" y="356381"/>
                </a:cubicBezTo>
                <a:cubicBezTo>
                  <a:pt x="1154171" y="409172"/>
                  <a:pt x="816494" y="454032"/>
                  <a:pt x="629805" y="446347"/>
                </a:cubicBezTo>
                <a:cubicBezTo>
                  <a:pt x="564241" y="434330"/>
                  <a:pt x="369815" y="201630"/>
                  <a:pt x="225950" y="103846"/>
                </a:cubicBezTo>
                <a:close/>
              </a:path>
              <a:path w="1259610" h="892693" fill="none" extrusionOk="0">
                <a:moveTo>
                  <a:pt x="225950" y="103846"/>
                </a:moveTo>
                <a:cubicBezTo>
                  <a:pt x="384759" y="18254"/>
                  <a:pt x="570961" y="-24941"/>
                  <a:pt x="755242" y="8942"/>
                </a:cubicBezTo>
                <a:cubicBezTo>
                  <a:pt x="984866" y="41856"/>
                  <a:pt x="1172653" y="203094"/>
                  <a:pt x="1246685" y="356381"/>
                </a:cubicBezTo>
              </a:path>
            </a:pathLst>
          </a:custGeom>
          <a:noFill/>
          <a:ln w="12700">
            <a:solidFill>
              <a:srgbClr val="D50000"/>
            </a:solidFill>
            <a:prstDash val="dash"/>
            <a:headEnd type="stealth" w="med" len="med"/>
            <a:tailEnd type="oval" w="med" len="med"/>
            <a:extLst>
              <a:ext uri="{C807C97D-BFC1-408E-A445-0C87EB9F89A2}">
                <ask:lineSketchStyleProps xmlns:ask="http://schemas.microsoft.com/office/drawing/2018/sketchyshapes" sd="1219033472">
                  <a:prstGeom prst="arc">
                    <a:avLst>
                      <a:gd name="adj1" fmla="val 13218029"/>
                      <a:gd name="adj2" fmla="val 21102149"/>
                    </a:avLst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KZ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88A90B1-CEC4-86B3-EC05-1EA50169D190}"/>
              </a:ext>
            </a:extLst>
          </p:cNvPr>
          <p:cNvSpPr/>
          <p:nvPr/>
        </p:nvSpPr>
        <p:spPr>
          <a:xfrm>
            <a:off x="6800556" y="1871560"/>
            <a:ext cx="528984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rgbClr val="D50000"/>
              </a:buClr>
              <a:buFont typeface="Wingdings" pitchFamily="2" charset="2"/>
              <a:buChar char="Ø"/>
            </a:pPr>
            <a:r>
              <a:rPr lang="en-US" sz="2000" dirty="0">
                <a:ea typeface="Jost Light" pitchFamily="2" charset="77"/>
              </a:rPr>
              <a:t>Demonstrates </a:t>
            </a:r>
            <a:r>
              <a:rPr lang="en-US" sz="2000" b="1" dirty="0">
                <a:ea typeface="Jost Light" pitchFamily="2" charset="77"/>
              </a:rPr>
              <a:t>rapid convergence </a:t>
            </a:r>
            <a:r>
              <a:rPr lang="en-US" sz="2000" dirty="0">
                <a:ea typeface="Jost Light" pitchFamily="2" charset="77"/>
              </a:rPr>
              <a:t>with high accuracy in parameter estimation.</a:t>
            </a:r>
          </a:p>
          <a:p>
            <a:pPr>
              <a:buClr>
                <a:srgbClr val="D50000"/>
              </a:buClr>
            </a:pPr>
            <a:endParaRPr lang="en-US" sz="2000" dirty="0">
              <a:ea typeface="Jost Light" pitchFamily="2" charset="77"/>
            </a:endParaRPr>
          </a:p>
          <a:p>
            <a:pPr marL="285750" indent="-285750">
              <a:buClr>
                <a:srgbClr val="D50000"/>
              </a:buClr>
              <a:buFont typeface="Wingdings" pitchFamily="2" charset="2"/>
              <a:buChar char="Ø"/>
            </a:pPr>
            <a:r>
              <a:rPr lang="en-US" sz="2000" b="1" dirty="0">
                <a:ea typeface="Jost Light" pitchFamily="2" charset="77"/>
              </a:rPr>
              <a:t>Best parameters </a:t>
            </a:r>
            <a:r>
              <a:rPr lang="en-US" sz="2000" dirty="0">
                <a:ea typeface="Jost Light" pitchFamily="2" charset="77"/>
              </a:rPr>
              <a:t>provide an almost perfect fit with minimal iterations.</a:t>
            </a:r>
          </a:p>
        </p:txBody>
      </p:sp>
      <p:sp>
        <p:nvSpPr>
          <p:cNvPr id="31" name="Arc 30">
            <a:extLst>
              <a:ext uri="{FF2B5EF4-FFF2-40B4-BE49-F238E27FC236}">
                <a16:creationId xmlns:a16="http://schemas.microsoft.com/office/drawing/2014/main" id="{139A8171-69B9-0AB2-935E-AAD953701382}"/>
              </a:ext>
            </a:extLst>
          </p:cNvPr>
          <p:cNvSpPr/>
          <p:nvPr/>
        </p:nvSpPr>
        <p:spPr>
          <a:xfrm rot="1203726" flipV="1">
            <a:off x="5069613" y="5699891"/>
            <a:ext cx="1259610" cy="892693"/>
          </a:xfrm>
          <a:custGeom>
            <a:avLst/>
            <a:gdLst>
              <a:gd name="connsiteX0" fmla="*/ 225950 w 1259610"/>
              <a:gd name="connsiteY0" fmla="*/ 103846 h 892693"/>
              <a:gd name="connsiteX1" fmla="*/ 755242 w 1259610"/>
              <a:gd name="connsiteY1" fmla="*/ 8942 h 892693"/>
              <a:gd name="connsiteX2" fmla="*/ 1246685 w 1259610"/>
              <a:gd name="connsiteY2" fmla="*/ 356381 h 892693"/>
              <a:gd name="connsiteX3" fmla="*/ 629805 w 1259610"/>
              <a:gd name="connsiteY3" fmla="*/ 446347 h 892693"/>
              <a:gd name="connsiteX4" fmla="*/ 225950 w 1259610"/>
              <a:gd name="connsiteY4" fmla="*/ 103846 h 892693"/>
              <a:gd name="connsiteX0" fmla="*/ 225950 w 1259610"/>
              <a:gd name="connsiteY0" fmla="*/ 103846 h 892693"/>
              <a:gd name="connsiteX1" fmla="*/ 755242 w 1259610"/>
              <a:gd name="connsiteY1" fmla="*/ 8942 h 892693"/>
              <a:gd name="connsiteX2" fmla="*/ 1246685 w 1259610"/>
              <a:gd name="connsiteY2" fmla="*/ 356381 h 89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59610" h="892693" stroke="0" extrusionOk="0">
                <a:moveTo>
                  <a:pt x="225950" y="103846"/>
                </a:moveTo>
                <a:cubicBezTo>
                  <a:pt x="368252" y="14002"/>
                  <a:pt x="537275" y="-6690"/>
                  <a:pt x="755242" y="8942"/>
                </a:cubicBezTo>
                <a:cubicBezTo>
                  <a:pt x="1022837" y="48841"/>
                  <a:pt x="1166188" y="182209"/>
                  <a:pt x="1246685" y="356381"/>
                </a:cubicBezTo>
                <a:cubicBezTo>
                  <a:pt x="1154171" y="409172"/>
                  <a:pt x="816494" y="454032"/>
                  <a:pt x="629805" y="446347"/>
                </a:cubicBezTo>
                <a:cubicBezTo>
                  <a:pt x="564241" y="434330"/>
                  <a:pt x="369815" y="201630"/>
                  <a:pt x="225950" y="103846"/>
                </a:cubicBezTo>
                <a:close/>
              </a:path>
              <a:path w="1259610" h="892693" fill="none" extrusionOk="0">
                <a:moveTo>
                  <a:pt x="225950" y="103846"/>
                </a:moveTo>
                <a:cubicBezTo>
                  <a:pt x="384759" y="18254"/>
                  <a:pt x="570961" y="-24941"/>
                  <a:pt x="755242" y="8942"/>
                </a:cubicBezTo>
                <a:cubicBezTo>
                  <a:pt x="984866" y="41856"/>
                  <a:pt x="1172653" y="203094"/>
                  <a:pt x="1246685" y="356381"/>
                </a:cubicBezTo>
              </a:path>
            </a:pathLst>
          </a:custGeom>
          <a:noFill/>
          <a:ln w="12700">
            <a:solidFill>
              <a:srgbClr val="D50000"/>
            </a:solidFill>
            <a:prstDash val="dash"/>
            <a:headEnd type="stealth" w="med" len="med"/>
            <a:tailEnd type="oval" w="med" len="med"/>
            <a:extLst>
              <a:ext uri="{C807C97D-BFC1-408E-A445-0C87EB9F89A2}">
                <ask:lineSketchStyleProps xmlns:ask="http://schemas.microsoft.com/office/drawing/2018/sketchyshapes" sd="1219033472">
                  <a:prstGeom prst="arc">
                    <a:avLst>
                      <a:gd name="adj1" fmla="val 13218029"/>
                      <a:gd name="adj2" fmla="val 21102149"/>
                    </a:avLst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KZ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4186D06-C81A-0E5D-8B68-09FC37E14E64}"/>
              </a:ext>
            </a:extLst>
          </p:cNvPr>
          <p:cNvSpPr/>
          <p:nvPr/>
        </p:nvSpPr>
        <p:spPr>
          <a:xfrm>
            <a:off x="301761" y="4774551"/>
            <a:ext cx="572749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D50000"/>
              </a:buClr>
            </a:pPr>
            <a:r>
              <a:rPr lang="en-US" sz="2400" dirty="0">
                <a:ea typeface="Jost Light" pitchFamily="2" charset="77"/>
              </a:rPr>
              <a:t>LM algorithm does not fit the data perfectly for several reasons:</a:t>
            </a:r>
          </a:p>
          <a:p>
            <a:pPr marL="285750" indent="-285750">
              <a:buClr>
                <a:srgbClr val="D50000"/>
              </a:buClr>
              <a:buFont typeface="Wingdings" pitchFamily="2" charset="2"/>
              <a:buChar char="Ø"/>
            </a:pPr>
            <a:r>
              <a:rPr lang="en-US" sz="2400" dirty="0">
                <a:ea typeface="Jost Light" pitchFamily="2" charset="77"/>
              </a:rPr>
              <a:t>Model Limitations.</a:t>
            </a:r>
          </a:p>
          <a:p>
            <a:pPr marL="285750" indent="-285750">
              <a:buClr>
                <a:srgbClr val="D50000"/>
              </a:buClr>
              <a:buFont typeface="Wingdings" pitchFamily="2" charset="2"/>
              <a:buChar char="Ø"/>
            </a:pPr>
            <a:r>
              <a:rPr lang="en-US" sz="2400" dirty="0">
                <a:ea typeface="Jost Light" pitchFamily="2" charset="77"/>
              </a:rPr>
              <a:t>Local Minima.</a:t>
            </a:r>
          </a:p>
        </p:txBody>
      </p:sp>
    </p:spTree>
    <p:extLst>
      <p:ext uri="{BB962C8B-B14F-4D97-AF65-F5344CB8AC3E}">
        <p14:creationId xmlns:p14="http://schemas.microsoft.com/office/powerpoint/2010/main" val="35669824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27949-F476-4BCE-629A-71EA451FF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980198"/>
            <a:ext cx="12192000" cy="534988"/>
          </a:xfrm>
        </p:spPr>
        <p:txBody>
          <a:bodyPr>
            <a:noAutofit/>
          </a:bodyPr>
          <a:lstStyle/>
          <a:p>
            <a:pPr algn="ctr"/>
            <a:r>
              <a:rPr lang="en-US" dirty="0">
                <a:ea typeface="Jost Medium" pitchFamily="2" charset="77"/>
              </a:rPr>
              <a:t>Comparison with BFGS and Newton Methods [Part I]</a:t>
            </a:r>
            <a:endParaRPr lang="en-KZ" dirty="0">
              <a:ea typeface="Jost Medium" pitchFamily="2" charset="77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AA264125-ABBF-6AC7-09BD-301FE03D1B0F}"/>
              </a:ext>
            </a:extLst>
          </p:cNvPr>
          <p:cNvGrpSpPr/>
          <p:nvPr/>
        </p:nvGrpSpPr>
        <p:grpSpPr>
          <a:xfrm>
            <a:off x="431800" y="1668162"/>
            <a:ext cx="11146993" cy="2866768"/>
            <a:chOff x="339033" y="1624990"/>
            <a:chExt cx="13044533" cy="3120095"/>
          </a:xfrm>
        </p:grpSpPr>
        <p:pic>
          <p:nvPicPr>
            <p:cNvPr id="29" name="Picture 28" descr="A graph with a line and numbers&#10;&#10;Description automatically generated">
              <a:extLst>
                <a:ext uri="{FF2B5EF4-FFF2-40B4-BE49-F238E27FC236}">
                  <a16:creationId xmlns:a16="http://schemas.microsoft.com/office/drawing/2014/main" id="{B15DBE5D-47F2-3938-128C-900D263196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9033" y="1624990"/>
              <a:ext cx="3120095" cy="3120095"/>
            </a:xfrm>
            <a:prstGeom prst="roundRect">
              <a:avLst>
                <a:gd name="adj" fmla="val 6769"/>
              </a:avLst>
            </a:prstGeom>
            <a:effectLst>
              <a:outerShdw blurRad="50800" dist="38100" dir="8100000" algn="tr" rotWithShape="0">
                <a:srgbClr val="8F061A">
                  <a:alpha val="40000"/>
                </a:srgbClr>
              </a:outerShdw>
            </a:effectLst>
          </p:spPr>
        </p:pic>
        <p:pic>
          <p:nvPicPr>
            <p:cNvPr id="31" name="Picture 30" descr="A graph with a line and a dotted line&#10;&#10;Description automatically generated with medium confidence">
              <a:extLst>
                <a:ext uri="{FF2B5EF4-FFF2-40B4-BE49-F238E27FC236}">
                  <a16:creationId xmlns:a16="http://schemas.microsoft.com/office/drawing/2014/main" id="{7089447E-A87B-551D-D4A8-ADDF9C30F72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63471" y="1624990"/>
              <a:ext cx="3120095" cy="3120095"/>
            </a:xfrm>
            <a:prstGeom prst="roundRect">
              <a:avLst>
                <a:gd name="adj" fmla="val 6769"/>
              </a:avLst>
            </a:prstGeom>
            <a:effectLst>
              <a:outerShdw blurRad="50800" dist="38100" dir="2700000" algn="tl" rotWithShape="0">
                <a:srgbClr val="4900E5">
                  <a:alpha val="40000"/>
                </a:srgbClr>
              </a:outerShdw>
            </a:effectLst>
          </p:spPr>
        </p:pic>
        <p:pic>
          <p:nvPicPr>
            <p:cNvPr id="33" name="Picture 32" descr="A graph with blue and orange lines&#10;&#10;Description automatically generated">
              <a:extLst>
                <a:ext uri="{FF2B5EF4-FFF2-40B4-BE49-F238E27FC236}">
                  <a16:creationId xmlns:a16="http://schemas.microsoft.com/office/drawing/2014/main" id="{A8697303-1140-FBA3-2773-1D785A2ABF9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55325" y="1624990"/>
              <a:ext cx="3120095" cy="3120095"/>
            </a:xfrm>
            <a:prstGeom prst="roundRect">
              <a:avLst>
                <a:gd name="adj" fmla="val 6769"/>
              </a:avLst>
            </a:prstGeom>
            <a:effectLst>
              <a:outerShdw blurRad="50800" dist="38100" dir="2700000" algn="tl" rotWithShape="0">
                <a:srgbClr val="4900E5">
                  <a:alpha val="40000"/>
                </a:srgbClr>
              </a:outerShdw>
            </a:effectLst>
          </p:spPr>
        </p:pic>
        <p:pic>
          <p:nvPicPr>
            <p:cNvPr id="37" name="Picture 36" descr="A graph with a line and numbers&#10;&#10;Description automatically generated">
              <a:extLst>
                <a:ext uri="{FF2B5EF4-FFF2-40B4-BE49-F238E27FC236}">
                  <a16:creationId xmlns:a16="http://schemas.microsoft.com/office/drawing/2014/main" id="{F7B4CD6B-0F11-A58B-1424-EFF9D3BC231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47179" y="1624990"/>
              <a:ext cx="3120095" cy="3120095"/>
            </a:xfrm>
            <a:prstGeom prst="roundRect">
              <a:avLst>
                <a:gd name="adj" fmla="val 6769"/>
              </a:avLst>
            </a:prstGeom>
            <a:effectLst>
              <a:outerShdw blurRad="50800" dist="38100" dir="8100000" algn="tr" rotWithShape="0">
                <a:srgbClr val="8F061A">
                  <a:alpha val="40000"/>
                </a:srgbClr>
              </a:outerShdw>
            </a:effectLst>
          </p:spPr>
        </p:pic>
      </p:grp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8D843184-2C81-2355-112E-FDDE5369374A}"/>
              </a:ext>
            </a:extLst>
          </p:cNvPr>
          <p:cNvCxnSpPr>
            <a:cxnSpLocks/>
          </p:cNvCxnSpPr>
          <p:nvPr/>
        </p:nvCxnSpPr>
        <p:spPr>
          <a:xfrm rot="5400000">
            <a:off x="4566935" y="3098386"/>
            <a:ext cx="2860419" cy="12672"/>
          </a:xfrm>
          <a:prstGeom prst="bentConnector3">
            <a:avLst>
              <a:gd name="adj1" fmla="val 100543"/>
            </a:avLst>
          </a:prstGeom>
          <a:ln w="28575">
            <a:solidFill>
              <a:srgbClr val="D50000"/>
            </a:solidFill>
            <a:prstDash val="dashDot"/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BAEEFD62-2DE7-63A6-60AF-74C15FB4AC48}"/>
              </a:ext>
            </a:extLst>
          </p:cNvPr>
          <p:cNvSpPr/>
          <p:nvPr/>
        </p:nvSpPr>
        <p:spPr>
          <a:xfrm>
            <a:off x="431800" y="4785913"/>
            <a:ext cx="920108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D50000"/>
              </a:buClr>
            </a:pPr>
            <a:r>
              <a:rPr lang="en-US" sz="2400" dirty="0">
                <a:latin typeface="+mj-lt"/>
                <a:ea typeface="Jost Light" pitchFamily="2" charset="77"/>
              </a:rPr>
              <a:t>LM vs. BFGS:</a:t>
            </a:r>
          </a:p>
          <a:p>
            <a:pPr marL="400050" indent="-400050">
              <a:buClr>
                <a:srgbClr val="D50000"/>
              </a:buClr>
              <a:buFont typeface="+mj-lt"/>
              <a:buAutoNum type="romanUcPeriod"/>
            </a:pPr>
            <a:r>
              <a:rPr lang="en-US" sz="2400" dirty="0">
                <a:latin typeface="+mj-lt"/>
                <a:ea typeface="Jost Light" pitchFamily="2" charset="77"/>
              </a:rPr>
              <a:t>LM and BFGS are comparable in speed.</a:t>
            </a:r>
          </a:p>
          <a:p>
            <a:pPr marL="400050" indent="-400050">
              <a:buClr>
                <a:srgbClr val="D50000"/>
              </a:buClr>
              <a:buFont typeface="+mj-lt"/>
              <a:buAutoNum type="romanUcPeriod"/>
            </a:pPr>
            <a:r>
              <a:rPr lang="en-US" sz="2400" dirty="0">
                <a:latin typeface="+mj-lt"/>
                <a:ea typeface="Jost Light" pitchFamily="2" charset="77"/>
              </a:rPr>
              <a:t>Accuracy - both LM and BFGS accurately find best parameters.</a:t>
            </a:r>
          </a:p>
          <a:p>
            <a:pPr marL="400050" indent="-400050">
              <a:buClr>
                <a:srgbClr val="D50000"/>
              </a:buClr>
              <a:buFont typeface="+mj-lt"/>
              <a:buAutoNum type="romanUcPeriod"/>
            </a:pPr>
            <a:r>
              <a:rPr lang="en-US" sz="2400" dirty="0">
                <a:latin typeface="+mj-lt"/>
                <a:ea typeface="Jost Light" pitchFamily="2" charset="77"/>
              </a:rPr>
              <a:t>LM is favored for its robustness.</a:t>
            </a:r>
          </a:p>
        </p:txBody>
      </p:sp>
      <p:pic>
        <p:nvPicPr>
          <p:cNvPr id="59" name="Picture 58" descr="A red circle with a white number on it&#10;&#10;Description automatically generated">
            <a:extLst>
              <a:ext uri="{FF2B5EF4-FFF2-40B4-BE49-F238E27FC236}">
                <a16:creationId xmlns:a16="http://schemas.microsoft.com/office/drawing/2014/main" id="{24FA54F6-90A1-7F7D-334B-32354B089D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2105" y="1700779"/>
            <a:ext cx="183600" cy="183600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D18D44C3-8D94-F387-22CC-1FD07BBCC5F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64177" y="1700779"/>
            <a:ext cx="205218" cy="205218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A154762F-F7B3-12EC-D890-D1860E4DB4D0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/>
          <a:stretch/>
        </p:blipFill>
        <p:spPr>
          <a:xfrm>
            <a:off x="9018002" y="1704397"/>
            <a:ext cx="201600" cy="201600"/>
          </a:xfrm>
          <a:prstGeom prst="rect">
            <a:avLst/>
          </a:prstGeom>
        </p:spPr>
      </p:pic>
      <p:pic>
        <p:nvPicPr>
          <p:cNvPr id="62" name="Picture 61" descr="A red circle with a white number on it&#10;&#10;Description automatically generated">
            <a:extLst>
              <a:ext uri="{FF2B5EF4-FFF2-40B4-BE49-F238E27FC236}">
                <a16:creationId xmlns:a16="http://schemas.microsoft.com/office/drawing/2014/main" id="{CB414FCB-49FA-87A4-F8D7-3E3B5148025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407" y="1700779"/>
            <a:ext cx="183600" cy="18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109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81572802-B089-87B8-F0BC-08BC8B691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28699"/>
            <a:ext cx="10515600" cy="755323"/>
          </a:xfrm>
        </p:spPr>
        <p:txBody>
          <a:bodyPr/>
          <a:lstStyle/>
          <a:p>
            <a:pPr algn="ctr"/>
            <a:r>
              <a:rPr lang="it-IT" dirty="0"/>
              <a:t>Index</a:t>
            </a:r>
            <a:endParaRPr lang="en-GB" dirty="0"/>
          </a:p>
        </p:txBody>
      </p:sp>
      <p:sp>
        <p:nvSpPr>
          <p:cNvPr id="11" name="Segnaposto contenuto 10">
            <a:extLst>
              <a:ext uri="{FF2B5EF4-FFF2-40B4-BE49-F238E27FC236}">
                <a16:creationId xmlns:a16="http://schemas.microsoft.com/office/drawing/2014/main" id="{920BD547-8EAA-0995-27DD-58F0387692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4023"/>
            <a:ext cx="10515600" cy="4045277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it-IT" dirty="0"/>
              <a:t>The Nelson-Siegel and Nelson-Siegel-Svensson model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it-IT" dirty="0" err="1"/>
              <a:t>Gradient</a:t>
            </a:r>
            <a:r>
              <a:rPr lang="it-IT" dirty="0"/>
              <a:t> </a:t>
            </a:r>
            <a:r>
              <a:rPr lang="it-IT" dirty="0" err="1"/>
              <a:t>Descent</a:t>
            </a:r>
            <a:r>
              <a:rPr lang="it-IT" dirty="0"/>
              <a:t> </a:t>
            </a:r>
            <a:r>
              <a:rPr lang="it-IT" dirty="0" err="1"/>
              <a:t>method</a:t>
            </a:r>
            <a:endParaRPr lang="it-IT" dirty="0"/>
          </a:p>
          <a:p>
            <a:pPr marL="0" indent="0" algn="ctr">
              <a:lnSpc>
                <a:spcPct val="150000"/>
              </a:lnSpc>
              <a:buNone/>
            </a:pPr>
            <a:r>
              <a:rPr lang="it-IT" dirty="0">
                <a:effectLst/>
                <a:ea typeface="Calibri" panose="020F0502020204030204" pitchFamily="34" charset="0"/>
              </a:rPr>
              <a:t>Newton </a:t>
            </a:r>
            <a:r>
              <a:rPr lang="it-IT" dirty="0" err="1">
                <a:effectLst/>
                <a:ea typeface="Calibri" panose="020F0502020204030204" pitchFamily="34" charset="0"/>
              </a:rPr>
              <a:t>method</a:t>
            </a:r>
            <a:endParaRPr lang="it-IT" dirty="0">
              <a:effectLst/>
              <a:ea typeface="Calibri" panose="020F0502020204030204" pitchFamily="34" charset="0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en-GB" dirty="0"/>
              <a:t>BFGS method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GB" dirty="0"/>
              <a:t>LM method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033344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graph with blue and orange lines&#10;&#10;Description automatically generated">
            <a:extLst>
              <a:ext uri="{FF2B5EF4-FFF2-40B4-BE49-F238E27FC236}">
                <a16:creationId xmlns:a16="http://schemas.microsoft.com/office/drawing/2014/main" id="{E6BB2498-02C6-DE6B-A8C2-0AE77F4DC03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8934" y="2105799"/>
            <a:ext cx="3510000" cy="3510000"/>
          </a:xfrm>
          <a:prstGeom prst="roundRect">
            <a:avLst>
              <a:gd name="adj" fmla="val 6769"/>
            </a:avLst>
          </a:prstGeom>
          <a:effectLst>
            <a:outerShdw blurRad="50800" dist="38100" dir="2700000" algn="tl" rotWithShape="0">
              <a:srgbClr val="4900E5">
                <a:alpha val="40000"/>
              </a:srgbClr>
            </a:outerShdw>
          </a:effectLst>
        </p:spPr>
      </p:pic>
      <p:pic>
        <p:nvPicPr>
          <p:cNvPr id="9" name="Content Placeholder 8" descr="A graph with blue and orange lines&#10;&#10;Description automatically generated">
            <a:extLst>
              <a:ext uri="{FF2B5EF4-FFF2-40B4-BE49-F238E27FC236}">
                <a16:creationId xmlns:a16="http://schemas.microsoft.com/office/drawing/2014/main" id="{292D71F1-AEA9-A348-367F-0A36F8CC497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0" y="2103365"/>
            <a:ext cx="3514869" cy="3514869"/>
          </a:xfrm>
          <a:prstGeom prst="roundRect">
            <a:avLst>
              <a:gd name="adj" fmla="val 6769"/>
            </a:avLst>
          </a:prstGeom>
          <a:effectLst>
            <a:outerShdw blurRad="50800" dist="38100" dir="8100000" algn="tr" rotWithShape="0">
              <a:srgbClr val="8F061A">
                <a:alpha val="40000"/>
              </a:srgbClr>
            </a:outerShdw>
          </a:effectLst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CD86288F-A15F-2444-3351-8F4D59F98FAF}"/>
              </a:ext>
            </a:extLst>
          </p:cNvPr>
          <p:cNvSpPr txBox="1">
            <a:spLocks/>
          </p:cNvSpPr>
          <p:nvPr/>
        </p:nvSpPr>
        <p:spPr>
          <a:xfrm>
            <a:off x="1" y="1025338"/>
            <a:ext cx="12192000" cy="5349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ea typeface="Jost Medium" pitchFamily="2" charset="77"/>
              </a:rPr>
              <a:t>Part II: Devil in the details</a:t>
            </a:r>
            <a:endParaRPr lang="en-KZ" dirty="0">
              <a:ea typeface="Jost Medium" pitchFamily="2" charset="77"/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A42D888C-4CC1-44A8-BB87-E13B26D2FE87}"/>
              </a:ext>
            </a:extLst>
          </p:cNvPr>
          <p:cNvSpPr/>
          <p:nvPr/>
        </p:nvSpPr>
        <p:spPr>
          <a:xfrm>
            <a:off x="4766339" y="4076558"/>
            <a:ext cx="559879" cy="838923"/>
          </a:xfrm>
          <a:prstGeom prst="roundRect">
            <a:avLst>
              <a:gd name="adj" fmla="val 4210"/>
            </a:avLst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KZ" dirty="0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7F4BB287-95A7-49DD-6521-C26EF3C4A034}"/>
              </a:ext>
            </a:extLst>
          </p:cNvPr>
          <p:cNvSpPr/>
          <p:nvPr/>
        </p:nvSpPr>
        <p:spPr>
          <a:xfrm>
            <a:off x="990939" y="4076558"/>
            <a:ext cx="560279" cy="838923"/>
          </a:xfrm>
          <a:prstGeom prst="roundRect">
            <a:avLst>
              <a:gd name="adj" fmla="val 4210"/>
            </a:avLst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KZ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3BC57DC-E2AE-C3AB-2C0B-78977B3E89A3}"/>
              </a:ext>
            </a:extLst>
          </p:cNvPr>
          <p:cNvSpPr/>
          <p:nvPr/>
        </p:nvSpPr>
        <p:spPr>
          <a:xfrm>
            <a:off x="8276339" y="2114500"/>
            <a:ext cx="320764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rgbClr val="D50000"/>
              </a:buClr>
              <a:buFont typeface="Wingdings" pitchFamily="2" charset="2"/>
              <a:buChar char="Ø"/>
            </a:pPr>
            <a:r>
              <a:rPr lang="en-US" sz="2400" dirty="0">
                <a:latin typeface="+mj-lt"/>
                <a:ea typeface="Jost Light" pitchFamily="2" charset="77"/>
              </a:rPr>
              <a:t>LM tries to fit the second-year maturity as accurately as possible </a:t>
            </a:r>
          </a:p>
          <a:p>
            <a:pPr marL="285750" indent="-285750">
              <a:buClr>
                <a:srgbClr val="D50000"/>
              </a:buClr>
              <a:buFont typeface="Wingdings" pitchFamily="2" charset="2"/>
              <a:buChar char="Ø"/>
            </a:pPr>
            <a:endParaRPr lang="en-US" sz="2400" dirty="0">
              <a:latin typeface="+mj-lt"/>
              <a:ea typeface="Jost Light" pitchFamily="2" charset="77"/>
            </a:endParaRPr>
          </a:p>
          <a:p>
            <a:pPr marL="285750" indent="-285750">
              <a:buClr>
                <a:srgbClr val="D50000"/>
              </a:buClr>
              <a:buFont typeface="Wingdings" pitchFamily="2" charset="2"/>
              <a:buChar char="Ø"/>
            </a:pPr>
            <a:r>
              <a:rPr lang="en-US" sz="2400" dirty="0">
                <a:latin typeface="+mj-lt"/>
                <a:ea typeface="Jost Light" pitchFamily="2" charset="77"/>
              </a:rPr>
              <a:t>BFGS’ graph looks more like the average between two spikes.</a:t>
            </a:r>
          </a:p>
        </p:txBody>
      </p:sp>
    </p:spTree>
    <p:extLst>
      <p:ext uri="{BB962C8B-B14F-4D97-AF65-F5344CB8AC3E}">
        <p14:creationId xmlns:p14="http://schemas.microsoft.com/office/powerpoint/2010/main" val="41326969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graph with blue and orange lines&#10;&#10;Description automatically generated">
            <a:extLst>
              <a:ext uri="{FF2B5EF4-FFF2-40B4-BE49-F238E27FC236}">
                <a16:creationId xmlns:a16="http://schemas.microsoft.com/office/drawing/2014/main" id="{82B5529A-23BF-4A1A-99CE-2540B38EC06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834" y="1701784"/>
            <a:ext cx="2932952" cy="2932952"/>
          </a:xfrm>
          <a:prstGeom prst="roundRect">
            <a:avLst>
              <a:gd name="adj" fmla="val 6769"/>
            </a:avLst>
          </a:prstGeom>
          <a:effectLst>
            <a:outerShdw blurRad="50800" dist="38100" dir="8100000" algn="tr" rotWithShape="0">
              <a:srgbClr val="8F061A">
                <a:alpha val="40000"/>
              </a:srgbClr>
            </a:outerShdw>
          </a:effectLst>
        </p:spPr>
      </p:pic>
      <p:pic>
        <p:nvPicPr>
          <p:cNvPr id="9" name="Content Placeholder 8" descr="A graph with blue and orange lines&#10;&#10;Description automatically generated">
            <a:extLst>
              <a:ext uri="{FF2B5EF4-FFF2-40B4-BE49-F238E27FC236}">
                <a16:creationId xmlns:a16="http://schemas.microsoft.com/office/drawing/2014/main" id="{AF51052E-E9E5-9FF1-304B-0FBDB82091F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5614" y="1700594"/>
            <a:ext cx="2932952" cy="2932952"/>
          </a:xfrm>
          <a:prstGeom prst="roundRect">
            <a:avLst>
              <a:gd name="adj" fmla="val 6769"/>
            </a:avLst>
          </a:prstGeom>
          <a:effectLst>
            <a:outerShdw blurRad="50800" dist="38100" dir="2700000" algn="tl" rotWithShape="0">
              <a:srgbClr val="4900E5">
                <a:alpha val="40000"/>
              </a:srgbClr>
            </a:outerShdw>
          </a:effectLst>
        </p:spPr>
      </p:pic>
      <p:pic>
        <p:nvPicPr>
          <p:cNvPr id="11" name="Picture 10" descr="A graph with blue and orange lines&#10;&#10;Description automatically generated">
            <a:extLst>
              <a:ext uri="{FF2B5EF4-FFF2-40B4-BE49-F238E27FC236}">
                <a16:creationId xmlns:a16="http://schemas.microsoft.com/office/drawing/2014/main" id="{3ACDA0DA-3867-2EA0-D533-BD5E6AE19F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8319" y="1701784"/>
            <a:ext cx="2931762" cy="2931762"/>
          </a:xfrm>
          <a:prstGeom prst="roundRect">
            <a:avLst>
              <a:gd name="adj" fmla="val 6769"/>
            </a:avLst>
          </a:prstGeom>
          <a:effectLst>
            <a:outerShdw blurRad="50800" dist="38100" dir="5400000" algn="tr" rotWithShape="0">
              <a:srgbClr val="8F061A">
                <a:alpha val="40000"/>
              </a:srgbClr>
            </a:outerShdw>
          </a:effectLst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7F12AA2D-F903-375E-0AFF-6A7CF419FF6B}"/>
              </a:ext>
            </a:extLst>
          </p:cNvPr>
          <p:cNvSpPr txBox="1">
            <a:spLocks/>
          </p:cNvSpPr>
          <p:nvPr/>
        </p:nvSpPr>
        <p:spPr>
          <a:xfrm>
            <a:off x="0" y="992898"/>
            <a:ext cx="12192000" cy="5349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ea typeface="Jost Medium" pitchFamily="2" charset="77"/>
              </a:rPr>
              <a:t>Part III: Only Newton can solve this?</a:t>
            </a:r>
            <a:endParaRPr lang="en-KZ" dirty="0">
              <a:ea typeface="Jost Medium" pitchFamily="2" charset="77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FACC481-30C8-160A-DB4E-8A6A5D1F7E19}"/>
              </a:ext>
            </a:extLst>
          </p:cNvPr>
          <p:cNvSpPr/>
          <p:nvPr/>
        </p:nvSpPr>
        <p:spPr>
          <a:xfrm>
            <a:off x="281944" y="5027151"/>
            <a:ext cx="450092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D50000"/>
              </a:buClr>
            </a:pPr>
            <a:r>
              <a:rPr lang="en-US" sz="2400" b="1" dirty="0">
                <a:latin typeface="+mj-lt"/>
                <a:ea typeface="Jost Light" pitchFamily="2" charset="77"/>
              </a:rPr>
              <a:t>LM vs. Newton</a:t>
            </a:r>
            <a:r>
              <a:rPr lang="en-US" sz="2400" dirty="0">
                <a:latin typeface="+mj-lt"/>
                <a:ea typeface="Jost Light" pitchFamily="2" charset="77"/>
              </a:rPr>
              <a:t>:</a:t>
            </a:r>
          </a:p>
          <a:p>
            <a:pPr marL="285750" indent="-285750">
              <a:buClr>
                <a:srgbClr val="D50000"/>
              </a:buClr>
              <a:buFont typeface="Wingdings" pitchFamily="2" charset="2"/>
              <a:buChar char="Ø"/>
            </a:pPr>
            <a:r>
              <a:rPr lang="en-US" sz="2400" dirty="0">
                <a:latin typeface="+mj-lt"/>
                <a:ea typeface="Jost Light" pitchFamily="2" charset="77"/>
              </a:rPr>
              <a:t>Newton Method can struggle to provide solutions when starting far from the final minimum.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1966541-081F-A49C-B31A-7F252CF3C75E}"/>
              </a:ext>
            </a:extLst>
          </p:cNvPr>
          <p:cNvCxnSpPr>
            <a:cxnSpLocks/>
            <a:stCxn id="15" idx="3"/>
            <a:endCxn id="19" idx="1"/>
          </p:cNvCxnSpPr>
          <p:nvPr/>
        </p:nvCxnSpPr>
        <p:spPr>
          <a:xfrm>
            <a:off x="4782870" y="5811981"/>
            <a:ext cx="704023" cy="0"/>
          </a:xfrm>
          <a:prstGeom prst="straightConnector1">
            <a:avLst/>
          </a:prstGeom>
          <a:ln w="19050">
            <a:solidFill>
              <a:srgbClr val="D50000"/>
            </a:solidFill>
            <a:prstDash val="dashDot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8E740B2D-F61B-35AC-4871-D468359A3C91}"/>
              </a:ext>
            </a:extLst>
          </p:cNvPr>
          <p:cNvSpPr/>
          <p:nvPr/>
        </p:nvSpPr>
        <p:spPr>
          <a:xfrm>
            <a:off x="5486893" y="5027151"/>
            <a:ext cx="631190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D50000"/>
              </a:buClr>
            </a:pPr>
            <a:r>
              <a:rPr lang="en-US" sz="2400" b="1" dirty="0">
                <a:latin typeface="+mj-lt"/>
                <a:ea typeface="Jost Light" pitchFamily="2" charset="77"/>
              </a:rPr>
              <a:t>Conclusion</a:t>
            </a:r>
            <a:r>
              <a:rPr lang="en-US" sz="2400" dirty="0">
                <a:latin typeface="+mj-lt"/>
                <a:ea typeface="Jost Light" pitchFamily="2" charset="77"/>
              </a:rPr>
              <a:t>:</a:t>
            </a:r>
          </a:p>
          <a:p>
            <a:pPr marL="285750" indent="-285750">
              <a:buClr>
                <a:srgbClr val="D50000"/>
              </a:buClr>
              <a:buFont typeface="Wingdings" pitchFamily="2" charset="2"/>
              <a:buChar char="v"/>
            </a:pPr>
            <a:r>
              <a:rPr lang="en-US" sz="2400" dirty="0">
                <a:latin typeface="+mj-lt"/>
                <a:ea typeface="Jost Light" pitchFamily="2" charset="77"/>
              </a:rPr>
              <a:t>The LM method is preferred for balancing speed and accuracy.</a:t>
            </a:r>
          </a:p>
          <a:p>
            <a:pPr marL="285750" indent="-285750">
              <a:buClr>
                <a:srgbClr val="D50000"/>
              </a:buClr>
              <a:buFont typeface="Wingdings" pitchFamily="2" charset="2"/>
              <a:buChar char="v"/>
            </a:pPr>
            <a:r>
              <a:rPr lang="en-US" sz="2400" dirty="0">
                <a:latin typeface="+mj-lt"/>
                <a:ea typeface="Jost Light" pitchFamily="2" charset="77"/>
              </a:rPr>
              <a:t>Requires careful calibration of </a:t>
            </a:r>
            <a:r>
              <a:rPr lang="el-GR" sz="2400" dirty="0">
                <a:latin typeface="+mj-lt"/>
                <a:ea typeface="Jost Light" pitchFamily="2" charset="77"/>
              </a:rPr>
              <a:t>λ</a:t>
            </a:r>
            <a:endParaRPr lang="en-US" sz="2400" dirty="0">
              <a:latin typeface="+mj-lt"/>
              <a:ea typeface="Jost Ligh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361375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6AE34AD3-AED5-8883-3BFE-2AB1516785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5164137"/>
          </a:xfrm>
        </p:spPr>
        <p:txBody>
          <a:bodyPr>
            <a:normAutofit/>
          </a:bodyPr>
          <a:lstStyle/>
          <a:p>
            <a:r>
              <a:rPr lang="it-IT" sz="4400" dirty="0">
                <a:cs typeface="Times New Roman" panose="02020603050405020304" pitchFamily="18" charset="0"/>
              </a:rPr>
              <a:t>Thanks for the </a:t>
            </a:r>
            <a:r>
              <a:rPr lang="it-IT" sz="4400" dirty="0" err="1">
                <a:cs typeface="Times New Roman" panose="02020603050405020304" pitchFamily="18" charset="0"/>
              </a:rPr>
              <a:t>attention</a:t>
            </a:r>
            <a:r>
              <a:rPr lang="it-IT" sz="4400" dirty="0">
                <a:cs typeface="Times New Roman" panose="02020603050405020304" pitchFamily="18" charset="0"/>
              </a:rPr>
              <a:t>!</a:t>
            </a:r>
            <a:br>
              <a:rPr lang="it-IT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it-IT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it-IT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it-IT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it-IT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GB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8372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BC6211C-E864-998B-C6FE-C2640D494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it-IT" dirty="0"/>
              <a:t>The Nelson-Siegel and Nelson-Siegel-Svensson 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93C0E21B-3435-BC94-CAEE-1B1823ADDB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918691"/>
                <a:ext cx="10515600" cy="3258272"/>
              </a:xfrm>
            </p:spPr>
            <p:txBody>
              <a:bodyPr/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  <a:buClr>
                    <a:srgbClr val="FF0000"/>
                  </a:buClr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1800" i="1" kern="10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𝑅</m:t>
                        </m:r>
                        <m:d>
                          <m:dPr>
                            <m:ctrlPr>
                              <a:rPr lang="en-GB" sz="1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𝜏</m:t>
                            </m:r>
                          </m:e>
                        </m:d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=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𝛽</m:t>
                        </m:r>
                      </m:e>
                      <m:sub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0</m:t>
                        </m:r>
                      </m:sub>
                    </m:sSub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+ </m:t>
                    </m:r>
                    <m:sSub>
                      <m:sSubPr>
                        <m:ctrlPr>
                          <a:rPr lang="en-GB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𝛽</m:t>
                        </m:r>
                      </m:e>
                      <m:sub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GB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sz="1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</m:ctrlPr>
                          </m:fPr>
                          <m:num>
                            <m:r>
                              <a:rPr lang="en-US" sz="1800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1</m:t>
                            </m:r>
                            <m: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−</m:t>
                            </m:r>
                            <m:func>
                              <m:funcPr>
                                <m:ctrlPr>
                                  <a:rPr lang="en-GB" sz="18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1800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  <m:t>exp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GB" sz="1800" i="1" kern="10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i="1" kern="10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en-GB" sz="1800" i="1" kern="100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m:rPr>
                                            <m:sty m:val="p"/>
                                          </m:rPr>
                                          <a:rPr lang="en-US" sz="1800" kern="100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</a:rPr>
                                          <m:t>τ</m:t>
                                        </m:r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GB" sz="1800" i="1" kern="100">
                                                <a:effectLst/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sz="1800" kern="100">
                                                <a:effectLst/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</a:rPr>
                                              <m:t>λ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kern="100">
                                                <a:effectLst/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d>
                              </m:e>
                            </m:func>
                          </m:num>
                          <m:den>
                            <m:f>
                              <m:fPr>
                                <m:ctrlPr>
                                  <a:rPr lang="en-GB" sz="18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n-US" sz="1800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  <m:t>τ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GB" sz="1800" i="1" kern="10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 kern="10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</a:rPr>
                                      <m:t>λ</m:t>
                                    </m:r>
                                  </m:e>
                                  <m:sub>
                                    <m:r>
                                      <a:rPr lang="en-US" sz="1800" kern="10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</a:rPr>
                                      <m:t>1</m:t>
                                    </m:r>
                                  </m:sub>
                                </m:sSub>
                              </m:den>
                            </m:f>
                          </m:den>
                        </m:f>
                      </m:e>
                    </m:d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+</m:t>
                    </m:r>
                    <m:sSub>
                      <m:sSubPr>
                        <m:ctrlPr>
                          <a:rPr lang="en-GB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𝛽</m:t>
                        </m:r>
                      </m:e>
                      <m:sub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GB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sz="1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</m:ctrlPr>
                          </m:fPr>
                          <m:num>
                            <m: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1−</m:t>
                            </m:r>
                            <m:func>
                              <m:funcPr>
                                <m:ctrlPr>
                                  <a:rPr lang="en-GB" sz="18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1800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  <m:t>exp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GB" sz="1800" i="1" kern="10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i="1" kern="10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en-GB" sz="1800" i="1" kern="100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m:rPr>
                                            <m:sty m:val="p"/>
                                          </m:rPr>
                                          <a:rPr lang="en-US" sz="1800" kern="100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</a:rPr>
                                          <m:t>τ</m:t>
                                        </m:r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GB" sz="1800" i="1" kern="100">
                                                <a:effectLst/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sz="1800" kern="100">
                                                <a:effectLst/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</a:rPr>
                                              <m:t>λ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i="1" kern="100">
                                                <a:effectLst/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d>
                              </m:e>
                            </m:func>
                          </m:num>
                          <m:den>
                            <m:f>
                              <m:fPr>
                                <m:ctrlPr>
                                  <a:rPr lang="en-GB" sz="18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n-US" sz="1800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  <m:t>τ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GB" sz="1800" i="1" kern="10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 kern="10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</a:rPr>
                                      <m:t>λ</m:t>
                                    </m:r>
                                  </m:e>
                                  <m:sub>
                                    <m:r>
                                      <a:rPr lang="en-US" sz="1800" i="1" kern="10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</a:rPr>
                                      <m:t>1</m:t>
                                    </m:r>
                                  </m:sub>
                                </m:sSub>
                              </m:den>
                            </m:f>
                          </m:den>
                        </m:f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−</m:t>
                        </m:r>
                        <m:func>
                          <m:funcPr>
                            <m:ctrlPr>
                              <a:rPr lang="en-GB" sz="1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800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lang="en-GB" sz="18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GB" sz="1800" i="1" kern="10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p"/>
                                      </m:rPr>
                                      <a:rPr lang="en-US" sz="1800" kern="10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</a:rPr>
                                      <m:t>τ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GB" sz="1800" i="1" kern="100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800" kern="100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</a:rPr>
                                          <m:t>λ</m:t>
                                        </m:r>
                                      </m:e>
                                      <m:sub>
                                        <m:r>
                                          <a:rPr lang="en-US" sz="1800" i="1" kern="100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d>
                          </m:e>
                        </m:func>
                      </m:e>
                    </m:d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 </m:t>
                    </m:r>
                  </m:oMath>
                </a14:m>
                <a:endParaRPr lang="it-IT" sz="1800" i="1" kern="100" dirty="0">
                  <a:effectLst/>
                  <a:latin typeface="Cambria Math" panose="02040503050406030204" pitchFamily="18" charset="0"/>
                  <a:ea typeface="Calibri" panose="020F0502020204030204" pitchFamily="34" charset="0"/>
                </a:endParaRPr>
              </a:p>
              <a:p>
                <a:pPr marL="0" indent="0" algn="ctr">
                  <a:lnSpc>
                    <a:spcPct val="107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i="1" kern="100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600" i="1" kern="10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+  </m:t>
                          </m:r>
                          <m:r>
                            <a:rPr lang="en-US" sz="1600" i="1" kern="10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𝛽</m:t>
                          </m:r>
                        </m:e>
                        <m:sub>
                          <m:r>
                            <a:rPr lang="en-US" sz="1600" i="1" kern="10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GB" sz="1600" i="1" kern="10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sz="1600" i="1" kern="10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fPr>
                            <m:num>
                              <m:r>
                                <a:rPr lang="en-US" sz="1600" i="1" kern="10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1−</m:t>
                              </m:r>
                              <m:func>
                                <m:funcPr>
                                  <m:ctrlPr>
                                    <a:rPr lang="en-GB" sz="1600" i="1" kern="10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600" kern="10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GB" sz="1600" i="1" kern="100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i="1" kern="100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en-GB" sz="1600" i="1" kern="100">
                                              <a:solidFill>
                                                <a:schemeClr val="accent5">
                                                  <a:lumMod val="75000"/>
                                                </a:schemeClr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600" kern="100">
                                              <a:solidFill>
                                                <a:schemeClr val="accent5">
                                                  <a:lumMod val="75000"/>
                                                </a:schemeClr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</a:rPr>
                                            <m:t>τ</m:t>
                                          </m:r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GB" sz="1600" i="1" kern="100">
                                                  <a:solidFill>
                                                    <a:schemeClr val="accent5">
                                                      <a:lumMod val="75000"/>
                                                    </a:schemeClr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1600" kern="100">
                                                  <a:solidFill>
                                                    <a:schemeClr val="accent5">
                                                      <a:lumMod val="75000"/>
                                                    </a:schemeClr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</a:rPr>
                                                <m:t>λ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600" i="1" kern="100">
                                                  <a:solidFill>
                                                    <a:schemeClr val="accent5">
                                                      <a:lumMod val="75000"/>
                                                    </a:schemeClr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</m:num>
                            <m:den>
                              <m:f>
                                <m:fPr>
                                  <m:ctrlPr>
                                    <a:rPr lang="en-GB" sz="1600" i="1" kern="10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n-US" sz="1600" kern="10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τ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GB" sz="1600" i="1" kern="100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600" kern="100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</a:rPr>
                                        <m:t>λ</m:t>
                                      </m:r>
                                    </m:e>
                                    <m:sub>
                                      <m:r>
                                        <a:rPr lang="en-US" sz="1600" i="1" kern="100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den>
                          </m:f>
                          <m:r>
                            <a:rPr lang="en-US" sz="1600" i="1" kern="10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sz="1600" kern="10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exp</m:t>
                          </m:r>
                          <m:r>
                            <a:rPr lang="en-US" sz="1600" kern="10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⁡</m:t>
                          </m:r>
                          <m:r>
                            <a:rPr lang="en-US" sz="1600" i="1" kern="10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(−</m:t>
                          </m:r>
                          <m:r>
                            <m:rPr>
                              <m:sty m:val="p"/>
                            </m:rPr>
                            <a:rPr lang="en-US" sz="1600" kern="10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τ</m:t>
                          </m:r>
                          <m:r>
                            <a:rPr lang="en-US" sz="1600" kern="10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/</m:t>
                          </m:r>
                          <m:sSub>
                            <m:sSubPr>
                              <m:ctrlPr>
                                <a:rPr lang="en-GB" sz="1600" i="1" kern="10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600" kern="10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λ</m:t>
                              </m:r>
                            </m:e>
                            <m:sub>
                              <m:r>
                                <a:rPr lang="en-US" sz="1600" i="1" kern="10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600" i="1" kern="10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)</m:t>
                          </m:r>
                        </m:e>
                      </m:d>
                      <m:r>
                        <a:rPr lang="en-US" sz="1600" i="1" kern="10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 </m:t>
                      </m:r>
                    </m:oMath>
                  </m:oMathPara>
                </a14:m>
                <a:endParaRPr lang="en-GB" sz="2000" kern="100" dirty="0">
                  <a:solidFill>
                    <a:schemeClr val="accent5">
                      <a:lumMod val="75000"/>
                    </a:schemeClr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93C0E21B-3435-BC94-CAEE-1B1823ADDB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918691"/>
                <a:ext cx="10515600" cy="3258272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9B263DE9-F7AA-AA39-F0E5-1B923FDF3E0C}"/>
              </a:ext>
            </a:extLst>
          </p:cNvPr>
          <p:cNvCxnSpPr/>
          <p:nvPr/>
        </p:nvCxnSpPr>
        <p:spPr>
          <a:xfrm flipH="1" flipV="1">
            <a:off x="3888509" y="2669309"/>
            <a:ext cx="277091" cy="4987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C675FEA8-F22E-4FD3-43AE-A2F498BB761B}"/>
              </a:ext>
            </a:extLst>
          </p:cNvPr>
          <p:cNvSpPr txBox="1"/>
          <p:nvPr/>
        </p:nvSpPr>
        <p:spPr>
          <a:xfrm>
            <a:off x="2607227" y="2331192"/>
            <a:ext cx="2096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Long-</a:t>
            </a:r>
            <a:r>
              <a:rPr lang="it-IT" dirty="0" err="1"/>
              <a:t>term</a:t>
            </a:r>
            <a:r>
              <a:rPr lang="it-IT" dirty="0"/>
              <a:t> spot rate</a:t>
            </a:r>
            <a:endParaRPr lang="en-GB" dirty="0"/>
          </a:p>
        </p:txBody>
      </p:sp>
      <p:sp>
        <p:nvSpPr>
          <p:cNvPr id="9" name="Arco 8">
            <a:extLst>
              <a:ext uri="{FF2B5EF4-FFF2-40B4-BE49-F238E27FC236}">
                <a16:creationId xmlns:a16="http://schemas.microsoft.com/office/drawing/2014/main" id="{A653166A-1656-239D-C537-BDEF41E437B1}"/>
              </a:ext>
            </a:extLst>
          </p:cNvPr>
          <p:cNvSpPr/>
          <p:nvPr/>
        </p:nvSpPr>
        <p:spPr>
          <a:xfrm rot="20419601">
            <a:off x="3537525" y="3106083"/>
            <a:ext cx="2586182" cy="775854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Arco 9">
            <a:extLst>
              <a:ext uri="{FF2B5EF4-FFF2-40B4-BE49-F238E27FC236}">
                <a16:creationId xmlns:a16="http://schemas.microsoft.com/office/drawing/2014/main" id="{95D5ADD9-CCDD-410B-D49E-69312A683E7D}"/>
              </a:ext>
            </a:extLst>
          </p:cNvPr>
          <p:cNvSpPr/>
          <p:nvPr/>
        </p:nvSpPr>
        <p:spPr>
          <a:xfrm rot="19897402">
            <a:off x="4575917" y="2988420"/>
            <a:ext cx="4674986" cy="2124275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E259B97D-FD50-2F49-FC83-1391A0DE855F}"/>
              </a:ext>
            </a:extLst>
          </p:cNvPr>
          <p:cNvSpPr txBox="1"/>
          <p:nvPr/>
        </p:nvSpPr>
        <p:spPr>
          <a:xfrm>
            <a:off x="9166776" y="2193841"/>
            <a:ext cx="23552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dirty="0"/>
              <a:t>Degree of curvature</a:t>
            </a:r>
          </a:p>
          <a:p>
            <a:pPr algn="just"/>
            <a:r>
              <a:rPr lang="it-IT" dirty="0"/>
              <a:t>(first </a:t>
            </a:r>
            <a:r>
              <a:rPr lang="it-IT" dirty="0" err="1"/>
              <a:t>hump</a:t>
            </a:r>
            <a:r>
              <a:rPr lang="it-IT" dirty="0"/>
              <a:t>)</a:t>
            </a:r>
            <a:endParaRPr lang="en-GB" dirty="0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CC0D7E00-28E9-3263-C53F-A150B0CDAD33}"/>
              </a:ext>
            </a:extLst>
          </p:cNvPr>
          <p:cNvSpPr txBox="1"/>
          <p:nvPr/>
        </p:nvSpPr>
        <p:spPr>
          <a:xfrm>
            <a:off x="4970644" y="2060689"/>
            <a:ext cx="1653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Spread</a:t>
            </a:r>
            <a:endParaRPr lang="en-GB" dirty="0"/>
          </a:p>
        </p:txBody>
      </p: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6DA83FED-79C5-2E7E-7752-F655EB68E0E3}"/>
              </a:ext>
            </a:extLst>
          </p:cNvPr>
          <p:cNvCxnSpPr/>
          <p:nvPr/>
        </p:nvCxnSpPr>
        <p:spPr>
          <a:xfrm flipV="1">
            <a:off x="5460053" y="2393133"/>
            <a:ext cx="0" cy="5255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91B0FD86-037E-3B8A-7264-E0DE9EBBD415}"/>
              </a:ext>
            </a:extLst>
          </p:cNvPr>
          <p:cNvCxnSpPr/>
          <p:nvPr/>
        </p:nvCxnSpPr>
        <p:spPr>
          <a:xfrm flipV="1">
            <a:off x="8728364" y="2493818"/>
            <a:ext cx="438412" cy="1995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FD3F40E4-3303-20A3-46AD-ED823B2F9D64}"/>
              </a:ext>
            </a:extLst>
          </p:cNvPr>
          <p:cNvCxnSpPr/>
          <p:nvPr/>
        </p:nvCxnSpPr>
        <p:spPr>
          <a:xfrm>
            <a:off x="8728364" y="3574473"/>
            <a:ext cx="665018" cy="3602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D63E104B-040D-45CB-5EDA-D366DE2B8B6D}"/>
              </a:ext>
            </a:extLst>
          </p:cNvPr>
          <p:cNvSpPr txBox="1"/>
          <p:nvPr/>
        </p:nvSpPr>
        <p:spPr>
          <a:xfrm>
            <a:off x="9579770" y="3574473"/>
            <a:ext cx="21094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Location of the maximum/minimum of the curvature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29C41418-1A6F-3161-9A20-AF263C223646}"/>
                  </a:ext>
                </a:extLst>
              </p:cNvPr>
              <p:cNvSpPr txBox="1"/>
              <p:nvPr/>
            </p:nvSpPr>
            <p:spPr>
              <a:xfrm>
                <a:off x="1753386" y="5172671"/>
                <a:ext cx="315759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1800" i="1" kern="1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λ</m:t>
                        </m:r>
                      </m:e>
                      <m:sub>
                        <m:r>
                          <a:rPr lang="en-US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𝛽</m:t>
                        </m:r>
                      </m:e>
                      <m:sub>
                        <m:r>
                          <a:rPr lang="en-US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 determine position and magnitude of a possible second hump in the yield curve</a:t>
                </a:r>
              </a:p>
            </p:txBody>
          </p:sp>
        </mc:Choice>
        <mc:Fallback xmlns="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29C41418-1A6F-3161-9A20-AF263C2236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3386" y="5172671"/>
                <a:ext cx="3157599" cy="923330"/>
              </a:xfrm>
              <a:prstGeom prst="rect">
                <a:avLst/>
              </a:prstGeom>
              <a:blipFill>
                <a:blip r:embed="rId4"/>
                <a:stretch>
                  <a:fillRect l="-1737" t="-3974" b="-993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Arco 20">
            <a:extLst>
              <a:ext uri="{FF2B5EF4-FFF2-40B4-BE49-F238E27FC236}">
                <a16:creationId xmlns:a16="http://schemas.microsoft.com/office/drawing/2014/main" id="{706A7D82-1A4E-817E-C0A1-C7B5308D038B}"/>
              </a:ext>
            </a:extLst>
          </p:cNvPr>
          <p:cNvSpPr/>
          <p:nvPr/>
        </p:nvSpPr>
        <p:spPr>
          <a:xfrm rot="9529666">
            <a:off x="4538445" y="2366365"/>
            <a:ext cx="5354661" cy="2484296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3" name="Connettore 2 22">
            <a:extLst>
              <a:ext uri="{FF2B5EF4-FFF2-40B4-BE49-F238E27FC236}">
                <a16:creationId xmlns:a16="http://schemas.microsoft.com/office/drawing/2014/main" id="{0F2580EB-5CB3-4F15-42AD-9467545BCEE4}"/>
              </a:ext>
            </a:extLst>
          </p:cNvPr>
          <p:cNvCxnSpPr>
            <a:cxnSpLocks/>
          </p:cNvCxnSpPr>
          <p:nvPr/>
        </p:nvCxnSpPr>
        <p:spPr>
          <a:xfrm flipH="1">
            <a:off x="4703975" y="4982906"/>
            <a:ext cx="433633" cy="3679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955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2CBBDE-FB8A-77F6-795D-7D4EB75BC9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27A1D76C-A47A-A418-6501-420AF9E29EE5}"/>
              </a:ext>
            </a:extLst>
          </p:cNvPr>
          <p:cNvSpPr/>
          <p:nvPr/>
        </p:nvSpPr>
        <p:spPr>
          <a:xfrm>
            <a:off x="1788159" y="2182926"/>
            <a:ext cx="3413760" cy="3401061"/>
          </a:xfrm>
          <a:prstGeom prst="flowChartConnector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Titolo 9">
            <a:extLst>
              <a:ext uri="{FF2B5EF4-FFF2-40B4-BE49-F238E27FC236}">
                <a16:creationId xmlns:a16="http://schemas.microsoft.com/office/drawing/2014/main" id="{0F1B36A7-F07A-E180-7BF3-D92B27B26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28699"/>
            <a:ext cx="10515600" cy="755323"/>
          </a:xfrm>
        </p:spPr>
        <p:txBody>
          <a:bodyPr/>
          <a:lstStyle/>
          <a:p>
            <a:pPr algn="ctr"/>
            <a:r>
              <a:rPr lang="it-IT" dirty="0"/>
              <a:t>The Project: Data Collection 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524F90-B4CB-B1C6-2761-B6D6F1C6AF6A}"/>
              </a:ext>
            </a:extLst>
          </p:cNvPr>
          <p:cNvSpPr txBox="1"/>
          <p:nvPr/>
        </p:nvSpPr>
        <p:spPr>
          <a:xfrm>
            <a:off x="2433320" y="2273212"/>
            <a:ext cx="28956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sz="2200" dirty="0"/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it-IT" sz="2200" dirty="0"/>
              <a:t>US</a:t>
            </a:r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Ø"/>
            </a:pPr>
            <a:endParaRPr lang="it-IT" sz="2200" dirty="0"/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it-IT" sz="2200" dirty="0"/>
              <a:t>Germany</a:t>
            </a:r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Ø"/>
            </a:pPr>
            <a:endParaRPr lang="it-IT" sz="2200" dirty="0"/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it-IT" sz="2200" dirty="0"/>
              <a:t>Portugal</a:t>
            </a:r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Ø"/>
            </a:pPr>
            <a:endParaRPr lang="it-IT" sz="2200" dirty="0"/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it-IT" sz="2200" dirty="0"/>
              <a:t>South Korea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763388-45A8-6A6B-42B4-9335AB87A379}"/>
              </a:ext>
            </a:extLst>
          </p:cNvPr>
          <p:cNvSpPr txBox="1"/>
          <p:nvPr/>
        </p:nvSpPr>
        <p:spPr>
          <a:xfrm>
            <a:off x="7305039" y="1934657"/>
            <a:ext cx="29972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sz="2200" dirty="0"/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it-IT" sz="2200" dirty="0"/>
              <a:t>1 </a:t>
            </a:r>
            <a:r>
              <a:rPr lang="it-IT" sz="2200" dirty="0" err="1"/>
              <a:t>year</a:t>
            </a:r>
            <a:endParaRPr lang="it-IT" sz="2200" dirty="0"/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Ø"/>
            </a:pPr>
            <a:endParaRPr lang="it-IT" sz="2200" dirty="0"/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it-IT" sz="2200" dirty="0"/>
              <a:t>2 </a:t>
            </a:r>
            <a:r>
              <a:rPr lang="it-IT" sz="2200" dirty="0" err="1"/>
              <a:t>years</a:t>
            </a:r>
            <a:endParaRPr lang="it-IT" sz="2200" dirty="0"/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Ø"/>
            </a:pPr>
            <a:endParaRPr lang="it-IT" sz="2200" dirty="0"/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it-IT" sz="2200" dirty="0"/>
              <a:t>3 </a:t>
            </a:r>
            <a:r>
              <a:rPr lang="it-IT" sz="2200" dirty="0" err="1"/>
              <a:t>years</a:t>
            </a:r>
            <a:endParaRPr lang="it-IT" sz="2200" dirty="0"/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Ø"/>
            </a:pPr>
            <a:endParaRPr lang="it-IT" sz="2200" dirty="0"/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it-IT" sz="2200" dirty="0"/>
              <a:t>5 </a:t>
            </a:r>
            <a:r>
              <a:rPr lang="it-IT" sz="2200" dirty="0" err="1"/>
              <a:t>years</a:t>
            </a:r>
            <a:r>
              <a:rPr lang="it-IT" sz="2200" dirty="0"/>
              <a:t> </a:t>
            </a:r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Ø"/>
            </a:pPr>
            <a:endParaRPr lang="it-IT" sz="2200" dirty="0"/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it-IT" sz="2200" dirty="0"/>
              <a:t>10 </a:t>
            </a:r>
            <a:r>
              <a:rPr lang="it-IT" sz="2200" dirty="0" err="1"/>
              <a:t>years</a:t>
            </a:r>
            <a:endParaRPr lang="it-IT" sz="2200" dirty="0"/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D0B93872-AF0C-A0E2-3842-7E59E7E8835F}"/>
              </a:ext>
            </a:extLst>
          </p:cNvPr>
          <p:cNvSpPr/>
          <p:nvPr/>
        </p:nvSpPr>
        <p:spPr>
          <a:xfrm>
            <a:off x="5841998" y="1826058"/>
            <a:ext cx="4307841" cy="4114799"/>
          </a:xfrm>
          <a:prstGeom prst="flowChartConnector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E3B2A9-C022-B393-37D7-93EA4B9BA2AA}"/>
              </a:ext>
            </a:extLst>
          </p:cNvPr>
          <p:cNvSpPr txBox="1"/>
          <p:nvPr/>
        </p:nvSpPr>
        <p:spPr>
          <a:xfrm>
            <a:off x="2898138" y="5674273"/>
            <a:ext cx="119380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600" dirty="0"/>
              <a:t>BONDS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F86741-819E-B4CD-FCFB-570FCE2214F3}"/>
              </a:ext>
            </a:extLst>
          </p:cNvPr>
          <p:cNvSpPr txBox="1"/>
          <p:nvPr/>
        </p:nvSpPr>
        <p:spPr>
          <a:xfrm>
            <a:off x="7076438" y="6091492"/>
            <a:ext cx="183895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600" dirty="0"/>
              <a:t>MATURITIES</a:t>
            </a:r>
          </a:p>
        </p:txBody>
      </p:sp>
    </p:spTree>
    <p:extLst>
      <p:ext uri="{BB962C8B-B14F-4D97-AF65-F5344CB8AC3E}">
        <p14:creationId xmlns:p14="http://schemas.microsoft.com/office/powerpoint/2010/main" val="4197744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287A02-78A2-6473-CEA2-B11403CD2E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DE573CF8-4B37-DBAD-5005-1253AD0AD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577" y="1028699"/>
            <a:ext cx="10515600" cy="755323"/>
          </a:xfrm>
        </p:spPr>
        <p:txBody>
          <a:bodyPr/>
          <a:lstStyle/>
          <a:p>
            <a:pPr algn="ctr"/>
            <a:r>
              <a:rPr lang="it-IT" dirty="0"/>
              <a:t>The </a:t>
            </a:r>
            <a:r>
              <a:rPr lang="it-IT" dirty="0" err="1"/>
              <a:t>Gradient</a:t>
            </a:r>
            <a:r>
              <a:rPr lang="it-IT" dirty="0"/>
              <a:t> </a:t>
            </a:r>
            <a:r>
              <a:rPr lang="it-IT" dirty="0" err="1"/>
              <a:t>Descent</a:t>
            </a:r>
            <a:r>
              <a:rPr lang="it-IT" dirty="0"/>
              <a:t> </a:t>
            </a:r>
            <a:r>
              <a:rPr lang="it-IT" dirty="0" err="1"/>
              <a:t>method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1CEBEF-EBEC-326C-48E8-273CDAA6E9AA}"/>
              </a:ext>
            </a:extLst>
          </p:cNvPr>
          <p:cNvSpPr txBox="1"/>
          <p:nvPr/>
        </p:nvSpPr>
        <p:spPr>
          <a:xfrm>
            <a:off x="4756150" y="1707258"/>
            <a:ext cx="26797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600" dirty="0" err="1"/>
              <a:t>Initial</a:t>
            </a:r>
            <a:r>
              <a:rPr lang="it-IT" sz="2600" dirty="0"/>
              <a:t> </a:t>
            </a:r>
            <a:r>
              <a:rPr lang="it-IT" sz="2600" dirty="0" err="1"/>
              <a:t>parameters</a:t>
            </a:r>
            <a:r>
              <a:rPr lang="it-IT" sz="2600" dirty="0"/>
              <a:t>: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7763C4F-A55F-BAF8-4A69-A08EAC37C11B}"/>
              </a:ext>
            </a:extLst>
          </p:cNvPr>
          <p:cNvCxnSpPr>
            <a:cxnSpLocks/>
          </p:cNvCxnSpPr>
          <p:nvPr/>
        </p:nvCxnSpPr>
        <p:spPr>
          <a:xfrm>
            <a:off x="2667953" y="2250877"/>
            <a:ext cx="6800849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5FFE9BA-8EC9-1F95-1B96-56D929C16A25}"/>
                  </a:ext>
                </a:extLst>
              </p:cNvPr>
              <p:cNvSpPr txBox="1"/>
              <p:nvPr/>
            </p:nvSpPr>
            <p:spPr>
              <a:xfrm>
                <a:off x="4297362" y="2548275"/>
                <a:ext cx="3063240" cy="32810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2200" dirty="0"/>
                  <a:t>Ranges, Gilli et al. (2010):</a:t>
                </a:r>
              </a:p>
              <a:p>
                <a:endParaRPr lang="it-IT" sz="2200" dirty="0"/>
              </a:p>
              <a:p>
                <a:pPr lvl="0" algn="ctr">
                  <a:lnSpc>
                    <a:spcPct val="107000"/>
                  </a:lnSpc>
                </a:pPr>
                <a:r>
                  <a:rPr lang="en-US" sz="2200" kern="1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0 </a:t>
                </a:r>
                <a14:m>
                  <m:oMath xmlns:m="http://schemas.openxmlformats.org/officeDocument/2006/math">
                    <m:r>
                      <a:rPr lang="en-US" sz="22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≤</m:t>
                    </m:r>
                  </m:oMath>
                </a14:m>
                <a:r>
                  <a:rPr lang="en-US" sz="2200" kern="1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2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2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𝛽</m:t>
                        </m:r>
                      </m:e>
                      <m:sub>
                        <m:r>
                          <a:rPr lang="en-US" sz="22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200" kern="1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≤</m:t>
                    </m:r>
                  </m:oMath>
                </a14:m>
                <a:r>
                  <a:rPr lang="en-US" sz="2200" kern="1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15</a:t>
                </a:r>
              </a:p>
              <a:p>
                <a:pPr lvl="0" algn="ctr">
                  <a:lnSpc>
                    <a:spcPct val="107000"/>
                  </a:lnSpc>
                </a:pPr>
                <a:endParaRPr lang="it-IT" sz="2200" kern="1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 lvl="0" algn="ctr">
                  <a:lnSpc>
                    <a:spcPct val="107000"/>
                  </a:lnSpc>
                </a:pPr>
                <a:r>
                  <a:rPr lang="en-US" sz="2200" kern="1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-15 </a:t>
                </a:r>
                <a14:m>
                  <m:oMath xmlns:m="http://schemas.openxmlformats.org/officeDocument/2006/math">
                    <m:r>
                      <a:rPr lang="en-US" sz="22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≤</m:t>
                    </m:r>
                  </m:oMath>
                </a14:m>
                <a:r>
                  <a:rPr lang="en-US" sz="2200" kern="1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2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2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𝛽</m:t>
                        </m:r>
                      </m:e>
                      <m:sub>
                        <m:r>
                          <a:rPr lang="en-US" sz="22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200" kern="1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≤</m:t>
                    </m:r>
                  </m:oMath>
                </a14:m>
                <a:r>
                  <a:rPr lang="en-US" sz="2200" kern="1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30</a:t>
                </a:r>
              </a:p>
              <a:p>
                <a:pPr lvl="0" algn="ctr">
                  <a:lnSpc>
                    <a:spcPct val="107000"/>
                  </a:lnSpc>
                </a:pPr>
                <a:endParaRPr lang="it-IT" sz="2200" kern="1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 lvl="0" algn="ctr">
                  <a:lnSpc>
                    <a:spcPct val="107000"/>
                  </a:lnSpc>
                </a:pPr>
                <a:r>
                  <a:rPr lang="en-US" sz="2200" kern="1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-30 </a:t>
                </a:r>
                <a14:m>
                  <m:oMath xmlns:m="http://schemas.openxmlformats.org/officeDocument/2006/math">
                    <m:r>
                      <a:rPr lang="en-US" sz="22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≤</m:t>
                    </m:r>
                  </m:oMath>
                </a14:m>
                <a:r>
                  <a:rPr lang="en-US" sz="2200" kern="1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2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2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𝛽</m:t>
                        </m:r>
                      </m:e>
                      <m:sub>
                        <m:r>
                          <a:rPr lang="en-US" sz="22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200" kern="1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≤</m:t>
                    </m:r>
                  </m:oMath>
                </a14:m>
                <a:r>
                  <a:rPr lang="en-US" sz="2200" kern="1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30</a:t>
                </a:r>
              </a:p>
              <a:p>
                <a:pPr lvl="0" algn="ctr">
                  <a:lnSpc>
                    <a:spcPct val="107000"/>
                  </a:lnSpc>
                </a:pPr>
                <a:endParaRPr lang="it-IT" sz="2200" kern="1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 lvl="0"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200" kern="1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-30 </a:t>
                </a:r>
                <a14:m>
                  <m:oMath xmlns:m="http://schemas.openxmlformats.org/officeDocument/2006/math">
                    <m:r>
                      <a:rPr lang="en-US" sz="22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≤</m:t>
                    </m:r>
                  </m:oMath>
                </a14:m>
                <a:r>
                  <a:rPr lang="en-US" sz="2200" kern="1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2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2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𝛽</m:t>
                        </m:r>
                      </m:e>
                      <m:sub>
                        <m:r>
                          <a:rPr lang="en-US" sz="22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200" kern="1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≤</m:t>
                    </m:r>
                  </m:oMath>
                </a14:m>
                <a:r>
                  <a:rPr lang="en-US" sz="2200" kern="1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30</a:t>
                </a:r>
                <a:endParaRPr lang="it-IT" sz="2200" kern="1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5FFE9BA-8EC9-1F95-1B96-56D929C16A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7362" y="2548275"/>
                <a:ext cx="3063240" cy="3281026"/>
              </a:xfrm>
              <a:prstGeom prst="rect">
                <a:avLst/>
              </a:prstGeom>
              <a:blipFill>
                <a:blip r:embed="rId3"/>
                <a:stretch>
                  <a:fillRect l="-2590" t="-1301" r="-2191" b="-297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A9458A9E-A754-69E2-1964-F57CB27A9DBA}"/>
              </a:ext>
            </a:extLst>
          </p:cNvPr>
          <p:cNvSpPr txBox="1"/>
          <p:nvPr/>
        </p:nvSpPr>
        <p:spPr>
          <a:xfrm>
            <a:off x="1414147" y="2782313"/>
            <a:ext cx="250761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400" dirty="0"/>
              <a:t>From </a:t>
            </a:r>
            <a:r>
              <a:rPr lang="it-IT" sz="2400" dirty="0" err="1"/>
              <a:t>these</a:t>
            </a:r>
            <a:r>
              <a:rPr lang="it-IT" sz="2400" dirty="0"/>
              <a:t> ranges we </a:t>
            </a:r>
            <a:r>
              <a:rPr lang="it-IT" sz="2400" dirty="0" err="1"/>
              <a:t>performed</a:t>
            </a:r>
            <a:r>
              <a:rPr lang="it-IT" sz="2400" dirty="0"/>
              <a:t> </a:t>
            </a:r>
          </a:p>
          <a:p>
            <a:pPr algn="just"/>
            <a:r>
              <a:rPr lang="it-IT" sz="2400" dirty="0" err="1"/>
              <a:t>several</a:t>
            </a:r>
            <a:r>
              <a:rPr lang="it-IT" sz="2400" dirty="0"/>
              <a:t> </a:t>
            </a:r>
            <a:r>
              <a:rPr lang="it-IT" sz="2400" dirty="0" err="1"/>
              <a:t>iterations</a:t>
            </a:r>
            <a:r>
              <a:rPr lang="it-IT" sz="2400" dirty="0"/>
              <a:t> in </a:t>
            </a:r>
            <a:r>
              <a:rPr lang="it-IT" sz="2400" dirty="0" err="1"/>
              <a:t>order</a:t>
            </a:r>
            <a:r>
              <a:rPr lang="it-IT" sz="2400" dirty="0"/>
              <a:t> to </a:t>
            </a:r>
            <a:r>
              <a:rPr lang="it-IT" sz="2400" dirty="0" err="1"/>
              <a:t>find</a:t>
            </a:r>
            <a:r>
              <a:rPr lang="it-IT" sz="2400" dirty="0"/>
              <a:t> the </a:t>
            </a:r>
            <a:r>
              <a:rPr lang="it-IT" sz="2400" dirty="0" err="1"/>
              <a:t>optimal</a:t>
            </a:r>
            <a:r>
              <a:rPr lang="it-IT" sz="2400" dirty="0"/>
              <a:t> </a:t>
            </a:r>
            <a:r>
              <a:rPr lang="it-IT" sz="2400" dirty="0" err="1"/>
              <a:t>initial</a:t>
            </a:r>
            <a:r>
              <a:rPr lang="it-IT" sz="2400" dirty="0"/>
              <a:t> </a:t>
            </a:r>
            <a:r>
              <a:rPr lang="it-IT" sz="2400" dirty="0" err="1"/>
              <a:t>combination</a:t>
            </a:r>
            <a:r>
              <a:rPr lang="it-IT" sz="2400" dirty="0"/>
              <a:t>. We </a:t>
            </a:r>
            <a:r>
              <a:rPr lang="it-IT" sz="2400" dirty="0" err="1"/>
              <a:t>did</a:t>
            </a:r>
            <a:r>
              <a:rPr lang="it-IT" sz="2400" dirty="0"/>
              <a:t> it be </a:t>
            </a:r>
            <a:r>
              <a:rPr lang="it-IT" sz="2400" dirty="0" err="1"/>
              <a:t>looking</a:t>
            </a:r>
            <a:r>
              <a:rPr lang="it-IT" sz="2400" dirty="0"/>
              <a:t> </a:t>
            </a:r>
            <a:r>
              <a:rPr lang="it-IT" sz="2400" dirty="0" err="1"/>
              <a:t>at</a:t>
            </a:r>
            <a:r>
              <a:rPr lang="it-IT" sz="2400" dirty="0"/>
              <a:t> the plots.</a:t>
            </a:r>
          </a:p>
        </p:txBody>
      </p:sp>
      <p:pic>
        <p:nvPicPr>
          <p:cNvPr id="9" name="Picture 8" descr="A graph with a line graph and a line graph&#10;&#10;Description automatically generated with medium confidence">
            <a:extLst>
              <a:ext uri="{FF2B5EF4-FFF2-40B4-BE49-F238E27FC236}">
                <a16:creationId xmlns:a16="http://schemas.microsoft.com/office/drawing/2014/main" id="{64521F70-2A7C-AC5B-D19E-86D8F1B9E5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6205" y="2773372"/>
            <a:ext cx="3774440" cy="283083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00D204D-4282-0E4C-CC28-29488FE05A8C}"/>
              </a:ext>
            </a:extLst>
          </p:cNvPr>
          <p:cNvSpPr txBox="1"/>
          <p:nvPr/>
        </p:nvSpPr>
        <p:spPr>
          <a:xfrm>
            <a:off x="7740650" y="5604202"/>
            <a:ext cx="3769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Example</a:t>
            </a:r>
            <a:r>
              <a:rPr lang="it-IT" dirty="0"/>
              <a:t> with </a:t>
            </a:r>
            <a:r>
              <a:rPr lang="it-IT" dirty="0" err="1"/>
              <a:t>all</a:t>
            </a:r>
            <a:r>
              <a:rPr lang="it-IT" dirty="0"/>
              <a:t> </a:t>
            </a:r>
            <a:r>
              <a:rPr lang="it-IT" dirty="0" err="1"/>
              <a:t>parameters</a:t>
            </a:r>
            <a:r>
              <a:rPr lang="it-IT" dirty="0"/>
              <a:t> set to 0.1</a:t>
            </a:r>
          </a:p>
        </p:txBody>
      </p:sp>
    </p:spTree>
    <p:extLst>
      <p:ext uri="{BB962C8B-B14F-4D97-AF65-F5344CB8AC3E}">
        <p14:creationId xmlns:p14="http://schemas.microsoft.com/office/powerpoint/2010/main" val="2266495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2835F4-EAA4-242F-B9A9-00EAB054C9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0584F85D-F81A-C421-200E-DAD552A57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28699"/>
            <a:ext cx="10515600" cy="755323"/>
          </a:xfrm>
        </p:spPr>
        <p:txBody>
          <a:bodyPr/>
          <a:lstStyle/>
          <a:p>
            <a:pPr algn="ctr"/>
            <a:r>
              <a:rPr lang="it-IT" dirty="0"/>
              <a:t>The </a:t>
            </a:r>
            <a:r>
              <a:rPr lang="it-IT" dirty="0" err="1"/>
              <a:t>Gradient</a:t>
            </a:r>
            <a:r>
              <a:rPr lang="it-IT" dirty="0"/>
              <a:t> </a:t>
            </a:r>
            <a:r>
              <a:rPr lang="it-IT" dirty="0" err="1"/>
              <a:t>Descent</a:t>
            </a:r>
            <a:r>
              <a:rPr lang="it-IT" dirty="0"/>
              <a:t> </a:t>
            </a:r>
            <a:r>
              <a:rPr lang="it-IT" dirty="0" err="1"/>
              <a:t>method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5FC934-5513-5200-0C61-61DA07931BB5}"/>
              </a:ext>
            </a:extLst>
          </p:cNvPr>
          <p:cNvSpPr txBox="1"/>
          <p:nvPr/>
        </p:nvSpPr>
        <p:spPr>
          <a:xfrm>
            <a:off x="5751195" y="1689636"/>
            <a:ext cx="68961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600" dirty="0"/>
              <a:t>US: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3A7F2C3-1FB3-9F8B-D360-1A761A8F09F4}"/>
              </a:ext>
            </a:extLst>
          </p:cNvPr>
          <p:cNvCxnSpPr/>
          <p:nvPr/>
        </p:nvCxnSpPr>
        <p:spPr>
          <a:xfrm>
            <a:off x="5224780" y="2182079"/>
            <a:ext cx="174244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1518D19-528C-3367-D27C-FE91B3D6661B}"/>
              </a:ext>
            </a:extLst>
          </p:cNvPr>
          <p:cNvSpPr txBox="1"/>
          <p:nvPr/>
        </p:nvSpPr>
        <p:spPr>
          <a:xfrm>
            <a:off x="975467" y="2246714"/>
            <a:ext cx="102410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000" dirty="0"/>
              <a:t>We </a:t>
            </a:r>
            <a:r>
              <a:rPr lang="it-IT" sz="2000" dirty="0" err="1"/>
              <a:t>present</a:t>
            </a:r>
            <a:r>
              <a:rPr lang="it-IT" sz="2000" dirty="0"/>
              <a:t> the </a:t>
            </a:r>
            <a:r>
              <a:rPr lang="it-IT" sz="2000" dirty="0" err="1"/>
              <a:t>example</a:t>
            </a:r>
            <a:r>
              <a:rPr lang="it-IT" sz="2000" dirty="0"/>
              <a:t> of US. The </a:t>
            </a:r>
            <a:r>
              <a:rPr lang="it-IT" sz="2000" dirty="0" err="1"/>
              <a:t>behaviour</a:t>
            </a:r>
            <a:r>
              <a:rPr lang="it-IT" sz="2000" dirty="0"/>
              <a:t> of the </a:t>
            </a:r>
            <a:r>
              <a:rPr lang="it-IT" sz="2000" dirty="0" err="1"/>
              <a:t>Gradient</a:t>
            </a:r>
            <a:r>
              <a:rPr lang="it-IT" sz="2000" dirty="0"/>
              <a:t> </a:t>
            </a:r>
            <a:r>
              <a:rPr lang="it-IT" sz="2000" dirty="0" err="1"/>
              <a:t>Descent</a:t>
            </a:r>
            <a:r>
              <a:rPr lang="it-IT" sz="2000" dirty="0"/>
              <a:t> </a:t>
            </a:r>
            <a:r>
              <a:rPr lang="it-IT" sz="2000" dirty="0" err="1"/>
              <a:t>method</a:t>
            </a:r>
            <a:r>
              <a:rPr lang="it-IT" sz="2000" dirty="0"/>
              <a:t> </a:t>
            </a:r>
            <a:r>
              <a:rPr lang="it-IT" sz="2000" dirty="0" err="1"/>
              <a:t>is</a:t>
            </a:r>
            <a:r>
              <a:rPr lang="it-IT" sz="2000" dirty="0"/>
              <a:t> </a:t>
            </a:r>
            <a:r>
              <a:rPr lang="it-IT" sz="2000" dirty="0" err="1"/>
              <a:t>similar</a:t>
            </a:r>
            <a:r>
              <a:rPr lang="it-IT" sz="2000" dirty="0"/>
              <a:t> for </a:t>
            </a:r>
            <a:r>
              <a:rPr lang="it-IT" sz="2000" dirty="0" err="1"/>
              <a:t>every</a:t>
            </a:r>
            <a:r>
              <a:rPr lang="it-IT" sz="2000" dirty="0"/>
              <a:t> countries, </a:t>
            </a:r>
            <a:r>
              <a:rPr lang="it-IT" sz="2000" dirty="0" err="1"/>
              <a:t>but</a:t>
            </a:r>
            <a:r>
              <a:rPr lang="it-IT" sz="2000" dirty="0"/>
              <a:t> </a:t>
            </a:r>
            <a:r>
              <a:rPr lang="it-IT" sz="2000" dirty="0" err="1"/>
              <a:t>parameters</a:t>
            </a:r>
            <a:r>
              <a:rPr lang="it-IT" sz="2000" dirty="0"/>
              <a:t> and plots are </a:t>
            </a:r>
            <a:r>
              <a:rPr lang="it-IT" sz="2000" dirty="0" err="1"/>
              <a:t>different</a:t>
            </a:r>
            <a:r>
              <a:rPr lang="it-IT" sz="2000" dirty="0"/>
              <a:t> due to </a:t>
            </a:r>
            <a:r>
              <a:rPr lang="it-IT" sz="2000" dirty="0" err="1"/>
              <a:t>economic</a:t>
            </a:r>
            <a:r>
              <a:rPr lang="it-IT" sz="2000" dirty="0"/>
              <a:t> </a:t>
            </a:r>
            <a:r>
              <a:rPr lang="it-IT" sz="2000" dirty="0" err="1"/>
              <a:t>conditions</a:t>
            </a:r>
            <a:r>
              <a:rPr lang="it-IT" sz="2000" dirty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65B14D0-2547-27C9-FBA1-4C15F92C8479}"/>
                  </a:ext>
                </a:extLst>
              </p:cNvPr>
              <p:cNvSpPr txBox="1"/>
              <p:nvPr/>
            </p:nvSpPr>
            <p:spPr>
              <a:xfrm>
                <a:off x="975467" y="3028534"/>
                <a:ext cx="3063240" cy="28007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2200" dirty="0" err="1"/>
                  <a:t>Optimal</a:t>
                </a:r>
                <a:r>
                  <a:rPr lang="it-IT" sz="2200" dirty="0"/>
                  <a:t> </a:t>
                </a:r>
                <a:r>
                  <a:rPr lang="it-IT" sz="2200" dirty="0" err="1"/>
                  <a:t>parameters</a:t>
                </a:r>
                <a:r>
                  <a:rPr lang="it-IT" sz="2200" dirty="0"/>
                  <a:t>:</a:t>
                </a:r>
              </a:p>
              <a:p>
                <a:endParaRPr lang="it-IT" sz="2200" dirty="0"/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200" dirty="0"/>
                  <a:t> = 0.03</a:t>
                </a:r>
                <a:endParaRPr lang="it-IT" sz="2200" dirty="0"/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200" dirty="0"/>
                  <a:t> = 0.015</a:t>
                </a:r>
                <a:endParaRPr lang="it-IT" sz="2200" dirty="0"/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200" dirty="0"/>
                  <a:t> = 0.010</a:t>
                </a:r>
                <a:endParaRPr lang="it-IT" sz="2200" dirty="0"/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200" dirty="0"/>
                  <a:t> = -0.0020</a:t>
                </a:r>
                <a:endParaRPr lang="it-IT" sz="2200" dirty="0"/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200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200" dirty="0"/>
                  <a:t> = 2.32</a:t>
                </a:r>
                <a:endParaRPr lang="it-IT" sz="2200" dirty="0"/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200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200" dirty="0"/>
                  <a:t> = 12.35</a:t>
                </a:r>
                <a:endParaRPr lang="it-IT" sz="22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65B14D0-2547-27C9-FBA1-4C15F92C84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467" y="3028534"/>
                <a:ext cx="3063240" cy="2800767"/>
              </a:xfrm>
              <a:prstGeom prst="rect">
                <a:avLst/>
              </a:prstGeom>
              <a:blipFill>
                <a:blip r:embed="rId3"/>
                <a:stretch>
                  <a:fillRect l="-2584" t="-1525" b="-348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74C1783-7496-1D6D-479E-833883412CF9}"/>
                  </a:ext>
                </a:extLst>
              </p:cNvPr>
              <p:cNvSpPr txBox="1"/>
              <p:nvPr/>
            </p:nvSpPr>
            <p:spPr>
              <a:xfrm>
                <a:off x="3385874" y="3732129"/>
                <a:ext cx="168656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2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𝛼</m:t>
                    </m:r>
                    <m:r>
                      <a:rPr lang="en-US" sz="22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=0.65</m:t>
                    </m:r>
                  </m:oMath>
                </a14:m>
                <a:endParaRPr lang="it-IT" sz="22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IT" sz="2200" dirty="0"/>
                  <a:t>N = 100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74C1783-7496-1D6D-479E-833883412C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5874" y="3732129"/>
                <a:ext cx="1686560" cy="769441"/>
              </a:xfrm>
              <a:prstGeom prst="rect">
                <a:avLst/>
              </a:prstGeom>
              <a:blipFill>
                <a:blip r:embed="rId4"/>
                <a:stretch>
                  <a:fillRect l="-3971" t="-3968" b="-1587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 descr="A graph with a line and a dotted line&#10;&#10;Description automatically generated">
            <a:extLst>
              <a:ext uri="{FF2B5EF4-FFF2-40B4-BE49-F238E27FC236}">
                <a16:creationId xmlns:a16="http://schemas.microsoft.com/office/drawing/2014/main" id="{68182E8E-E3CD-832C-4FDF-179780E0BA1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6540" y="3028534"/>
            <a:ext cx="3063240" cy="3063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 descr="A graph with a line and a dotted line&#10;&#10;Description automatically generated">
            <a:extLst>
              <a:ext uri="{FF2B5EF4-FFF2-40B4-BE49-F238E27FC236}">
                <a16:creationId xmlns:a16="http://schemas.microsoft.com/office/drawing/2014/main" id="{9DABA037-5B0B-EF89-94F4-AB65DD5045E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4830" y="3024478"/>
            <a:ext cx="3063240" cy="30632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65794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4AF99C-13ED-CF01-344C-0FA8998007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C0A1BC7F-AB5C-4ED6-C37D-3C5C7A0A1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28699"/>
            <a:ext cx="10515600" cy="755323"/>
          </a:xfrm>
        </p:spPr>
        <p:txBody>
          <a:bodyPr/>
          <a:lstStyle/>
          <a:p>
            <a:pPr algn="ctr"/>
            <a:r>
              <a:rPr lang="it-IT" dirty="0"/>
              <a:t>The </a:t>
            </a:r>
            <a:r>
              <a:rPr lang="it-IT" dirty="0" err="1"/>
              <a:t>Gradient</a:t>
            </a:r>
            <a:r>
              <a:rPr lang="it-IT" dirty="0"/>
              <a:t> </a:t>
            </a:r>
            <a:r>
              <a:rPr lang="it-IT" dirty="0" err="1"/>
              <a:t>Descent</a:t>
            </a:r>
            <a:r>
              <a:rPr lang="it-IT" dirty="0"/>
              <a:t> </a:t>
            </a:r>
            <a:r>
              <a:rPr lang="it-IT" dirty="0" err="1"/>
              <a:t>method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1C5B48-276F-377B-37E6-4E54CF6DAFEF}"/>
              </a:ext>
            </a:extLst>
          </p:cNvPr>
          <p:cNvSpPr txBox="1"/>
          <p:nvPr/>
        </p:nvSpPr>
        <p:spPr>
          <a:xfrm>
            <a:off x="5751195" y="1689636"/>
            <a:ext cx="68961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600" dirty="0"/>
              <a:t>US: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1473ABA-07F8-8CF9-9F33-38F8ABFCAAD2}"/>
              </a:ext>
            </a:extLst>
          </p:cNvPr>
          <p:cNvCxnSpPr/>
          <p:nvPr/>
        </p:nvCxnSpPr>
        <p:spPr>
          <a:xfrm>
            <a:off x="5224780" y="2182079"/>
            <a:ext cx="174244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360B80B6-4CDA-3199-3514-901A4875BD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38705" y="2713031"/>
            <a:ext cx="3412490" cy="341249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5A54E88-230C-1435-C74E-2FEFABD284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440805" y="2713031"/>
            <a:ext cx="3412490" cy="341249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16044E4-443F-56A3-DAD3-A7143FF6059A}"/>
              </a:ext>
            </a:extLst>
          </p:cNvPr>
          <p:cNvSpPr txBox="1"/>
          <p:nvPr/>
        </p:nvSpPr>
        <p:spPr>
          <a:xfrm>
            <a:off x="4547870" y="2232112"/>
            <a:ext cx="30962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/>
              <a:t>Bonds with high </a:t>
            </a:r>
            <a:r>
              <a:rPr lang="it-IT" sz="2200" dirty="0" err="1"/>
              <a:t>volatility</a:t>
            </a:r>
            <a:endParaRPr lang="it-IT" sz="2200" dirty="0"/>
          </a:p>
        </p:txBody>
      </p:sp>
    </p:spTree>
    <p:extLst>
      <p:ext uri="{BB962C8B-B14F-4D97-AF65-F5344CB8AC3E}">
        <p14:creationId xmlns:p14="http://schemas.microsoft.com/office/powerpoint/2010/main" val="1715504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0EA1EE-A018-2E1C-B0EC-7DC03F3D77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6EEB809F-EC43-FF2F-5FB0-E66048B9C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28699"/>
            <a:ext cx="10515600" cy="755323"/>
          </a:xfrm>
        </p:spPr>
        <p:txBody>
          <a:bodyPr/>
          <a:lstStyle/>
          <a:p>
            <a:pPr algn="ctr"/>
            <a:r>
              <a:rPr lang="it-IT" dirty="0"/>
              <a:t>The </a:t>
            </a:r>
            <a:r>
              <a:rPr lang="it-IT" dirty="0" err="1"/>
              <a:t>Gradient</a:t>
            </a:r>
            <a:r>
              <a:rPr lang="it-IT" dirty="0"/>
              <a:t> </a:t>
            </a:r>
            <a:r>
              <a:rPr lang="it-IT" dirty="0" err="1"/>
              <a:t>Descent</a:t>
            </a:r>
            <a:r>
              <a:rPr lang="it-IT" dirty="0"/>
              <a:t> </a:t>
            </a:r>
            <a:r>
              <a:rPr lang="it-IT" dirty="0" err="1"/>
              <a:t>method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B603D7-C929-26E8-18FB-81A8C8D109F4}"/>
              </a:ext>
            </a:extLst>
          </p:cNvPr>
          <p:cNvSpPr txBox="1"/>
          <p:nvPr/>
        </p:nvSpPr>
        <p:spPr>
          <a:xfrm>
            <a:off x="5751195" y="1689636"/>
            <a:ext cx="68961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600" dirty="0"/>
              <a:t>US: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3BEAF94-DBC0-C605-E581-C0DCBB30B2A3}"/>
              </a:ext>
            </a:extLst>
          </p:cNvPr>
          <p:cNvCxnSpPr/>
          <p:nvPr/>
        </p:nvCxnSpPr>
        <p:spPr>
          <a:xfrm>
            <a:off x="5224780" y="2182079"/>
            <a:ext cx="174244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E409D04-FFC7-1692-4854-8EE62E2E9FF1}"/>
              </a:ext>
            </a:extLst>
          </p:cNvPr>
          <p:cNvSpPr txBox="1"/>
          <p:nvPr/>
        </p:nvSpPr>
        <p:spPr>
          <a:xfrm>
            <a:off x="4727575" y="2232111"/>
            <a:ext cx="27368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 err="1"/>
              <a:t>Inverted</a:t>
            </a:r>
            <a:r>
              <a:rPr lang="it-IT" sz="2200" dirty="0"/>
              <a:t> yields </a:t>
            </a:r>
            <a:r>
              <a:rPr lang="it-IT" sz="2200" dirty="0" err="1"/>
              <a:t>curves</a:t>
            </a:r>
            <a:endParaRPr lang="it-IT" sz="22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8D81C64-25B2-6C2D-2A88-B1D184F52E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89766" y="2630168"/>
            <a:ext cx="3567431" cy="3567431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82A08DB-8B73-5F88-4FA8-453D72BC48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534803" y="2646583"/>
            <a:ext cx="3567431" cy="356743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779302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E4E924F-75FD-0745-46A3-6E2FEB017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97528"/>
            <a:ext cx="10515600" cy="819294"/>
          </a:xfrm>
        </p:spPr>
        <p:txBody>
          <a:bodyPr/>
          <a:lstStyle/>
          <a:p>
            <a:pPr algn="ctr"/>
            <a:r>
              <a:rPr lang="it-IT" dirty="0"/>
              <a:t>The Newton </a:t>
            </a:r>
            <a:r>
              <a:rPr lang="it-IT" dirty="0" err="1"/>
              <a:t>method</a:t>
            </a:r>
            <a:endParaRPr lang="en-GB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0198AE5-5461-3F9B-E78E-329ADFE080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it-IT" sz="2400" dirty="0"/>
              <a:t>For </a:t>
            </a:r>
            <a:r>
              <a:rPr lang="it-IT" sz="2400" dirty="0" err="1"/>
              <a:t>each</a:t>
            </a:r>
            <a:r>
              <a:rPr lang="it-IT" sz="2400" dirty="0"/>
              <a:t> country </a:t>
            </a:r>
            <a:r>
              <a:rPr lang="it-IT" sz="2400" dirty="0" err="1"/>
              <a:t>we</a:t>
            </a:r>
            <a:r>
              <a:rPr lang="it-IT" sz="2400" dirty="0"/>
              <a:t> </a:t>
            </a:r>
            <a:r>
              <a:rPr lang="it-IT" sz="2400" dirty="0" err="1"/>
              <a:t>used</a:t>
            </a:r>
            <a:r>
              <a:rPr lang="it-IT" sz="2400" dirty="0"/>
              <a:t> the </a:t>
            </a:r>
            <a:r>
              <a:rPr lang="it-IT" sz="2400" dirty="0" err="1"/>
              <a:t>same</a:t>
            </a:r>
            <a:r>
              <a:rPr lang="it-IT" sz="2400" dirty="0"/>
              <a:t> </a:t>
            </a:r>
            <a:r>
              <a:rPr lang="it-IT" sz="2400" dirty="0" err="1"/>
              <a:t>vector</a:t>
            </a:r>
            <a:r>
              <a:rPr lang="it-IT" sz="2400" dirty="0"/>
              <a:t> of </a:t>
            </a:r>
            <a:r>
              <a:rPr lang="it-IT" sz="2400" dirty="0" err="1"/>
              <a:t>parameters</a:t>
            </a:r>
            <a:r>
              <a:rPr lang="it-IT" sz="2400" dirty="0"/>
              <a:t> for </a:t>
            </a:r>
            <a:r>
              <a:rPr lang="it-IT" sz="2400" dirty="0" err="1"/>
              <a:t>both</a:t>
            </a:r>
            <a:r>
              <a:rPr lang="it-IT" sz="2400" dirty="0"/>
              <a:t> </a:t>
            </a:r>
            <a:r>
              <a:rPr lang="it-IT" sz="2400" dirty="0" err="1"/>
              <a:t>Gradient</a:t>
            </a:r>
            <a:r>
              <a:rPr lang="it-IT" sz="2400" dirty="0"/>
              <a:t> </a:t>
            </a:r>
            <a:r>
              <a:rPr lang="it-IT" sz="2400" dirty="0" err="1"/>
              <a:t>Descent</a:t>
            </a:r>
            <a:r>
              <a:rPr lang="it-IT" sz="2400" dirty="0"/>
              <a:t> and Newton </a:t>
            </a:r>
            <a:r>
              <a:rPr lang="it-IT" sz="2400" dirty="0" err="1"/>
              <a:t>method</a:t>
            </a:r>
            <a:endParaRPr lang="it-IT" sz="2400" dirty="0"/>
          </a:p>
          <a:p>
            <a:pPr algn="just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it-IT" sz="2400" dirty="0" err="1"/>
              <a:t>We</a:t>
            </a:r>
            <a:r>
              <a:rPr lang="it-IT" sz="2400" dirty="0"/>
              <a:t> </a:t>
            </a:r>
            <a:r>
              <a:rPr lang="it-IT" sz="2400" dirty="0" err="1"/>
              <a:t>have</a:t>
            </a:r>
            <a:r>
              <a:rPr lang="it-IT" sz="2400" dirty="0"/>
              <a:t> </a:t>
            </a:r>
            <a:r>
              <a:rPr lang="it-IT" sz="2400" dirty="0" err="1"/>
              <a:t>added</a:t>
            </a:r>
            <a:r>
              <a:rPr lang="it-IT" sz="2400" dirty="0"/>
              <a:t> a damping </a:t>
            </a:r>
            <a:r>
              <a:rPr lang="it-IT" sz="2400" dirty="0" err="1"/>
              <a:t>factor</a:t>
            </a:r>
            <a:r>
              <a:rPr lang="it-IT" sz="2400" dirty="0"/>
              <a:t> </a:t>
            </a:r>
            <a:r>
              <a:rPr lang="el-GR" sz="2400" dirty="0"/>
              <a:t>λ</a:t>
            </a:r>
            <a:r>
              <a:rPr lang="it-IT" sz="2400" dirty="0"/>
              <a:t> = 0,5 to </a:t>
            </a:r>
            <a:r>
              <a:rPr lang="it-IT" sz="2400" dirty="0" err="1"/>
              <a:t>ensure</a:t>
            </a:r>
            <a:r>
              <a:rPr lang="it-IT" sz="2400" dirty="0"/>
              <a:t> the </a:t>
            </a:r>
            <a:r>
              <a:rPr lang="it-IT" sz="2400" dirty="0" err="1"/>
              <a:t>Hessian</a:t>
            </a:r>
            <a:r>
              <a:rPr lang="it-IT" sz="2400" dirty="0"/>
              <a:t> </a:t>
            </a:r>
            <a:r>
              <a:rPr lang="it-IT" sz="2400" dirty="0" err="1"/>
              <a:t>is</a:t>
            </a:r>
            <a:r>
              <a:rPr lang="it-IT" sz="2400" dirty="0"/>
              <a:t> positive definite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2F2B2A1A-AFB6-75BE-20ED-63C42DA45E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343" b="1"/>
          <a:stretch/>
        </p:blipFill>
        <p:spPr>
          <a:xfrm>
            <a:off x="3408633" y="4283802"/>
            <a:ext cx="5619854" cy="679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43491"/>
      </p:ext>
    </p:extLst>
  </p:cSld>
  <p:clrMapOvr>
    <a:masterClrMapping/>
  </p:clrMapOvr>
</p:sld>
</file>

<file path=ppt/theme/theme1.xml><?xml version="1.0" encoding="utf-8"?>
<a:theme xmlns:a="http://schemas.openxmlformats.org/drawingml/2006/main" name="1_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ersonalizza struttur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3128</TotalTime>
  <Words>727</Words>
  <Application>Microsoft Office PowerPoint</Application>
  <PresentationFormat>Widescreen</PresentationFormat>
  <Paragraphs>141</Paragraphs>
  <Slides>22</Slides>
  <Notes>16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9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22</vt:i4>
      </vt:variant>
    </vt:vector>
  </HeadingPairs>
  <TitlesOfParts>
    <vt:vector size="33" baseType="lpstr">
      <vt:lpstr>Yu Mincho</vt:lpstr>
      <vt:lpstr>Arial</vt:lpstr>
      <vt:lpstr>Calibri</vt:lpstr>
      <vt:lpstr>Calibri Light</vt:lpstr>
      <vt:lpstr>Cambria Math</vt:lpstr>
      <vt:lpstr>Jost Light</vt:lpstr>
      <vt:lpstr>Jost Medium</vt:lpstr>
      <vt:lpstr>Times New Roman</vt:lpstr>
      <vt:lpstr>Wingdings</vt:lpstr>
      <vt:lpstr>1_Tema di Office</vt:lpstr>
      <vt:lpstr>Personalizza struttura</vt:lpstr>
      <vt:lpstr>UNIVERSITY OF PADOVA ________________________________________________________ MSc in Computational Finance  Project: Yield Curve model calibration  Ibrahim Uali  Riccardo Caruso  Enrico Berto  Elisa De Colle ________________________________________________________  February 22, 2024  </vt:lpstr>
      <vt:lpstr>Index</vt:lpstr>
      <vt:lpstr>The Nelson-Siegel and Nelson-Siegel-Svensson </vt:lpstr>
      <vt:lpstr>The Project: Data Collection </vt:lpstr>
      <vt:lpstr>The Gradient Descent method</vt:lpstr>
      <vt:lpstr>The Gradient Descent method</vt:lpstr>
      <vt:lpstr>The Gradient Descent method</vt:lpstr>
      <vt:lpstr>The Gradient Descent method</vt:lpstr>
      <vt:lpstr>The Newton method</vt:lpstr>
      <vt:lpstr>The Newton method</vt:lpstr>
      <vt:lpstr>The Newton method</vt:lpstr>
      <vt:lpstr>The Newton method VS GD method</vt:lpstr>
      <vt:lpstr>The Newton method VS GD method</vt:lpstr>
      <vt:lpstr>Presentazione standard di PowerPoint</vt:lpstr>
      <vt:lpstr>Presentazione standard di PowerPoint</vt:lpstr>
      <vt:lpstr>Presentazione standard di PowerPoint</vt:lpstr>
      <vt:lpstr>What is Levenberg-Marquardt (LM) Method?</vt:lpstr>
      <vt:lpstr>Presentazione standard di PowerPoint</vt:lpstr>
      <vt:lpstr>Comparison with BFGS and Newton Methods [Part I]</vt:lpstr>
      <vt:lpstr>Presentazione standard di PowerPoint</vt:lpstr>
      <vt:lpstr>Presentazione standard di PowerPoint</vt:lpstr>
      <vt:lpstr>Thanks for the attention!  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Enrico Berto</dc:creator>
  <cp:lastModifiedBy>Enrico Berto</cp:lastModifiedBy>
  <cp:revision>71</cp:revision>
  <dcterms:created xsi:type="dcterms:W3CDTF">2023-08-31T14:30:21Z</dcterms:created>
  <dcterms:modified xsi:type="dcterms:W3CDTF">2024-02-21T14:02:54Z</dcterms:modified>
</cp:coreProperties>
</file>