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sldIdLst>
    <p:sldId id="261" r:id="rId2"/>
    <p:sldId id="263" r:id="rId3"/>
    <p:sldId id="266" r:id="rId4"/>
    <p:sldId id="264" r:id="rId5"/>
    <p:sldId id="267" r:id="rId6"/>
    <p:sldId id="265"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7" r:id="rId35"/>
    <p:sldId id="298" r:id="rId36"/>
    <p:sldId id="299"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F8EF"/>
    <a:srgbClr val="D2FF9B"/>
    <a:srgbClr val="9EFF29"/>
    <a:srgbClr val="FFCCCC"/>
    <a:srgbClr val="CC3399"/>
    <a:srgbClr val="FCA82C"/>
    <a:srgbClr val="A4660C"/>
    <a:srgbClr val="952F69"/>
    <a:srgbClr val="FF856D"/>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296263"/>
            <a:ext cx="7285702" cy="91440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470698" y="4181176"/>
            <a:ext cx="7272717"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217" y="150592"/>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23219"/>
            <a:ext cx="8246070" cy="311463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768" y="465530"/>
            <a:ext cx="6570407"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3768" y="1229055"/>
            <a:ext cx="6570407"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2188" y="293766"/>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936" y="3484830"/>
            <a:ext cx="8687515" cy="1221056"/>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Introduction to Artificial </a:t>
            </a:r>
            <a:r>
              <a:rPr lang="en-US" sz="4000" dirty="0">
                <a:latin typeface="Times New Roman" panose="02020603050405020304" pitchFamily="18" charset="0"/>
                <a:cs typeface="Times New Roman" panose="02020603050405020304" pitchFamily="18" charset="0"/>
              </a:rPr>
              <a:t>Intelligence </a:t>
            </a:r>
            <a:r>
              <a:rPr lang="en-US" dirty="0"/>
              <a:t/>
            </a:r>
            <a:br>
              <a:rPr lang="en-US" dirty="0"/>
            </a:br>
            <a:endParaRPr lang="en-US" dirty="0"/>
          </a:p>
        </p:txBody>
      </p:sp>
      <p:sp>
        <p:nvSpPr>
          <p:cNvPr id="3" name="Subtitle 2"/>
          <p:cNvSpPr>
            <a:spLocks noGrp="1"/>
          </p:cNvSpPr>
          <p:nvPr>
            <p:ph type="subTitle" idx="1"/>
          </p:nvPr>
        </p:nvSpPr>
        <p:spPr>
          <a:xfrm>
            <a:off x="7015280" y="4332033"/>
            <a:ext cx="8093366" cy="1068936"/>
          </a:xfrm>
        </p:spPr>
        <p:txBody>
          <a:bodyPr>
            <a:normAutofit/>
          </a:bodyPr>
          <a:lstStyle/>
          <a:p>
            <a:r>
              <a:rPr lang="en-US" sz="1800" dirty="0" smtClean="0">
                <a:latin typeface="Georgia" panose="02040502050405020303" pitchFamily="18" charset="0"/>
                <a:cs typeface="Times New Roman" panose="02020603050405020304" pitchFamily="18" charset="0"/>
              </a:rPr>
              <a:t>Litty Tressa George</a:t>
            </a:r>
          </a:p>
          <a:p>
            <a:r>
              <a:rPr lang="en-US" sz="1800" dirty="0" smtClean="0">
                <a:latin typeface="Georgia" panose="02040502050405020303" pitchFamily="18" charset="0"/>
                <a:cs typeface="Times New Roman" panose="02020603050405020304" pitchFamily="18" charset="0"/>
              </a:rPr>
              <a:t>Lecturer FICT</a:t>
            </a:r>
          </a:p>
        </p:txBody>
      </p:sp>
      <p:sp>
        <p:nvSpPr>
          <p:cNvPr id="4" name="Rectangle 3"/>
          <p:cNvSpPr/>
          <p:nvPr/>
        </p:nvSpPr>
        <p:spPr>
          <a:xfrm>
            <a:off x="0" y="4866501"/>
            <a:ext cx="1611339" cy="338554"/>
          </a:xfrm>
          <a:prstGeom prst="rect">
            <a:avLst/>
          </a:prstGeom>
        </p:spPr>
        <p:txBody>
          <a:bodyPr wrap="none">
            <a:spAutoFit/>
          </a:bodyPr>
          <a:lstStyle/>
          <a:p>
            <a:pPr lvl="0">
              <a:spcBef>
                <a:spcPct val="20000"/>
              </a:spcBef>
            </a:pPr>
            <a:r>
              <a:rPr lang="en-US" sz="1600" dirty="0">
                <a:solidFill>
                  <a:schemeClr val="bg1"/>
                </a:solidFill>
                <a:latin typeface="Georgia" panose="02040502050405020303" pitchFamily="18" charset="0"/>
                <a:cs typeface="Times New Roman" panose="02020603050405020304" pitchFamily="18" charset="0"/>
              </a:rPr>
              <a:t>Section </a:t>
            </a:r>
            <a:r>
              <a:rPr lang="en-US" sz="1600" dirty="0" smtClean="0">
                <a:solidFill>
                  <a:schemeClr val="bg1"/>
                </a:solidFill>
                <a:latin typeface="Georgia" panose="02040502050405020303" pitchFamily="18" charset="0"/>
                <a:cs typeface="Times New Roman" panose="02020603050405020304" pitchFamily="18" charset="0"/>
              </a:rPr>
              <a:t>3 PPT 2</a:t>
            </a:r>
            <a:endParaRPr lang="en-US" sz="1600" dirty="0">
              <a:solidFill>
                <a:schemeClr val="bg1"/>
              </a:solidFill>
              <a:latin typeface="Georgia" panose="02040502050405020303" pitchFamily="18" charset="0"/>
              <a:cs typeface="Times New Roman" panose="02020603050405020304" pitchFamily="18" charset="0"/>
            </a:endParaRPr>
          </a:p>
        </p:txBody>
      </p:sp>
      <p:sp>
        <p:nvSpPr>
          <p:cNvPr id="5" name="Rectangle 4"/>
          <p:cNvSpPr/>
          <p:nvPr/>
        </p:nvSpPr>
        <p:spPr>
          <a:xfrm>
            <a:off x="7015280" y="4441769"/>
            <a:ext cx="4572000" cy="701731"/>
          </a:xfrm>
          <a:prstGeom prst="rect">
            <a:avLst/>
          </a:prstGeom>
        </p:spPr>
        <p:txBody>
          <a:bodyPr>
            <a:spAutoFit/>
          </a:bodyPr>
          <a:lstStyle/>
          <a:p>
            <a:pPr lvl="0">
              <a:spcBef>
                <a:spcPct val="20000"/>
              </a:spcBef>
            </a:pPr>
            <a:r>
              <a:rPr lang="en-US" dirty="0">
                <a:solidFill>
                  <a:prstClr val="white"/>
                </a:solidFill>
                <a:latin typeface="Georgia" panose="02040502050405020303" pitchFamily="18" charset="0"/>
                <a:cs typeface="Times New Roman" panose="02020603050405020304" pitchFamily="18" charset="0"/>
              </a:rPr>
              <a:t>Litty Tressa George</a:t>
            </a:r>
          </a:p>
          <a:p>
            <a:pPr lvl="0">
              <a:spcBef>
                <a:spcPct val="20000"/>
              </a:spcBef>
            </a:pPr>
            <a:r>
              <a:rPr lang="en-US" dirty="0">
                <a:solidFill>
                  <a:prstClr val="white"/>
                </a:solidFill>
                <a:latin typeface="Georgia" panose="02040502050405020303" pitchFamily="18" charset="0"/>
                <a:cs typeface="Times New Roman" panose="02020603050405020304" pitchFamily="18" charset="0"/>
              </a:rPr>
              <a:t>Lecturer FICT</a:t>
            </a:r>
          </a:p>
        </p:txBody>
      </p:sp>
      <p:sp>
        <p:nvSpPr>
          <p:cNvPr id="6" name="Rectangle 5"/>
          <p:cNvSpPr/>
          <p:nvPr/>
        </p:nvSpPr>
        <p:spPr>
          <a:xfrm>
            <a:off x="2297430" y="4083991"/>
            <a:ext cx="4572000" cy="338554"/>
          </a:xfrm>
          <a:prstGeom prst="rect">
            <a:avLst/>
          </a:prstGeom>
        </p:spPr>
        <p:txBody>
          <a:bodyPr>
            <a:spAutoFit/>
          </a:bodyPr>
          <a:lstStyle/>
          <a:p>
            <a:r>
              <a:rPr lang="en-US" sz="1600" dirty="0">
                <a:solidFill>
                  <a:schemeClr val="bg1"/>
                </a:solidFill>
                <a:latin typeface="+mj-lt"/>
              </a:rPr>
              <a:t>Section 3 Symbolic Knowledge Representation </a:t>
            </a:r>
          </a:p>
        </p:txBody>
      </p:sp>
    </p:spTree>
    <p:extLst>
      <p:ext uri="{BB962C8B-B14F-4D97-AF65-F5344CB8AC3E}">
        <p14:creationId xmlns:p14="http://schemas.microsoft.com/office/powerpoint/2010/main" val="3031833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83" y="-96336"/>
            <a:ext cx="6570407" cy="725349"/>
          </a:xfrm>
        </p:spPr>
        <p:txBody>
          <a:bodyPr>
            <a:normAutofit/>
          </a:bodyPr>
          <a:lstStyle/>
          <a:p>
            <a:r>
              <a:rPr lang="en-US" sz="2400" dirty="0" smtClean="0">
                <a:latin typeface="Times New Roman" panose="02020603050405020304" pitchFamily="18" charset="0"/>
              </a:rPr>
              <a:t>TRUTH TABLE</a:t>
            </a:r>
            <a:endParaRPr lang="en-US" sz="2400" dirty="0"/>
          </a:p>
        </p:txBody>
      </p:sp>
      <p:sp>
        <p:nvSpPr>
          <p:cNvPr id="3" name="Content Placeholder 2"/>
          <p:cNvSpPr>
            <a:spLocks noGrp="1"/>
          </p:cNvSpPr>
          <p:nvPr>
            <p:ph idx="1"/>
          </p:nvPr>
        </p:nvSpPr>
        <p:spPr>
          <a:xfrm>
            <a:off x="2178853" y="629013"/>
            <a:ext cx="6570407" cy="3511061"/>
          </a:xfrm>
        </p:spPr>
        <p:txBody>
          <a:bodyPr>
            <a:normAutofit/>
          </a:bodyPr>
          <a:lstStyle/>
          <a:p>
            <a:pPr marL="0" indent="0">
              <a:buNone/>
            </a:pPr>
            <a:endParaRPr lang="en-US" sz="1650" dirty="0">
              <a:latin typeface="Times New Roman" panose="02020603050405020304" pitchFamily="18" charset="0"/>
            </a:endParaRPr>
          </a:p>
          <a:p>
            <a:pPr algn="just"/>
            <a:r>
              <a:rPr lang="en-US" sz="1650" dirty="0">
                <a:latin typeface="Times New Roman" panose="02020603050405020304" pitchFamily="18" charset="0"/>
              </a:rPr>
              <a:t>In propositional logic, we need to know the truth values of propositions in all possible scenarios. We can combine all the possible combination with logical connectives, and the representation of these combinations in a tabular format is called </a:t>
            </a:r>
            <a:r>
              <a:rPr lang="en-US" sz="1650" b="1" dirty="0" smtClean="0">
                <a:solidFill>
                  <a:srgbClr val="42F8EF"/>
                </a:solidFill>
                <a:latin typeface="Times New Roman" panose="02020603050405020304" pitchFamily="18" charset="0"/>
              </a:rPr>
              <a:t>Truth Table</a:t>
            </a:r>
            <a:r>
              <a:rPr lang="en-US" sz="1650" dirty="0" smtClean="0">
                <a:latin typeface="Times New Roman" panose="02020603050405020304" pitchFamily="18" charset="0"/>
              </a:rPr>
              <a:t>. </a:t>
            </a:r>
            <a:r>
              <a:rPr lang="en-US" sz="1650" dirty="0">
                <a:latin typeface="Times New Roman" panose="02020603050405020304" pitchFamily="18" charset="0"/>
              </a:rPr>
              <a:t>Following are the truth table for all logical connectives:</a:t>
            </a:r>
          </a:p>
          <a:p>
            <a:endParaRPr lang="en-US" sz="1650" dirty="0">
              <a:latin typeface="Times New Roman" panose="02020603050405020304" pitchFamily="18" charset="0"/>
            </a:endParaRPr>
          </a:p>
          <a:p>
            <a:endParaRPr lang="en-US" sz="1650" dirty="0">
              <a:latin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83243" y="2384543"/>
            <a:ext cx="5561625" cy="2517821"/>
          </a:xfrm>
          <a:prstGeom prst="rect">
            <a:avLst/>
          </a:prstGeom>
        </p:spPr>
      </p:pic>
    </p:spTree>
    <p:extLst>
      <p:ext uri="{BB962C8B-B14F-4D97-AF65-F5344CB8AC3E}">
        <p14:creationId xmlns:p14="http://schemas.microsoft.com/office/powerpoint/2010/main" val="161229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67673" y="187287"/>
            <a:ext cx="5905500" cy="3205908"/>
          </a:xfrm>
          <a:prstGeom prst="rect">
            <a:avLst/>
          </a:prstGeom>
        </p:spPr>
      </p:pic>
      <p:pic>
        <p:nvPicPr>
          <p:cNvPr id="5" name="Picture 4"/>
          <p:cNvPicPr>
            <a:picLocks noChangeAspect="1"/>
          </p:cNvPicPr>
          <p:nvPr/>
        </p:nvPicPr>
        <p:blipFill>
          <a:blip r:embed="rId3"/>
          <a:stretch>
            <a:fillRect/>
          </a:stretch>
        </p:blipFill>
        <p:spPr>
          <a:xfrm>
            <a:off x="2467673" y="3558448"/>
            <a:ext cx="5905500" cy="1485900"/>
          </a:xfrm>
          <a:prstGeom prst="rect">
            <a:avLst/>
          </a:prstGeom>
        </p:spPr>
      </p:pic>
    </p:spTree>
    <p:extLst>
      <p:ext uri="{BB962C8B-B14F-4D97-AF65-F5344CB8AC3E}">
        <p14:creationId xmlns:p14="http://schemas.microsoft.com/office/powerpoint/2010/main" val="111836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542" y="564683"/>
            <a:ext cx="6830458" cy="725349"/>
          </a:xfrm>
        </p:spPr>
        <p:txBody>
          <a:bodyPr>
            <a:normAutofit fontScale="90000"/>
          </a:bodyPr>
          <a:lstStyle/>
          <a:p>
            <a:r>
              <a:rPr lang="en-US" sz="2700" dirty="0" smtClean="0">
                <a:solidFill>
                  <a:srgbClr val="42F8EF"/>
                </a:solidFill>
              </a:rPr>
              <a:t>Truth Table With Three Propositions</a:t>
            </a:r>
            <a:br>
              <a:rPr lang="en-US" sz="2700" dirty="0" smtClean="0">
                <a:solidFill>
                  <a:srgbClr val="42F8EF"/>
                </a:solidFill>
              </a:rPr>
            </a:br>
            <a:r>
              <a:rPr lang="en-US" sz="1800" dirty="0" smtClean="0"/>
              <a:t/>
            </a:r>
            <a:br>
              <a:rPr lang="en-US" sz="1800" dirty="0" smtClean="0"/>
            </a:br>
            <a:r>
              <a:rPr lang="en-US" sz="1800" dirty="0" smtClean="0"/>
              <a:t>We </a:t>
            </a:r>
            <a:r>
              <a:rPr lang="en-US" sz="1800" dirty="0"/>
              <a:t>can build a proposition composing three propositions P, Q, and R. This truth table is made-up of 8n Tuples as we have taken three proposition symbols</a:t>
            </a:r>
            <a:r>
              <a:rPr lang="en-US" dirty="0"/>
              <a:t>.</a:t>
            </a:r>
          </a:p>
        </p:txBody>
      </p:sp>
      <p:pic>
        <p:nvPicPr>
          <p:cNvPr id="4" name="Picture 3"/>
          <p:cNvPicPr>
            <a:picLocks noChangeAspect="1"/>
          </p:cNvPicPr>
          <p:nvPr/>
        </p:nvPicPr>
        <p:blipFill>
          <a:blip r:embed="rId2"/>
          <a:stretch>
            <a:fillRect/>
          </a:stretch>
        </p:blipFill>
        <p:spPr>
          <a:xfrm>
            <a:off x="2436335" y="2001569"/>
            <a:ext cx="6210300" cy="1933575"/>
          </a:xfrm>
          <a:prstGeom prst="rect">
            <a:avLst/>
          </a:prstGeom>
        </p:spPr>
      </p:pic>
    </p:spTree>
    <p:extLst>
      <p:ext uri="{BB962C8B-B14F-4D97-AF65-F5344CB8AC3E}">
        <p14:creationId xmlns:p14="http://schemas.microsoft.com/office/powerpoint/2010/main" val="3266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861" y="272718"/>
            <a:ext cx="6570407" cy="604739"/>
          </a:xfrm>
        </p:spPr>
        <p:txBody>
          <a:bodyPr>
            <a:normAutofit fontScale="90000"/>
          </a:bodyPr>
          <a:lstStyle/>
          <a:p>
            <a:r>
              <a:rPr lang="en-US" sz="2700" u="sng" dirty="0" smtClean="0">
                <a:solidFill>
                  <a:srgbClr val="42F8EF"/>
                </a:solidFill>
              </a:rPr>
              <a:t>PRECEDENCE OF CONNECTIVES:</a:t>
            </a:r>
            <a:r>
              <a:rPr lang="en-US" u="sng" dirty="0">
                <a:solidFill>
                  <a:srgbClr val="42F8EF"/>
                </a:solidFill>
              </a:rPr>
              <a:t/>
            </a:r>
            <a:br>
              <a:rPr lang="en-US" u="sng" dirty="0">
                <a:solidFill>
                  <a:srgbClr val="42F8EF"/>
                </a:solidFill>
              </a:rPr>
            </a:br>
            <a:endParaRPr lang="en-US" u="sng" dirty="0">
              <a:solidFill>
                <a:srgbClr val="42F8EF"/>
              </a:solidFill>
            </a:endParaRPr>
          </a:p>
        </p:txBody>
      </p:sp>
      <p:sp>
        <p:nvSpPr>
          <p:cNvPr id="3" name="Content Placeholder 2"/>
          <p:cNvSpPr>
            <a:spLocks noGrp="1"/>
          </p:cNvSpPr>
          <p:nvPr>
            <p:ph idx="1"/>
          </p:nvPr>
        </p:nvSpPr>
        <p:spPr>
          <a:xfrm>
            <a:off x="1980548" y="629805"/>
            <a:ext cx="6570407" cy="3511061"/>
          </a:xfrm>
        </p:spPr>
        <p:txBody>
          <a:bodyPr>
            <a:normAutofit/>
          </a:bodyPr>
          <a:lstStyle/>
          <a:p>
            <a:pPr algn="just"/>
            <a:r>
              <a:rPr lang="en-US" sz="1600" dirty="0" smtClean="0">
                <a:latin typeface="+mj-lt"/>
              </a:rPr>
              <a:t>Just </a:t>
            </a:r>
            <a:r>
              <a:rPr lang="en-US" sz="1600" dirty="0">
                <a:latin typeface="+mj-lt"/>
              </a:rPr>
              <a:t>like arithmetic operators, there is a precedence order for propositional connectors or logical operators. This order should be followed while evaluating a propositional problem. Following is the list of the precedence order for operators:</a:t>
            </a:r>
          </a:p>
        </p:txBody>
      </p:sp>
      <p:graphicFrame>
        <p:nvGraphicFramePr>
          <p:cNvPr id="6" name="Table 5"/>
          <p:cNvGraphicFramePr>
            <a:graphicFrameLocks noGrp="1"/>
          </p:cNvGraphicFramePr>
          <p:nvPr>
            <p:extLst>
              <p:ext uri="{D42A27DB-BD31-4B8C-83A1-F6EECF244321}">
                <p14:modId xmlns:p14="http://schemas.microsoft.com/office/powerpoint/2010/main" val="2268412257"/>
              </p:ext>
            </p:extLst>
          </p:nvPr>
        </p:nvGraphicFramePr>
        <p:xfrm>
          <a:off x="2522861" y="1842578"/>
          <a:ext cx="6028094" cy="2538090"/>
        </p:xfrm>
        <a:graphic>
          <a:graphicData uri="http://schemas.openxmlformats.org/drawingml/2006/table">
            <a:tbl>
              <a:tblPr/>
              <a:tblGrid>
                <a:gridCol w="3014047">
                  <a:extLst>
                    <a:ext uri="{9D8B030D-6E8A-4147-A177-3AD203B41FA5}">
                      <a16:colId xmlns:a16="http://schemas.microsoft.com/office/drawing/2014/main" val="2634905004"/>
                    </a:ext>
                  </a:extLst>
                </a:gridCol>
                <a:gridCol w="3014047">
                  <a:extLst>
                    <a:ext uri="{9D8B030D-6E8A-4147-A177-3AD203B41FA5}">
                      <a16:colId xmlns:a16="http://schemas.microsoft.com/office/drawing/2014/main" val="121255881"/>
                    </a:ext>
                  </a:extLst>
                </a:gridCol>
              </a:tblGrid>
              <a:tr h="381181">
                <a:tc>
                  <a:txBody>
                    <a:bodyPr/>
                    <a:lstStyle/>
                    <a:p>
                      <a:pPr algn="l" fontAlgn="t"/>
                      <a:r>
                        <a:rPr lang="en-US" sz="1500" dirty="0">
                          <a:solidFill>
                            <a:srgbClr val="000000"/>
                          </a:solidFill>
                          <a:effectLst/>
                          <a:latin typeface="times new roman" panose="02020603050405020304" pitchFamily="18" charset="0"/>
                        </a:rPr>
                        <a:t>Precedence</a:t>
                      </a:r>
                    </a:p>
                  </a:txBody>
                  <a:tcPr marL="93789" marR="93789" marT="93789" marB="93789">
                    <a:lnL w="9525" cap="flat" cmpd="sng" algn="ctr">
                      <a:solidFill>
                        <a:srgbClr val="D046C0"/>
                      </a:solidFill>
                      <a:prstDash val="solid"/>
                      <a:round/>
                      <a:headEnd type="none" w="med" len="med"/>
                      <a:tailEnd type="none" w="med" len="med"/>
                    </a:lnL>
                    <a:lnR w="9525" cap="flat" cmpd="sng" algn="ctr">
                      <a:solidFill>
                        <a:srgbClr val="D046C0"/>
                      </a:solidFill>
                      <a:prstDash val="solid"/>
                      <a:round/>
                      <a:headEnd type="none" w="med" len="med"/>
                      <a:tailEnd type="none" w="med" len="med"/>
                    </a:lnR>
                    <a:lnT w="9525" cap="flat" cmpd="sng" algn="ctr">
                      <a:solidFill>
                        <a:srgbClr val="D046C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Operators</a:t>
                      </a:r>
                    </a:p>
                  </a:txBody>
                  <a:tcPr marL="93789" marR="93789" marT="93789" marB="93789">
                    <a:lnL w="9525" cap="flat" cmpd="sng" algn="ctr">
                      <a:solidFill>
                        <a:srgbClr val="D046C0"/>
                      </a:solidFill>
                      <a:prstDash val="solid"/>
                      <a:round/>
                      <a:headEnd type="none" w="med" len="med"/>
                      <a:tailEnd type="none" w="med" len="med"/>
                    </a:lnL>
                    <a:lnR w="9525" cap="flat" cmpd="sng" algn="ctr">
                      <a:solidFill>
                        <a:srgbClr val="D046C0"/>
                      </a:solidFill>
                      <a:prstDash val="solid"/>
                      <a:round/>
                      <a:headEnd type="none" w="med" len="med"/>
                      <a:tailEnd type="none" w="med" len="med"/>
                    </a:lnR>
                    <a:lnT w="9525" cap="flat" cmpd="sng" algn="ctr">
                      <a:solidFill>
                        <a:srgbClr val="D046C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94137738"/>
                  </a:ext>
                </a:extLst>
              </a:tr>
              <a:tr h="323913">
                <a:tc>
                  <a:txBody>
                    <a:bodyPr/>
                    <a:lstStyle/>
                    <a:p>
                      <a:pPr algn="l" fontAlgn="t"/>
                      <a:r>
                        <a:rPr lang="en-US" sz="1500">
                          <a:solidFill>
                            <a:srgbClr val="000000"/>
                          </a:solidFill>
                          <a:effectLst/>
                          <a:latin typeface="verdana" panose="020B0604030504040204" pitchFamily="34" charset="0"/>
                        </a:rPr>
                        <a:t>First Precedence</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Parenthesis</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34771609"/>
                  </a:ext>
                </a:extLst>
              </a:tr>
              <a:tr h="323913">
                <a:tc>
                  <a:txBody>
                    <a:bodyPr/>
                    <a:lstStyle/>
                    <a:p>
                      <a:pPr algn="l" fontAlgn="t"/>
                      <a:r>
                        <a:rPr lang="en-US" sz="1500">
                          <a:solidFill>
                            <a:srgbClr val="000000"/>
                          </a:solidFill>
                          <a:effectLst/>
                          <a:latin typeface="verdana" panose="020B0604030504040204" pitchFamily="34" charset="0"/>
                        </a:rPr>
                        <a:t>Second Precedence</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Negation</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9702690"/>
                  </a:ext>
                </a:extLst>
              </a:tr>
              <a:tr h="323913">
                <a:tc>
                  <a:txBody>
                    <a:bodyPr/>
                    <a:lstStyle/>
                    <a:p>
                      <a:pPr algn="l" fontAlgn="t"/>
                      <a:r>
                        <a:rPr lang="en-US" sz="1500">
                          <a:solidFill>
                            <a:srgbClr val="000000"/>
                          </a:solidFill>
                          <a:effectLst/>
                          <a:latin typeface="verdana" panose="020B0604030504040204" pitchFamily="34" charset="0"/>
                        </a:rPr>
                        <a:t>Third Precedence</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Conjunction(AND)</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86110582"/>
                  </a:ext>
                </a:extLst>
              </a:tr>
              <a:tr h="323913">
                <a:tc>
                  <a:txBody>
                    <a:bodyPr/>
                    <a:lstStyle/>
                    <a:p>
                      <a:pPr algn="l" fontAlgn="t"/>
                      <a:r>
                        <a:rPr lang="en-US" sz="1500">
                          <a:solidFill>
                            <a:srgbClr val="000000"/>
                          </a:solidFill>
                          <a:effectLst/>
                          <a:latin typeface="verdana" panose="020B0604030504040204" pitchFamily="34" charset="0"/>
                        </a:rPr>
                        <a:t>Fourth Precedence</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Disjunction(OR)</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1141601"/>
                  </a:ext>
                </a:extLst>
              </a:tr>
              <a:tr h="323913">
                <a:tc>
                  <a:txBody>
                    <a:bodyPr/>
                    <a:lstStyle/>
                    <a:p>
                      <a:pPr algn="l" fontAlgn="t"/>
                      <a:r>
                        <a:rPr lang="en-US" sz="1500" dirty="0">
                          <a:solidFill>
                            <a:srgbClr val="000000"/>
                          </a:solidFill>
                          <a:effectLst/>
                          <a:latin typeface="verdana" panose="020B0604030504040204" pitchFamily="34" charset="0"/>
                        </a:rPr>
                        <a:t>Fifth Precedence</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dirty="0">
                          <a:solidFill>
                            <a:srgbClr val="000000"/>
                          </a:solidFill>
                          <a:effectLst/>
                          <a:latin typeface="verdana" panose="020B0604030504040204" pitchFamily="34" charset="0"/>
                        </a:rPr>
                        <a:t>Implication</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5840368"/>
                  </a:ext>
                </a:extLst>
              </a:tr>
              <a:tr h="323913">
                <a:tc>
                  <a:txBody>
                    <a:bodyPr/>
                    <a:lstStyle/>
                    <a:p>
                      <a:pPr algn="l" fontAlgn="t"/>
                      <a:r>
                        <a:rPr lang="en-US" sz="1500" dirty="0">
                          <a:solidFill>
                            <a:srgbClr val="000000"/>
                          </a:solidFill>
                          <a:effectLst/>
                          <a:latin typeface="verdana" panose="020B0604030504040204" pitchFamily="34" charset="0"/>
                        </a:rPr>
                        <a:t>Six Precedence</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Biconditional</a:t>
                      </a:r>
                    </a:p>
                  </a:txBody>
                  <a:tcPr marL="62526" marR="62526" marT="62526" marB="625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62282619"/>
                  </a:ext>
                </a:extLst>
              </a:tr>
            </a:tbl>
          </a:graphicData>
        </a:graphic>
      </p:graphicFrame>
      <p:sp>
        <p:nvSpPr>
          <p:cNvPr id="8" name="Rectangle 7"/>
          <p:cNvSpPr/>
          <p:nvPr/>
        </p:nvSpPr>
        <p:spPr>
          <a:xfrm>
            <a:off x="2313541" y="4490104"/>
            <a:ext cx="6731308" cy="615553"/>
          </a:xfrm>
          <a:prstGeom prst="rect">
            <a:avLst/>
          </a:prstGeom>
        </p:spPr>
        <p:txBody>
          <a:bodyPr wrap="square">
            <a:spAutoFit/>
          </a:bodyPr>
          <a:lstStyle/>
          <a:p>
            <a:pPr algn="just"/>
            <a:r>
              <a:rPr lang="en-US" dirty="0"/>
              <a:t> </a:t>
            </a:r>
            <a:r>
              <a:rPr lang="en-US" sz="1600" dirty="0">
                <a:solidFill>
                  <a:schemeClr val="bg1"/>
                </a:solidFill>
                <a:latin typeface="+mj-lt"/>
              </a:rPr>
              <a:t>For better understanding use </a:t>
            </a:r>
            <a:r>
              <a:rPr lang="en-US" sz="1600" dirty="0">
                <a:solidFill>
                  <a:srgbClr val="42F8EF"/>
                </a:solidFill>
                <a:latin typeface="+mj-lt"/>
              </a:rPr>
              <a:t>parenthesis</a:t>
            </a:r>
            <a:r>
              <a:rPr lang="en-US" sz="1600" dirty="0">
                <a:solidFill>
                  <a:schemeClr val="bg1"/>
                </a:solidFill>
                <a:latin typeface="+mj-lt"/>
              </a:rPr>
              <a:t> to make sure of the </a:t>
            </a:r>
            <a:r>
              <a:rPr lang="en-US" sz="1600" dirty="0">
                <a:solidFill>
                  <a:srgbClr val="42F8EF"/>
                </a:solidFill>
                <a:latin typeface="+mj-lt"/>
              </a:rPr>
              <a:t>correct interpretations</a:t>
            </a:r>
            <a:r>
              <a:rPr lang="en-US" sz="1600" dirty="0">
                <a:solidFill>
                  <a:schemeClr val="bg1"/>
                </a:solidFill>
                <a:latin typeface="+mj-lt"/>
              </a:rPr>
              <a:t>. Such as </a:t>
            </a:r>
            <a:r>
              <a:rPr lang="en-US" sz="1600" dirty="0">
                <a:solidFill>
                  <a:srgbClr val="42F8EF"/>
                </a:solidFill>
                <a:latin typeface="+mj-lt"/>
              </a:rPr>
              <a:t>¬R∨ Q</a:t>
            </a:r>
            <a:r>
              <a:rPr lang="en-US" sz="1600" dirty="0">
                <a:solidFill>
                  <a:schemeClr val="bg1"/>
                </a:solidFill>
                <a:latin typeface="+mj-lt"/>
              </a:rPr>
              <a:t>, It can be interpreted as </a:t>
            </a:r>
            <a:r>
              <a:rPr lang="en-US" sz="1600" dirty="0">
                <a:solidFill>
                  <a:srgbClr val="42F8EF"/>
                </a:solidFill>
                <a:latin typeface="+mj-lt"/>
              </a:rPr>
              <a:t>(¬R) ∨ Q</a:t>
            </a:r>
            <a:r>
              <a:rPr lang="en-US" sz="1600" dirty="0">
                <a:solidFill>
                  <a:schemeClr val="bg1"/>
                </a:solidFill>
                <a:latin typeface="+mj-lt"/>
              </a:rPr>
              <a:t>.</a:t>
            </a:r>
          </a:p>
        </p:txBody>
      </p:sp>
    </p:spTree>
    <p:extLst>
      <p:ext uri="{BB962C8B-B14F-4D97-AF65-F5344CB8AC3E}">
        <p14:creationId xmlns:p14="http://schemas.microsoft.com/office/powerpoint/2010/main" val="225472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471" y="179091"/>
            <a:ext cx="6570407" cy="725349"/>
          </a:xfrm>
        </p:spPr>
        <p:txBody>
          <a:bodyPr>
            <a:noAutofit/>
          </a:bodyPr>
          <a:lstStyle/>
          <a:p>
            <a:r>
              <a:rPr lang="en-US" sz="2400" u="sng" dirty="0" smtClean="0">
                <a:solidFill>
                  <a:srgbClr val="42F8EF"/>
                </a:solidFill>
                <a:latin typeface="Times New Roman" panose="02020603050405020304" pitchFamily="18" charset="0"/>
                <a:cs typeface="Times New Roman" panose="02020603050405020304" pitchFamily="18" charset="0"/>
              </a:rPr>
              <a:t>Logical Equivalence</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p>
        </p:txBody>
      </p:sp>
      <p:sp>
        <p:nvSpPr>
          <p:cNvPr id="3" name="Content Placeholder 2"/>
          <p:cNvSpPr>
            <a:spLocks noGrp="1"/>
          </p:cNvSpPr>
          <p:nvPr>
            <p:ph idx="1"/>
          </p:nvPr>
        </p:nvSpPr>
        <p:spPr>
          <a:xfrm>
            <a:off x="2189869" y="711263"/>
            <a:ext cx="6570407" cy="3511061"/>
          </a:xfrm>
        </p:spPr>
        <p:txBody>
          <a:bodyPr>
            <a:normAutofit/>
          </a:bodyPr>
          <a:lstStyle/>
          <a:p>
            <a:r>
              <a:rPr lang="en-US" sz="1600" dirty="0" smtClean="0">
                <a:latin typeface="Times New Roman" panose="02020603050405020304" pitchFamily="18" charset="0"/>
                <a:cs typeface="Times New Roman" panose="02020603050405020304" pitchFamily="18" charset="0"/>
              </a:rPr>
              <a:t>Logical </a:t>
            </a:r>
            <a:r>
              <a:rPr lang="en-US" sz="1600" dirty="0">
                <a:latin typeface="Times New Roman" panose="02020603050405020304" pitchFamily="18" charset="0"/>
                <a:cs typeface="Times New Roman" panose="02020603050405020304" pitchFamily="18" charset="0"/>
              </a:rPr>
              <a:t>equivalence is one of the features of propositional logic. Two propositions are said to </a:t>
            </a:r>
            <a:r>
              <a:rPr lang="en-US" sz="1600" dirty="0">
                <a:solidFill>
                  <a:srgbClr val="42F8EF"/>
                </a:solidFill>
                <a:latin typeface="Times New Roman" panose="02020603050405020304" pitchFamily="18" charset="0"/>
                <a:cs typeface="Times New Roman" panose="02020603050405020304" pitchFamily="18" charset="0"/>
              </a:rPr>
              <a:t>be logically equivalent </a:t>
            </a:r>
            <a:r>
              <a:rPr lang="en-US" sz="1600" dirty="0">
                <a:latin typeface="Times New Roman" panose="02020603050405020304" pitchFamily="18" charset="0"/>
                <a:cs typeface="Times New Roman" panose="02020603050405020304" pitchFamily="18" charset="0"/>
              </a:rPr>
              <a:t>if and only if the columns in the </a:t>
            </a:r>
            <a:r>
              <a:rPr lang="en-US" sz="1600" dirty="0">
                <a:solidFill>
                  <a:srgbClr val="42F8EF"/>
                </a:solidFill>
                <a:latin typeface="Times New Roman" panose="02020603050405020304" pitchFamily="18" charset="0"/>
                <a:cs typeface="Times New Roman" panose="02020603050405020304" pitchFamily="18" charset="0"/>
              </a:rPr>
              <a:t>truth table are identical to each other.</a:t>
            </a:r>
          </a:p>
          <a:p>
            <a:endParaRPr lang="en-US" sz="1600" dirty="0">
              <a:solidFill>
                <a:srgbClr val="42F8EF"/>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Let's take two propositions A and B, so for logical equivalence, we can write it as A⇔B. In below truth table we can see that column for ¬A∨ B and A→B, are identical hence A is Equivalent to B</a:t>
            </a:r>
          </a:p>
        </p:txBody>
      </p:sp>
      <p:pic>
        <p:nvPicPr>
          <p:cNvPr id="2050" name="Picture 2" descr="Propositional logic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869" y="2974553"/>
            <a:ext cx="6954131" cy="129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593" y="535875"/>
            <a:ext cx="6570407" cy="725349"/>
          </a:xfrm>
        </p:spPr>
        <p:txBody>
          <a:bodyPr>
            <a:noAutofit/>
          </a:bodyPr>
          <a:lstStyle/>
          <a:p>
            <a:r>
              <a:rPr lang="en-US" sz="2400" u="sng" dirty="0" smtClean="0">
                <a:solidFill>
                  <a:srgbClr val="42F8EF"/>
                </a:solidFill>
                <a:latin typeface="Times New Roman" panose="02020603050405020304" pitchFamily="18" charset="0"/>
                <a:cs typeface="Times New Roman" panose="02020603050405020304" pitchFamily="18" charset="0"/>
              </a:rPr>
              <a:t>LIMITATIONS OF PROPOSITIONAL LOGIC</a:t>
            </a:r>
            <a:r>
              <a:rPr lang="en-US" sz="2400" u="sng" dirty="0">
                <a:solidFill>
                  <a:srgbClr val="42F8EF"/>
                </a:solidFill>
                <a:latin typeface="Times New Roman" panose="02020603050405020304" pitchFamily="18" charset="0"/>
                <a:cs typeface="Times New Roman" panose="02020603050405020304" pitchFamily="18" charset="0"/>
              </a:rPr>
              <a:t/>
            </a:r>
            <a:br>
              <a:rPr lang="en-US" sz="2400" u="sng" dirty="0">
                <a:solidFill>
                  <a:srgbClr val="42F8EF"/>
                </a:solidFill>
                <a:latin typeface="Times New Roman" panose="02020603050405020304" pitchFamily="18" charset="0"/>
                <a:cs typeface="Times New Roman" panose="02020603050405020304" pitchFamily="18" charset="0"/>
              </a:rPr>
            </a:br>
            <a:r>
              <a:rPr lang="en-US" sz="2400" u="sng" dirty="0">
                <a:solidFill>
                  <a:srgbClr val="42F8EF"/>
                </a:solidFill>
                <a:latin typeface="Times New Roman" panose="02020603050405020304" pitchFamily="18" charset="0"/>
                <a:cs typeface="Times New Roman" panose="02020603050405020304" pitchFamily="18" charset="0"/>
              </a:rPr>
              <a:t/>
            </a:r>
            <a:br>
              <a:rPr lang="en-US" sz="2400" u="sng" dirty="0">
                <a:solidFill>
                  <a:srgbClr val="42F8EF"/>
                </a:solidFill>
                <a:latin typeface="Times New Roman" panose="02020603050405020304" pitchFamily="18" charset="0"/>
                <a:cs typeface="Times New Roman" panose="02020603050405020304" pitchFamily="18" charset="0"/>
              </a:rPr>
            </a:br>
            <a:endParaRPr lang="en-US" sz="2400" u="sng" dirty="0">
              <a:solidFill>
                <a:srgbClr val="42F8EF"/>
              </a:solidFill>
            </a:endParaRPr>
          </a:p>
        </p:txBody>
      </p:sp>
      <p:sp>
        <p:nvSpPr>
          <p:cNvPr id="3" name="Content Placeholder 2"/>
          <p:cNvSpPr>
            <a:spLocks noGrp="1"/>
          </p:cNvSpPr>
          <p:nvPr>
            <p:ph idx="1"/>
          </p:nvPr>
        </p:nvSpPr>
        <p:spPr>
          <a:xfrm>
            <a:off x="2090717" y="1051904"/>
            <a:ext cx="6570407" cy="3511061"/>
          </a:xfrm>
        </p:spPr>
        <p:txBody>
          <a:bodyPr>
            <a:normAutofit/>
          </a:bodyPr>
          <a:lstStyle/>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cannot represent relations like ALL, some, or none with propositional logic. Example:</a:t>
            </a:r>
          </a:p>
          <a:p>
            <a:pPr marL="0" indent="0">
              <a:buNone/>
            </a:pPr>
            <a:r>
              <a:rPr lang="en-US" sz="1600" dirty="0" smtClean="0">
                <a:latin typeface="Times New Roman" panose="02020603050405020304" pitchFamily="18" charset="0"/>
                <a:cs typeface="Times New Roman" panose="02020603050405020304" pitchFamily="18" charset="0"/>
              </a:rPr>
              <a:t>a.  All </a:t>
            </a:r>
            <a:r>
              <a:rPr lang="en-US" sz="1600" dirty="0">
                <a:latin typeface="Times New Roman" panose="02020603050405020304" pitchFamily="18" charset="0"/>
                <a:cs typeface="Times New Roman" panose="02020603050405020304" pitchFamily="18" charset="0"/>
              </a:rPr>
              <a:t>the girls are intelligent.</a:t>
            </a:r>
          </a:p>
          <a:p>
            <a:pPr marL="0" indent="0">
              <a:buNone/>
            </a:pPr>
            <a:r>
              <a:rPr lang="en-US" sz="1600" dirty="0" smtClean="0">
                <a:latin typeface="Times New Roman" panose="02020603050405020304" pitchFamily="18" charset="0"/>
                <a:cs typeface="Times New Roman" panose="02020603050405020304" pitchFamily="18" charset="0"/>
              </a:rPr>
              <a:t>b. Some </a:t>
            </a:r>
            <a:r>
              <a:rPr lang="en-US" sz="1600" dirty="0">
                <a:latin typeface="Times New Roman" panose="02020603050405020304" pitchFamily="18" charset="0"/>
                <a:cs typeface="Times New Roman" panose="02020603050405020304" pitchFamily="18" charset="0"/>
              </a:rPr>
              <a:t>apples are sweet.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Propositional logic has limited expressive power.</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propositional logic, we cannot describe statements in terms of their properties or logical relationships.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243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4438" y="245192"/>
            <a:ext cx="8482988" cy="725349"/>
          </a:xfrm>
        </p:spPr>
        <p:txBody>
          <a:bodyPr>
            <a:normAutofit fontScale="90000"/>
          </a:bodyPr>
          <a:lstStyle/>
          <a:p>
            <a:r>
              <a:rPr lang="en-US" sz="2700" b="1" u="sng" dirty="0" smtClean="0">
                <a:solidFill>
                  <a:srgbClr val="42F8EF"/>
                </a:solidFill>
                <a:effectLst/>
              </a:rPr>
              <a:t>First-order Logic In AI</a:t>
            </a:r>
            <a:r>
              <a:rPr lang="en-US" b="1" u="sng" dirty="0" smtClean="0">
                <a:solidFill>
                  <a:srgbClr val="42F8EF"/>
                </a:solidFill>
                <a:effectLst/>
              </a:rPr>
              <a:t/>
            </a:r>
            <a:br>
              <a:rPr lang="en-US" b="1" u="sng" dirty="0" smtClean="0">
                <a:solidFill>
                  <a:srgbClr val="42F8EF"/>
                </a:solidFill>
                <a:effectLst/>
              </a:rPr>
            </a:br>
            <a:endParaRPr lang="en-US" b="1" u="sng" dirty="0">
              <a:solidFill>
                <a:srgbClr val="42F8EF"/>
              </a:solidFill>
            </a:endParaRPr>
          </a:p>
        </p:txBody>
      </p:sp>
      <p:sp>
        <p:nvSpPr>
          <p:cNvPr id="3" name="Content Placeholder 2"/>
          <p:cNvSpPr>
            <a:spLocks noGrp="1"/>
          </p:cNvSpPr>
          <p:nvPr>
            <p:ph idx="1"/>
          </p:nvPr>
        </p:nvSpPr>
        <p:spPr>
          <a:xfrm>
            <a:off x="2123768" y="970541"/>
            <a:ext cx="7020232" cy="3511061"/>
          </a:xfrm>
        </p:spPr>
        <p:txBody>
          <a:bodyPr>
            <a:normAutofit/>
          </a:bodyPr>
          <a:lstStyle/>
          <a:p>
            <a:pPr algn="just"/>
            <a:r>
              <a:rPr lang="en-US" sz="1600" dirty="0" smtClean="0">
                <a:latin typeface="Times New Roman" panose="02020603050405020304" pitchFamily="18" charset="0"/>
                <a:cs typeface="Times New Roman" panose="02020603050405020304" pitchFamily="18" charset="0"/>
              </a:rPr>
              <a:t>But </a:t>
            </a:r>
            <a:r>
              <a:rPr lang="en-US" sz="1600" dirty="0">
                <a:latin typeface="Times New Roman" panose="02020603050405020304" pitchFamily="18" charset="0"/>
                <a:cs typeface="Times New Roman" panose="02020603050405020304" pitchFamily="18" charset="0"/>
              </a:rPr>
              <a:t>unfortunately, in propositional logic, we can only represent the facts, which are either true or false. PL is not sufficient to represent the complex sentences or natural language statements. The propositional logic has very limited expressive power. Consider the following sentence, which we cannot represent using PL logic</a:t>
            </a:r>
            <a:r>
              <a:rPr lang="en-US" sz="1600" dirty="0" smtClean="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We cannot represent relations like </a:t>
            </a:r>
            <a:r>
              <a:rPr lang="en-US" sz="1600" dirty="0">
                <a:solidFill>
                  <a:srgbClr val="42F8EF"/>
                </a:solidFill>
                <a:latin typeface="Times New Roman" panose="02020603050405020304" pitchFamily="18" charset="0"/>
                <a:cs typeface="Times New Roman" panose="02020603050405020304" pitchFamily="18" charset="0"/>
              </a:rPr>
              <a:t>ALL, some, or none </a:t>
            </a:r>
            <a:r>
              <a:rPr lang="en-US" sz="1600" dirty="0">
                <a:latin typeface="Times New Roman" panose="02020603050405020304" pitchFamily="18" charset="0"/>
                <a:cs typeface="Times New Roman" panose="02020603050405020304" pitchFamily="18" charset="0"/>
              </a:rPr>
              <a:t>with propositional logic</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i="1" dirty="0">
                <a:solidFill>
                  <a:srgbClr val="42F8EF"/>
                </a:solidFill>
                <a:latin typeface="Times New Roman" panose="02020603050405020304" pitchFamily="18" charset="0"/>
                <a:cs typeface="Times New Roman" panose="02020603050405020304" pitchFamily="18" charset="0"/>
              </a:rPr>
              <a:t>"</a:t>
            </a:r>
            <a:r>
              <a:rPr lang="en-US" sz="1600" b="1" i="1" dirty="0">
                <a:solidFill>
                  <a:srgbClr val="42F8EF"/>
                </a:solidFill>
                <a:latin typeface="Times New Roman" panose="02020603050405020304" pitchFamily="18" charset="0"/>
                <a:cs typeface="Times New Roman" panose="02020603050405020304" pitchFamily="18" charset="0"/>
              </a:rPr>
              <a:t>Some</a:t>
            </a:r>
            <a:r>
              <a:rPr lang="en-US" sz="1600" i="1" dirty="0">
                <a:latin typeface="Times New Roman" panose="02020603050405020304" pitchFamily="18" charset="0"/>
                <a:cs typeface="Times New Roman" panose="02020603050405020304" pitchFamily="18" charset="0"/>
              </a:rPr>
              <a:t> humans are </a:t>
            </a:r>
            <a:r>
              <a:rPr lang="en-US" sz="1600" i="1" dirty="0" smtClean="0">
                <a:latin typeface="Times New Roman" panose="02020603050405020304" pitchFamily="18" charset="0"/>
                <a:cs typeface="Times New Roman" panose="02020603050405020304" pitchFamily="18" charset="0"/>
              </a:rPr>
              <a:t>intelligent.”</a:t>
            </a:r>
          </a:p>
          <a:p>
            <a:r>
              <a:rPr lang="en-US" sz="1600" i="1" dirty="0" smtClean="0">
                <a:solidFill>
                  <a:srgbClr val="42F8EF"/>
                </a:solidFill>
                <a:latin typeface="Times New Roman" panose="02020603050405020304" pitchFamily="18" charset="0"/>
                <a:cs typeface="Times New Roman" panose="02020603050405020304" pitchFamily="18" charset="0"/>
              </a:rPr>
              <a:t>“ All</a:t>
            </a:r>
            <a:r>
              <a:rPr lang="en-US" sz="1600" i="1"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the girls are intelligent</a:t>
            </a:r>
            <a:r>
              <a:rPr lang="en-US" sz="1600" i="1" dirty="0" smtClean="0">
                <a:latin typeface="Times New Roman" panose="02020603050405020304" pitchFamily="18" charset="0"/>
                <a:cs typeface="Times New Roman" panose="02020603050405020304" pitchFamily="18" charset="0"/>
              </a:rPr>
              <a:t>.” </a:t>
            </a:r>
            <a:endParaRPr lang="en-US" sz="1600" i="1" dirty="0">
              <a:latin typeface="Times New Roman" panose="02020603050405020304" pitchFamily="18" charset="0"/>
              <a:cs typeface="Times New Roman" panose="02020603050405020304" pitchFamily="18" charset="0"/>
            </a:endParaRPr>
          </a:p>
          <a:p>
            <a:r>
              <a:rPr lang="en-US" sz="1600" i="1" dirty="0" smtClean="0">
                <a:solidFill>
                  <a:srgbClr val="42F8EF"/>
                </a:solidFill>
                <a:latin typeface="Times New Roman" panose="02020603050405020304" pitchFamily="18" charset="0"/>
                <a:cs typeface="Times New Roman" panose="02020603050405020304" pitchFamily="18" charset="0"/>
              </a:rPr>
              <a:t>“ Some</a:t>
            </a:r>
            <a:r>
              <a:rPr lang="en-US" sz="1600" i="1" dirty="0" smtClean="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apples are sweet</a:t>
            </a:r>
            <a:r>
              <a:rPr lang="en-US" sz="1600" i="1" dirty="0" smtClean="0">
                <a:latin typeface="Times New Roman" panose="02020603050405020304" pitchFamily="18" charset="0"/>
                <a:cs typeface="Times New Roman" panose="02020603050405020304" pitchFamily="18" charset="0"/>
              </a:rPr>
              <a:t>.”</a:t>
            </a:r>
            <a:endParaRPr lang="en-US" sz="1600" i="1" dirty="0">
              <a:latin typeface="Times New Roman" panose="02020603050405020304" pitchFamily="18" charset="0"/>
              <a:cs typeface="Times New Roman" panose="02020603050405020304" pitchFamily="18" charset="0"/>
            </a:endParaRPr>
          </a:p>
          <a:p>
            <a:r>
              <a:rPr lang="en-US" sz="1700" dirty="0" smtClean="0">
                <a:latin typeface="+mj-lt"/>
              </a:rPr>
              <a:t>To </a:t>
            </a:r>
            <a:r>
              <a:rPr lang="en-US" sz="1700" dirty="0">
                <a:latin typeface="+mj-lt"/>
              </a:rPr>
              <a:t>represent the above statements, PL logic is not sufficient, so we required some more powerful logic, such as first-order logic.</a:t>
            </a:r>
            <a:endParaRPr lang="en-US" sz="1700" dirty="0">
              <a:latin typeface="+mj-lt"/>
              <a:cs typeface="Times New Roman" panose="02020603050405020304" pitchFamily="18" charset="0"/>
            </a:endParaRPr>
          </a:p>
        </p:txBody>
      </p:sp>
    </p:spTree>
    <p:extLst>
      <p:ext uri="{BB962C8B-B14F-4D97-AF65-F5344CB8AC3E}">
        <p14:creationId xmlns:p14="http://schemas.microsoft.com/office/powerpoint/2010/main" val="3573596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998" y="190107"/>
            <a:ext cx="6570407" cy="725349"/>
          </a:xfrm>
        </p:spPr>
        <p:txBody>
          <a:bodyPr>
            <a:noAutofit/>
          </a:bodyPr>
          <a:lstStyle/>
          <a:p>
            <a:r>
              <a:rPr lang="en-US" sz="2400" u="sng" dirty="0" smtClean="0">
                <a:solidFill>
                  <a:srgbClr val="42F8EF"/>
                </a:solidFill>
                <a:effectLst/>
              </a:rPr>
              <a:t>FIRST-ORDER LOGIC</a:t>
            </a:r>
            <a:r>
              <a:rPr lang="en-US" sz="2400" u="sng" dirty="0">
                <a:solidFill>
                  <a:srgbClr val="42F8EF"/>
                </a:solidFill>
                <a:effectLst/>
              </a:rPr>
              <a:t/>
            </a:r>
            <a:br>
              <a:rPr lang="en-US" sz="2400" u="sng" dirty="0">
                <a:solidFill>
                  <a:srgbClr val="42F8EF"/>
                </a:solidFill>
                <a:effectLst/>
              </a:rPr>
            </a:br>
            <a:endParaRPr lang="en-US" sz="2400" u="sng" dirty="0">
              <a:solidFill>
                <a:srgbClr val="42F8EF"/>
              </a:solidFill>
            </a:endParaRPr>
          </a:p>
        </p:txBody>
      </p:sp>
      <p:sp>
        <p:nvSpPr>
          <p:cNvPr id="3" name="Content Placeholder 2"/>
          <p:cNvSpPr>
            <a:spLocks noGrp="1"/>
          </p:cNvSpPr>
          <p:nvPr>
            <p:ph idx="1"/>
          </p:nvPr>
        </p:nvSpPr>
        <p:spPr>
          <a:xfrm>
            <a:off x="2024616" y="799396"/>
            <a:ext cx="7119384" cy="3511061"/>
          </a:xfrm>
        </p:spPr>
        <p:txBody>
          <a:bodyPr>
            <a:noAutofit/>
          </a:bodyPr>
          <a:lstStyle/>
          <a:p>
            <a:r>
              <a:rPr lang="en-US" sz="1600" dirty="0">
                <a:latin typeface="+mj-lt"/>
              </a:rPr>
              <a:t>First-order logic is another way of knowledge representation in artificial intelligence. It is an </a:t>
            </a:r>
            <a:r>
              <a:rPr lang="en-US" sz="1600" dirty="0">
                <a:solidFill>
                  <a:srgbClr val="42F8EF"/>
                </a:solidFill>
                <a:latin typeface="+mj-lt"/>
              </a:rPr>
              <a:t>extension to propositional logic</a:t>
            </a:r>
            <a:r>
              <a:rPr lang="en-US" sz="1600" dirty="0">
                <a:latin typeface="+mj-lt"/>
              </a:rPr>
              <a:t>.</a:t>
            </a:r>
          </a:p>
          <a:p>
            <a:r>
              <a:rPr lang="en-US" sz="1600" dirty="0">
                <a:latin typeface="+mj-lt"/>
              </a:rPr>
              <a:t>FOL is sufficiently expressive to represent the natural language statements in a concise way.</a:t>
            </a:r>
          </a:p>
          <a:p>
            <a:r>
              <a:rPr lang="en-US" sz="1600" dirty="0">
                <a:latin typeface="+mj-lt"/>
              </a:rPr>
              <a:t>First-order logic is also known as </a:t>
            </a:r>
            <a:r>
              <a:rPr lang="en-US" sz="1600" b="1" dirty="0">
                <a:solidFill>
                  <a:srgbClr val="42F8EF"/>
                </a:solidFill>
                <a:latin typeface="+mj-lt"/>
              </a:rPr>
              <a:t>Predicate logic </a:t>
            </a:r>
            <a:r>
              <a:rPr lang="en-US" sz="1600" dirty="0">
                <a:latin typeface="+mj-lt"/>
              </a:rPr>
              <a:t>or </a:t>
            </a:r>
            <a:r>
              <a:rPr lang="en-US" sz="1600" dirty="0">
                <a:solidFill>
                  <a:srgbClr val="42F8EF"/>
                </a:solidFill>
                <a:latin typeface="+mj-lt"/>
              </a:rPr>
              <a:t>First-order predicate logic</a:t>
            </a:r>
            <a:r>
              <a:rPr lang="en-US" sz="1600" dirty="0">
                <a:latin typeface="+mj-lt"/>
              </a:rPr>
              <a:t>. First-order logic is a powerful language that develops information about the objects in a more easy way and can also express the relationship between those objects</a:t>
            </a:r>
            <a:r>
              <a:rPr lang="en-US" sz="1600" dirty="0" smtClean="0">
                <a:latin typeface="+mj-lt"/>
              </a:rPr>
              <a:t>.</a:t>
            </a:r>
            <a:endParaRPr lang="en-US" sz="1600" dirty="0">
              <a:latin typeface="+mj-lt"/>
            </a:endParaRPr>
          </a:p>
        </p:txBody>
      </p:sp>
    </p:spTree>
    <p:extLst>
      <p:ext uri="{BB962C8B-B14F-4D97-AF65-F5344CB8AC3E}">
        <p14:creationId xmlns:p14="http://schemas.microsoft.com/office/powerpoint/2010/main" val="1955023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69475" y="678212"/>
            <a:ext cx="7061811" cy="3511061"/>
          </a:xfrm>
        </p:spPr>
        <p:txBody>
          <a:bodyPr>
            <a:normAutofit fontScale="92500" lnSpcReduction="20000"/>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r>
              <a:rPr lang="en-US" sz="1700" b="1" dirty="0">
                <a:solidFill>
                  <a:srgbClr val="42F8EF"/>
                </a:solidFill>
                <a:latin typeface="Times New Roman" panose="02020603050405020304" pitchFamily="18" charset="0"/>
                <a:cs typeface="Times New Roman" panose="02020603050405020304" pitchFamily="18" charset="0"/>
              </a:rPr>
              <a:t>First-order logic </a:t>
            </a:r>
            <a:r>
              <a:rPr lang="en-US" sz="1700" dirty="0">
                <a:latin typeface="Times New Roman" panose="02020603050405020304" pitchFamily="18" charset="0"/>
                <a:cs typeface="Times New Roman" panose="02020603050405020304" pitchFamily="18" charset="0"/>
              </a:rPr>
              <a:t>(like natural language) does </a:t>
            </a:r>
            <a:r>
              <a:rPr lang="en-US" sz="1700" b="1" dirty="0">
                <a:solidFill>
                  <a:srgbClr val="42F8EF"/>
                </a:solidFill>
                <a:latin typeface="Times New Roman" panose="02020603050405020304" pitchFamily="18" charset="0"/>
                <a:cs typeface="Times New Roman" panose="02020603050405020304" pitchFamily="18" charset="0"/>
              </a:rPr>
              <a:t>not only </a:t>
            </a:r>
            <a:r>
              <a:rPr lang="en-US" sz="1700" dirty="0">
                <a:latin typeface="Times New Roman" panose="02020603050405020304" pitchFamily="18" charset="0"/>
                <a:cs typeface="Times New Roman" panose="02020603050405020304" pitchFamily="18" charset="0"/>
              </a:rPr>
              <a:t>assume that the world contains </a:t>
            </a:r>
            <a:r>
              <a:rPr lang="en-US" sz="1700" b="1" dirty="0">
                <a:solidFill>
                  <a:srgbClr val="42F8EF"/>
                </a:solidFill>
                <a:latin typeface="Times New Roman" panose="02020603050405020304" pitchFamily="18" charset="0"/>
                <a:cs typeface="Times New Roman" panose="02020603050405020304" pitchFamily="18" charset="0"/>
              </a:rPr>
              <a:t>facts</a:t>
            </a:r>
            <a:r>
              <a:rPr lang="en-US" sz="1700" dirty="0">
                <a:latin typeface="Times New Roman" panose="02020603050405020304" pitchFamily="18" charset="0"/>
                <a:cs typeface="Times New Roman" panose="02020603050405020304" pitchFamily="18" charset="0"/>
              </a:rPr>
              <a:t> like propositional logic </a:t>
            </a:r>
            <a:r>
              <a:rPr lang="en-US" sz="1700" b="1" dirty="0">
                <a:solidFill>
                  <a:srgbClr val="42F8EF"/>
                </a:solidFill>
                <a:latin typeface="Times New Roman" panose="02020603050405020304" pitchFamily="18" charset="0"/>
                <a:cs typeface="Times New Roman" panose="02020603050405020304" pitchFamily="18" charset="0"/>
              </a:rPr>
              <a:t>but also </a:t>
            </a:r>
            <a:r>
              <a:rPr lang="en-US" sz="1700" dirty="0">
                <a:latin typeface="Times New Roman" panose="02020603050405020304" pitchFamily="18" charset="0"/>
                <a:cs typeface="Times New Roman" panose="02020603050405020304" pitchFamily="18" charset="0"/>
              </a:rPr>
              <a:t>assumes the following things in the world:</a:t>
            </a:r>
          </a:p>
          <a:p>
            <a:r>
              <a:rPr lang="en-US" sz="1700" b="1" i="1" dirty="0" smtClean="0">
                <a:solidFill>
                  <a:srgbClr val="42F8EF"/>
                </a:solidFill>
                <a:latin typeface="Times New Roman" panose="02020603050405020304" pitchFamily="18" charset="0"/>
                <a:cs typeface="Times New Roman" panose="02020603050405020304" pitchFamily="18" charset="0"/>
              </a:rPr>
              <a:t>Objects</a:t>
            </a:r>
            <a:r>
              <a:rPr lang="en-US" sz="1700" dirty="0" smtClean="0">
                <a:latin typeface="Times New Roman" panose="02020603050405020304" pitchFamily="18" charset="0"/>
                <a:cs typeface="Times New Roman" panose="02020603050405020304" pitchFamily="18" charset="0"/>
              </a:rPr>
              <a:t>: A, B, people, numbers, colors, wars, theories, squares, ......</a:t>
            </a:r>
          </a:p>
          <a:p>
            <a:r>
              <a:rPr lang="en-US" sz="1700" b="1" i="1" dirty="0" smtClean="0">
                <a:solidFill>
                  <a:srgbClr val="42F8EF"/>
                </a:solidFill>
                <a:latin typeface="Times New Roman" panose="02020603050405020304" pitchFamily="18" charset="0"/>
                <a:cs typeface="Times New Roman" panose="02020603050405020304" pitchFamily="18" charset="0"/>
              </a:rPr>
              <a:t>Relations</a:t>
            </a:r>
            <a:r>
              <a:rPr lang="en-US" sz="1700" b="1" dirty="0">
                <a:solidFill>
                  <a:srgbClr val="42F8EF"/>
                </a:solidFill>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It can be unary relation such as: red, round, is adjacent, or n-any relation such as: the sister of, brother of, has color, comes between</a:t>
            </a:r>
          </a:p>
          <a:p>
            <a:r>
              <a:rPr lang="en-US" sz="1700" b="1" i="1" dirty="0">
                <a:solidFill>
                  <a:srgbClr val="42F8EF"/>
                </a:solidFill>
                <a:latin typeface="Times New Roman" panose="02020603050405020304" pitchFamily="18" charset="0"/>
                <a:cs typeface="Times New Roman" panose="02020603050405020304" pitchFamily="18" charset="0"/>
              </a:rPr>
              <a:t>Function</a:t>
            </a:r>
            <a:r>
              <a:rPr lang="en-US" sz="1700" dirty="0">
                <a:latin typeface="Times New Roman" panose="02020603050405020304" pitchFamily="18" charset="0"/>
                <a:cs typeface="Times New Roman" panose="02020603050405020304" pitchFamily="18" charset="0"/>
              </a:rPr>
              <a:t>: Father of, best friend, third inning of, end of, </a:t>
            </a:r>
            <a:r>
              <a:rPr lang="en-US" sz="1700" dirty="0" smtClean="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As a natural language, first-order logic also has two main parts:</a:t>
            </a:r>
          </a:p>
          <a:p>
            <a:pPr marL="1431925" indent="-176213"/>
            <a:r>
              <a:rPr lang="en-US" sz="1700" b="1" dirty="0">
                <a:solidFill>
                  <a:srgbClr val="42F8EF"/>
                </a:solidFill>
                <a:latin typeface="Times New Roman" panose="02020603050405020304" pitchFamily="18" charset="0"/>
                <a:cs typeface="Times New Roman" panose="02020603050405020304" pitchFamily="18" charset="0"/>
              </a:rPr>
              <a:t>Syntax</a:t>
            </a:r>
          </a:p>
          <a:p>
            <a:pPr marL="1431925" indent="-176213"/>
            <a:r>
              <a:rPr lang="en-US" sz="1700" b="1" dirty="0">
                <a:solidFill>
                  <a:srgbClr val="42F8EF"/>
                </a:solidFill>
                <a:latin typeface="Times New Roman" panose="02020603050405020304" pitchFamily="18" charset="0"/>
                <a:cs typeface="Times New Roman" panose="02020603050405020304" pitchFamily="18" charset="0"/>
              </a:rPr>
              <a:t>Semantics</a:t>
            </a:r>
          </a:p>
        </p:txBody>
      </p:sp>
    </p:spTree>
    <p:extLst>
      <p:ext uri="{BB962C8B-B14F-4D97-AF65-F5344CB8AC3E}">
        <p14:creationId xmlns:p14="http://schemas.microsoft.com/office/powerpoint/2010/main" val="1429381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7489" y="0"/>
            <a:ext cx="6570407" cy="725349"/>
          </a:xfrm>
        </p:spPr>
        <p:txBody>
          <a:bodyPr>
            <a:normAutofit/>
          </a:bodyPr>
          <a:lstStyle/>
          <a:p>
            <a:r>
              <a:rPr lang="en-US" sz="2400" u="sng" dirty="0">
                <a:solidFill>
                  <a:srgbClr val="42F8EF"/>
                </a:solidFill>
              </a:rPr>
              <a:t>Syntax of First-Order </a:t>
            </a:r>
            <a:r>
              <a:rPr lang="en-US" sz="2400" u="sng" dirty="0" smtClean="0">
                <a:solidFill>
                  <a:srgbClr val="42F8EF"/>
                </a:solidFill>
              </a:rPr>
              <a:t>logic</a:t>
            </a:r>
            <a:endParaRPr lang="en-US" sz="2400" u="sng" dirty="0">
              <a:solidFill>
                <a:srgbClr val="42F8EF"/>
              </a:solidFill>
            </a:endParaRPr>
          </a:p>
        </p:txBody>
      </p:sp>
      <p:sp>
        <p:nvSpPr>
          <p:cNvPr id="3" name="Content Placeholder 2"/>
          <p:cNvSpPr>
            <a:spLocks noGrp="1"/>
          </p:cNvSpPr>
          <p:nvPr>
            <p:ph idx="1"/>
          </p:nvPr>
        </p:nvSpPr>
        <p:spPr>
          <a:xfrm>
            <a:off x="2200886" y="1113761"/>
            <a:ext cx="6570407" cy="3511061"/>
          </a:xfrm>
        </p:spPr>
        <p:txBody>
          <a:bodyPr/>
          <a:lstStyle/>
          <a:p>
            <a:pPr marL="0" indent="0" algn="just">
              <a:buNone/>
            </a:pPr>
            <a:r>
              <a:rPr lang="en-US" sz="1600" dirty="0">
                <a:latin typeface="+mj-lt"/>
              </a:rPr>
              <a:t>The </a:t>
            </a:r>
            <a:r>
              <a:rPr lang="en-US" sz="1600" dirty="0">
                <a:solidFill>
                  <a:srgbClr val="42F8EF"/>
                </a:solidFill>
                <a:latin typeface="+mj-lt"/>
              </a:rPr>
              <a:t>syntax of FOL determines which collection of symbols</a:t>
            </a:r>
            <a:r>
              <a:rPr lang="en-US" sz="1600" dirty="0">
                <a:latin typeface="+mj-lt"/>
              </a:rPr>
              <a:t> is a </a:t>
            </a:r>
            <a:r>
              <a:rPr lang="en-US" sz="1600" dirty="0">
                <a:solidFill>
                  <a:srgbClr val="42F8EF"/>
                </a:solidFill>
                <a:latin typeface="+mj-lt"/>
              </a:rPr>
              <a:t>logical expression</a:t>
            </a:r>
            <a:r>
              <a:rPr lang="en-US" sz="1600" dirty="0">
                <a:latin typeface="+mj-lt"/>
              </a:rPr>
              <a:t> in first-order logic. </a:t>
            </a:r>
            <a:endParaRPr lang="en-US" sz="1600" dirty="0" smtClean="0">
              <a:latin typeface="+mj-lt"/>
            </a:endParaRPr>
          </a:p>
          <a:p>
            <a:pPr marL="0" indent="0" algn="just">
              <a:buNone/>
            </a:pPr>
            <a:r>
              <a:rPr lang="en-US" sz="1600" dirty="0" smtClean="0">
                <a:latin typeface="+mj-lt"/>
              </a:rPr>
              <a:t>The </a:t>
            </a:r>
            <a:r>
              <a:rPr lang="en-US" sz="1600" dirty="0">
                <a:latin typeface="+mj-lt"/>
              </a:rPr>
              <a:t>basic syntactic elements of </a:t>
            </a:r>
            <a:r>
              <a:rPr lang="en-US" sz="1600" dirty="0" smtClean="0">
                <a:latin typeface="+mj-lt"/>
              </a:rPr>
              <a:t>first-order  logic </a:t>
            </a:r>
            <a:r>
              <a:rPr lang="en-US" sz="1600" dirty="0">
                <a:latin typeface="+mj-lt"/>
              </a:rPr>
              <a:t>are </a:t>
            </a:r>
            <a:r>
              <a:rPr lang="en-US" sz="1600" dirty="0">
                <a:solidFill>
                  <a:srgbClr val="42F8EF"/>
                </a:solidFill>
                <a:latin typeface="+mj-lt"/>
              </a:rPr>
              <a:t>symbols</a:t>
            </a:r>
            <a:r>
              <a:rPr lang="en-US" sz="1600" dirty="0">
                <a:latin typeface="+mj-lt"/>
              </a:rPr>
              <a:t>. </a:t>
            </a:r>
            <a:endParaRPr lang="en-US" sz="1600" dirty="0" smtClean="0">
              <a:latin typeface="+mj-lt"/>
            </a:endParaRPr>
          </a:p>
          <a:p>
            <a:pPr marL="0" indent="0" algn="just">
              <a:buNone/>
            </a:pPr>
            <a:r>
              <a:rPr lang="en-US" sz="1600" dirty="0" smtClean="0">
                <a:latin typeface="+mj-lt"/>
              </a:rPr>
              <a:t>We </a:t>
            </a:r>
            <a:r>
              <a:rPr lang="en-US" sz="1600" dirty="0">
                <a:latin typeface="+mj-lt"/>
              </a:rPr>
              <a:t>write statements in short-hand notation in FOL</a:t>
            </a:r>
            <a:r>
              <a:rPr lang="en-US" dirty="0"/>
              <a:t>. </a:t>
            </a:r>
            <a:endParaRPr lang="en-US" dirty="0" smtClean="0"/>
          </a:p>
          <a:p>
            <a:pPr marL="0" indent="0" algn="just">
              <a:buNone/>
            </a:pPr>
            <a:endParaRPr lang="en-US" sz="2000" dirty="0">
              <a:latin typeface="+mj-lt"/>
            </a:endParaRPr>
          </a:p>
        </p:txBody>
      </p:sp>
    </p:spTree>
    <p:extLst>
      <p:ext uri="{BB962C8B-B14F-4D97-AF65-F5344CB8AC3E}">
        <p14:creationId xmlns:p14="http://schemas.microsoft.com/office/powerpoint/2010/main" val="422033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814" y="0"/>
            <a:ext cx="7339721" cy="725349"/>
          </a:xfrm>
        </p:spPr>
        <p:txBody>
          <a:bodyPr>
            <a:normAutofit/>
          </a:bodyPr>
          <a:lstStyle/>
          <a:p>
            <a:r>
              <a:rPr lang="en-US" sz="2400" u="sng" dirty="0" smtClean="0">
                <a:solidFill>
                  <a:srgbClr val="42F8EF"/>
                </a:solidFill>
                <a:effectLst/>
                <a:latin typeface="Georgia" panose="02040502050405020303" pitchFamily="18" charset="0"/>
                <a:cs typeface="Times New Roman" panose="02020603050405020304" pitchFamily="18" charset="0"/>
              </a:rPr>
              <a:t>PROPOSITIONAL  LOGIC IN  AI</a:t>
            </a:r>
            <a:endParaRPr lang="en-US" sz="2400" u="sng" dirty="0">
              <a:solidFill>
                <a:srgbClr val="42F8EF"/>
              </a:solidFill>
              <a:latin typeface="Georgia" panose="02040502050405020303" pitchFamily="18" charset="0"/>
              <a:cs typeface="Times New Roman" panose="02020603050405020304" pitchFamily="18" charset="0"/>
            </a:endParaRPr>
          </a:p>
        </p:txBody>
      </p:sp>
      <p:sp>
        <p:nvSpPr>
          <p:cNvPr id="3" name="Content Placeholder 2"/>
          <p:cNvSpPr>
            <a:spLocks noGrp="1"/>
          </p:cNvSpPr>
          <p:nvPr>
            <p:ph idx="1"/>
          </p:nvPr>
        </p:nvSpPr>
        <p:spPr>
          <a:xfrm>
            <a:off x="2123768" y="1229055"/>
            <a:ext cx="7020232" cy="3511061"/>
          </a:xfrm>
        </p:spPr>
        <p:txBody>
          <a:bodyPr>
            <a:normAutofit/>
          </a:bodyPr>
          <a:lstStyle/>
          <a:p>
            <a:r>
              <a:rPr lang="en-US" sz="1600" dirty="0">
                <a:solidFill>
                  <a:srgbClr val="42F8EF"/>
                </a:solidFill>
                <a:latin typeface="Times New Roman" panose="02020603050405020304" pitchFamily="18" charset="0"/>
                <a:cs typeface="Times New Roman" panose="02020603050405020304" pitchFamily="18" charset="0"/>
              </a:rPr>
              <a:t>Propositional logic </a:t>
            </a:r>
            <a:r>
              <a:rPr lang="en-US" sz="1600" dirty="0">
                <a:latin typeface="Times New Roman" panose="02020603050405020304" pitchFamily="18" charset="0"/>
                <a:cs typeface="Times New Roman" panose="02020603050405020304" pitchFamily="18" charset="0"/>
              </a:rPr>
              <a:t>(PL) is the simplest form of logic where all the statements are made by </a:t>
            </a:r>
            <a:r>
              <a:rPr lang="en-US" sz="1600" dirty="0">
                <a:solidFill>
                  <a:srgbClr val="42F8EF"/>
                </a:solidFill>
                <a:latin typeface="Times New Roman" panose="02020603050405020304" pitchFamily="18" charset="0"/>
                <a:cs typeface="Times New Roman" panose="02020603050405020304" pitchFamily="18" charset="0"/>
              </a:rPr>
              <a:t>propositions</a:t>
            </a:r>
            <a:r>
              <a:rPr lang="en-US" sz="1600" dirty="0">
                <a:solidFill>
                  <a:srgbClr val="9EFF29"/>
                </a:solidFill>
                <a:latin typeface="Times New Roman" panose="02020603050405020304" pitchFamily="18" charset="0"/>
                <a:cs typeface="Times New Roman" panose="02020603050405020304" pitchFamily="18" charset="0"/>
              </a:rPr>
              <a:t>.</a:t>
            </a:r>
            <a:r>
              <a:rPr lang="en-US" sz="1600" dirty="0">
                <a:solidFill>
                  <a:srgbClr val="00B0F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proposition is a </a:t>
            </a:r>
            <a:r>
              <a:rPr lang="en-US" sz="1600" dirty="0">
                <a:solidFill>
                  <a:srgbClr val="42F8EF"/>
                </a:solidFill>
                <a:latin typeface="Times New Roman" panose="02020603050405020304" pitchFamily="18" charset="0"/>
                <a:cs typeface="Times New Roman" panose="02020603050405020304" pitchFamily="18" charset="0"/>
              </a:rPr>
              <a:t>declarative statement </a:t>
            </a:r>
            <a:r>
              <a:rPr lang="en-US" sz="1600" dirty="0">
                <a:latin typeface="Times New Roman" panose="02020603050405020304" pitchFamily="18" charset="0"/>
                <a:cs typeface="Times New Roman" panose="02020603050405020304" pitchFamily="18" charset="0"/>
              </a:rPr>
              <a:t>which is either </a:t>
            </a:r>
            <a:r>
              <a:rPr lang="en-US" sz="1600" dirty="0">
                <a:solidFill>
                  <a:srgbClr val="42F8EF"/>
                </a:solidFill>
                <a:latin typeface="Times New Roman" panose="02020603050405020304" pitchFamily="18" charset="0"/>
                <a:cs typeface="Times New Roman" panose="02020603050405020304" pitchFamily="18" charset="0"/>
              </a:rPr>
              <a:t>true </a:t>
            </a:r>
            <a:r>
              <a:rPr lang="en-US" sz="1600" dirty="0">
                <a:latin typeface="Times New Roman" panose="02020603050405020304" pitchFamily="18" charset="0"/>
                <a:cs typeface="Times New Roman" panose="02020603050405020304" pitchFamily="18" charset="0"/>
              </a:rPr>
              <a:t>or </a:t>
            </a:r>
            <a:r>
              <a:rPr lang="en-US" sz="1600" dirty="0">
                <a:solidFill>
                  <a:srgbClr val="42F8EF"/>
                </a:solidFill>
                <a:latin typeface="Times New Roman" panose="02020603050405020304" pitchFamily="18" charset="0"/>
                <a:cs typeface="Times New Roman" panose="02020603050405020304" pitchFamily="18" charset="0"/>
              </a:rPr>
              <a:t>false. </a:t>
            </a:r>
            <a:r>
              <a:rPr lang="en-US" sz="1600" dirty="0">
                <a:latin typeface="Times New Roman" panose="02020603050405020304" pitchFamily="18" charset="0"/>
                <a:cs typeface="Times New Roman" panose="02020603050405020304" pitchFamily="18" charset="0"/>
              </a:rPr>
              <a:t>It is a technique of knowledge representation in logical and mathematical form.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Example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 It is Sunday.  </a:t>
            </a:r>
          </a:p>
          <a:p>
            <a:r>
              <a:rPr lang="en-US" sz="1600" dirty="0">
                <a:latin typeface="Times New Roman" panose="02020603050405020304" pitchFamily="18" charset="0"/>
                <a:cs typeface="Times New Roman" panose="02020603050405020304" pitchFamily="18" charset="0"/>
              </a:rPr>
              <a:t>b) The Sun rises from West (</a:t>
            </a:r>
            <a:r>
              <a:rPr lang="en-US" sz="1600" dirty="0">
                <a:solidFill>
                  <a:srgbClr val="42F8EF"/>
                </a:solidFill>
                <a:latin typeface="Times New Roman" panose="02020603050405020304" pitchFamily="18" charset="0"/>
                <a:cs typeface="Times New Roman" panose="02020603050405020304" pitchFamily="18" charset="0"/>
              </a:rPr>
              <a:t>False</a:t>
            </a:r>
            <a:r>
              <a:rPr lang="en-US" sz="1600" dirty="0">
                <a:latin typeface="Times New Roman" panose="02020603050405020304" pitchFamily="18" charset="0"/>
                <a:cs typeface="Times New Roman" panose="02020603050405020304" pitchFamily="18" charset="0"/>
              </a:rPr>
              <a:t> proposition)  </a:t>
            </a:r>
          </a:p>
          <a:p>
            <a:r>
              <a:rPr lang="en-US" sz="1600" dirty="0" smtClean="0">
                <a:latin typeface="Times New Roman" panose="02020603050405020304" pitchFamily="18" charset="0"/>
                <a:cs typeface="Times New Roman" panose="02020603050405020304" pitchFamily="18" charset="0"/>
              </a:rPr>
              <a:t>c) </a:t>
            </a:r>
            <a:r>
              <a:rPr lang="en-US" sz="1600" dirty="0">
                <a:latin typeface="Times New Roman" panose="02020603050405020304" pitchFamily="18" charset="0"/>
                <a:cs typeface="Times New Roman" panose="02020603050405020304" pitchFamily="18" charset="0"/>
              </a:rPr>
              <a:t>5 is a prime number. </a:t>
            </a:r>
          </a:p>
        </p:txBody>
      </p:sp>
    </p:spTree>
    <p:extLst>
      <p:ext uri="{BB962C8B-B14F-4D97-AF65-F5344CB8AC3E}">
        <p14:creationId xmlns:p14="http://schemas.microsoft.com/office/powerpoint/2010/main" val="270038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978" y="179780"/>
            <a:ext cx="6570407" cy="725349"/>
          </a:xfrm>
        </p:spPr>
        <p:txBody>
          <a:bodyPr>
            <a:normAutofit/>
          </a:bodyPr>
          <a:lstStyle/>
          <a:p>
            <a:r>
              <a:rPr lang="en-US" sz="2400" u="sng" dirty="0">
                <a:solidFill>
                  <a:srgbClr val="42F8EF"/>
                </a:solidFill>
              </a:rPr>
              <a:t>Basic Elements of First-order logic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1060716"/>
              </p:ext>
            </p:extLst>
          </p:nvPr>
        </p:nvGraphicFramePr>
        <p:xfrm>
          <a:off x="2444115" y="2267536"/>
          <a:ext cx="6570662" cy="2371187"/>
        </p:xfrm>
        <a:graphic>
          <a:graphicData uri="http://schemas.openxmlformats.org/drawingml/2006/table">
            <a:tbl>
              <a:tblPr/>
              <a:tblGrid>
                <a:gridCol w="3285331">
                  <a:extLst>
                    <a:ext uri="{9D8B030D-6E8A-4147-A177-3AD203B41FA5}">
                      <a16:colId xmlns:a16="http://schemas.microsoft.com/office/drawing/2014/main" val="4164307330"/>
                    </a:ext>
                  </a:extLst>
                </a:gridCol>
                <a:gridCol w="3285331">
                  <a:extLst>
                    <a:ext uri="{9D8B030D-6E8A-4147-A177-3AD203B41FA5}">
                      <a16:colId xmlns:a16="http://schemas.microsoft.com/office/drawing/2014/main" val="965440470"/>
                    </a:ext>
                  </a:extLst>
                </a:gridCol>
              </a:tblGrid>
              <a:tr h="338741">
                <a:tc>
                  <a:txBody>
                    <a:bodyPr/>
                    <a:lstStyle/>
                    <a:p>
                      <a:pPr algn="l" fontAlgn="t"/>
                      <a:r>
                        <a:rPr lang="en-US" sz="1400" b="1">
                          <a:solidFill>
                            <a:srgbClr val="000000"/>
                          </a:solidFill>
                          <a:effectLst/>
                          <a:latin typeface="verdana" panose="020B0604030504040204" pitchFamily="34" charset="0"/>
                        </a:rPr>
                        <a:t>Constant</a:t>
                      </a:r>
                      <a:endParaRPr lang="en-US" sz="1400">
                        <a:solidFill>
                          <a:srgbClr val="000000"/>
                        </a:solidFill>
                        <a:effectLst/>
                        <a:latin typeface="verdana" panose="020B0604030504040204" pitchFamily="34" charset="0"/>
                      </a:endParaRP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1, 2, A, John, Mumbai, cat,....</a:t>
                      </a: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20145307"/>
                  </a:ext>
                </a:extLst>
              </a:tr>
              <a:tr h="338741">
                <a:tc>
                  <a:txBody>
                    <a:bodyPr/>
                    <a:lstStyle/>
                    <a:p>
                      <a:pPr algn="l" fontAlgn="t"/>
                      <a:r>
                        <a:rPr lang="en-US" sz="1400" b="1">
                          <a:solidFill>
                            <a:srgbClr val="000000"/>
                          </a:solidFill>
                          <a:effectLst/>
                          <a:latin typeface="verdana" panose="020B0604030504040204" pitchFamily="34" charset="0"/>
                        </a:rPr>
                        <a:t>Variables</a:t>
                      </a:r>
                      <a:endParaRPr lang="en-US" sz="1400">
                        <a:solidFill>
                          <a:srgbClr val="000000"/>
                        </a:solidFill>
                        <a:effectLst/>
                        <a:latin typeface="verdana" panose="020B0604030504040204" pitchFamily="34" charset="0"/>
                      </a:endParaRP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x, y, z, a, b,....</a:t>
                      </a: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58284466"/>
                  </a:ext>
                </a:extLst>
              </a:tr>
              <a:tr h="338741">
                <a:tc>
                  <a:txBody>
                    <a:bodyPr/>
                    <a:lstStyle/>
                    <a:p>
                      <a:pPr algn="l" fontAlgn="t"/>
                      <a:r>
                        <a:rPr lang="en-US" sz="1400" b="1">
                          <a:solidFill>
                            <a:srgbClr val="000000"/>
                          </a:solidFill>
                          <a:effectLst/>
                          <a:latin typeface="verdana" panose="020B0604030504040204" pitchFamily="34" charset="0"/>
                        </a:rPr>
                        <a:t>Predicates</a:t>
                      </a:r>
                      <a:endParaRPr lang="en-US" sz="1400">
                        <a:solidFill>
                          <a:srgbClr val="000000"/>
                        </a:solidFill>
                        <a:effectLst/>
                        <a:latin typeface="verdana" panose="020B0604030504040204" pitchFamily="34" charset="0"/>
                      </a:endParaRP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Brother, Father, &gt;,....</a:t>
                      </a: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51579876"/>
                  </a:ext>
                </a:extLst>
              </a:tr>
              <a:tr h="338741">
                <a:tc>
                  <a:txBody>
                    <a:bodyPr/>
                    <a:lstStyle/>
                    <a:p>
                      <a:pPr algn="l" fontAlgn="t"/>
                      <a:r>
                        <a:rPr lang="en-US" sz="1400" b="1">
                          <a:solidFill>
                            <a:srgbClr val="000000"/>
                          </a:solidFill>
                          <a:effectLst/>
                          <a:latin typeface="verdana" panose="020B0604030504040204" pitchFamily="34" charset="0"/>
                        </a:rPr>
                        <a:t>Function</a:t>
                      </a:r>
                      <a:endParaRPr lang="en-US" sz="1400">
                        <a:solidFill>
                          <a:srgbClr val="000000"/>
                        </a:solidFill>
                        <a:effectLst/>
                        <a:latin typeface="verdana" panose="020B0604030504040204" pitchFamily="34" charset="0"/>
                      </a:endParaRP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sqrt, LeftLegOf, ....</a:t>
                      </a: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27840467"/>
                  </a:ext>
                </a:extLst>
              </a:tr>
              <a:tr h="338741">
                <a:tc>
                  <a:txBody>
                    <a:bodyPr/>
                    <a:lstStyle/>
                    <a:p>
                      <a:pPr algn="l" fontAlgn="t"/>
                      <a:r>
                        <a:rPr lang="en-US" sz="1400" b="1">
                          <a:solidFill>
                            <a:srgbClr val="000000"/>
                          </a:solidFill>
                          <a:effectLst/>
                          <a:latin typeface="verdana" panose="020B0604030504040204" pitchFamily="34" charset="0"/>
                        </a:rPr>
                        <a:t>Connectives</a:t>
                      </a:r>
                      <a:endParaRPr lang="en-US" sz="1400">
                        <a:solidFill>
                          <a:srgbClr val="000000"/>
                        </a:solidFill>
                        <a:effectLst/>
                        <a:latin typeface="verdana" panose="020B0604030504040204" pitchFamily="34" charset="0"/>
                      </a:endParaRP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 ∨, ¬, ⇒, ⇔</a:t>
                      </a: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57443889"/>
                  </a:ext>
                </a:extLst>
              </a:tr>
              <a:tr h="338741">
                <a:tc>
                  <a:txBody>
                    <a:bodyPr/>
                    <a:lstStyle/>
                    <a:p>
                      <a:pPr algn="l" fontAlgn="t"/>
                      <a:r>
                        <a:rPr lang="en-US" sz="1400" b="1">
                          <a:solidFill>
                            <a:srgbClr val="000000"/>
                          </a:solidFill>
                          <a:effectLst/>
                          <a:latin typeface="verdana" panose="020B0604030504040204" pitchFamily="34" charset="0"/>
                        </a:rPr>
                        <a:t>Equality</a:t>
                      </a:r>
                      <a:endParaRPr lang="en-US" sz="1400">
                        <a:solidFill>
                          <a:srgbClr val="000000"/>
                        </a:solidFill>
                        <a:effectLst/>
                        <a:latin typeface="verdana" panose="020B0604030504040204" pitchFamily="34" charset="0"/>
                      </a:endParaRP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a:t>
                      </a: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38925627"/>
                  </a:ext>
                </a:extLst>
              </a:tr>
              <a:tr h="338741">
                <a:tc>
                  <a:txBody>
                    <a:bodyPr/>
                    <a:lstStyle/>
                    <a:p>
                      <a:pPr algn="l" fontAlgn="t"/>
                      <a:r>
                        <a:rPr lang="en-US" sz="1400" b="1">
                          <a:solidFill>
                            <a:srgbClr val="000000"/>
                          </a:solidFill>
                          <a:effectLst/>
                          <a:latin typeface="verdana" panose="020B0604030504040204" pitchFamily="34" charset="0"/>
                        </a:rPr>
                        <a:t>Quantifier</a:t>
                      </a:r>
                      <a:endParaRPr lang="en-US" sz="1400">
                        <a:solidFill>
                          <a:srgbClr val="000000"/>
                        </a:solidFill>
                        <a:effectLst/>
                        <a:latin typeface="verdana" panose="020B0604030504040204" pitchFamily="34" charset="0"/>
                      </a:endParaRP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 ∃</a:t>
                      </a:r>
                    </a:p>
                  </a:txBody>
                  <a:tcPr marL="60489" marR="60489" marT="60489" marB="604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8309813"/>
                  </a:ext>
                </a:extLst>
              </a:tr>
            </a:tbl>
          </a:graphicData>
        </a:graphic>
      </p:graphicFrame>
      <p:sp>
        <p:nvSpPr>
          <p:cNvPr id="6" name="Rectangle 1"/>
          <p:cNvSpPr>
            <a:spLocks noChangeArrowheads="1"/>
          </p:cNvSpPr>
          <p:nvPr/>
        </p:nvSpPr>
        <p:spPr bwMode="auto">
          <a:xfrm>
            <a:off x="2123768" y="1693534"/>
            <a:ext cx="90773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Following are the basic elements of FOL syntax:</a:t>
            </a:r>
          </a:p>
        </p:txBody>
      </p:sp>
    </p:spTree>
    <p:extLst>
      <p:ext uri="{BB962C8B-B14F-4D97-AF65-F5344CB8AC3E}">
        <p14:creationId xmlns:p14="http://schemas.microsoft.com/office/powerpoint/2010/main" val="27340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068" y="671270"/>
            <a:ext cx="6570407" cy="725349"/>
          </a:xfrm>
        </p:spPr>
        <p:txBody>
          <a:bodyPr>
            <a:normAutofit fontScale="90000"/>
          </a:bodyPr>
          <a:lstStyle/>
          <a:p>
            <a:r>
              <a:rPr lang="en-US" dirty="0"/>
              <a:t>Atomic sentences:</a:t>
            </a:r>
            <a:br>
              <a:rPr lang="en-US" dirty="0"/>
            </a:br>
            <a:endParaRPr lang="en-US" dirty="0"/>
          </a:p>
        </p:txBody>
      </p:sp>
      <p:sp>
        <p:nvSpPr>
          <p:cNvPr id="3" name="Content Placeholder 2"/>
          <p:cNvSpPr>
            <a:spLocks noGrp="1"/>
          </p:cNvSpPr>
          <p:nvPr>
            <p:ph idx="1"/>
          </p:nvPr>
        </p:nvSpPr>
        <p:spPr>
          <a:xfrm>
            <a:off x="2123768" y="1632439"/>
            <a:ext cx="7020232" cy="3511061"/>
          </a:xfrm>
        </p:spPr>
        <p:txBody>
          <a:bodyPr>
            <a:normAutofit/>
          </a:bodyPr>
          <a:lstStyle/>
          <a:p>
            <a:r>
              <a:rPr lang="en-US" sz="1600" b="1" dirty="0" smtClean="0">
                <a:solidFill>
                  <a:srgbClr val="42F8EF"/>
                </a:solidFill>
                <a:latin typeface="Times New Roman" panose="02020603050405020304" pitchFamily="18" charset="0"/>
                <a:cs typeface="Times New Roman" panose="02020603050405020304" pitchFamily="18" charset="0"/>
              </a:rPr>
              <a:t>Atomic </a:t>
            </a:r>
            <a:r>
              <a:rPr lang="en-US" sz="1600" b="1" dirty="0">
                <a:solidFill>
                  <a:srgbClr val="42F8EF"/>
                </a:solidFill>
                <a:latin typeface="Times New Roman" panose="02020603050405020304" pitchFamily="18" charset="0"/>
                <a:cs typeface="Times New Roman" panose="02020603050405020304" pitchFamily="18" charset="0"/>
              </a:rPr>
              <a:t>sentences </a:t>
            </a:r>
            <a:r>
              <a:rPr lang="en-US" sz="1600" dirty="0">
                <a:latin typeface="Times New Roman" panose="02020603050405020304" pitchFamily="18" charset="0"/>
                <a:cs typeface="Times New Roman" panose="02020603050405020304" pitchFamily="18" charset="0"/>
              </a:rPr>
              <a:t>are the most </a:t>
            </a:r>
            <a:r>
              <a:rPr lang="en-US" sz="1600" b="1" dirty="0">
                <a:solidFill>
                  <a:srgbClr val="42F8EF"/>
                </a:solidFill>
                <a:latin typeface="Times New Roman" panose="02020603050405020304" pitchFamily="18" charset="0"/>
                <a:cs typeface="Times New Roman" panose="02020603050405020304" pitchFamily="18" charset="0"/>
              </a:rPr>
              <a:t>basic sentences </a:t>
            </a:r>
            <a:r>
              <a:rPr lang="en-US" sz="1600" dirty="0">
                <a:latin typeface="Times New Roman" panose="02020603050405020304" pitchFamily="18" charset="0"/>
                <a:cs typeface="Times New Roman" panose="02020603050405020304" pitchFamily="18" charset="0"/>
              </a:rPr>
              <a:t>of first-order logic. These sentences are formed from a predicate symbol followed by a parenthesis with a sequence of terms.</a:t>
            </a:r>
          </a:p>
          <a:p>
            <a:r>
              <a:rPr lang="en-US" sz="1600" dirty="0">
                <a:latin typeface="Times New Roman" panose="02020603050405020304" pitchFamily="18" charset="0"/>
                <a:cs typeface="Times New Roman" panose="02020603050405020304" pitchFamily="18" charset="0"/>
              </a:rPr>
              <a:t>We can represent atomic sentences as Predicate (term1, term2, ......, term n).</a:t>
            </a:r>
          </a:p>
          <a:p>
            <a:r>
              <a:rPr lang="en-US" sz="1600" dirty="0">
                <a:latin typeface="Times New Roman" panose="02020603050405020304" pitchFamily="18" charset="0"/>
                <a:cs typeface="Times New Roman" panose="02020603050405020304" pitchFamily="18" charset="0"/>
              </a:rPr>
              <a:t>Example: Ravi and Ajay are brothers: =&gt; </a:t>
            </a:r>
            <a:r>
              <a:rPr lang="en-US" sz="1600" i="1" dirty="0">
                <a:solidFill>
                  <a:srgbClr val="42F8EF"/>
                </a:solidFill>
                <a:latin typeface="Times New Roman" panose="02020603050405020304" pitchFamily="18" charset="0"/>
                <a:cs typeface="Times New Roman" panose="02020603050405020304" pitchFamily="18" charset="0"/>
              </a:rPr>
              <a:t>Brothers(Ravi, Ajay).</a:t>
            </a:r>
          </a:p>
          <a:p>
            <a:r>
              <a:rPr lang="en-US" sz="1600" dirty="0">
                <a:solidFill>
                  <a:srgbClr val="42F8EF"/>
                </a:solidFill>
                <a:latin typeface="Times New Roman" panose="02020603050405020304" pitchFamily="18" charset="0"/>
                <a:cs typeface="Times New Roman" panose="02020603050405020304" pitchFamily="18" charset="0"/>
              </a:rPr>
              <a:t>                </a:t>
            </a:r>
            <a:r>
              <a:rPr lang="en-US" sz="1600" dirty="0" err="1">
                <a:solidFill>
                  <a:srgbClr val="42F8EF"/>
                </a:solidFill>
                <a:latin typeface="Times New Roman" panose="02020603050405020304" pitchFamily="18" charset="0"/>
                <a:cs typeface="Times New Roman" panose="02020603050405020304" pitchFamily="18" charset="0"/>
              </a:rPr>
              <a:t>Chinky</a:t>
            </a:r>
            <a:r>
              <a:rPr lang="en-US" sz="1600" dirty="0">
                <a:solidFill>
                  <a:srgbClr val="42F8EF"/>
                </a:solidFill>
                <a:latin typeface="Times New Roman" panose="02020603050405020304" pitchFamily="18" charset="0"/>
                <a:cs typeface="Times New Roman" panose="02020603050405020304" pitchFamily="18" charset="0"/>
              </a:rPr>
              <a:t> is a cat</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=&gt; </a:t>
            </a:r>
            <a:r>
              <a:rPr lang="en-US" sz="1600" i="1" dirty="0">
                <a:solidFill>
                  <a:srgbClr val="42F8EF"/>
                </a:solidFill>
                <a:latin typeface="Times New Roman" panose="02020603050405020304" pitchFamily="18" charset="0"/>
                <a:cs typeface="Times New Roman" panose="02020603050405020304" pitchFamily="18" charset="0"/>
              </a:rPr>
              <a:t>cat (</a:t>
            </a:r>
            <a:r>
              <a:rPr lang="en-US" sz="1600" i="1" dirty="0" err="1">
                <a:solidFill>
                  <a:srgbClr val="42F8EF"/>
                </a:solidFill>
                <a:latin typeface="Times New Roman" panose="02020603050405020304" pitchFamily="18" charset="0"/>
                <a:cs typeface="Times New Roman" panose="02020603050405020304" pitchFamily="18" charset="0"/>
              </a:rPr>
              <a:t>Chinky</a:t>
            </a:r>
            <a:r>
              <a:rPr lang="en-US" sz="1600" i="1" dirty="0">
                <a:solidFill>
                  <a:srgbClr val="42F8E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999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3932" y="190108"/>
            <a:ext cx="6570407" cy="725349"/>
          </a:xfrm>
        </p:spPr>
        <p:txBody>
          <a:bodyPr>
            <a:normAutofit fontScale="90000"/>
          </a:bodyPr>
          <a:lstStyle/>
          <a:p>
            <a:r>
              <a:rPr lang="en-US" dirty="0"/>
              <a:t>Complex </a:t>
            </a:r>
            <a:r>
              <a:rPr lang="en-US" dirty="0" smtClean="0"/>
              <a:t>Sentences</a:t>
            </a:r>
            <a:r>
              <a:rPr lang="en-US" dirty="0"/>
              <a:t/>
            </a:r>
            <a:br>
              <a:rPr lang="en-US" dirty="0"/>
            </a:br>
            <a:endParaRPr lang="en-US" dirty="0"/>
          </a:p>
        </p:txBody>
      </p:sp>
      <p:sp>
        <p:nvSpPr>
          <p:cNvPr id="3" name="Content Placeholder 2"/>
          <p:cNvSpPr>
            <a:spLocks noGrp="1"/>
          </p:cNvSpPr>
          <p:nvPr>
            <p:ph idx="1"/>
          </p:nvPr>
        </p:nvSpPr>
        <p:spPr>
          <a:xfrm>
            <a:off x="2135342" y="1002099"/>
            <a:ext cx="6570407" cy="3511061"/>
          </a:xfrm>
        </p:spPr>
        <p:txBody>
          <a:bodyPr>
            <a:noAutofit/>
          </a:bodyPr>
          <a:lstStyle/>
          <a:p>
            <a:r>
              <a:rPr lang="en-US" sz="1600" dirty="0" smtClean="0">
                <a:latin typeface="Times New Roman" panose="02020603050405020304" pitchFamily="18" charset="0"/>
                <a:cs typeface="Times New Roman" panose="02020603050405020304" pitchFamily="18" charset="0"/>
              </a:rPr>
              <a:t>Complex </a:t>
            </a:r>
            <a:r>
              <a:rPr lang="en-US" sz="1600" dirty="0">
                <a:latin typeface="Times New Roman" panose="02020603050405020304" pitchFamily="18" charset="0"/>
                <a:cs typeface="Times New Roman" panose="02020603050405020304" pitchFamily="18" charset="0"/>
              </a:rPr>
              <a:t>sentences are made by combining atomic sentences using connectives.</a:t>
            </a:r>
          </a:p>
          <a:p>
            <a:r>
              <a:rPr lang="en-US" sz="1600" dirty="0">
                <a:latin typeface="Times New Roman" panose="02020603050405020304" pitchFamily="18" charset="0"/>
                <a:cs typeface="Times New Roman" panose="02020603050405020304" pitchFamily="18" charset="0"/>
              </a:rPr>
              <a:t>First-order logic statements can be divided into two parts:</a:t>
            </a:r>
          </a:p>
          <a:p>
            <a:endParaRPr lang="en-US" sz="1600" dirty="0">
              <a:latin typeface="Times New Roman" panose="02020603050405020304" pitchFamily="18" charset="0"/>
              <a:cs typeface="Times New Roman" panose="02020603050405020304" pitchFamily="18" charset="0"/>
            </a:endParaRPr>
          </a:p>
          <a:p>
            <a:pPr marL="0" indent="0">
              <a:buNone/>
            </a:pPr>
            <a:r>
              <a:rPr lang="en-US" sz="1600" i="1" dirty="0" smtClean="0">
                <a:latin typeface="Times New Roman" panose="02020603050405020304" pitchFamily="18" charset="0"/>
                <a:cs typeface="Times New Roman" panose="02020603050405020304" pitchFamily="18" charset="0"/>
              </a:rPr>
              <a:t>a. </a:t>
            </a:r>
            <a:r>
              <a:rPr lang="en-US" sz="1600" i="1" dirty="0" smtClean="0">
                <a:solidFill>
                  <a:srgbClr val="42F8EF"/>
                </a:solidFill>
                <a:latin typeface="Times New Roman" panose="02020603050405020304" pitchFamily="18" charset="0"/>
                <a:cs typeface="Times New Roman" panose="02020603050405020304" pitchFamily="18" charset="0"/>
              </a:rPr>
              <a:t>Subject</a:t>
            </a:r>
            <a:r>
              <a:rPr lang="en-US" sz="1600" dirty="0">
                <a:latin typeface="Times New Roman" panose="02020603050405020304" pitchFamily="18" charset="0"/>
                <a:cs typeface="Times New Roman" panose="02020603050405020304" pitchFamily="18" charset="0"/>
              </a:rPr>
              <a:t>: Subject is the main part of the statement.</a:t>
            </a:r>
          </a:p>
          <a:p>
            <a:pPr marL="0" indent="0">
              <a:buNone/>
            </a:pPr>
            <a:r>
              <a:rPr lang="en-US" sz="1600" i="1" dirty="0" smtClean="0">
                <a:latin typeface="Times New Roman" panose="02020603050405020304" pitchFamily="18" charset="0"/>
                <a:cs typeface="Times New Roman" panose="02020603050405020304" pitchFamily="18" charset="0"/>
              </a:rPr>
              <a:t>b. </a:t>
            </a:r>
            <a:r>
              <a:rPr lang="en-US" sz="1600" i="1" dirty="0" smtClean="0">
                <a:solidFill>
                  <a:srgbClr val="42F8EF"/>
                </a:solidFill>
                <a:latin typeface="Times New Roman" panose="02020603050405020304" pitchFamily="18" charset="0"/>
                <a:cs typeface="Times New Roman" panose="02020603050405020304" pitchFamily="18" charset="0"/>
              </a:rPr>
              <a:t>Predicate</a:t>
            </a:r>
            <a:r>
              <a:rPr lang="en-US" sz="1600" dirty="0">
                <a:latin typeface="Times New Roman" panose="02020603050405020304" pitchFamily="18" charset="0"/>
                <a:cs typeface="Times New Roman" panose="02020603050405020304" pitchFamily="18" charset="0"/>
              </a:rPr>
              <a:t>: A predicate can be defined as </a:t>
            </a:r>
            <a:r>
              <a:rPr lang="en-US" sz="1600" dirty="0">
                <a:solidFill>
                  <a:srgbClr val="42F8EF"/>
                </a:solidFill>
                <a:latin typeface="Times New Roman" panose="02020603050405020304" pitchFamily="18" charset="0"/>
                <a:cs typeface="Times New Roman" panose="02020603050405020304" pitchFamily="18" charset="0"/>
              </a:rPr>
              <a:t>a relation</a:t>
            </a:r>
            <a:r>
              <a:rPr lang="en-US" sz="1600" dirty="0">
                <a:latin typeface="Times New Roman" panose="02020603050405020304" pitchFamily="18" charset="0"/>
                <a:cs typeface="Times New Roman" panose="02020603050405020304" pitchFamily="18" charset="0"/>
              </a:rPr>
              <a:t>, which binds two atoms together in a statement.</a:t>
            </a:r>
          </a:p>
          <a:p>
            <a:r>
              <a:rPr lang="en-US" sz="1600" dirty="0">
                <a:latin typeface="Times New Roman" panose="02020603050405020304" pitchFamily="18" charset="0"/>
                <a:cs typeface="Times New Roman" panose="02020603050405020304" pitchFamily="18" charset="0"/>
              </a:rPr>
              <a:t>Consider the statement: "x is an integer.", it consists of two parts, the first part x is the subject of the statement and second part "is an integer," is known as a predicate.</a:t>
            </a:r>
          </a:p>
          <a:p>
            <a:endParaRPr lang="en-US" sz="1600" dirty="0">
              <a:latin typeface="Times New Roman" panose="02020603050405020304" pitchFamily="18" charset="0"/>
              <a:cs typeface="Times New Roman" panose="02020603050405020304" pitchFamily="18" charset="0"/>
            </a:endParaRPr>
          </a:p>
        </p:txBody>
      </p:sp>
      <p:pic>
        <p:nvPicPr>
          <p:cNvPr id="6146" name="Picture 2" descr="First-Order Logic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309" y="3951185"/>
            <a:ext cx="303847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72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8501" y="121186"/>
            <a:ext cx="8364290" cy="725349"/>
          </a:xfrm>
        </p:spPr>
        <p:txBody>
          <a:bodyPr>
            <a:noAutofit/>
          </a:bodyPr>
          <a:lstStyle/>
          <a:p>
            <a:r>
              <a:rPr lang="en-US" sz="2400" u="sng" dirty="0" smtClean="0">
                <a:solidFill>
                  <a:srgbClr val="42F8EF"/>
                </a:solidFill>
              </a:rPr>
              <a:t>REASONING </a:t>
            </a:r>
            <a:endParaRPr lang="en-US" sz="2400" u="sng" dirty="0">
              <a:solidFill>
                <a:srgbClr val="42F8EF"/>
              </a:solidFill>
            </a:endParaRPr>
          </a:p>
        </p:txBody>
      </p:sp>
      <p:sp>
        <p:nvSpPr>
          <p:cNvPr id="3" name="Content Placeholder 2"/>
          <p:cNvSpPr>
            <a:spLocks noGrp="1"/>
          </p:cNvSpPr>
          <p:nvPr>
            <p:ph idx="1"/>
          </p:nvPr>
        </p:nvSpPr>
        <p:spPr>
          <a:xfrm>
            <a:off x="1892414" y="1309242"/>
            <a:ext cx="7251586" cy="3511061"/>
          </a:xfrm>
        </p:spPr>
        <p:txBody>
          <a:bodyPr>
            <a:normAutofit/>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reasoning is the </a:t>
            </a:r>
            <a:r>
              <a:rPr lang="en-US" sz="1800" dirty="0">
                <a:solidFill>
                  <a:srgbClr val="42F8EF"/>
                </a:solidFill>
                <a:latin typeface="Times New Roman" panose="02020603050405020304" pitchFamily="18" charset="0"/>
                <a:cs typeface="Times New Roman" panose="02020603050405020304" pitchFamily="18" charset="0"/>
              </a:rPr>
              <a:t>mental process of deriving logical conclusion </a:t>
            </a:r>
            <a:r>
              <a:rPr lang="en-US" sz="1800" dirty="0">
                <a:latin typeface="Times New Roman" panose="02020603050405020304" pitchFamily="18" charset="0"/>
                <a:cs typeface="Times New Roman" panose="02020603050405020304" pitchFamily="18" charset="0"/>
              </a:rPr>
              <a:t>and making predictions from available knowledge, facts, and beliefs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800" dirty="0" smtClean="0">
                <a:solidFill>
                  <a:srgbClr val="42F8EF"/>
                </a:solidFill>
                <a:latin typeface="Times New Roman" panose="02020603050405020304" pitchFamily="18" charset="0"/>
                <a:cs typeface="Times New Roman" panose="02020603050405020304" pitchFamily="18" charset="0"/>
              </a:rPr>
              <a:t> </a:t>
            </a:r>
            <a:r>
              <a:rPr lang="en-US" sz="1800" dirty="0">
                <a:solidFill>
                  <a:srgbClr val="42F8EF"/>
                </a:solidFill>
                <a:latin typeface="Times New Roman" panose="02020603050405020304" pitchFamily="18" charset="0"/>
                <a:cs typeface="Times New Roman" panose="02020603050405020304" pitchFamily="18" charset="0"/>
              </a:rPr>
              <a:t>"Reasoning is a way to infer facts from existing data</a:t>
            </a:r>
            <a:r>
              <a:rPr lang="en-US" sz="1800" dirty="0" smtClean="0">
                <a:solidFill>
                  <a:srgbClr val="42F8EF"/>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a general </a:t>
            </a:r>
            <a:r>
              <a:rPr lang="en-US" sz="1800" dirty="0">
                <a:solidFill>
                  <a:srgbClr val="42F8EF"/>
                </a:solidFill>
                <a:latin typeface="Times New Roman" panose="02020603050405020304" pitchFamily="18" charset="0"/>
                <a:cs typeface="Times New Roman" panose="02020603050405020304" pitchFamily="18" charset="0"/>
              </a:rPr>
              <a:t>process of thinking rationally</a:t>
            </a:r>
            <a:r>
              <a:rPr lang="en-US" sz="1800" dirty="0">
                <a:latin typeface="Times New Roman" panose="02020603050405020304" pitchFamily="18" charset="0"/>
                <a:cs typeface="Times New Roman" panose="02020603050405020304" pitchFamily="18" charset="0"/>
              </a:rPr>
              <a:t>, to </a:t>
            </a:r>
            <a:r>
              <a:rPr lang="en-US" sz="1800" dirty="0">
                <a:solidFill>
                  <a:srgbClr val="42F8EF"/>
                </a:solidFill>
                <a:latin typeface="Times New Roman" panose="02020603050405020304" pitchFamily="18" charset="0"/>
                <a:cs typeface="Times New Roman" panose="02020603050405020304" pitchFamily="18" charset="0"/>
              </a:rPr>
              <a:t>find valid conclusions</a:t>
            </a:r>
            <a:r>
              <a:rPr lang="en-US"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artificial intelligence, the </a:t>
            </a:r>
            <a:r>
              <a:rPr lang="en-US" sz="1800" dirty="0">
                <a:solidFill>
                  <a:srgbClr val="42F8EF"/>
                </a:solidFill>
                <a:latin typeface="Times New Roman" panose="02020603050405020304" pitchFamily="18" charset="0"/>
                <a:cs typeface="Times New Roman" panose="02020603050405020304" pitchFamily="18" charset="0"/>
              </a:rPr>
              <a:t>reasoning is essential </a:t>
            </a:r>
            <a:r>
              <a:rPr lang="en-US" sz="1800" dirty="0">
                <a:latin typeface="Times New Roman" panose="02020603050405020304" pitchFamily="18" charset="0"/>
                <a:cs typeface="Times New Roman" panose="02020603050405020304" pitchFamily="18" charset="0"/>
              </a:rPr>
              <a:t>so that the machine can also </a:t>
            </a:r>
            <a:r>
              <a:rPr lang="en-US" sz="1800" dirty="0">
                <a:solidFill>
                  <a:srgbClr val="42F8EF"/>
                </a:solidFill>
                <a:latin typeface="Times New Roman" panose="02020603050405020304" pitchFamily="18" charset="0"/>
                <a:cs typeface="Times New Roman" panose="02020603050405020304" pitchFamily="18" charset="0"/>
              </a:rPr>
              <a:t>think rationally as a human brain</a:t>
            </a:r>
            <a:r>
              <a:rPr lang="en-US" sz="1800" dirty="0">
                <a:latin typeface="Times New Roman" panose="02020603050405020304" pitchFamily="18" charset="0"/>
                <a:cs typeface="Times New Roman" panose="02020603050405020304" pitchFamily="18" charset="0"/>
              </a:rPr>
              <a:t>, and can perform like a human.</a:t>
            </a:r>
          </a:p>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98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8705" y="1307688"/>
            <a:ext cx="7278165" cy="3511061"/>
          </a:xfrm>
        </p:spPr>
        <p:txBody>
          <a:bodyPr>
            <a:normAutofit/>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When a system is required to do something, that it has not </a:t>
            </a:r>
            <a:r>
              <a:rPr lang="en-US" sz="1800" dirty="0" smtClean="0">
                <a:latin typeface="Times New Roman" panose="02020603050405020304" pitchFamily="18" charset="0"/>
                <a:cs typeface="Times New Roman" panose="02020603050405020304" pitchFamily="18" charset="0"/>
              </a:rPr>
              <a:t>been explicitly </a:t>
            </a:r>
            <a:r>
              <a:rPr lang="en-US" sz="1800" dirty="0">
                <a:latin typeface="Times New Roman" panose="02020603050405020304" pitchFamily="18" charset="0"/>
                <a:cs typeface="Times New Roman" panose="02020603050405020304" pitchFamily="18" charset="0"/>
              </a:rPr>
              <a:t>told how to do, it must reason</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smtClean="0">
                <a:solidFill>
                  <a:srgbClr val="42F8EF"/>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must </a:t>
            </a:r>
            <a:r>
              <a:rPr lang="en-US" sz="1800" u="sng" dirty="0" smtClean="0">
                <a:solidFill>
                  <a:srgbClr val="42F8EF"/>
                </a:solidFill>
                <a:latin typeface="Times New Roman" panose="02020603050405020304" pitchFamily="18" charset="0"/>
                <a:cs typeface="Times New Roman" panose="02020603050405020304" pitchFamily="18" charset="0"/>
              </a:rPr>
              <a:t>do inference and arrive at a conclusion </a:t>
            </a:r>
            <a:r>
              <a:rPr lang="en-US" sz="1800" u="sng" dirty="0">
                <a:solidFill>
                  <a:srgbClr val="42F8EF"/>
                </a:solidFill>
                <a:latin typeface="Times New Roman" panose="02020603050405020304" pitchFamily="18" charset="0"/>
                <a:cs typeface="Times New Roman" panose="02020603050405020304" pitchFamily="18" charset="0"/>
              </a:rPr>
              <a:t>from what it already knows</a:t>
            </a:r>
            <a:r>
              <a:rPr lang="en-US" sz="1800" u="sng"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solidFill>
                  <a:srgbClr val="42F8EF"/>
                </a:solidFill>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Fact-1 : </a:t>
            </a:r>
            <a:r>
              <a:rPr lang="en-US" sz="1800" dirty="0">
                <a:solidFill>
                  <a:srgbClr val="42F8EF"/>
                </a:solidFill>
                <a:latin typeface="Times New Roman" panose="02020603050405020304" pitchFamily="18" charset="0"/>
                <a:cs typeface="Times New Roman" panose="02020603050405020304" pitchFamily="18" charset="0"/>
              </a:rPr>
              <a:t>Robins are birds, </a:t>
            </a:r>
            <a:endParaRPr lang="en-US" sz="1800" dirty="0" smtClean="0">
              <a:solidFill>
                <a:srgbClr val="42F8EF"/>
              </a:solidFill>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Fact-2 </a:t>
            </a:r>
            <a:r>
              <a:rPr lang="en-US" sz="1800" dirty="0">
                <a:latin typeface="Times New Roman" panose="02020603050405020304" pitchFamily="18" charset="0"/>
                <a:cs typeface="Times New Roman" panose="02020603050405020304" pitchFamily="18" charset="0"/>
              </a:rPr>
              <a:t>: </a:t>
            </a:r>
            <a:r>
              <a:rPr lang="en-US" sz="1800" dirty="0">
                <a:solidFill>
                  <a:srgbClr val="42F8EF"/>
                </a:solidFill>
                <a:latin typeface="Times New Roman" panose="02020603050405020304" pitchFamily="18" charset="0"/>
                <a:cs typeface="Times New Roman" panose="02020603050405020304" pitchFamily="18" charset="0"/>
              </a:rPr>
              <a:t>All birds have wings.</a:t>
            </a:r>
          </a:p>
          <a:p>
            <a:pPr marL="0" indent="0">
              <a:buNone/>
            </a:pPr>
            <a:r>
              <a:rPr lang="en-US" sz="1800" dirty="0">
                <a:latin typeface="Times New Roman" panose="02020603050405020304" pitchFamily="18" charset="0"/>
                <a:cs typeface="Times New Roman" panose="02020603050405020304" pitchFamily="18" charset="0"/>
              </a:rPr>
              <a:t>Then we can ask: </a:t>
            </a:r>
            <a:r>
              <a:rPr lang="en-US" sz="1800" dirty="0">
                <a:solidFill>
                  <a:srgbClr val="42F8EF"/>
                </a:solidFill>
                <a:latin typeface="Times New Roman" panose="02020603050405020304" pitchFamily="18" charset="0"/>
                <a:cs typeface="Times New Roman" panose="02020603050405020304" pitchFamily="18" charset="0"/>
              </a:rPr>
              <a:t>DO ROBINS HAVE WINGS</a:t>
            </a:r>
            <a:r>
              <a:rPr lang="en-US" sz="1800" dirty="0" smtClean="0">
                <a:solidFill>
                  <a:srgbClr val="42F8EF"/>
                </a:solidFill>
                <a:latin typeface="Times New Roman" panose="02020603050405020304" pitchFamily="18" charset="0"/>
                <a:cs typeface="Times New Roman" panose="02020603050405020304" pitchFamily="18" charset="0"/>
              </a:rPr>
              <a:t>?</a:t>
            </a:r>
            <a:endParaRPr lang="en-US" sz="1800" dirty="0">
              <a:solidFill>
                <a:srgbClr val="42F8EF"/>
              </a:solidFill>
              <a:latin typeface="Times New Roman" panose="02020603050405020304" pitchFamily="18" charset="0"/>
              <a:cs typeface="Times New Roman" panose="02020603050405020304" pitchFamily="18" charset="0"/>
            </a:endParaRPr>
          </a:p>
        </p:txBody>
      </p:sp>
      <p:sp>
        <p:nvSpPr>
          <p:cNvPr id="2" name="Rectangle 1"/>
          <p:cNvSpPr/>
          <p:nvPr/>
        </p:nvSpPr>
        <p:spPr>
          <a:xfrm>
            <a:off x="3779326" y="251663"/>
            <a:ext cx="2042547" cy="461665"/>
          </a:xfrm>
          <a:prstGeom prst="rect">
            <a:avLst/>
          </a:prstGeom>
        </p:spPr>
        <p:txBody>
          <a:bodyPr wrap="none">
            <a:spAutoFit/>
          </a:bodyPr>
          <a:lstStyle/>
          <a:p>
            <a:r>
              <a:rPr lang="en-US" sz="2400" u="sng" dirty="0">
                <a:solidFill>
                  <a:srgbClr val="42F8EF"/>
                </a:solidFill>
                <a:effectLst>
                  <a:outerShdw blurRad="50800" dist="38100" dir="2700000" algn="tl" rotWithShape="0">
                    <a:prstClr val="black">
                      <a:alpha val="40000"/>
                    </a:prstClr>
                  </a:outerShdw>
                </a:effectLst>
                <a:latin typeface="Times New Roman" panose="02020603050405020304"/>
                <a:ea typeface="+mj-ea"/>
                <a:cs typeface="+mj-cs"/>
              </a:rPr>
              <a:t>REASONING </a:t>
            </a:r>
            <a:endParaRPr lang="en-US" dirty="0"/>
          </a:p>
        </p:txBody>
      </p:sp>
    </p:spTree>
    <p:extLst>
      <p:ext uri="{BB962C8B-B14F-4D97-AF65-F5344CB8AC3E}">
        <p14:creationId xmlns:p14="http://schemas.microsoft.com/office/powerpoint/2010/main" val="29712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253" y="316419"/>
            <a:ext cx="6570407" cy="725349"/>
          </a:xfrm>
        </p:spPr>
        <p:txBody>
          <a:bodyPr>
            <a:normAutofit fontScale="90000"/>
          </a:bodyPr>
          <a:lstStyle/>
          <a:p>
            <a:r>
              <a:rPr lang="en-US" sz="2700" u="sng" dirty="0" smtClean="0">
                <a:solidFill>
                  <a:srgbClr val="42F8EF"/>
                </a:solidFill>
              </a:rPr>
              <a:t>LOGICAL REASONING</a:t>
            </a:r>
            <a:r>
              <a:rPr lang="en-US" u="sng" dirty="0">
                <a:solidFill>
                  <a:srgbClr val="42F8EF"/>
                </a:solidFill>
              </a:rPr>
              <a:t/>
            </a:r>
            <a:br>
              <a:rPr lang="en-US" u="sng" dirty="0">
                <a:solidFill>
                  <a:srgbClr val="42F8EF"/>
                </a:solidFill>
              </a:rPr>
            </a:br>
            <a:endParaRPr lang="en-US" u="sng" dirty="0">
              <a:solidFill>
                <a:srgbClr val="42F8EF"/>
              </a:solidFill>
            </a:endParaRPr>
          </a:p>
        </p:txBody>
      </p:sp>
      <p:sp>
        <p:nvSpPr>
          <p:cNvPr id="3" name="Content Placeholder 2"/>
          <p:cNvSpPr>
            <a:spLocks noGrp="1"/>
          </p:cNvSpPr>
          <p:nvPr>
            <p:ph idx="1"/>
          </p:nvPr>
        </p:nvSpPr>
        <p:spPr>
          <a:xfrm>
            <a:off x="2225408" y="1041768"/>
            <a:ext cx="6577070" cy="3511061"/>
          </a:xfrm>
        </p:spPr>
        <p:txBody>
          <a:bodyPr>
            <a:normAutofit/>
          </a:bodyPr>
          <a:lstStyle/>
          <a:p>
            <a:r>
              <a:rPr lang="en-US" sz="1600" dirty="0">
                <a:latin typeface="Times New Roman" panose="02020603050405020304" pitchFamily="18" charset="0"/>
                <a:cs typeface="Times New Roman" panose="02020603050405020304" pitchFamily="18" charset="0"/>
              </a:rPr>
              <a:t>In artificial intelligence, </a:t>
            </a:r>
            <a:r>
              <a:rPr lang="en-US" sz="1600" dirty="0" smtClean="0">
                <a:latin typeface="Times New Roman" panose="02020603050405020304" pitchFamily="18" charset="0"/>
                <a:cs typeface="Times New Roman" panose="02020603050405020304" pitchFamily="18" charset="0"/>
              </a:rPr>
              <a:t> logical reasoning methods </a:t>
            </a:r>
            <a:r>
              <a:rPr lang="en-US" sz="1600" dirty="0">
                <a:latin typeface="Times New Roman" panose="02020603050405020304" pitchFamily="18" charset="0"/>
                <a:cs typeface="Times New Roman" panose="02020603050405020304" pitchFamily="18" charset="0"/>
              </a:rPr>
              <a:t>can be divided into the following categories:</a:t>
            </a:r>
          </a:p>
          <a:p>
            <a:endParaRPr lang="en-US" sz="1600" dirty="0">
              <a:latin typeface="Times New Roman" panose="02020603050405020304" pitchFamily="18" charset="0"/>
              <a:cs typeface="Times New Roman" panose="02020603050405020304" pitchFamily="18" charset="0"/>
            </a:endParaRPr>
          </a:p>
          <a:p>
            <a:pPr marL="1085850"/>
            <a:r>
              <a:rPr lang="en-US" sz="1600" dirty="0">
                <a:solidFill>
                  <a:srgbClr val="42F8EF"/>
                </a:solidFill>
                <a:latin typeface="Times New Roman" panose="02020603050405020304" pitchFamily="18" charset="0"/>
                <a:cs typeface="Times New Roman" panose="02020603050405020304" pitchFamily="18" charset="0"/>
              </a:rPr>
              <a:t>Deductive reasoning</a:t>
            </a:r>
          </a:p>
          <a:p>
            <a:pPr marL="1085850"/>
            <a:r>
              <a:rPr lang="en-US" sz="1600" dirty="0">
                <a:solidFill>
                  <a:srgbClr val="42F8EF"/>
                </a:solidFill>
                <a:latin typeface="Times New Roman" panose="02020603050405020304" pitchFamily="18" charset="0"/>
                <a:cs typeface="Times New Roman" panose="02020603050405020304" pitchFamily="18" charset="0"/>
              </a:rPr>
              <a:t>Inductive reasoning</a:t>
            </a:r>
          </a:p>
          <a:p>
            <a:pPr marL="1085850"/>
            <a:r>
              <a:rPr lang="en-US" sz="1600" dirty="0">
                <a:solidFill>
                  <a:srgbClr val="42F8EF"/>
                </a:solidFill>
                <a:latin typeface="Times New Roman" panose="02020603050405020304" pitchFamily="18" charset="0"/>
                <a:cs typeface="Times New Roman" panose="02020603050405020304" pitchFamily="18" charset="0"/>
              </a:rPr>
              <a:t>Abductive reasoning</a:t>
            </a:r>
          </a:p>
        </p:txBody>
      </p:sp>
    </p:spTree>
    <p:extLst>
      <p:ext uri="{BB962C8B-B14F-4D97-AF65-F5344CB8AC3E}">
        <p14:creationId xmlns:p14="http://schemas.microsoft.com/office/powerpoint/2010/main" val="26568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2405" y="0"/>
            <a:ext cx="6570407" cy="725349"/>
          </a:xfrm>
        </p:spPr>
        <p:txBody>
          <a:bodyPr>
            <a:normAutofit/>
          </a:bodyPr>
          <a:lstStyle/>
          <a:p>
            <a:r>
              <a:rPr lang="en-US" sz="2400" u="sng" dirty="0" smtClean="0">
                <a:solidFill>
                  <a:srgbClr val="42F8EF"/>
                </a:solidFill>
              </a:rPr>
              <a:t>DEDUCTIVE REASONING</a:t>
            </a:r>
            <a:endParaRPr lang="en-US" sz="2400" u="sng" dirty="0">
              <a:solidFill>
                <a:srgbClr val="42F8EF"/>
              </a:solidFill>
            </a:endParaRPr>
          </a:p>
        </p:txBody>
      </p:sp>
      <p:sp>
        <p:nvSpPr>
          <p:cNvPr id="3" name="Content Placeholder 2"/>
          <p:cNvSpPr>
            <a:spLocks noGrp="1"/>
          </p:cNvSpPr>
          <p:nvPr>
            <p:ph idx="1"/>
          </p:nvPr>
        </p:nvSpPr>
        <p:spPr>
          <a:xfrm>
            <a:off x="2134785" y="887532"/>
            <a:ext cx="7009215" cy="3511061"/>
          </a:xfrm>
        </p:spPr>
        <p:txBody>
          <a:bodyPr>
            <a:normAutofit/>
          </a:bodyPr>
          <a:lstStyle/>
          <a:p>
            <a:pPr algn="just"/>
            <a:r>
              <a:rPr lang="en-US" sz="1800" dirty="0">
                <a:latin typeface="Times New Roman" panose="02020603050405020304" pitchFamily="18" charset="0"/>
                <a:cs typeface="Times New Roman" panose="02020603050405020304" pitchFamily="18" charset="0"/>
              </a:rPr>
              <a:t>Deductive reasoning is </a:t>
            </a:r>
            <a:r>
              <a:rPr lang="en-US" sz="1800" dirty="0">
                <a:solidFill>
                  <a:srgbClr val="42F8EF"/>
                </a:solidFill>
                <a:latin typeface="Times New Roman" panose="02020603050405020304" pitchFamily="18" charset="0"/>
                <a:cs typeface="Times New Roman" panose="02020603050405020304" pitchFamily="18" charset="0"/>
              </a:rPr>
              <a:t>deducing new information from logically related </a:t>
            </a:r>
            <a:r>
              <a:rPr lang="en-US" sz="1800" dirty="0" smtClean="0">
                <a:solidFill>
                  <a:srgbClr val="42F8EF"/>
                </a:solidFill>
                <a:latin typeface="Times New Roman" panose="02020603050405020304" pitchFamily="18" charset="0"/>
                <a:cs typeface="Times New Roman" panose="02020603050405020304" pitchFamily="18" charset="0"/>
              </a:rPr>
              <a:t>known, valid  </a:t>
            </a:r>
            <a:r>
              <a:rPr lang="en-US" sz="1800" dirty="0">
                <a:solidFill>
                  <a:srgbClr val="42F8EF"/>
                </a:solidFill>
                <a:latin typeface="Times New Roman" panose="02020603050405020304" pitchFamily="18" charset="0"/>
                <a:cs typeface="Times New Roman" panose="02020603050405020304" pitchFamily="18" charset="0"/>
              </a:rPr>
              <a:t>information.</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the </a:t>
            </a:r>
            <a:r>
              <a:rPr lang="en-US" sz="1800" dirty="0">
                <a:solidFill>
                  <a:srgbClr val="42F8EF"/>
                </a:solidFill>
                <a:latin typeface="Times New Roman" panose="02020603050405020304" pitchFamily="18" charset="0"/>
                <a:cs typeface="Times New Roman" panose="02020603050405020304" pitchFamily="18" charset="0"/>
              </a:rPr>
              <a:t>form of </a:t>
            </a:r>
            <a:r>
              <a:rPr lang="en-US" sz="1800" b="1" dirty="0">
                <a:solidFill>
                  <a:srgbClr val="42F8EF"/>
                </a:solidFill>
                <a:latin typeface="Times New Roman" panose="02020603050405020304" pitchFamily="18" charset="0"/>
                <a:cs typeface="Times New Roman" panose="02020603050405020304" pitchFamily="18" charset="0"/>
              </a:rPr>
              <a:t>valid reasoning</a:t>
            </a:r>
            <a:r>
              <a:rPr lang="en-US" sz="1800" dirty="0">
                <a:latin typeface="Times New Roman" panose="02020603050405020304" pitchFamily="18" charset="0"/>
                <a:cs typeface="Times New Roman" panose="02020603050405020304" pitchFamily="18" charset="0"/>
              </a:rPr>
              <a:t>, which means </a:t>
            </a:r>
            <a:r>
              <a:rPr lang="en-US" sz="1800" b="1" dirty="0">
                <a:solidFill>
                  <a:srgbClr val="42F8EF"/>
                </a:solidFill>
                <a:latin typeface="Times New Roman" panose="02020603050405020304" pitchFamily="18" charset="0"/>
                <a:cs typeface="Times New Roman" panose="02020603050405020304" pitchFamily="18" charset="0"/>
              </a:rPr>
              <a:t>the argument's conclusion must be true when the premises are true.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sometimes referred to as </a:t>
            </a:r>
            <a:r>
              <a:rPr lang="en-US" sz="1800" dirty="0">
                <a:solidFill>
                  <a:srgbClr val="42F8EF"/>
                </a:solidFill>
                <a:latin typeface="Times New Roman" panose="02020603050405020304" pitchFamily="18" charset="0"/>
                <a:cs typeface="Times New Roman" panose="02020603050405020304" pitchFamily="18" charset="0"/>
              </a:rPr>
              <a:t>top-down reasoning</a:t>
            </a:r>
            <a:r>
              <a:rPr lang="en-US" sz="1800" dirty="0">
                <a:latin typeface="Times New Roman" panose="02020603050405020304" pitchFamily="18" charset="0"/>
                <a:cs typeface="Times New Roman" panose="02020603050405020304" pitchFamily="18" charset="0"/>
              </a:rPr>
              <a:t>, and contradictory to inductive reasoning.</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42F8EF"/>
                </a:solidFill>
                <a:latin typeface="Times New Roman" panose="02020603050405020304" pitchFamily="18" charset="0"/>
                <a:cs typeface="Times New Roman" panose="02020603050405020304" pitchFamily="18" charset="0"/>
              </a:rPr>
              <a:t>In deductive reasoning, the truth of the premises guarantees the truth of the conclusion.</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306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2920" y="171436"/>
            <a:ext cx="6570407" cy="3511061"/>
          </a:xfrm>
        </p:spPr>
        <p:txBody>
          <a:bodyPr>
            <a:noAutofit/>
          </a:bodyPr>
          <a:lstStyle/>
          <a:p>
            <a:pPr marL="0" indent="0">
              <a:buNone/>
            </a:pPr>
            <a:r>
              <a:rPr lang="en-US" sz="1800" i="1" dirty="0">
                <a:solidFill>
                  <a:srgbClr val="42F8EF"/>
                </a:solidFill>
                <a:latin typeface="Times New Roman" panose="02020603050405020304" pitchFamily="18" charset="0"/>
                <a:cs typeface="Times New Roman" panose="02020603050405020304" pitchFamily="18" charset="0"/>
              </a:rPr>
              <a:t>Example:</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Premise-1: </a:t>
            </a:r>
            <a:r>
              <a:rPr lang="en-US" sz="1800" i="1" dirty="0">
                <a:solidFill>
                  <a:srgbClr val="42F8EF"/>
                </a:solidFill>
                <a:latin typeface="Times New Roman" panose="02020603050405020304" pitchFamily="18" charset="0"/>
                <a:cs typeface="Times New Roman" panose="02020603050405020304" pitchFamily="18" charset="0"/>
              </a:rPr>
              <a:t>All the human eats veggies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Premise-2: </a:t>
            </a:r>
            <a:r>
              <a:rPr lang="en-US" sz="1800" i="1" dirty="0">
                <a:solidFill>
                  <a:srgbClr val="42F8EF"/>
                </a:solidFill>
                <a:latin typeface="Times New Roman" panose="02020603050405020304" pitchFamily="18" charset="0"/>
                <a:cs typeface="Times New Roman" panose="02020603050405020304" pitchFamily="18" charset="0"/>
              </a:rPr>
              <a:t>Suresh is human.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Conclusion: </a:t>
            </a:r>
            <a:r>
              <a:rPr lang="en-US" sz="1800" b="1" dirty="0">
                <a:solidFill>
                  <a:srgbClr val="42F8EF"/>
                </a:solidFill>
                <a:latin typeface="Times New Roman" panose="02020603050405020304" pitchFamily="18" charset="0"/>
                <a:cs typeface="Times New Roman" panose="02020603050405020304" pitchFamily="18" charset="0"/>
              </a:rPr>
              <a:t>Suresh eats veggies</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general process of deductive reasoning is given below:</a:t>
            </a:r>
          </a:p>
        </p:txBody>
      </p:sp>
      <p:pic>
        <p:nvPicPr>
          <p:cNvPr id="7170" name="Picture 2" descr="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084" y="3938529"/>
            <a:ext cx="5715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270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454" y="77118"/>
            <a:ext cx="6570407" cy="725349"/>
          </a:xfrm>
        </p:spPr>
        <p:txBody>
          <a:bodyPr>
            <a:normAutofit/>
          </a:bodyPr>
          <a:lstStyle/>
          <a:p>
            <a:r>
              <a:rPr lang="en-US" sz="2400" u="sng" dirty="0" smtClean="0">
                <a:solidFill>
                  <a:srgbClr val="42F8EF"/>
                </a:solidFill>
              </a:rPr>
              <a:t>INDUCTIVE REASONING </a:t>
            </a:r>
            <a:endParaRPr lang="en-US" sz="2400" u="sng" dirty="0">
              <a:solidFill>
                <a:srgbClr val="42F8EF"/>
              </a:solidFill>
            </a:endParaRPr>
          </a:p>
        </p:txBody>
      </p:sp>
      <p:sp>
        <p:nvSpPr>
          <p:cNvPr id="3" name="Content Placeholder 2"/>
          <p:cNvSpPr>
            <a:spLocks noGrp="1"/>
          </p:cNvSpPr>
          <p:nvPr>
            <p:ph idx="1"/>
          </p:nvPr>
        </p:nvSpPr>
        <p:spPr>
          <a:xfrm>
            <a:off x="2123768" y="1229055"/>
            <a:ext cx="6921080" cy="3511061"/>
          </a:xfrm>
        </p:spPr>
        <p:txBody>
          <a:bodyPr>
            <a:normAutofit/>
          </a:bodyPr>
          <a:lstStyle/>
          <a:p>
            <a:pPr algn="just"/>
            <a:r>
              <a:rPr lang="en-US" sz="1800" dirty="0">
                <a:latin typeface="Times New Roman" panose="02020603050405020304" pitchFamily="18" charset="0"/>
                <a:cs typeface="Times New Roman" panose="02020603050405020304" pitchFamily="18" charset="0"/>
              </a:rPr>
              <a:t>Inductive reasoning is a form of reasoning to arrive at a conclusion using </a:t>
            </a:r>
            <a:r>
              <a:rPr lang="en-US" sz="1800" b="1" dirty="0">
                <a:solidFill>
                  <a:srgbClr val="42F8EF"/>
                </a:solidFill>
                <a:latin typeface="Times New Roman" panose="02020603050405020304" pitchFamily="18" charset="0"/>
                <a:cs typeface="Times New Roman" panose="02020603050405020304" pitchFamily="18" charset="0"/>
              </a:rPr>
              <a:t>limited sets of facts</a:t>
            </a:r>
            <a:r>
              <a:rPr lang="en-US" sz="1800" dirty="0">
                <a:latin typeface="Times New Roman" panose="02020603050405020304" pitchFamily="18" charset="0"/>
                <a:cs typeface="Times New Roman" panose="02020603050405020304" pitchFamily="18" charset="0"/>
              </a:rPr>
              <a:t> by the </a:t>
            </a:r>
            <a:r>
              <a:rPr lang="en-US" sz="1800" b="1" dirty="0">
                <a:solidFill>
                  <a:srgbClr val="42F8EF"/>
                </a:solidFill>
                <a:latin typeface="Times New Roman" panose="02020603050405020304" pitchFamily="18" charset="0"/>
                <a:cs typeface="Times New Roman" panose="02020603050405020304" pitchFamily="18" charset="0"/>
              </a:rPr>
              <a:t>process of generalization</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Inductive reasoning is a type of propositional logic, which is also known as </a:t>
            </a:r>
            <a:r>
              <a:rPr lang="en-US" sz="1800" dirty="0">
                <a:solidFill>
                  <a:srgbClr val="42F8EF"/>
                </a:solidFill>
                <a:latin typeface="Times New Roman" panose="02020603050405020304" pitchFamily="18" charset="0"/>
                <a:cs typeface="Times New Roman" panose="02020603050405020304" pitchFamily="18" charset="0"/>
              </a:rPr>
              <a:t>cause-effect reasoning </a:t>
            </a:r>
            <a:r>
              <a:rPr lang="en-US" sz="1800" dirty="0">
                <a:latin typeface="Times New Roman" panose="02020603050405020304" pitchFamily="18" charset="0"/>
                <a:cs typeface="Times New Roman" panose="02020603050405020304" pitchFamily="18" charset="0"/>
              </a:rPr>
              <a:t>or </a:t>
            </a:r>
            <a:r>
              <a:rPr lang="en-US" sz="1800" dirty="0">
                <a:solidFill>
                  <a:srgbClr val="42F8EF"/>
                </a:solidFill>
                <a:latin typeface="Times New Roman" panose="02020603050405020304" pitchFamily="18" charset="0"/>
                <a:cs typeface="Times New Roman" panose="02020603050405020304" pitchFamily="18" charset="0"/>
              </a:rPr>
              <a:t>bottom-up reasoning</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inductive reasoning, </a:t>
            </a:r>
            <a:r>
              <a:rPr lang="en-US" sz="1800" dirty="0">
                <a:solidFill>
                  <a:srgbClr val="42F8EF"/>
                </a:solidFill>
                <a:latin typeface="Times New Roman" panose="02020603050405020304" pitchFamily="18" charset="0"/>
                <a:cs typeface="Times New Roman" panose="02020603050405020304" pitchFamily="18" charset="0"/>
              </a:rPr>
              <a:t>premises </a:t>
            </a:r>
            <a:r>
              <a:rPr lang="en-US" sz="1800" b="1" dirty="0">
                <a:solidFill>
                  <a:srgbClr val="42F8EF"/>
                </a:solidFill>
                <a:latin typeface="Times New Roman" panose="02020603050405020304" pitchFamily="18" charset="0"/>
                <a:cs typeface="Times New Roman" panose="02020603050405020304" pitchFamily="18" charset="0"/>
              </a:rPr>
              <a:t>provide probable supports </a:t>
            </a:r>
            <a:r>
              <a:rPr lang="en-US" sz="1800" dirty="0">
                <a:solidFill>
                  <a:srgbClr val="42F8EF"/>
                </a:solidFill>
                <a:latin typeface="Times New Roman" panose="02020603050405020304" pitchFamily="18" charset="0"/>
                <a:cs typeface="Times New Roman" panose="02020603050405020304" pitchFamily="18" charset="0"/>
              </a:rPr>
              <a:t>to the conclusion,</a:t>
            </a:r>
            <a:r>
              <a:rPr lang="en-US" sz="1800" dirty="0">
                <a:latin typeface="Times New Roman" panose="02020603050405020304" pitchFamily="18" charset="0"/>
                <a:cs typeface="Times New Roman" panose="02020603050405020304" pitchFamily="18" charset="0"/>
              </a:rPr>
              <a:t> so the </a:t>
            </a:r>
            <a:r>
              <a:rPr lang="en-US" sz="1800" dirty="0">
                <a:solidFill>
                  <a:srgbClr val="42F8EF"/>
                </a:solidFill>
                <a:latin typeface="Times New Roman" panose="02020603050405020304" pitchFamily="18" charset="0"/>
                <a:cs typeface="Times New Roman" panose="02020603050405020304" pitchFamily="18" charset="0"/>
              </a:rPr>
              <a:t>truth of premises does not guarantee the truth of the conclusion</a:t>
            </a:r>
            <a:r>
              <a:rPr lang="en-US" sz="1600" dirty="0">
                <a:solidFill>
                  <a:srgbClr val="42F8E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39784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0037" y="771959"/>
            <a:ext cx="6570407" cy="3511061"/>
          </a:xfrm>
        </p:spPr>
        <p:txBody>
          <a:bodyPr>
            <a:normAutofit/>
          </a:bodyPr>
          <a:lstStyle/>
          <a:p>
            <a:pPr marL="0" indent="0">
              <a:buNone/>
            </a:pPr>
            <a:r>
              <a:rPr lang="en-US" sz="1800" b="1" dirty="0">
                <a:solidFill>
                  <a:srgbClr val="42F8EF"/>
                </a:solidFill>
                <a:latin typeface="Times New Roman" panose="02020603050405020304" pitchFamily="18" charset="0"/>
                <a:cs typeface="Times New Roman" panose="02020603050405020304" pitchFamily="18" charset="0"/>
              </a:rPr>
              <a:t>Example</a:t>
            </a:r>
            <a:r>
              <a:rPr lang="en-US" sz="1800" b="1" dirty="0" smtClean="0">
                <a:solidFill>
                  <a:srgbClr val="42F8EF"/>
                </a:solidFill>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Premise</a:t>
            </a:r>
            <a:r>
              <a:rPr lang="en-US" sz="1800" dirty="0">
                <a:latin typeface="Times New Roman" panose="02020603050405020304" pitchFamily="18" charset="0"/>
                <a:cs typeface="Times New Roman" panose="02020603050405020304" pitchFamily="18" charset="0"/>
              </a:rPr>
              <a:t>: </a:t>
            </a:r>
            <a:r>
              <a:rPr lang="en-US" sz="1800" i="1" dirty="0">
                <a:solidFill>
                  <a:srgbClr val="42F8EF"/>
                </a:solidFill>
                <a:latin typeface="Times New Roman" panose="02020603050405020304" pitchFamily="18" charset="0"/>
                <a:cs typeface="Times New Roman" panose="02020603050405020304" pitchFamily="18" charset="0"/>
              </a:rPr>
              <a:t>All of the pigeons we have seen in the zoo are white.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Conclusion</a:t>
            </a:r>
            <a:r>
              <a:rPr lang="en-US" sz="1800" i="1" dirty="0">
                <a:solidFill>
                  <a:srgbClr val="42F8EF"/>
                </a:solidFill>
                <a:latin typeface="Times New Roman" panose="02020603050405020304" pitchFamily="18" charset="0"/>
                <a:cs typeface="Times New Roman" panose="02020603050405020304" pitchFamily="18" charset="0"/>
              </a:rPr>
              <a:t>: Therefore, we can expect all the pigeons to be white.</a:t>
            </a:r>
          </a:p>
        </p:txBody>
      </p:sp>
      <p:pic>
        <p:nvPicPr>
          <p:cNvPr id="8194" name="Picture 2" descr="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741" y="3278130"/>
            <a:ext cx="571500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65836" y="2527490"/>
            <a:ext cx="6678164" cy="615553"/>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The general process of </a:t>
            </a:r>
            <a:r>
              <a:rPr lang="en-US" dirty="0" smtClean="0">
                <a:solidFill>
                  <a:schemeClr val="bg1"/>
                </a:solidFill>
                <a:latin typeface="Times New Roman" panose="02020603050405020304" pitchFamily="18" charset="0"/>
                <a:cs typeface="Times New Roman" panose="02020603050405020304" pitchFamily="18" charset="0"/>
              </a:rPr>
              <a:t>inductive </a:t>
            </a:r>
            <a:r>
              <a:rPr lang="en-US" dirty="0">
                <a:solidFill>
                  <a:schemeClr val="bg1"/>
                </a:solidFill>
                <a:latin typeface="Times New Roman" panose="02020603050405020304" pitchFamily="18" charset="0"/>
                <a:cs typeface="Times New Roman" panose="02020603050405020304" pitchFamily="18" charset="0"/>
              </a:rPr>
              <a:t>reasoning is given below:</a:t>
            </a: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467825" y="0"/>
            <a:ext cx="6570407" cy="725349"/>
          </a:xfrm>
        </p:spPr>
        <p:txBody>
          <a:bodyPr>
            <a:normAutofit/>
          </a:bodyPr>
          <a:lstStyle/>
          <a:p>
            <a:r>
              <a:rPr lang="en-US" sz="2400" u="sng" dirty="0" smtClean="0">
                <a:solidFill>
                  <a:srgbClr val="42F8EF"/>
                </a:solidFill>
              </a:rPr>
              <a:t>INDUCTIVE REASONING </a:t>
            </a:r>
            <a:endParaRPr lang="en-US" sz="2400" u="sng" dirty="0">
              <a:solidFill>
                <a:srgbClr val="42F8EF"/>
              </a:solidFill>
            </a:endParaRPr>
          </a:p>
        </p:txBody>
      </p:sp>
    </p:spTree>
    <p:extLst>
      <p:ext uri="{BB962C8B-B14F-4D97-AF65-F5344CB8AC3E}">
        <p14:creationId xmlns:p14="http://schemas.microsoft.com/office/powerpoint/2010/main" val="56751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1171" y="859316"/>
            <a:ext cx="7072829" cy="3511061"/>
          </a:xfrm>
        </p:spPr>
        <p:txBody>
          <a:bodyPr>
            <a:noAutofit/>
          </a:bodyPr>
          <a:lstStyle/>
          <a:p>
            <a:pPr marL="0" indent="0">
              <a:buNone/>
            </a:pPr>
            <a:r>
              <a:rPr lang="en-US" sz="1600" b="1" dirty="0" smtClean="0">
                <a:latin typeface="Georgia" panose="02040502050405020303" pitchFamily="18" charset="0"/>
                <a:cs typeface="Times New Roman" panose="02020603050405020304" pitchFamily="18" charset="0"/>
              </a:rPr>
              <a:t>  </a:t>
            </a:r>
            <a:r>
              <a:rPr lang="en-US" sz="1800" b="1" dirty="0" smtClean="0">
                <a:latin typeface="Georgia" panose="02040502050405020303" pitchFamily="18" charset="0"/>
                <a:cs typeface="Times New Roman" panose="02020603050405020304" pitchFamily="18" charset="0"/>
              </a:rPr>
              <a:t>Following </a:t>
            </a:r>
            <a:r>
              <a:rPr lang="en-US" sz="1800" b="1" dirty="0">
                <a:latin typeface="Georgia" panose="02040502050405020303" pitchFamily="18" charset="0"/>
                <a:cs typeface="Times New Roman" panose="02020603050405020304" pitchFamily="18" charset="0"/>
              </a:rPr>
              <a:t>are some </a:t>
            </a:r>
            <a:r>
              <a:rPr lang="en-US" sz="1800" b="1" dirty="0">
                <a:solidFill>
                  <a:srgbClr val="42F8EF"/>
                </a:solidFill>
                <a:latin typeface="Georgia" panose="02040502050405020303" pitchFamily="18" charset="0"/>
                <a:cs typeface="Times New Roman" panose="02020603050405020304" pitchFamily="18" charset="0"/>
              </a:rPr>
              <a:t>basic facts </a:t>
            </a:r>
            <a:r>
              <a:rPr lang="en-US" sz="1800" b="1" dirty="0">
                <a:latin typeface="Georgia" panose="02040502050405020303" pitchFamily="18" charset="0"/>
                <a:cs typeface="Times New Roman" panose="02020603050405020304" pitchFamily="18" charset="0"/>
              </a:rPr>
              <a:t>about propositional logic</a:t>
            </a:r>
            <a:r>
              <a:rPr lang="en-US" sz="1800" b="1" dirty="0" smtClean="0">
                <a:latin typeface="Georgia" panose="02040502050405020303"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Propositional logic is also called </a:t>
            </a:r>
            <a:r>
              <a:rPr lang="en-US" sz="1600" dirty="0">
                <a:solidFill>
                  <a:srgbClr val="42F8EF"/>
                </a:solidFill>
                <a:latin typeface="Times New Roman" panose="02020603050405020304" pitchFamily="18" charset="0"/>
                <a:cs typeface="Times New Roman" panose="02020603050405020304" pitchFamily="18" charset="0"/>
              </a:rPr>
              <a:t>Boolean logic </a:t>
            </a:r>
            <a:r>
              <a:rPr lang="en-US" sz="1600" dirty="0">
                <a:latin typeface="Times New Roman" panose="02020603050405020304" pitchFamily="18" charset="0"/>
                <a:cs typeface="Times New Roman" panose="02020603050405020304" pitchFamily="18" charset="0"/>
              </a:rPr>
              <a:t>as it works on 0 and 1.</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propositional logic, we use </a:t>
            </a:r>
            <a:r>
              <a:rPr lang="en-US" sz="1600" dirty="0">
                <a:solidFill>
                  <a:srgbClr val="42F8EF"/>
                </a:solidFill>
                <a:latin typeface="Times New Roman" panose="02020603050405020304" pitchFamily="18" charset="0"/>
                <a:cs typeface="Times New Roman" panose="02020603050405020304" pitchFamily="18" charset="0"/>
              </a:rPr>
              <a:t>symbolic variables to represent the logic</a:t>
            </a:r>
            <a:r>
              <a:rPr lang="en-US" sz="1600" dirty="0">
                <a:latin typeface="Times New Roman" panose="02020603050405020304" pitchFamily="18" charset="0"/>
                <a:cs typeface="Times New Roman" panose="02020603050405020304" pitchFamily="18" charset="0"/>
              </a:rPr>
              <a:t>, and we can use any symbol for a representing a proposition, such A, B, C, P, Q, R, etc.</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Propositions can </a:t>
            </a:r>
            <a:r>
              <a:rPr lang="en-US" sz="1600" dirty="0" smtClean="0">
                <a:latin typeface="Times New Roman" panose="02020603050405020304" pitchFamily="18" charset="0"/>
                <a:cs typeface="Times New Roman" panose="02020603050405020304" pitchFamily="18" charset="0"/>
              </a:rPr>
              <a:t>be </a:t>
            </a:r>
            <a:r>
              <a:rPr lang="en-US" sz="1600" dirty="0" smtClean="0">
                <a:solidFill>
                  <a:srgbClr val="42F8EF"/>
                </a:solidFill>
                <a:latin typeface="Times New Roman" panose="02020603050405020304" pitchFamily="18" charset="0"/>
                <a:cs typeface="Times New Roman" panose="02020603050405020304" pitchFamily="18" charset="0"/>
              </a:rPr>
              <a:t>either true or </a:t>
            </a:r>
            <a:r>
              <a:rPr lang="en-US" sz="1600" dirty="0">
                <a:solidFill>
                  <a:srgbClr val="42F8EF"/>
                </a:solidFill>
                <a:latin typeface="Times New Roman" panose="02020603050405020304" pitchFamily="18" charset="0"/>
                <a:cs typeface="Times New Roman" panose="02020603050405020304" pitchFamily="18" charset="0"/>
              </a:rPr>
              <a:t>false</a:t>
            </a:r>
            <a:r>
              <a:rPr lang="en-US" sz="1600" dirty="0">
                <a:latin typeface="Times New Roman" panose="02020603050405020304" pitchFamily="18" charset="0"/>
                <a:cs typeface="Times New Roman" panose="02020603050405020304" pitchFamily="18" charset="0"/>
              </a:rPr>
              <a:t>, but it </a:t>
            </a:r>
            <a:r>
              <a:rPr lang="en-US" sz="1600" dirty="0">
                <a:solidFill>
                  <a:srgbClr val="42F8EF"/>
                </a:solidFill>
                <a:latin typeface="Times New Roman" panose="02020603050405020304" pitchFamily="18" charset="0"/>
                <a:cs typeface="Times New Roman" panose="02020603050405020304" pitchFamily="18" charset="0"/>
              </a:rPr>
              <a:t>cannot be both.</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Propositional logic </a:t>
            </a:r>
            <a:r>
              <a:rPr lang="en-US" sz="1600" dirty="0" smtClean="0">
                <a:latin typeface="Times New Roman" panose="02020603050405020304" pitchFamily="18" charset="0"/>
                <a:cs typeface="Times New Roman" panose="02020603050405020304" pitchFamily="18" charset="0"/>
              </a:rPr>
              <a:t>consists </a:t>
            </a:r>
            <a:r>
              <a:rPr lang="en-US" sz="1600" dirty="0">
                <a:latin typeface="Times New Roman" panose="02020603050405020304" pitchFamily="18" charset="0"/>
                <a:cs typeface="Times New Roman" panose="02020603050405020304" pitchFamily="18" charset="0"/>
              </a:rPr>
              <a:t>of an </a:t>
            </a:r>
            <a:r>
              <a:rPr lang="en-US" sz="1600" dirty="0">
                <a:solidFill>
                  <a:srgbClr val="42F8EF"/>
                </a:solidFill>
                <a:latin typeface="Times New Roman" panose="02020603050405020304" pitchFamily="18" charset="0"/>
                <a:cs typeface="Times New Roman" panose="02020603050405020304" pitchFamily="18" charset="0"/>
              </a:rPr>
              <a:t>object, relations or function</a:t>
            </a:r>
            <a:r>
              <a:rPr lang="en-US" sz="1600" dirty="0">
                <a:latin typeface="Times New Roman" panose="02020603050405020304" pitchFamily="18" charset="0"/>
                <a:cs typeface="Times New Roman" panose="02020603050405020304" pitchFamily="18" charset="0"/>
              </a:rPr>
              <a:t>, and </a:t>
            </a:r>
            <a:r>
              <a:rPr lang="en-US" sz="1600" b="1" dirty="0">
                <a:solidFill>
                  <a:srgbClr val="42F8EF"/>
                </a:solidFill>
                <a:latin typeface="Times New Roman" panose="02020603050405020304" pitchFamily="18" charset="0"/>
                <a:cs typeface="Times New Roman" panose="02020603050405020304" pitchFamily="18" charset="0"/>
              </a:rPr>
              <a:t>logical connectives</a:t>
            </a:r>
            <a:r>
              <a:rPr lang="en-US" sz="1600" dirty="0">
                <a:solidFill>
                  <a:srgbClr val="42F8EF"/>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These </a:t>
            </a:r>
            <a:r>
              <a:rPr lang="en-US" sz="1600" dirty="0">
                <a:solidFill>
                  <a:srgbClr val="42F8EF"/>
                </a:solidFill>
                <a:latin typeface="Times New Roman" panose="02020603050405020304" pitchFamily="18" charset="0"/>
                <a:cs typeface="Times New Roman" panose="02020603050405020304" pitchFamily="18" charset="0"/>
              </a:rPr>
              <a:t>connectives</a:t>
            </a:r>
            <a:r>
              <a:rPr lang="en-US" sz="1600" dirty="0">
                <a:latin typeface="Times New Roman" panose="02020603050405020304" pitchFamily="18" charset="0"/>
                <a:cs typeface="Times New Roman" panose="02020603050405020304" pitchFamily="18" charset="0"/>
              </a:rPr>
              <a:t> are also called </a:t>
            </a:r>
            <a:r>
              <a:rPr lang="en-US" sz="1600" dirty="0">
                <a:solidFill>
                  <a:srgbClr val="42F8EF"/>
                </a:solidFill>
                <a:latin typeface="Times New Roman" panose="02020603050405020304" pitchFamily="18" charset="0"/>
                <a:cs typeface="Times New Roman" panose="02020603050405020304" pitchFamily="18" charset="0"/>
              </a:rPr>
              <a:t>logical operators</a:t>
            </a:r>
            <a:r>
              <a:rPr lang="en-US" sz="1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propositions and connectives are the basic elements of the propositional logic.</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09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657" y="0"/>
            <a:ext cx="6570407" cy="725349"/>
          </a:xfrm>
        </p:spPr>
        <p:txBody>
          <a:bodyPr>
            <a:normAutofit/>
          </a:bodyPr>
          <a:lstStyle/>
          <a:p>
            <a:r>
              <a:rPr lang="en-US" sz="2400" u="sng" dirty="0" smtClean="0">
                <a:solidFill>
                  <a:srgbClr val="42F8EF"/>
                </a:solidFill>
              </a:rPr>
              <a:t>ABDUCTIVE REASONING</a:t>
            </a:r>
            <a:endParaRPr lang="en-US" sz="2400" u="sng" dirty="0">
              <a:solidFill>
                <a:srgbClr val="42F8EF"/>
              </a:solidFill>
            </a:endParaRPr>
          </a:p>
        </p:txBody>
      </p:sp>
      <p:sp>
        <p:nvSpPr>
          <p:cNvPr id="3" name="Content Placeholder 2"/>
          <p:cNvSpPr>
            <a:spLocks noGrp="1"/>
          </p:cNvSpPr>
          <p:nvPr>
            <p:ph idx="1"/>
          </p:nvPr>
        </p:nvSpPr>
        <p:spPr>
          <a:xfrm>
            <a:off x="2355123" y="876516"/>
            <a:ext cx="6689725" cy="3511061"/>
          </a:xfrm>
        </p:spPr>
        <p:txBody>
          <a:bodyPr>
            <a:noAutofit/>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Abductive reasoning is a form of logical reasoning which starts with </a:t>
            </a:r>
            <a:r>
              <a:rPr lang="en-US" sz="1800" b="1" dirty="0">
                <a:solidFill>
                  <a:srgbClr val="42F8EF"/>
                </a:solidFill>
                <a:latin typeface="Times New Roman" panose="02020603050405020304" pitchFamily="18" charset="0"/>
                <a:cs typeface="Times New Roman" panose="02020603050405020304" pitchFamily="18" charset="0"/>
              </a:rPr>
              <a:t>single or multiple observations </a:t>
            </a:r>
            <a:r>
              <a:rPr lang="en-US" sz="1800" dirty="0">
                <a:latin typeface="Times New Roman" panose="02020603050405020304" pitchFamily="18" charset="0"/>
                <a:cs typeface="Times New Roman" panose="02020603050405020304" pitchFamily="18" charset="0"/>
              </a:rPr>
              <a:t>then seeks to </a:t>
            </a:r>
            <a:r>
              <a:rPr lang="en-US" sz="1800" b="1" dirty="0">
                <a:solidFill>
                  <a:srgbClr val="42F8EF"/>
                </a:solidFill>
                <a:latin typeface="Times New Roman" panose="02020603050405020304" pitchFamily="18" charset="0"/>
                <a:cs typeface="Times New Roman" panose="02020603050405020304" pitchFamily="18" charset="0"/>
              </a:rPr>
              <a:t>find the most likely explanation or conclusion for the observation.</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Abductive reasoning is an </a:t>
            </a:r>
            <a:r>
              <a:rPr lang="en-US" sz="1800" dirty="0">
                <a:solidFill>
                  <a:srgbClr val="42F8EF"/>
                </a:solidFill>
                <a:latin typeface="Times New Roman" panose="02020603050405020304" pitchFamily="18" charset="0"/>
                <a:cs typeface="Times New Roman" panose="02020603050405020304" pitchFamily="18" charset="0"/>
              </a:rPr>
              <a:t>extension of deductive reasoning</a:t>
            </a:r>
            <a:r>
              <a:rPr lang="en-US" sz="1800" dirty="0">
                <a:latin typeface="Times New Roman" panose="02020603050405020304" pitchFamily="18" charset="0"/>
                <a:cs typeface="Times New Roman" panose="02020603050405020304" pitchFamily="18" charset="0"/>
              </a:rPr>
              <a:t>, but in abductive reasoning, the </a:t>
            </a:r>
            <a:r>
              <a:rPr lang="en-US" sz="1800" dirty="0">
                <a:solidFill>
                  <a:srgbClr val="42F8EF"/>
                </a:solidFill>
                <a:latin typeface="Times New Roman" panose="02020603050405020304" pitchFamily="18" charset="0"/>
                <a:cs typeface="Times New Roman" panose="02020603050405020304" pitchFamily="18" charset="0"/>
              </a:rPr>
              <a:t>premises do not guarantee the conclusion</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solidFill>
                  <a:srgbClr val="42F8EF"/>
                </a:solidFill>
                <a:latin typeface="Times New Roman" panose="02020603050405020304" pitchFamily="18" charset="0"/>
                <a:cs typeface="Times New Roman" panose="02020603050405020304" pitchFamily="18" charset="0"/>
              </a:rPr>
              <a:t>Example: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Implication: </a:t>
            </a:r>
            <a:r>
              <a:rPr lang="en-US" sz="1800" i="1" dirty="0">
                <a:solidFill>
                  <a:srgbClr val="42F8EF"/>
                </a:solidFill>
                <a:latin typeface="Times New Roman" panose="02020603050405020304" pitchFamily="18" charset="0"/>
                <a:cs typeface="Times New Roman" panose="02020603050405020304" pitchFamily="18" charset="0"/>
              </a:rPr>
              <a:t>Cricket ground is wet if it is raining</a:t>
            </a:r>
          </a:p>
          <a:p>
            <a:pPr marL="0" indent="0">
              <a:buNone/>
            </a:pPr>
            <a:r>
              <a:rPr lang="en-US" sz="1800" dirty="0" smtClean="0">
                <a:latin typeface="Times New Roman" panose="02020603050405020304" pitchFamily="18" charset="0"/>
                <a:cs typeface="Times New Roman" panose="02020603050405020304" pitchFamily="18" charset="0"/>
              </a:rPr>
              <a:t>Axiom</a:t>
            </a:r>
            <a:r>
              <a:rPr lang="en-US" sz="1800" dirty="0">
                <a:latin typeface="Times New Roman" panose="02020603050405020304" pitchFamily="18" charset="0"/>
                <a:cs typeface="Times New Roman" panose="02020603050405020304" pitchFamily="18" charset="0"/>
              </a:rPr>
              <a:t>: </a:t>
            </a:r>
            <a:r>
              <a:rPr lang="en-US" sz="1800" i="1" dirty="0">
                <a:solidFill>
                  <a:srgbClr val="42F8EF"/>
                </a:solidFill>
                <a:latin typeface="Times New Roman" panose="02020603050405020304" pitchFamily="18" charset="0"/>
                <a:cs typeface="Times New Roman" panose="02020603050405020304" pitchFamily="18" charset="0"/>
              </a:rPr>
              <a:t>Cricket ground is wet.</a:t>
            </a:r>
          </a:p>
          <a:p>
            <a:pPr marL="0" indent="0">
              <a:buNone/>
            </a:pPr>
            <a:r>
              <a:rPr lang="en-US" sz="1800" dirty="0" smtClean="0">
                <a:latin typeface="Times New Roman" panose="02020603050405020304" pitchFamily="18" charset="0"/>
                <a:cs typeface="Times New Roman" panose="02020603050405020304" pitchFamily="18" charset="0"/>
              </a:rPr>
              <a:t>Conclusion : </a:t>
            </a:r>
            <a:r>
              <a:rPr lang="en-US" sz="1800" i="1" dirty="0" smtClean="0">
                <a:solidFill>
                  <a:srgbClr val="42F8EF"/>
                </a:solidFill>
                <a:latin typeface="Times New Roman" panose="02020603050405020304" pitchFamily="18" charset="0"/>
                <a:cs typeface="Times New Roman" panose="02020603050405020304" pitchFamily="18" charset="0"/>
              </a:rPr>
              <a:t>It </a:t>
            </a:r>
            <a:r>
              <a:rPr lang="en-US" sz="1800" i="1" dirty="0">
                <a:solidFill>
                  <a:srgbClr val="42F8EF"/>
                </a:solidFill>
                <a:latin typeface="Times New Roman" panose="02020603050405020304" pitchFamily="18" charset="0"/>
                <a:cs typeface="Times New Roman" panose="02020603050405020304" pitchFamily="18" charset="0"/>
              </a:rPr>
              <a:t>is raining.</a:t>
            </a:r>
          </a:p>
        </p:txBody>
      </p:sp>
    </p:spTree>
    <p:extLst>
      <p:ext uri="{BB962C8B-B14F-4D97-AF65-F5344CB8AC3E}">
        <p14:creationId xmlns:p14="http://schemas.microsoft.com/office/powerpoint/2010/main" val="1425700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593" y="286439"/>
            <a:ext cx="6570407" cy="725349"/>
          </a:xfrm>
        </p:spPr>
        <p:txBody>
          <a:bodyPr>
            <a:normAutofit/>
          </a:bodyPr>
          <a:lstStyle/>
          <a:p>
            <a:r>
              <a:rPr lang="en-US" sz="2400" u="sng" dirty="0" smtClean="0">
                <a:solidFill>
                  <a:srgbClr val="42F8EF"/>
                </a:solidFill>
                <a:effectLst/>
              </a:rPr>
              <a:t>Inference Mechanism</a:t>
            </a:r>
            <a:endParaRPr lang="en-US" sz="2400" u="sng" dirty="0">
              <a:solidFill>
                <a:srgbClr val="42F8EF"/>
              </a:solidFill>
              <a:effectLst/>
            </a:endParaRPr>
          </a:p>
        </p:txBody>
      </p:sp>
      <p:sp>
        <p:nvSpPr>
          <p:cNvPr id="3" name="Content Placeholder 2"/>
          <p:cNvSpPr>
            <a:spLocks noGrp="1"/>
          </p:cNvSpPr>
          <p:nvPr>
            <p:ph idx="1"/>
          </p:nvPr>
        </p:nvSpPr>
        <p:spPr/>
        <p:txBody>
          <a:bodyPr>
            <a:normAutofit/>
          </a:bodyPr>
          <a:lstStyle/>
          <a:p>
            <a:r>
              <a:rPr lang="en-US" sz="1600" dirty="0">
                <a:latin typeface="+mj-lt"/>
              </a:rPr>
              <a:t>The inference engine is the component of the intelligent system in artificial intelligence, which applies logical rules to the knowledge base to </a:t>
            </a:r>
            <a:r>
              <a:rPr lang="en-US" sz="1600" dirty="0">
                <a:solidFill>
                  <a:srgbClr val="42F8EF"/>
                </a:solidFill>
                <a:latin typeface="+mj-lt"/>
              </a:rPr>
              <a:t>infer new information from known facts</a:t>
            </a:r>
            <a:r>
              <a:rPr lang="en-US" sz="1600" dirty="0" smtClean="0">
                <a:latin typeface="+mj-lt"/>
              </a:rPr>
              <a:t>.</a:t>
            </a:r>
          </a:p>
          <a:p>
            <a:pPr marL="0" indent="0">
              <a:buNone/>
            </a:pPr>
            <a:endParaRPr lang="en-US" sz="1600" dirty="0" smtClean="0">
              <a:latin typeface="+mj-lt"/>
            </a:endParaRPr>
          </a:p>
          <a:p>
            <a:pPr marL="0" indent="0">
              <a:buNone/>
            </a:pPr>
            <a:r>
              <a:rPr lang="en-US" sz="1600" dirty="0">
                <a:latin typeface="Times New Roman" panose="02020603050405020304" pitchFamily="18" charset="0"/>
                <a:cs typeface="Times New Roman" panose="02020603050405020304" pitchFamily="18" charset="0"/>
              </a:rPr>
              <a:t>To recommend a solution, the Inference Engine uses the following strategies </a:t>
            </a:r>
          </a:p>
          <a:p>
            <a:pPr indent="-166688">
              <a:buFont typeface="Wingdings" panose="05000000000000000000" pitchFamily="2" charset="2"/>
              <a:buChar char="ü"/>
            </a:pPr>
            <a:r>
              <a:rPr lang="en-US" sz="1600" dirty="0">
                <a:solidFill>
                  <a:srgbClr val="42F8EF"/>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b="1" dirty="0">
                <a:solidFill>
                  <a:srgbClr val="42F8EF"/>
                </a:solidFill>
                <a:latin typeface="Times New Roman" panose="02020603050405020304" pitchFamily="18" charset="0"/>
                <a:cs typeface="Times New Roman" panose="02020603050405020304" pitchFamily="18" charset="0"/>
              </a:rPr>
              <a:t>Forward Chaining</a:t>
            </a:r>
          </a:p>
          <a:p>
            <a:pPr indent="-166688">
              <a:buFont typeface="Wingdings" panose="05000000000000000000" pitchFamily="2" charset="2"/>
              <a:buChar char="ü"/>
            </a:pPr>
            <a:r>
              <a:rPr lang="en-US" sz="1600" b="1" dirty="0">
                <a:solidFill>
                  <a:srgbClr val="42F8EF"/>
                </a:solidFill>
                <a:latin typeface="Times New Roman" panose="02020603050405020304" pitchFamily="18" charset="0"/>
                <a:cs typeface="Times New Roman" panose="02020603050405020304" pitchFamily="18" charset="0"/>
              </a:rPr>
              <a:t>  Backward Chaining</a:t>
            </a:r>
          </a:p>
          <a:p>
            <a:pPr marL="0" indent="0">
              <a:buNone/>
            </a:pPr>
            <a:endParaRPr lang="en-US" sz="1600" dirty="0">
              <a:latin typeface="+mj-lt"/>
            </a:endParaRPr>
          </a:p>
        </p:txBody>
      </p:sp>
    </p:spTree>
    <p:extLst>
      <p:ext uri="{BB962C8B-B14F-4D97-AF65-F5344CB8AC3E}">
        <p14:creationId xmlns:p14="http://schemas.microsoft.com/office/powerpoint/2010/main" val="3107416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154" y="0"/>
            <a:ext cx="7216048" cy="3314700"/>
          </a:xfrm>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       </a:t>
            </a:r>
          </a:p>
          <a:p>
            <a:pPr marL="0" indent="0">
              <a:buNone/>
            </a:pPr>
            <a:r>
              <a:rPr lang="en-US" sz="2000" b="1" dirty="0">
                <a:solidFill>
                  <a:srgbClr val="42F8EF"/>
                </a:solidFill>
                <a:latin typeface="Times New Roman" panose="02020603050405020304" pitchFamily="18" charset="0"/>
                <a:cs typeface="Times New Roman" panose="02020603050405020304" pitchFamily="18" charset="0"/>
              </a:rPr>
              <a:t>Forward Chaining</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It is a </a:t>
            </a:r>
            <a:r>
              <a:rPr lang="en-US" sz="1600" dirty="0">
                <a:solidFill>
                  <a:srgbClr val="42F8EF"/>
                </a:solidFill>
                <a:latin typeface="Times New Roman" panose="02020603050405020304" pitchFamily="18" charset="0"/>
                <a:cs typeface="Times New Roman" panose="02020603050405020304" pitchFamily="18" charset="0"/>
              </a:rPr>
              <a:t>strategy of an expert system </a:t>
            </a:r>
            <a:r>
              <a:rPr lang="en-US" sz="1600" dirty="0">
                <a:latin typeface="Times New Roman" panose="02020603050405020304" pitchFamily="18" charset="0"/>
                <a:cs typeface="Times New Roman" panose="02020603050405020304" pitchFamily="18" charset="0"/>
              </a:rPr>
              <a:t>to answer the </a:t>
            </a:r>
            <a:r>
              <a:rPr lang="en-US" sz="1600" dirty="0">
                <a:solidFill>
                  <a:srgbClr val="42F8EF"/>
                </a:solidFill>
                <a:latin typeface="Times New Roman" panose="02020603050405020304" pitchFamily="18" charset="0"/>
                <a:cs typeface="Times New Roman" panose="02020603050405020304" pitchFamily="18" charset="0"/>
              </a:rPr>
              <a:t>question</a:t>
            </a:r>
            <a:r>
              <a:rPr lang="en-US" sz="1600" dirty="0">
                <a:latin typeface="Times New Roman" panose="02020603050405020304" pitchFamily="18" charset="0"/>
                <a:cs typeface="Times New Roman" panose="02020603050405020304" pitchFamily="18" charset="0"/>
              </a:rPr>
              <a:t>, </a:t>
            </a:r>
            <a:r>
              <a:rPr lang="en-US" sz="1600" b="1" dirty="0">
                <a:solidFill>
                  <a:srgbClr val="42F8EF"/>
                </a:solidFill>
                <a:latin typeface="Times New Roman" panose="02020603050405020304" pitchFamily="18" charset="0"/>
                <a:cs typeface="Times New Roman" panose="02020603050405020304" pitchFamily="18" charset="0"/>
              </a:rPr>
              <a:t>“What can happen next?”</a:t>
            </a: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Here</a:t>
            </a:r>
            <a:r>
              <a:rPr lang="en-US" sz="1600" dirty="0">
                <a:latin typeface="Times New Roman" panose="02020603050405020304" pitchFamily="18" charset="0"/>
                <a:cs typeface="Times New Roman" panose="02020603050405020304" pitchFamily="18" charset="0"/>
              </a:rPr>
              <a:t>, the Inference Engine follows the chain of conditions and derivations and finally deduces the outcome</a:t>
            </a:r>
            <a:r>
              <a:rPr lang="en-US" sz="1600" dirty="0">
                <a:solidFill>
                  <a:srgbClr val="42F8EF"/>
                </a:solidFill>
                <a:latin typeface="Times New Roman" panose="02020603050405020304" pitchFamily="18" charset="0"/>
                <a:cs typeface="Times New Roman" panose="02020603050405020304" pitchFamily="18" charset="0"/>
              </a:rPr>
              <a:t>. It considers all the facts and rules, and sorts them before concluding to a solution</a:t>
            </a:r>
            <a:r>
              <a:rPr lang="en-US" sz="1600" dirty="0" smtClean="0">
                <a:solidFill>
                  <a:srgbClr val="42F8EF"/>
                </a:solidFill>
                <a:latin typeface="Times New Roman" panose="02020603050405020304" pitchFamily="18" charset="0"/>
                <a:cs typeface="Times New Roman" panose="02020603050405020304" pitchFamily="18" charset="0"/>
              </a:rPr>
              <a:t>.</a:t>
            </a:r>
            <a:endParaRPr lang="en-US" sz="1600" dirty="0">
              <a:solidFill>
                <a:srgbClr val="42F8E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This strategy is followed for working on conclusion, result, or effect. For example, prediction of share market status as an effect of changes in interest rates.</a:t>
            </a:r>
          </a:p>
        </p:txBody>
      </p:sp>
      <p:pic>
        <p:nvPicPr>
          <p:cNvPr id="9218" name="Picture 2" descr="Forward Cha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826" y="2962589"/>
            <a:ext cx="5231673" cy="167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003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071" y="281605"/>
            <a:ext cx="6570407" cy="3511061"/>
          </a:xfrm>
        </p:spPr>
        <p:txBody>
          <a:bodyPr>
            <a:normAutofit/>
          </a:bodyPr>
          <a:lstStyle/>
          <a:p>
            <a:pPr marL="0" indent="0">
              <a:buNone/>
            </a:pPr>
            <a:r>
              <a:rPr lang="en-US" sz="2000" b="1" dirty="0" smtClean="0">
                <a:solidFill>
                  <a:srgbClr val="42F8EF"/>
                </a:solidFill>
                <a:latin typeface="Times New Roman" panose="02020603050405020304" pitchFamily="18" charset="0"/>
                <a:cs typeface="Times New Roman" panose="02020603050405020304" pitchFamily="18" charset="0"/>
              </a:rPr>
              <a:t>Backward Chaining</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With </a:t>
            </a:r>
            <a:r>
              <a:rPr lang="en-US" sz="1600" dirty="0">
                <a:latin typeface="Times New Roman" panose="02020603050405020304" pitchFamily="18" charset="0"/>
                <a:cs typeface="Times New Roman" panose="02020603050405020304" pitchFamily="18" charset="0"/>
              </a:rPr>
              <a:t>this strategy, an expert system finds out </a:t>
            </a:r>
            <a:r>
              <a:rPr lang="en-US" sz="1600" dirty="0">
                <a:solidFill>
                  <a:srgbClr val="42F8EF"/>
                </a:solidFill>
                <a:latin typeface="Times New Roman" panose="02020603050405020304" pitchFamily="18" charset="0"/>
                <a:cs typeface="Times New Roman" panose="02020603050405020304" pitchFamily="18" charset="0"/>
              </a:rPr>
              <a:t>the answer to the question</a:t>
            </a:r>
            <a:r>
              <a:rPr lang="en-US" sz="1600" dirty="0">
                <a:latin typeface="Times New Roman" panose="02020603050405020304" pitchFamily="18" charset="0"/>
                <a:cs typeface="Times New Roman" panose="02020603050405020304" pitchFamily="18" charset="0"/>
              </a:rPr>
              <a:t>, </a:t>
            </a:r>
            <a:r>
              <a:rPr lang="en-US" sz="1600" b="1" dirty="0">
                <a:solidFill>
                  <a:srgbClr val="42F8EF"/>
                </a:solidFill>
                <a:latin typeface="Times New Roman" panose="02020603050405020304" pitchFamily="18" charset="0"/>
                <a:cs typeface="Times New Roman" panose="02020603050405020304" pitchFamily="18" charset="0"/>
              </a:rPr>
              <a:t>“Why this happened?”</a:t>
            </a:r>
          </a:p>
          <a:p>
            <a:pPr marL="0" indent="0">
              <a:buNone/>
            </a:pPr>
            <a:r>
              <a:rPr lang="en-US" sz="1600" dirty="0" smtClean="0">
                <a:solidFill>
                  <a:srgbClr val="42F8EF"/>
                </a:solidFill>
                <a:latin typeface="Times New Roman" panose="02020603050405020304" pitchFamily="18" charset="0"/>
                <a:cs typeface="Times New Roman" panose="02020603050405020304" pitchFamily="18" charset="0"/>
              </a:rPr>
              <a:t>On </a:t>
            </a:r>
            <a:r>
              <a:rPr lang="en-US" sz="1600" dirty="0">
                <a:solidFill>
                  <a:srgbClr val="42F8EF"/>
                </a:solidFill>
                <a:latin typeface="Times New Roman" panose="02020603050405020304" pitchFamily="18" charset="0"/>
                <a:cs typeface="Times New Roman" panose="02020603050405020304" pitchFamily="18" charset="0"/>
              </a:rPr>
              <a:t>the basis of what has already happened</a:t>
            </a:r>
            <a:r>
              <a:rPr lang="en-US" sz="1600" dirty="0">
                <a:latin typeface="Times New Roman" panose="02020603050405020304" pitchFamily="18" charset="0"/>
                <a:cs typeface="Times New Roman" panose="02020603050405020304" pitchFamily="18" charset="0"/>
              </a:rPr>
              <a:t>, the Inference Engine tries to find </a:t>
            </a:r>
            <a:r>
              <a:rPr lang="en-US" sz="1600" dirty="0">
                <a:solidFill>
                  <a:srgbClr val="42F8EF"/>
                </a:solidFill>
                <a:latin typeface="Times New Roman" panose="02020603050405020304" pitchFamily="18" charset="0"/>
                <a:cs typeface="Times New Roman" panose="02020603050405020304" pitchFamily="18" charset="0"/>
              </a:rPr>
              <a:t>out which conditions could have happened in the past for this result</a:t>
            </a:r>
            <a:r>
              <a:rPr lang="en-US" sz="1600" dirty="0">
                <a:latin typeface="Times New Roman" panose="02020603050405020304" pitchFamily="18" charset="0"/>
                <a:cs typeface="Times New Roman" panose="02020603050405020304" pitchFamily="18" charset="0"/>
              </a:rPr>
              <a:t>. This strategy is followed for finding out cause or reason</a:t>
            </a:r>
            <a:r>
              <a:rPr lang="en-US" sz="1600" dirty="0">
                <a:solidFill>
                  <a:srgbClr val="42F8EF"/>
                </a:solidFill>
                <a:latin typeface="Times New Roman" panose="02020603050405020304" pitchFamily="18" charset="0"/>
                <a:cs typeface="Times New Roman" panose="02020603050405020304" pitchFamily="18" charset="0"/>
              </a:rPr>
              <a:t>. </a:t>
            </a:r>
            <a:r>
              <a:rPr lang="en-US" sz="1600" i="1" dirty="0">
                <a:solidFill>
                  <a:srgbClr val="42F8EF"/>
                </a:solidFill>
                <a:latin typeface="Times New Roman" panose="02020603050405020304" pitchFamily="18" charset="0"/>
                <a:cs typeface="Times New Roman" panose="02020603050405020304" pitchFamily="18" charset="0"/>
              </a:rPr>
              <a:t>For example, diagnosis of blood cancer in humans.</a:t>
            </a:r>
          </a:p>
        </p:txBody>
      </p:sp>
      <p:pic>
        <p:nvPicPr>
          <p:cNvPr id="10242" name="Picture 2" descr="Backward Cha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572" y="3168930"/>
            <a:ext cx="5363876" cy="186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322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96" y="146041"/>
            <a:ext cx="6570407" cy="725349"/>
          </a:xfrm>
        </p:spPr>
        <p:txBody>
          <a:bodyPr>
            <a:normAutofit/>
          </a:bodyPr>
          <a:lstStyle/>
          <a:p>
            <a:r>
              <a:rPr lang="en-US" sz="2400" dirty="0"/>
              <a:t>Forward vs. Backward Chaining</a:t>
            </a:r>
          </a:p>
        </p:txBody>
      </p:sp>
      <p:pic>
        <p:nvPicPr>
          <p:cNvPr id="5" name="Content Placeholder 4"/>
          <p:cNvPicPr>
            <a:picLocks noGrp="1" noChangeAspect="1"/>
          </p:cNvPicPr>
          <p:nvPr>
            <p:ph idx="1"/>
          </p:nvPr>
        </p:nvPicPr>
        <p:blipFill>
          <a:blip r:embed="rId2"/>
          <a:stretch>
            <a:fillRect/>
          </a:stretch>
        </p:blipFill>
        <p:spPr>
          <a:xfrm>
            <a:off x="2476465" y="1069694"/>
            <a:ext cx="5865885" cy="3511550"/>
          </a:xfrm>
          <a:prstGeom prst="rect">
            <a:avLst/>
          </a:prstGeom>
        </p:spPr>
      </p:pic>
    </p:spTree>
    <p:extLst>
      <p:ext uri="{BB962C8B-B14F-4D97-AF65-F5344CB8AC3E}">
        <p14:creationId xmlns:p14="http://schemas.microsoft.com/office/powerpoint/2010/main" val="255980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572" y="-79204"/>
            <a:ext cx="6570407" cy="725349"/>
          </a:xfrm>
        </p:spPr>
        <p:txBody>
          <a:bodyPr>
            <a:normAutofit/>
          </a:bodyPr>
          <a:lstStyle/>
          <a:p>
            <a:r>
              <a:rPr lang="en-US" sz="2000" dirty="0" smtClean="0"/>
              <a:t> </a:t>
            </a:r>
            <a:r>
              <a:rPr lang="en-US" sz="2400" dirty="0" smtClean="0"/>
              <a:t>RULE-BASED SYSTEM</a:t>
            </a:r>
            <a:endParaRPr lang="en-US" sz="2400" dirty="0"/>
          </a:p>
        </p:txBody>
      </p:sp>
      <p:sp>
        <p:nvSpPr>
          <p:cNvPr id="4" name="Rectangle 1"/>
          <p:cNvSpPr>
            <a:spLocks noGrp="1" noChangeArrowheads="1"/>
          </p:cNvSpPr>
          <p:nvPr>
            <p:ph idx="1"/>
          </p:nvPr>
        </p:nvSpPr>
        <p:spPr bwMode="auto">
          <a:xfrm>
            <a:off x="2079701" y="659087"/>
            <a:ext cx="211160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mj-lt"/>
                <a:cs typeface="Arial" panose="020B0604020202020204" pitchFamily="34" charset="0"/>
              </a:rPr>
              <a:t>Two main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effectLst/>
                <a:latin typeface="+mj-lt"/>
                <a:cs typeface="Arial" panose="020B0604020202020204" pitchFamily="34" charset="0"/>
              </a:rPr>
              <a:t>Rule Base</a:t>
            </a:r>
            <a:endParaRPr kumimoji="0" lang="en-US" altLang="en-US" sz="1600" b="0" i="0" u="none" strike="noStrike" cap="none" normalizeH="0" baseline="0" dirty="0" smtClean="0">
              <a:ln>
                <a:noFill/>
              </a:ln>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effectLst/>
                <a:latin typeface="+mj-lt"/>
                <a:cs typeface="Arial" panose="020B0604020202020204" pitchFamily="34" charset="0"/>
              </a:rPr>
              <a:t>Inference Engine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effectLst/>
              <a:latin typeface="Arial" panose="020B0604020202020204" pitchFamily="34" charset="0"/>
            </a:endParaRPr>
          </a:p>
        </p:txBody>
      </p:sp>
      <p:pic>
        <p:nvPicPr>
          <p:cNvPr id="1029" name="Picture 5" descr="1: Simplistic Rule-Based system structure [63] 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503" y="2317673"/>
            <a:ext cx="4572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05905" y="1874805"/>
            <a:ext cx="3016916" cy="338554"/>
          </a:xfrm>
          <a:prstGeom prst="rect">
            <a:avLst/>
          </a:prstGeom>
        </p:spPr>
        <p:txBody>
          <a:bodyPr wrap="none">
            <a:spAutoFit/>
          </a:bodyPr>
          <a:lstStyle/>
          <a:p>
            <a:r>
              <a:rPr lang="en-US" sz="1600" dirty="0">
                <a:solidFill>
                  <a:schemeClr val="bg1"/>
                </a:solidFill>
                <a:latin typeface="+mj-lt"/>
              </a:rPr>
              <a:t>Structure Of A Rule-based System</a:t>
            </a:r>
          </a:p>
        </p:txBody>
      </p:sp>
    </p:spTree>
    <p:extLst>
      <p:ext uri="{BB962C8B-B14F-4D97-AF65-F5344CB8AC3E}">
        <p14:creationId xmlns:p14="http://schemas.microsoft.com/office/powerpoint/2010/main" val="1864014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622" y="0"/>
            <a:ext cx="6570407" cy="725349"/>
          </a:xfrm>
        </p:spPr>
        <p:txBody>
          <a:bodyPr>
            <a:normAutofit/>
          </a:bodyPr>
          <a:lstStyle/>
          <a:p>
            <a:r>
              <a:rPr lang="en-US" sz="2000" dirty="0" smtClean="0">
                <a:latin typeface="Times New Roman" panose="02020603050405020304" pitchFamily="18" charset="0"/>
              </a:rPr>
              <a:t>RULE-BASED SYSTEMS</a:t>
            </a:r>
            <a:endParaRPr lang="en-US" sz="2000" dirty="0">
              <a:latin typeface="Times New Roman" panose="02020603050405020304" pitchFamily="18" charset="0"/>
            </a:endParaRPr>
          </a:p>
        </p:txBody>
      </p:sp>
      <p:sp>
        <p:nvSpPr>
          <p:cNvPr id="3" name="Content Placeholder 2"/>
          <p:cNvSpPr>
            <a:spLocks noGrp="1"/>
          </p:cNvSpPr>
          <p:nvPr>
            <p:ph idx="1"/>
          </p:nvPr>
        </p:nvSpPr>
        <p:spPr>
          <a:xfrm>
            <a:off x="2123767" y="725349"/>
            <a:ext cx="7020233" cy="3511061"/>
          </a:xfrm>
        </p:spPr>
        <p:txBody>
          <a:bodyPr>
            <a:noAutofit/>
          </a:bodyPr>
          <a:lstStyle/>
          <a:p>
            <a:pPr marL="0" indent="0" algn="just">
              <a:buNone/>
            </a:pPr>
            <a:r>
              <a:rPr lang="en-US" sz="1600" dirty="0">
                <a:latin typeface="+mj-lt"/>
              </a:rPr>
              <a:t>Rule-based systems or production systems are computer systems that </a:t>
            </a:r>
            <a:r>
              <a:rPr lang="en-US" sz="1600" dirty="0" smtClean="0">
                <a:latin typeface="+mj-lt"/>
              </a:rPr>
              <a:t>use rules </a:t>
            </a:r>
            <a:r>
              <a:rPr lang="en-US" sz="1600" dirty="0">
                <a:latin typeface="+mj-lt"/>
              </a:rPr>
              <a:t>to provide recommendations or diagnoses, or to determine a </a:t>
            </a:r>
            <a:r>
              <a:rPr lang="en-US" sz="1600" dirty="0" smtClean="0">
                <a:latin typeface="+mj-lt"/>
              </a:rPr>
              <a:t>course of </a:t>
            </a:r>
            <a:r>
              <a:rPr lang="en-US" sz="1600" dirty="0">
                <a:latin typeface="+mj-lt"/>
              </a:rPr>
              <a:t>action in a particular situation or to solve a particular problem.</a:t>
            </a:r>
          </a:p>
          <a:p>
            <a:pPr marL="0" indent="0" algn="just">
              <a:buNone/>
            </a:pPr>
            <a:r>
              <a:rPr lang="en-US" sz="1600" dirty="0">
                <a:solidFill>
                  <a:schemeClr val="accent6">
                    <a:lumMod val="40000"/>
                    <a:lumOff val="60000"/>
                  </a:schemeClr>
                </a:solidFill>
                <a:latin typeface="+mj-lt"/>
              </a:rPr>
              <a:t>A rule-based system consists of a number of components:</a:t>
            </a:r>
          </a:p>
          <a:p>
            <a:pPr marL="0" indent="0" algn="just">
              <a:buNone/>
            </a:pPr>
            <a:r>
              <a:rPr lang="en-US" sz="1600" dirty="0">
                <a:latin typeface="+mj-lt"/>
              </a:rPr>
              <a:t>■ </a:t>
            </a:r>
            <a:r>
              <a:rPr lang="en-US" sz="1600" dirty="0">
                <a:solidFill>
                  <a:schemeClr val="accent6">
                    <a:lumMod val="40000"/>
                    <a:lumOff val="60000"/>
                  </a:schemeClr>
                </a:solidFill>
                <a:latin typeface="+mj-lt"/>
              </a:rPr>
              <a:t>a database of rules (also called a knowledge base)</a:t>
            </a:r>
          </a:p>
          <a:p>
            <a:pPr marL="0" indent="0" algn="just">
              <a:buNone/>
            </a:pPr>
            <a:r>
              <a:rPr lang="en-US" sz="1600" dirty="0">
                <a:solidFill>
                  <a:schemeClr val="accent6">
                    <a:lumMod val="40000"/>
                    <a:lumOff val="60000"/>
                  </a:schemeClr>
                </a:solidFill>
                <a:latin typeface="+mj-lt"/>
              </a:rPr>
              <a:t>■ a database of facts</a:t>
            </a:r>
          </a:p>
          <a:p>
            <a:pPr marL="0" indent="0" algn="just">
              <a:buNone/>
            </a:pPr>
            <a:r>
              <a:rPr lang="en-US" sz="1600" dirty="0">
                <a:solidFill>
                  <a:schemeClr val="accent6">
                    <a:lumMod val="40000"/>
                    <a:lumOff val="60000"/>
                  </a:schemeClr>
                </a:solidFill>
                <a:latin typeface="+mj-lt"/>
              </a:rPr>
              <a:t>■ an </a:t>
            </a:r>
            <a:r>
              <a:rPr lang="en-US" sz="1600" dirty="0" smtClean="0">
                <a:solidFill>
                  <a:schemeClr val="accent6">
                    <a:lumMod val="40000"/>
                    <a:lumOff val="60000"/>
                  </a:schemeClr>
                </a:solidFill>
                <a:latin typeface="+mj-lt"/>
              </a:rPr>
              <a:t>interpreter</a:t>
            </a:r>
            <a:r>
              <a:rPr lang="en-US" sz="1600" dirty="0">
                <a:solidFill>
                  <a:schemeClr val="accent6">
                    <a:lumMod val="40000"/>
                    <a:lumOff val="60000"/>
                  </a:schemeClr>
                </a:solidFill>
                <a:latin typeface="+mj-lt"/>
              </a:rPr>
              <a:t>, or inference </a:t>
            </a:r>
            <a:r>
              <a:rPr lang="en-US" sz="1600" dirty="0" smtClean="0">
                <a:solidFill>
                  <a:schemeClr val="accent6">
                    <a:lumMod val="40000"/>
                    <a:lumOff val="60000"/>
                  </a:schemeClr>
                </a:solidFill>
                <a:latin typeface="+mj-lt"/>
              </a:rPr>
              <a:t>engine</a:t>
            </a:r>
          </a:p>
          <a:p>
            <a:pPr algn="just">
              <a:buFont typeface="Wingdings" panose="05000000000000000000" pitchFamily="2" charset="2"/>
              <a:buChar char="v"/>
            </a:pPr>
            <a:r>
              <a:rPr lang="en-US" sz="1600" dirty="0">
                <a:latin typeface="+mj-lt"/>
              </a:rPr>
              <a:t>In a rule-based system, the </a:t>
            </a:r>
            <a:r>
              <a:rPr lang="en-US" sz="1600" dirty="0">
                <a:solidFill>
                  <a:schemeClr val="accent6">
                    <a:lumMod val="40000"/>
                    <a:lumOff val="60000"/>
                  </a:schemeClr>
                </a:solidFill>
                <a:latin typeface="+mj-lt"/>
              </a:rPr>
              <a:t>knowledge base </a:t>
            </a:r>
            <a:r>
              <a:rPr lang="en-US" sz="1600" dirty="0">
                <a:latin typeface="+mj-lt"/>
              </a:rPr>
              <a:t>consists of a set of rules that represent</a:t>
            </a:r>
          </a:p>
          <a:p>
            <a:pPr marL="0" indent="0" algn="just">
              <a:buNone/>
            </a:pPr>
            <a:r>
              <a:rPr lang="en-US" sz="1600" dirty="0" smtClean="0">
                <a:latin typeface="+mj-lt"/>
              </a:rPr>
              <a:t>       the </a:t>
            </a:r>
            <a:r>
              <a:rPr lang="en-US" sz="1600" dirty="0">
                <a:latin typeface="+mj-lt"/>
              </a:rPr>
              <a:t>knowledge that the system has. </a:t>
            </a:r>
            <a:endParaRPr lang="en-US" sz="1600" dirty="0" smtClean="0">
              <a:latin typeface="+mj-lt"/>
            </a:endParaRPr>
          </a:p>
          <a:p>
            <a:pPr algn="just">
              <a:buFont typeface="Wingdings" panose="05000000000000000000" pitchFamily="2" charset="2"/>
              <a:buChar char="v"/>
            </a:pPr>
            <a:r>
              <a:rPr lang="en-US" sz="1600" dirty="0" smtClean="0">
                <a:latin typeface="+mj-lt"/>
              </a:rPr>
              <a:t>The </a:t>
            </a:r>
            <a:r>
              <a:rPr lang="en-US" sz="1600" dirty="0">
                <a:solidFill>
                  <a:schemeClr val="accent6">
                    <a:lumMod val="40000"/>
                    <a:lumOff val="60000"/>
                  </a:schemeClr>
                </a:solidFill>
                <a:latin typeface="+mj-lt"/>
              </a:rPr>
              <a:t>database of facts </a:t>
            </a:r>
            <a:r>
              <a:rPr lang="en-US" sz="1600" dirty="0" smtClean="0">
                <a:latin typeface="+mj-lt"/>
              </a:rPr>
              <a:t>represents inputs </a:t>
            </a:r>
            <a:r>
              <a:rPr lang="en-US" sz="1600" dirty="0">
                <a:latin typeface="+mj-lt"/>
              </a:rPr>
              <a:t>to the system that are used to derive conclusions, or to cause actions.</a:t>
            </a:r>
          </a:p>
          <a:p>
            <a:pPr algn="just">
              <a:buFont typeface="Wingdings" panose="05000000000000000000" pitchFamily="2" charset="2"/>
              <a:buChar char="v"/>
            </a:pPr>
            <a:r>
              <a:rPr lang="en-US" sz="1600" dirty="0">
                <a:latin typeface="+mj-lt"/>
              </a:rPr>
              <a:t>The </a:t>
            </a:r>
            <a:r>
              <a:rPr lang="en-US" sz="1600" dirty="0">
                <a:solidFill>
                  <a:schemeClr val="accent6">
                    <a:lumMod val="40000"/>
                    <a:lumOff val="60000"/>
                  </a:schemeClr>
                </a:solidFill>
                <a:latin typeface="+mj-lt"/>
              </a:rPr>
              <a:t>interpreter, or inference engine</a:t>
            </a:r>
            <a:r>
              <a:rPr lang="en-US" sz="1600" dirty="0">
                <a:latin typeface="+mj-lt"/>
              </a:rPr>
              <a:t>, is the part of the system that controls</a:t>
            </a:r>
          </a:p>
          <a:p>
            <a:pPr indent="-285750" algn="just">
              <a:buNone/>
            </a:pPr>
            <a:r>
              <a:rPr lang="en-US" sz="1600" dirty="0" smtClean="0">
                <a:latin typeface="+mj-lt"/>
              </a:rPr>
              <a:t>       the </a:t>
            </a:r>
            <a:r>
              <a:rPr lang="en-US" sz="1600" dirty="0">
                <a:latin typeface="+mj-lt"/>
              </a:rPr>
              <a:t>process of deriving conclusions. It uses the rules and facts, and </a:t>
            </a:r>
            <a:r>
              <a:rPr lang="en-US" sz="1600" dirty="0" smtClean="0">
                <a:latin typeface="+mj-lt"/>
              </a:rPr>
              <a:t>combines them     together </a:t>
            </a:r>
            <a:r>
              <a:rPr lang="en-US" sz="1600" dirty="0">
                <a:latin typeface="+mj-lt"/>
              </a:rPr>
              <a:t>to draw conclusions.</a:t>
            </a:r>
          </a:p>
        </p:txBody>
      </p:sp>
    </p:spTree>
    <p:extLst>
      <p:ext uri="{BB962C8B-B14F-4D97-AF65-F5344CB8AC3E}">
        <p14:creationId xmlns:p14="http://schemas.microsoft.com/office/powerpoint/2010/main" val="38809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6256" y="1066614"/>
            <a:ext cx="7017744" cy="2308324"/>
          </a:xfrm>
          <a:prstGeom prst="rect">
            <a:avLst/>
          </a:prstGeom>
        </p:spPr>
        <p:txBody>
          <a:bodyPr wrap="square">
            <a:spAutoFit/>
          </a:bodyPr>
          <a:lstStyle/>
          <a:p>
            <a:pPr>
              <a:buFont typeface="Wingdings" panose="05000000000000000000" pitchFamily="2" charset="2"/>
              <a:buChar char="v"/>
            </a:pPr>
            <a:r>
              <a:rPr lang="en-US" sz="1600" dirty="0">
                <a:solidFill>
                  <a:srgbClr val="42F8EF"/>
                </a:solidFill>
                <a:latin typeface="Times New Roman" panose="02020603050405020304" pitchFamily="18" charset="0"/>
                <a:cs typeface="Times New Roman" panose="02020603050405020304" pitchFamily="18" charset="0"/>
              </a:rPr>
              <a:t>Connectives</a:t>
            </a:r>
            <a:r>
              <a:rPr lang="en-US" sz="1600" dirty="0">
                <a:solidFill>
                  <a:schemeClr val="bg1"/>
                </a:solidFill>
                <a:latin typeface="Times New Roman" panose="02020603050405020304" pitchFamily="18" charset="0"/>
                <a:cs typeface="Times New Roman" panose="02020603050405020304" pitchFamily="18" charset="0"/>
              </a:rPr>
              <a:t> can be said as a </a:t>
            </a:r>
            <a:r>
              <a:rPr lang="en-US" sz="1600" dirty="0">
                <a:solidFill>
                  <a:srgbClr val="42F8EF"/>
                </a:solidFill>
                <a:latin typeface="Times New Roman" panose="02020603050405020304" pitchFamily="18" charset="0"/>
                <a:cs typeface="Times New Roman" panose="02020603050405020304" pitchFamily="18" charset="0"/>
              </a:rPr>
              <a:t>logical operator </a:t>
            </a:r>
            <a:r>
              <a:rPr lang="en-US" sz="1600" dirty="0">
                <a:solidFill>
                  <a:schemeClr val="bg1"/>
                </a:solidFill>
                <a:latin typeface="Times New Roman" panose="02020603050405020304" pitchFamily="18" charset="0"/>
                <a:cs typeface="Times New Roman" panose="02020603050405020304" pitchFamily="18" charset="0"/>
              </a:rPr>
              <a:t>which </a:t>
            </a:r>
            <a:r>
              <a:rPr lang="en-US" sz="1600" dirty="0">
                <a:solidFill>
                  <a:srgbClr val="42F8EF"/>
                </a:solidFill>
                <a:latin typeface="Times New Roman" panose="02020603050405020304" pitchFamily="18" charset="0"/>
                <a:cs typeface="Times New Roman" panose="02020603050405020304" pitchFamily="18" charset="0"/>
              </a:rPr>
              <a:t>connects two sentences</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A proposition formula which is always true is called </a:t>
            </a:r>
            <a:r>
              <a:rPr lang="en-US" sz="1600" b="1" dirty="0">
                <a:solidFill>
                  <a:srgbClr val="42F8EF"/>
                </a:solidFill>
                <a:latin typeface="Times New Roman" panose="02020603050405020304" pitchFamily="18" charset="0"/>
                <a:cs typeface="Times New Roman" panose="02020603050405020304" pitchFamily="18" charset="0"/>
              </a:rPr>
              <a:t>T</a:t>
            </a:r>
            <a:r>
              <a:rPr lang="en-US" sz="1600" b="1" dirty="0" smtClean="0">
                <a:solidFill>
                  <a:srgbClr val="42F8EF"/>
                </a:solidFill>
                <a:latin typeface="Times New Roman" panose="02020603050405020304" pitchFamily="18" charset="0"/>
                <a:cs typeface="Times New Roman" panose="02020603050405020304" pitchFamily="18" charset="0"/>
              </a:rPr>
              <a:t>autology</a:t>
            </a:r>
            <a:r>
              <a:rPr lang="en-US" sz="1600" dirty="0">
                <a:solidFill>
                  <a:schemeClr val="bg1"/>
                </a:solidFill>
                <a:latin typeface="Times New Roman" panose="02020603050405020304" pitchFamily="18" charset="0"/>
                <a:cs typeface="Times New Roman" panose="02020603050405020304" pitchFamily="18" charset="0"/>
              </a:rPr>
              <a:t>, and it is also called a valid sentence</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A proposition formula which is always false is called </a:t>
            </a:r>
            <a:r>
              <a:rPr lang="en-US" sz="1600" b="1" dirty="0">
                <a:solidFill>
                  <a:srgbClr val="42F8EF"/>
                </a:solidFill>
                <a:latin typeface="Times New Roman" panose="02020603050405020304" pitchFamily="18" charset="0"/>
                <a:cs typeface="Times New Roman" panose="02020603050405020304" pitchFamily="18" charset="0"/>
              </a:rPr>
              <a:t>Contradiction</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solidFill>
                  <a:schemeClr val="bg1"/>
                </a:solidFill>
                <a:latin typeface="Times New Roman" panose="02020603050405020304" pitchFamily="18" charset="0"/>
                <a:cs typeface="Times New Roman" panose="02020603050405020304" pitchFamily="18" charset="0"/>
              </a:rPr>
              <a:t>Statements which are questions, </a:t>
            </a:r>
            <a:r>
              <a:rPr lang="en-US" sz="1600" dirty="0" smtClean="0">
                <a:solidFill>
                  <a:schemeClr val="bg1"/>
                </a:solidFill>
                <a:latin typeface="Times New Roman" panose="02020603050405020304" pitchFamily="18" charset="0"/>
                <a:cs typeface="Times New Roman" panose="02020603050405020304" pitchFamily="18" charset="0"/>
              </a:rPr>
              <a:t>commands </a:t>
            </a:r>
            <a:r>
              <a:rPr lang="en-US" sz="1600" dirty="0">
                <a:solidFill>
                  <a:schemeClr val="bg1"/>
                </a:solidFill>
                <a:latin typeface="Times New Roman" panose="02020603050405020304" pitchFamily="18" charset="0"/>
                <a:cs typeface="Times New Roman" panose="02020603050405020304" pitchFamily="18" charset="0"/>
              </a:rPr>
              <a:t>are </a:t>
            </a:r>
            <a:r>
              <a:rPr lang="en-US" sz="1600" dirty="0">
                <a:solidFill>
                  <a:srgbClr val="42F8EF"/>
                </a:solidFill>
                <a:latin typeface="Times New Roman" panose="02020603050405020304" pitchFamily="18" charset="0"/>
                <a:cs typeface="Times New Roman" panose="02020603050405020304" pitchFamily="18" charset="0"/>
              </a:rPr>
              <a:t>not propositions </a:t>
            </a:r>
            <a:r>
              <a:rPr lang="en-US" sz="1600" dirty="0">
                <a:solidFill>
                  <a:schemeClr val="bg1"/>
                </a:solidFill>
                <a:latin typeface="Times New Roman" panose="02020603050405020304" pitchFamily="18" charset="0"/>
                <a:cs typeface="Times New Roman" panose="02020603050405020304" pitchFamily="18" charset="0"/>
              </a:rPr>
              <a:t>such as "</a:t>
            </a:r>
            <a:r>
              <a:rPr lang="en-US" sz="1600" b="1" dirty="0">
                <a:solidFill>
                  <a:schemeClr val="bg1"/>
                </a:solidFill>
                <a:latin typeface="Times New Roman" panose="02020603050405020304" pitchFamily="18" charset="0"/>
                <a:cs typeface="Times New Roman" panose="02020603050405020304" pitchFamily="18" charset="0"/>
              </a:rPr>
              <a:t>Where is Rohini</a:t>
            </a:r>
            <a:r>
              <a:rPr lang="en-US" sz="1600"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How are you</a:t>
            </a:r>
            <a:r>
              <a:rPr lang="en-US" sz="1600"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What is your name</a:t>
            </a:r>
            <a:r>
              <a:rPr lang="en-US" sz="1600" dirty="0">
                <a:solidFill>
                  <a:schemeClr val="bg1"/>
                </a:solidFill>
                <a:latin typeface="Times New Roman" panose="02020603050405020304" pitchFamily="18" charset="0"/>
                <a:cs typeface="Times New Roman" panose="02020603050405020304" pitchFamily="18" charset="0"/>
              </a:rPr>
              <a:t>", are not propositions.</a:t>
            </a:r>
          </a:p>
        </p:txBody>
      </p:sp>
    </p:spTree>
    <p:extLst>
      <p:ext uri="{BB962C8B-B14F-4D97-AF65-F5344CB8AC3E}">
        <p14:creationId xmlns:p14="http://schemas.microsoft.com/office/powerpoint/2010/main" val="293180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3541" y="114455"/>
            <a:ext cx="6918593" cy="5170646"/>
          </a:xfrm>
          <a:prstGeom prst="rect">
            <a:avLst/>
          </a:prstGeom>
        </p:spPr>
        <p:txBody>
          <a:bodyPr wrap="square">
            <a:spAutoFit/>
          </a:bodyPr>
          <a:lstStyle/>
          <a:p>
            <a:r>
              <a:rPr lang="en-US" sz="2400" u="sng" dirty="0" smtClean="0">
                <a:solidFill>
                  <a:srgbClr val="42F8EF"/>
                </a:solidFill>
                <a:latin typeface="Georgia" panose="02040502050405020303" pitchFamily="18" charset="0"/>
                <a:cs typeface="Times New Roman" panose="02020603050405020304" pitchFamily="18" charset="0"/>
              </a:rPr>
              <a:t>SYNTAX OF PROPOSITIONAL LOGIC</a:t>
            </a:r>
          </a:p>
          <a:p>
            <a:endParaRPr lang="en-US" sz="24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dirty="0">
                <a:solidFill>
                  <a:schemeClr val="bg1"/>
                </a:solidFill>
                <a:latin typeface="Times New Roman" panose="02020603050405020304" pitchFamily="18" charset="0"/>
                <a:cs typeface="Times New Roman" panose="02020603050405020304" pitchFamily="18" charset="0"/>
              </a:rPr>
              <a:t>syntax of propositional logic defines the allowable sentences for the knowledge representation. There are two types of Propositions</a:t>
            </a:r>
            <a:r>
              <a:rPr lang="en-US" sz="1600"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sz="1600" dirty="0" smtClean="0">
              <a:solidFill>
                <a:srgbClr val="00B0F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solidFill>
                  <a:srgbClr val="42F8EF"/>
                </a:solidFill>
                <a:latin typeface="Times New Roman" panose="02020603050405020304" pitchFamily="18" charset="0"/>
                <a:cs typeface="Times New Roman" panose="02020603050405020304" pitchFamily="18" charset="0"/>
              </a:rPr>
              <a:t>Atomic Propositions</a:t>
            </a:r>
            <a:endParaRPr lang="en-US" sz="1600" dirty="0">
              <a:solidFill>
                <a:srgbClr val="42F8EF"/>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solidFill>
                  <a:srgbClr val="42F8EF"/>
                </a:solidFill>
                <a:latin typeface="Times New Roman" panose="02020603050405020304" pitchFamily="18" charset="0"/>
                <a:cs typeface="Times New Roman" panose="02020603050405020304" pitchFamily="18" charset="0"/>
              </a:rPr>
              <a:t>Compound </a:t>
            </a:r>
            <a:r>
              <a:rPr lang="en-US" sz="1600" b="1" dirty="0" smtClean="0">
                <a:solidFill>
                  <a:srgbClr val="42F8EF"/>
                </a:solidFill>
                <a:latin typeface="Times New Roman" panose="02020603050405020304" pitchFamily="18" charset="0"/>
                <a:cs typeface="Times New Roman" panose="02020603050405020304" pitchFamily="18" charset="0"/>
              </a:rPr>
              <a:t>propositions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b="1" dirty="0">
                <a:solidFill>
                  <a:srgbClr val="42F8EF"/>
                </a:solidFill>
                <a:latin typeface="Times New Roman" panose="02020603050405020304" pitchFamily="18" charset="0"/>
                <a:cs typeface="Times New Roman" panose="02020603050405020304" pitchFamily="18" charset="0"/>
              </a:rPr>
              <a:t>Atomic Proposition</a:t>
            </a:r>
            <a:r>
              <a:rPr lang="en-US" sz="1600" b="1" dirty="0">
                <a:solidFill>
                  <a:schemeClr val="bg1"/>
                </a:solidFill>
                <a:latin typeface="Times New Roman" panose="020206030504050203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 Atomic propositions are the simple propositions. It consists of a </a:t>
            </a:r>
            <a:r>
              <a:rPr lang="en-US" sz="1600" dirty="0">
                <a:solidFill>
                  <a:srgbClr val="42F8EF"/>
                </a:solidFill>
                <a:latin typeface="Times New Roman" panose="02020603050405020304" pitchFamily="18" charset="0"/>
                <a:cs typeface="Times New Roman" panose="02020603050405020304" pitchFamily="18" charset="0"/>
              </a:rPr>
              <a:t>single proposition symbol</a:t>
            </a:r>
            <a:r>
              <a:rPr lang="en-US" sz="1600" dirty="0">
                <a:solidFill>
                  <a:schemeClr val="bg1"/>
                </a:solidFill>
                <a:latin typeface="Times New Roman" panose="02020603050405020304" pitchFamily="18" charset="0"/>
                <a:cs typeface="Times New Roman" panose="02020603050405020304" pitchFamily="18" charset="0"/>
              </a:rPr>
              <a:t>. These are the sentences which must be either true or false</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Example:</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 2+2 is 4, it is an atomic proposition as it is a</a:t>
            </a:r>
            <a:r>
              <a:rPr lang="en-US" dirty="0">
                <a:solidFill>
                  <a:srgbClr val="42F8EF"/>
                </a:solidFill>
                <a:latin typeface="Times New Roman" panose="02020603050405020304" pitchFamily="18" charset="0"/>
                <a:cs typeface="Times New Roman" panose="02020603050405020304" pitchFamily="18" charset="0"/>
              </a:rPr>
              <a:t> </a:t>
            </a:r>
            <a:r>
              <a:rPr lang="en-US" b="1" dirty="0">
                <a:solidFill>
                  <a:srgbClr val="42F8EF"/>
                </a:solidFill>
                <a:latin typeface="Times New Roman" panose="02020603050405020304" pitchFamily="18" charset="0"/>
                <a:cs typeface="Times New Roman" panose="02020603050405020304" pitchFamily="18" charset="0"/>
              </a:rPr>
              <a:t>true</a:t>
            </a:r>
            <a:r>
              <a:rPr lang="en-US" dirty="0">
                <a:solidFill>
                  <a:srgbClr val="42F8EF"/>
                </a:solidFill>
                <a:latin typeface="Times New Roman" panose="02020603050405020304" pitchFamily="18" charset="0"/>
                <a:cs typeface="Times New Roman" panose="02020603050405020304" pitchFamily="18" charset="0"/>
              </a:rPr>
              <a:t> fact.</a:t>
            </a:r>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b) "The Sun is cold" is also a proposition as it is a </a:t>
            </a:r>
            <a:r>
              <a:rPr lang="en-US" b="1" dirty="0">
                <a:solidFill>
                  <a:srgbClr val="42F8EF"/>
                </a:solidFill>
                <a:latin typeface="Times New Roman" panose="02020603050405020304" pitchFamily="18" charset="0"/>
                <a:cs typeface="Times New Roman" panose="02020603050405020304" pitchFamily="18" charset="0"/>
              </a:rPr>
              <a:t>false</a:t>
            </a:r>
            <a:r>
              <a:rPr lang="en-US" dirty="0">
                <a:solidFill>
                  <a:srgbClr val="42F8EF"/>
                </a:solidFill>
                <a:latin typeface="Times New Roman" panose="02020603050405020304" pitchFamily="18" charset="0"/>
                <a:cs typeface="Times New Roman" panose="02020603050405020304" pitchFamily="18" charset="0"/>
              </a:rPr>
              <a:t> fact. </a:t>
            </a:r>
            <a:r>
              <a:rPr lang="en-US" dirty="0">
                <a:solidFill>
                  <a:srgbClr val="42F8EF"/>
                </a:solidFill>
              </a:rPr>
              <a:t> </a:t>
            </a:r>
            <a:endParaRPr lang="en-US" dirty="0" smtClean="0">
              <a:solidFill>
                <a:srgbClr val="42F8EF"/>
              </a:solidFill>
            </a:endParaRPr>
          </a:p>
          <a:p>
            <a:endParaRPr lang="en-US" dirty="0" smtClean="0"/>
          </a:p>
          <a:p>
            <a:endParaRPr lang="en-US" dirty="0"/>
          </a:p>
          <a:p>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06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7273" y="1083938"/>
            <a:ext cx="6830457" cy="2031325"/>
          </a:xfrm>
          <a:prstGeom prst="rect">
            <a:avLst/>
          </a:prstGeom>
        </p:spPr>
        <p:txBody>
          <a:bodyPr wrap="square">
            <a:spAutoFit/>
          </a:bodyPr>
          <a:lstStyle/>
          <a:p>
            <a:r>
              <a:rPr lang="en-US" b="1" dirty="0">
                <a:solidFill>
                  <a:srgbClr val="42F8EF"/>
                </a:solidFill>
                <a:latin typeface="Times New Roman" panose="02020603050405020304" pitchFamily="18" charset="0"/>
                <a:cs typeface="Times New Roman" panose="02020603050405020304" pitchFamily="18" charset="0"/>
              </a:rPr>
              <a:t>Compound proposition</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Compound propositions are constructed by combining simpler or atomic propositions, using parenthesis and logical connectives</a:t>
            </a:r>
            <a:r>
              <a:rPr lang="en-US" dirty="0" smtClean="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Example:</a:t>
            </a:r>
            <a:endParaRPr lang="en-US" dirty="0" smtClean="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dirty="0" smtClean="0">
                <a:solidFill>
                  <a:schemeClr val="bg1"/>
                </a:solidFill>
                <a:latin typeface="Times New Roman" panose="02020603050405020304" pitchFamily="18" charset="0"/>
                <a:cs typeface="Times New Roman" panose="02020603050405020304" pitchFamily="18" charset="0"/>
              </a:rPr>
              <a:t>a</a:t>
            </a:r>
            <a:r>
              <a:rPr lang="en-US" dirty="0">
                <a:solidFill>
                  <a:schemeClr val="bg1"/>
                </a:solidFill>
                <a:latin typeface="Times New Roman" panose="02020603050405020304" pitchFamily="18" charset="0"/>
                <a:cs typeface="Times New Roman" panose="02020603050405020304" pitchFamily="18" charset="0"/>
              </a:rPr>
              <a:t>) "It is raining today, and street is wet."  </a:t>
            </a:r>
          </a:p>
          <a:p>
            <a:pPr>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b) "Ankit is a doctor, and his clinic is in Mumbai."  </a:t>
            </a:r>
            <a:endParaRPr lang="en-US"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09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97016" y="0"/>
            <a:ext cx="6846984" cy="5262979"/>
          </a:xfrm>
          <a:prstGeom prst="rect">
            <a:avLst/>
          </a:prstGeom>
        </p:spPr>
        <p:txBody>
          <a:bodyPr wrap="square">
            <a:spAutoFit/>
          </a:bodyPr>
          <a:lstStyle/>
          <a:p>
            <a:r>
              <a:rPr lang="en-US" sz="2400" dirty="0" smtClean="0">
                <a:solidFill>
                  <a:srgbClr val="42F8EF"/>
                </a:solidFill>
                <a:latin typeface="Georgia" panose="02040502050405020303" pitchFamily="18" charset="0"/>
                <a:cs typeface="Times New Roman" panose="02020603050405020304" pitchFamily="18" charset="0"/>
              </a:rPr>
              <a:t>                  </a:t>
            </a:r>
            <a:r>
              <a:rPr lang="en-US" sz="2400" u="sng" dirty="0" smtClean="0">
                <a:solidFill>
                  <a:srgbClr val="42F8EF"/>
                </a:solidFill>
                <a:latin typeface="Georgia" panose="02040502050405020303" pitchFamily="18" charset="0"/>
                <a:cs typeface="Times New Roman" panose="02020603050405020304" pitchFamily="18" charset="0"/>
              </a:rPr>
              <a:t>Logical Connectives</a:t>
            </a:r>
          </a:p>
          <a:p>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Logical connectives are used to </a:t>
            </a:r>
            <a:r>
              <a:rPr lang="en-US" sz="1600" dirty="0">
                <a:solidFill>
                  <a:srgbClr val="42F8EF"/>
                </a:solidFill>
                <a:latin typeface="Times New Roman" panose="02020603050405020304" pitchFamily="18" charset="0"/>
                <a:cs typeface="Times New Roman" panose="02020603050405020304" pitchFamily="18" charset="0"/>
              </a:rPr>
              <a:t>connect </a:t>
            </a:r>
            <a:r>
              <a:rPr lang="en-US" sz="1600" dirty="0">
                <a:solidFill>
                  <a:schemeClr val="bg1"/>
                </a:solidFill>
                <a:latin typeface="Times New Roman" panose="02020603050405020304" pitchFamily="18" charset="0"/>
                <a:cs typeface="Times New Roman" panose="02020603050405020304" pitchFamily="18" charset="0"/>
              </a:rPr>
              <a:t>two </a:t>
            </a:r>
            <a:r>
              <a:rPr lang="en-US" sz="1600" dirty="0" smtClean="0">
                <a:solidFill>
                  <a:schemeClr val="bg1"/>
                </a:solidFill>
                <a:latin typeface="Times New Roman" panose="02020603050405020304" pitchFamily="18" charset="0"/>
                <a:cs typeface="Times New Roman" panose="02020603050405020304" pitchFamily="18" charset="0"/>
              </a:rPr>
              <a:t>or more simpler </a:t>
            </a:r>
            <a:r>
              <a:rPr lang="en-US" sz="1600" dirty="0">
                <a:solidFill>
                  <a:schemeClr val="bg1"/>
                </a:solidFill>
                <a:latin typeface="Times New Roman" panose="02020603050405020304" pitchFamily="18" charset="0"/>
                <a:cs typeface="Times New Roman" panose="02020603050405020304" pitchFamily="18" charset="0"/>
              </a:rPr>
              <a:t>propositions or representing a sentence logically. We can </a:t>
            </a:r>
            <a:r>
              <a:rPr lang="en-US" sz="1600" dirty="0">
                <a:solidFill>
                  <a:srgbClr val="42F8EF"/>
                </a:solidFill>
                <a:latin typeface="Times New Roman" panose="02020603050405020304" pitchFamily="18" charset="0"/>
                <a:cs typeface="Times New Roman" panose="02020603050405020304" pitchFamily="18" charset="0"/>
              </a:rPr>
              <a:t>create compound propositions </a:t>
            </a:r>
            <a:r>
              <a:rPr lang="en-US" sz="1600" dirty="0">
                <a:solidFill>
                  <a:schemeClr val="bg1"/>
                </a:solidFill>
                <a:latin typeface="Times New Roman" panose="02020603050405020304" pitchFamily="18" charset="0"/>
                <a:cs typeface="Times New Roman" panose="02020603050405020304" pitchFamily="18" charset="0"/>
              </a:rPr>
              <a:t>with the help of </a:t>
            </a:r>
            <a:r>
              <a:rPr lang="en-US" sz="1600" dirty="0">
                <a:solidFill>
                  <a:srgbClr val="42F8EF"/>
                </a:solidFill>
                <a:latin typeface="Times New Roman" panose="02020603050405020304" pitchFamily="18" charset="0"/>
                <a:cs typeface="Times New Roman" panose="02020603050405020304" pitchFamily="18" charset="0"/>
              </a:rPr>
              <a:t>logical connectives</a:t>
            </a:r>
            <a:r>
              <a:rPr lang="en-US" sz="1600" dirty="0">
                <a:solidFill>
                  <a:schemeClr val="bg1"/>
                </a:solidFill>
                <a:latin typeface="Times New Roman" panose="02020603050405020304" pitchFamily="18" charset="0"/>
                <a:cs typeface="Times New Roman" panose="02020603050405020304" pitchFamily="18" charset="0"/>
              </a:rPr>
              <a:t>. There are mainly </a:t>
            </a:r>
            <a:r>
              <a:rPr lang="en-US" sz="1600" dirty="0">
                <a:solidFill>
                  <a:srgbClr val="42F8EF"/>
                </a:solidFill>
                <a:latin typeface="Times New Roman" panose="02020603050405020304" pitchFamily="18" charset="0"/>
                <a:cs typeface="Times New Roman" panose="02020603050405020304" pitchFamily="18" charset="0"/>
              </a:rPr>
              <a:t>five connectives</a:t>
            </a:r>
            <a:r>
              <a:rPr lang="en-US" sz="1600" dirty="0">
                <a:solidFill>
                  <a:schemeClr val="bg1"/>
                </a:solidFill>
                <a:latin typeface="Times New Roman" panose="02020603050405020304" pitchFamily="18" charset="0"/>
                <a:cs typeface="Times New Roman" panose="02020603050405020304" pitchFamily="18" charset="0"/>
              </a:rPr>
              <a:t>, which are given as follows: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b="1" i="1" dirty="0" smtClean="0">
                <a:solidFill>
                  <a:srgbClr val="42F8EF"/>
                </a:solidFill>
                <a:latin typeface="Times New Roman" panose="02020603050405020304" pitchFamily="18" charset="0"/>
                <a:cs typeface="Times New Roman" panose="02020603050405020304" pitchFamily="18" charset="0"/>
              </a:rPr>
              <a:t>1</a:t>
            </a:r>
            <a:r>
              <a:rPr lang="en-US" sz="1600" b="1" i="1" dirty="0" smtClean="0">
                <a:solidFill>
                  <a:srgbClr val="00B0F0"/>
                </a:solidFill>
                <a:latin typeface="Times New Roman" panose="02020603050405020304" pitchFamily="18" charset="0"/>
                <a:cs typeface="Times New Roman" panose="02020603050405020304" pitchFamily="18" charset="0"/>
              </a:rPr>
              <a:t>. </a:t>
            </a:r>
            <a:r>
              <a:rPr lang="en-US" sz="1600" b="1" i="1" dirty="0" smtClean="0">
                <a:solidFill>
                  <a:srgbClr val="42F8EF"/>
                </a:solidFill>
                <a:latin typeface="Times New Roman" panose="02020603050405020304" pitchFamily="18" charset="0"/>
                <a:cs typeface="Times New Roman" panose="02020603050405020304" pitchFamily="18" charset="0"/>
              </a:rPr>
              <a:t>Negation</a:t>
            </a:r>
            <a:r>
              <a:rPr lang="en-US" sz="1600" b="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A sentence such as ¬ P is called negation of P. A literal can be either Positive literal or negative literal</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b="1" i="1" dirty="0" smtClean="0">
                <a:solidFill>
                  <a:srgbClr val="42F8EF"/>
                </a:solidFill>
                <a:latin typeface="Times New Roman" panose="02020603050405020304" pitchFamily="18" charset="0"/>
                <a:cs typeface="Times New Roman" panose="02020603050405020304" pitchFamily="18" charset="0"/>
              </a:rPr>
              <a:t>2. Conjunction</a:t>
            </a:r>
            <a:r>
              <a:rPr lang="en-US" sz="1600" dirty="0">
                <a:solidFill>
                  <a:srgbClr val="42F8EF"/>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A sentence which has </a:t>
            </a:r>
            <a:r>
              <a:rPr lang="en-US" sz="1600" dirty="0">
                <a:solidFill>
                  <a:srgbClr val="42F8EF"/>
                </a:solidFill>
                <a:latin typeface="Times New Roman" panose="02020603050405020304" pitchFamily="18" charset="0"/>
                <a:cs typeface="Times New Roman" panose="02020603050405020304" pitchFamily="18" charset="0"/>
              </a:rPr>
              <a:t>∧</a:t>
            </a:r>
            <a:r>
              <a:rPr lang="en-US" sz="1600" dirty="0">
                <a:solidFill>
                  <a:schemeClr val="bg1"/>
                </a:solidFill>
                <a:latin typeface="Times New Roman" panose="02020603050405020304" pitchFamily="18" charset="0"/>
                <a:cs typeface="Times New Roman" panose="02020603050405020304" pitchFamily="18" charset="0"/>
              </a:rPr>
              <a:t> connective such as, </a:t>
            </a:r>
            <a:r>
              <a:rPr lang="en-US" sz="1600" dirty="0">
                <a:solidFill>
                  <a:srgbClr val="42F8EF"/>
                </a:solidFill>
                <a:latin typeface="Times New Roman" panose="02020603050405020304" pitchFamily="18" charset="0"/>
                <a:cs typeface="Times New Roman" panose="02020603050405020304" pitchFamily="18" charset="0"/>
              </a:rPr>
              <a:t>P ∧ Q </a:t>
            </a:r>
            <a:r>
              <a:rPr lang="en-US" sz="1600" dirty="0">
                <a:solidFill>
                  <a:schemeClr val="bg1"/>
                </a:solidFill>
                <a:latin typeface="Times New Roman" panose="02020603050405020304" pitchFamily="18" charset="0"/>
                <a:cs typeface="Times New Roman" panose="02020603050405020304" pitchFamily="18" charset="0"/>
              </a:rPr>
              <a:t>is called a conjunction.</a:t>
            </a:r>
          </a:p>
          <a:p>
            <a:r>
              <a:rPr lang="en-US" sz="1600" dirty="0">
                <a:solidFill>
                  <a:schemeClr val="bg1"/>
                </a:solidFill>
                <a:latin typeface="Times New Roman" panose="02020603050405020304" pitchFamily="18" charset="0"/>
                <a:cs typeface="Times New Roman" panose="02020603050405020304" pitchFamily="18" charset="0"/>
              </a:rPr>
              <a:t>Example: </a:t>
            </a:r>
            <a:r>
              <a:rPr lang="en-US" sz="1600" i="1" dirty="0">
                <a:solidFill>
                  <a:schemeClr val="bg1"/>
                </a:solidFill>
                <a:latin typeface="Times New Roman" panose="02020603050405020304" pitchFamily="18" charset="0"/>
                <a:cs typeface="Times New Roman" panose="02020603050405020304" pitchFamily="18" charset="0"/>
              </a:rPr>
              <a:t>Rohan is intelligent </a:t>
            </a:r>
            <a:r>
              <a:rPr lang="en-US" sz="1600" b="1" i="1" dirty="0">
                <a:solidFill>
                  <a:srgbClr val="42F8EF"/>
                </a:solidFill>
                <a:latin typeface="Times New Roman" panose="02020603050405020304" pitchFamily="18" charset="0"/>
                <a:cs typeface="Times New Roman" panose="02020603050405020304" pitchFamily="18" charset="0"/>
              </a:rPr>
              <a:t>and</a:t>
            </a:r>
            <a:r>
              <a:rPr lang="en-US" sz="1600" i="1"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1600" i="1" dirty="0">
                <a:solidFill>
                  <a:schemeClr val="bg1"/>
                </a:solidFill>
                <a:latin typeface="Times New Roman" panose="02020603050405020304" pitchFamily="18" charset="0"/>
                <a:cs typeface="Times New Roman" panose="02020603050405020304" pitchFamily="18" charset="0"/>
              </a:rPr>
              <a:t>hardworking</a:t>
            </a:r>
            <a:r>
              <a:rPr lang="en-US" sz="1600" dirty="0">
                <a:solidFill>
                  <a:schemeClr val="bg1"/>
                </a:solidFill>
                <a:latin typeface="Times New Roman" panose="02020603050405020304" pitchFamily="18" charset="0"/>
                <a:cs typeface="Times New Roman" panose="02020603050405020304" pitchFamily="18" charset="0"/>
              </a:rPr>
              <a:t>. It can be written as,</a:t>
            </a:r>
          </a:p>
          <a:p>
            <a:r>
              <a:rPr lang="en-US" sz="1600" dirty="0">
                <a:solidFill>
                  <a:schemeClr val="bg1"/>
                </a:solidFill>
                <a:latin typeface="Times New Roman" panose="02020603050405020304" pitchFamily="18" charset="0"/>
                <a:cs typeface="Times New Roman" panose="02020603050405020304" pitchFamily="18" charset="0"/>
              </a:rPr>
              <a:t>P= Rohan is intelligent,</a:t>
            </a:r>
          </a:p>
          <a:p>
            <a:r>
              <a:rPr lang="en-US" sz="1600" dirty="0">
                <a:solidFill>
                  <a:schemeClr val="bg1"/>
                </a:solidFill>
                <a:latin typeface="Times New Roman" panose="02020603050405020304" pitchFamily="18" charset="0"/>
                <a:cs typeface="Times New Roman" panose="02020603050405020304" pitchFamily="18" charset="0"/>
              </a:rPr>
              <a:t>Q= Rohan is hardworking. → P∧ Q</a:t>
            </a:r>
            <a:r>
              <a:rPr lang="en-US" sz="1600" dirty="0" smtClean="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b="1" i="1" dirty="0" smtClean="0">
                <a:solidFill>
                  <a:srgbClr val="42F8EF"/>
                </a:solidFill>
                <a:latin typeface="Times New Roman" panose="02020603050405020304" pitchFamily="18" charset="0"/>
                <a:cs typeface="Times New Roman" panose="02020603050405020304" pitchFamily="18" charset="0"/>
              </a:rPr>
              <a:t>3. Disjunction</a:t>
            </a:r>
            <a:r>
              <a:rPr lang="en-US" sz="1600" dirty="0">
                <a:solidFill>
                  <a:srgbClr val="00B0F0"/>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A sentence which has </a:t>
            </a:r>
            <a:r>
              <a:rPr lang="en-US" sz="1600" dirty="0">
                <a:solidFill>
                  <a:srgbClr val="42F8EF"/>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connective, such as </a:t>
            </a:r>
            <a:r>
              <a:rPr lang="en-US" sz="1600" dirty="0">
                <a:solidFill>
                  <a:srgbClr val="42F8EF"/>
                </a:solidFill>
                <a:latin typeface="Times New Roman" panose="02020603050405020304" pitchFamily="18" charset="0"/>
                <a:cs typeface="Times New Roman" panose="02020603050405020304" pitchFamily="18" charset="0"/>
              </a:rPr>
              <a:t>P ∨ Q</a:t>
            </a:r>
            <a:r>
              <a:rPr lang="en-US" sz="1600" dirty="0">
                <a:solidFill>
                  <a:schemeClr val="bg1"/>
                </a:solidFill>
                <a:latin typeface="Times New Roman" panose="02020603050405020304" pitchFamily="18" charset="0"/>
                <a:cs typeface="Times New Roman" panose="02020603050405020304" pitchFamily="18" charset="0"/>
              </a:rPr>
              <a:t>. is called disjunction, where P and Q are the propositions.</a:t>
            </a:r>
          </a:p>
          <a:p>
            <a:r>
              <a:rPr lang="en-US" sz="1600" dirty="0">
                <a:solidFill>
                  <a:schemeClr val="bg1"/>
                </a:solidFill>
                <a:latin typeface="Times New Roman" panose="02020603050405020304" pitchFamily="18" charset="0"/>
                <a:cs typeface="Times New Roman" panose="02020603050405020304" pitchFamily="18" charset="0"/>
              </a:rPr>
              <a:t>Example: </a:t>
            </a:r>
            <a:r>
              <a:rPr lang="en-US" sz="1600" i="1" dirty="0">
                <a:solidFill>
                  <a:schemeClr val="bg1"/>
                </a:solidFill>
                <a:latin typeface="Times New Roman" panose="02020603050405020304" pitchFamily="18" charset="0"/>
                <a:cs typeface="Times New Roman" panose="02020603050405020304" pitchFamily="18" charset="0"/>
              </a:rPr>
              <a:t>"Ritika is a doctor </a:t>
            </a:r>
            <a:r>
              <a:rPr lang="en-US" sz="1600" b="1" i="1" dirty="0">
                <a:solidFill>
                  <a:srgbClr val="42F8EF"/>
                </a:solidFill>
                <a:latin typeface="Times New Roman" panose="02020603050405020304" pitchFamily="18" charset="0"/>
                <a:cs typeface="Times New Roman" panose="02020603050405020304" pitchFamily="18" charset="0"/>
              </a:rPr>
              <a:t>or </a:t>
            </a:r>
            <a:r>
              <a:rPr lang="en-US" sz="1600" i="1" dirty="0">
                <a:solidFill>
                  <a:schemeClr val="bg1"/>
                </a:solidFill>
                <a:latin typeface="Times New Roman" panose="02020603050405020304" pitchFamily="18" charset="0"/>
                <a:cs typeface="Times New Roman" panose="02020603050405020304" pitchFamily="18" charset="0"/>
              </a:rPr>
              <a:t>Engineer",</a:t>
            </a:r>
          </a:p>
          <a:p>
            <a:r>
              <a:rPr lang="en-US" sz="1600" dirty="0">
                <a:solidFill>
                  <a:schemeClr val="bg1"/>
                </a:solidFill>
                <a:latin typeface="Times New Roman" panose="02020603050405020304" pitchFamily="18" charset="0"/>
                <a:cs typeface="Times New Roman" panose="02020603050405020304" pitchFamily="18" charset="0"/>
              </a:rPr>
              <a:t>Here P= Ritika is Doctor. Q= Ritika is </a:t>
            </a:r>
            <a:r>
              <a:rPr lang="en-US" sz="1600" dirty="0" smtClean="0">
                <a:solidFill>
                  <a:schemeClr val="bg1"/>
                </a:solidFill>
                <a:latin typeface="Times New Roman" panose="02020603050405020304" pitchFamily="18" charset="0"/>
                <a:cs typeface="Times New Roman" panose="02020603050405020304" pitchFamily="18" charset="0"/>
              </a:rPr>
              <a:t>Engineer, </a:t>
            </a:r>
            <a:r>
              <a:rPr lang="en-US" sz="1600" dirty="0">
                <a:solidFill>
                  <a:schemeClr val="bg1"/>
                </a:solidFill>
                <a:latin typeface="Times New Roman" panose="02020603050405020304" pitchFamily="18" charset="0"/>
                <a:cs typeface="Times New Roman" panose="02020603050405020304" pitchFamily="18" charset="0"/>
              </a:rPr>
              <a:t>so we can write it as P ∨ Q.</a:t>
            </a:r>
          </a:p>
        </p:txBody>
      </p:sp>
    </p:spTree>
    <p:extLst>
      <p:ext uri="{BB962C8B-B14F-4D97-AF65-F5344CB8AC3E}">
        <p14:creationId xmlns:p14="http://schemas.microsoft.com/office/powerpoint/2010/main" val="138989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3768" y="1229055"/>
            <a:ext cx="6943114" cy="3511061"/>
          </a:xfrm>
        </p:spPr>
        <p:txBody>
          <a:bodyPr>
            <a:normAutofit/>
          </a:bodyPr>
          <a:lstStyle/>
          <a:p>
            <a:pPr marL="0" indent="0">
              <a:buNone/>
            </a:pPr>
            <a:r>
              <a:rPr lang="en-US" sz="1600" b="1" i="1" dirty="0" smtClean="0">
                <a:solidFill>
                  <a:srgbClr val="42F8EF"/>
                </a:solidFill>
                <a:latin typeface="+mj-lt"/>
              </a:rPr>
              <a:t>4. Implication</a:t>
            </a:r>
            <a:r>
              <a:rPr lang="en-US" sz="1600" dirty="0">
                <a:solidFill>
                  <a:srgbClr val="00B0F0"/>
                </a:solidFill>
                <a:latin typeface="+mj-lt"/>
              </a:rPr>
              <a:t>: </a:t>
            </a:r>
            <a:r>
              <a:rPr lang="en-US" sz="1600" dirty="0">
                <a:latin typeface="+mj-lt"/>
              </a:rPr>
              <a:t>A sentence such as </a:t>
            </a:r>
            <a:r>
              <a:rPr lang="en-US" sz="1600" dirty="0">
                <a:solidFill>
                  <a:srgbClr val="42F8EF"/>
                </a:solidFill>
                <a:latin typeface="+mj-lt"/>
              </a:rPr>
              <a:t>P → Q</a:t>
            </a:r>
            <a:r>
              <a:rPr lang="en-US" sz="1600" dirty="0">
                <a:latin typeface="+mj-lt"/>
              </a:rPr>
              <a:t>, is called an implication. </a:t>
            </a:r>
            <a:endParaRPr lang="en-US" sz="1600" dirty="0" smtClean="0">
              <a:latin typeface="+mj-lt"/>
            </a:endParaRPr>
          </a:p>
          <a:p>
            <a:pPr marL="0" indent="0">
              <a:buNone/>
            </a:pPr>
            <a:r>
              <a:rPr lang="en-US" sz="1600" dirty="0" smtClean="0">
                <a:latin typeface="+mj-lt"/>
              </a:rPr>
              <a:t>Implications </a:t>
            </a:r>
            <a:r>
              <a:rPr lang="en-US" sz="1600" dirty="0">
                <a:latin typeface="+mj-lt"/>
              </a:rPr>
              <a:t>are also known as </a:t>
            </a:r>
            <a:r>
              <a:rPr lang="en-US" sz="1600" dirty="0">
                <a:solidFill>
                  <a:srgbClr val="42F8EF"/>
                </a:solidFill>
                <a:latin typeface="+mj-lt"/>
              </a:rPr>
              <a:t>if-then </a:t>
            </a:r>
            <a:r>
              <a:rPr lang="en-US" sz="1600" dirty="0">
                <a:latin typeface="+mj-lt"/>
              </a:rPr>
              <a:t>rules. </a:t>
            </a:r>
            <a:endParaRPr lang="en-US" sz="1600" dirty="0" smtClean="0">
              <a:latin typeface="+mj-lt"/>
            </a:endParaRPr>
          </a:p>
          <a:p>
            <a:pPr marL="0" indent="0">
              <a:buNone/>
            </a:pPr>
            <a:r>
              <a:rPr lang="en-US" sz="1600" dirty="0" smtClean="0">
                <a:latin typeface="+mj-lt"/>
              </a:rPr>
              <a:t>Example: </a:t>
            </a:r>
            <a:r>
              <a:rPr lang="en-US" sz="1600" i="1" dirty="0" smtClean="0">
                <a:latin typeface="+mj-lt"/>
              </a:rPr>
              <a:t>If it is raining, then the street is wet.</a:t>
            </a:r>
          </a:p>
          <a:p>
            <a:pPr marL="0" indent="0">
              <a:buNone/>
            </a:pPr>
            <a:r>
              <a:rPr lang="en-US" sz="1600" dirty="0" smtClean="0">
                <a:latin typeface="+mj-lt"/>
              </a:rPr>
              <a:t>  Let P= It is raining, and Q= Street is wet, so it is represented as P → Q</a:t>
            </a:r>
          </a:p>
          <a:p>
            <a:pPr marL="0" indent="0">
              <a:buNone/>
            </a:pPr>
            <a:endParaRPr lang="en-US" sz="1600" dirty="0" smtClean="0">
              <a:latin typeface="+mj-lt"/>
            </a:endParaRPr>
          </a:p>
          <a:p>
            <a:pPr marL="0" indent="0">
              <a:buNone/>
            </a:pPr>
            <a:r>
              <a:rPr lang="en-US" sz="1600" b="1" i="1" dirty="0" smtClean="0">
                <a:solidFill>
                  <a:srgbClr val="42F8EF"/>
                </a:solidFill>
                <a:latin typeface="+mj-lt"/>
              </a:rPr>
              <a:t>5. Biconditional</a:t>
            </a:r>
            <a:r>
              <a:rPr lang="en-US" sz="1600" b="1" dirty="0">
                <a:solidFill>
                  <a:srgbClr val="42F8EF"/>
                </a:solidFill>
                <a:latin typeface="+mj-lt"/>
              </a:rPr>
              <a:t>: </a:t>
            </a:r>
            <a:r>
              <a:rPr lang="en-US" sz="1600" dirty="0">
                <a:latin typeface="+mj-lt"/>
              </a:rPr>
              <a:t>A sentence such as </a:t>
            </a:r>
            <a:r>
              <a:rPr lang="en-US" sz="1600" dirty="0">
                <a:solidFill>
                  <a:srgbClr val="42F8EF"/>
                </a:solidFill>
                <a:latin typeface="+mj-lt"/>
              </a:rPr>
              <a:t>P⇔ Q</a:t>
            </a:r>
            <a:r>
              <a:rPr lang="en-US" sz="1600" dirty="0">
                <a:latin typeface="+mj-lt"/>
              </a:rPr>
              <a:t> is a Biconditional sentence</a:t>
            </a:r>
            <a:r>
              <a:rPr lang="en-US" sz="1600" dirty="0" smtClean="0">
                <a:latin typeface="+mj-lt"/>
              </a:rPr>
              <a:t>,</a:t>
            </a:r>
          </a:p>
          <a:p>
            <a:pPr marL="0" indent="0">
              <a:buNone/>
            </a:pPr>
            <a:r>
              <a:rPr lang="en-US" sz="1600" dirty="0" smtClean="0">
                <a:latin typeface="+mj-lt"/>
              </a:rPr>
              <a:t> Example</a:t>
            </a:r>
            <a:r>
              <a:rPr lang="en-US" sz="1600" i="1" dirty="0" smtClean="0">
                <a:latin typeface="+mj-lt"/>
              </a:rPr>
              <a:t>: If </a:t>
            </a:r>
            <a:r>
              <a:rPr lang="en-US" sz="1600" i="1" dirty="0">
                <a:latin typeface="+mj-lt"/>
              </a:rPr>
              <a:t>I am breathing, then I am </a:t>
            </a:r>
            <a:r>
              <a:rPr lang="en-US" sz="1600" i="1" dirty="0" smtClean="0">
                <a:latin typeface="+mj-lt"/>
              </a:rPr>
              <a:t>alive</a:t>
            </a:r>
          </a:p>
          <a:p>
            <a:pPr marL="0" indent="0">
              <a:buNone/>
            </a:pPr>
            <a:r>
              <a:rPr lang="en-US" sz="1600" dirty="0" smtClean="0">
                <a:latin typeface="+mj-lt"/>
              </a:rPr>
              <a:t>        </a:t>
            </a:r>
            <a:r>
              <a:rPr lang="en-US" sz="1600" dirty="0">
                <a:latin typeface="+mj-lt"/>
              </a:rPr>
              <a:t>P= I am breathing, Q= I am alive, it can be represented as P ⇔ Q.</a:t>
            </a:r>
          </a:p>
        </p:txBody>
      </p:sp>
    </p:spTree>
    <p:extLst>
      <p:ext uri="{BB962C8B-B14F-4D97-AF65-F5344CB8AC3E}">
        <p14:creationId xmlns:p14="http://schemas.microsoft.com/office/powerpoint/2010/main" val="2073154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95375" y="2038483"/>
            <a:ext cx="6248400" cy="1495425"/>
          </a:xfrm>
          <a:prstGeom prst="rect">
            <a:avLst/>
          </a:prstGeom>
        </p:spPr>
      </p:pic>
      <p:sp>
        <p:nvSpPr>
          <p:cNvPr id="4" name="Rectangle 3"/>
          <p:cNvSpPr/>
          <p:nvPr/>
        </p:nvSpPr>
        <p:spPr>
          <a:xfrm>
            <a:off x="2214391" y="904312"/>
            <a:ext cx="7579604" cy="707886"/>
          </a:xfrm>
          <a:prstGeom prst="rect">
            <a:avLst/>
          </a:prstGeom>
        </p:spPr>
        <p:txBody>
          <a:bodyPr wrap="square">
            <a:spAutoFit/>
          </a:bodyPr>
          <a:lstStyle/>
          <a:p>
            <a:r>
              <a:rPr lang="en-US" sz="2000" dirty="0" smtClean="0">
                <a:solidFill>
                  <a:srgbClr val="42F8EF"/>
                </a:solidFill>
                <a:latin typeface="Georgia" panose="02040502050405020303" pitchFamily="18" charset="0"/>
                <a:cs typeface="Times New Roman" panose="02020603050405020304" pitchFamily="18" charset="0"/>
              </a:rPr>
              <a:t>Summarized Table For Propositional Logic Connectives</a:t>
            </a:r>
          </a:p>
          <a:p>
            <a:endParaRPr lang="en-US" sz="2000" dirty="0">
              <a:solidFill>
                <a:srgbClr val="42F8EF"/>
              </a:solidFill>
              <a:latin typeface="Georgia" panose="02040502050405020303" pitchFamily="18" charset="0"/>
            </a:endParaRPr>
          </a:p>
        </p:txBody>
      </p:sp>
    </p:spTree>
    <p:extLst>
      <p:ext uri="{BB962C8B-B14F-4D97-AF65-F5344CB8AC3E}">
        <p14:creationId xmlns:p14="http://schemas.microsoft.com/office/powerpoint/2010/main" val="2537573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2283</Words>
  <Application>Microsoft Office PowerPoint</Application>
  <PresentationFormat>On-screen Show (16:9)</PresentationFormat>
  <Paragraphs>249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Georgia</vt:lpstr>
      <vt:lpstr>Times New Roman</vt:lpstr>
      <vt:lpstr>Times New Roman</vt:lpstr>
      <vt:lpstr>verdana</vt:lpstr>
      <vt:lpstr>Wingdings</vt:lpstr>
      <vt:lpstr>Office Theme</vt:lpstr>
      <vt:lpstr>Introduction to Artificial Intelligence  </vt:lpstr>
      <vt:lpstr>PROPOSITIONAL  LOGIC IN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TRUTH TABLE</vt:lpstr>
      <vt:lpstr>PowerPoint Presentation</vt:lpstr>
      <vt:lpstr>Truth Table With Three Propositions  We can build a proposition composing three propositions P, Q, and R. This truth table is made-up of 8n Tuples as we have taken three proposition symbols.</vt:lpstr>
      <vt:lpstr>PRECEDENCE OF CONNECTIVES: </vt:lpstr>
      <vt:lpstr>Logical Equivalence </vt:lpstr>
      <vt:lpstr>LIMITATIONS OF PROPOSITIONAL LOGIC  </vt:lpstr>
      <vt:lpstr>First-order Logic In AI </vt:lpstr>
      <vt:lpstr>FIRST-ORDER LOGIC </vt:lpstr>
      <vt:lpstr>PowerPoint Presentation</vt:lpstr>
      <vt:lpstr>Syntax of First-Order logic</vt:lpstr>
      <vt:lpstr>Basic Elements of First-order logic</vt:lpstr>
      <vt:lpstr>Atomic sentences: </vt:lpstr>
      <vt:lpstr>Complex Sentences </vt:lpstr>
      <vt:lpstr>REASONING </vt:lpstr>
      <vt:lpstr>PowerPoint Presentation</vt:lpstr>
      <vt:lpstr>LOGICAL REASONING </vt:lpstr>
      <vt:lpstr>DEDUCTIVE REASONING</vt:lpstr>
      <vt:lpstr>PowerPoint Presentation</vt:lpstr>
      <vt:lpstr>INDUCTIVE REASONING </vt:lpstr>
      <vt:lpstr>INDUCTIVE REASONING </vt:lpstr>
      <vt:lpstr>ABDUCTIVE REASONING</vt:lpstr>
      <vt:lpstr>Inference Mechanism</vt:lpstr>
      <vt:lpstr>PowerPoint Presentation</vt:lpstr>
      <vt:lpstr>PowerPoint Presentation</vt:lpstr>
      <vt:lpstr>Forward vs. Backward Chaining</vt:lpstr>
      <vt:lpstr> RULE-BASED SYSTEM</vt:lpstr>
      <vt:lpstr>RULE-BASED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2020-02-25T13:57:30Z</dcterms:modified>
</cp:coreProperties>
</file>