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58"/>
      </p:cViewPr>
      <p:guideLst/>
    </p:cSldViewPr>
  </p:slideViewPr>
  <p:notesTextViewPr>
    <p:cViewPr>
      <p:scale>
        <a:sx n="1" d="1"/>
        <a:sy n="1" d="1"/>
      </p:scale>
      <p:origin x="0" y="0"/>
    </p:cViewPr>
  </p:notesTextViewPr>
  <p:sorterViewPr>
    <p:cViewPr>
      <p:scale>
        <a:sx n="100" d="100"/>
        <a:sy n="100" d="100"/>
      </p:scale>
      <p:origin x="0" y="-19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87E8A-C6FA-40C1-906D-3357A28E69EE}" type="datetimeFigureOut">
              <a:rPr lang="tr-TR" smtClean="0"/>
              <a:t>10.08.2022</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74B4A-8D13-4775-837B-EB9276DFFB66}" type="slidenum">
              <a:rPr lang="tr-TR" smtClean="0"/>
              <a:t>‹#›</a:t>
            </a:fld>
            <a:endParaRPr lang="tr-TR"/>
          </a:p>
        </p:txBody>
      </p:sp>
    </p:spTree>
    <p:extLst>
      <p:ext uri="{BB962C8B-B14F-4D97-AF65-F5344CB8AC3E}">
        <p14:creationId xmlns:p14="http://schemas.microsoft.com/office/powerpoint/2010/main" val="3631781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5B74B4A-8D13-4775-837B-EB9276DFFB66}" type="slidenum">
              <a:rPr lang="tr-TR" smtClean="0"/>
              <a:t>16</a:t>
            </a:fld>
            <a:endParaRPr lang="tr-TR"/>
          </a:p>
        </p:txBody>
      </p:sp>
    </p:spTree>
    <p:extLst>
      <p:ext uri="{BB962C8B-B14F-4D97-AF65-F5344CB8AC3E}">
        <p14:creationId xmlns:p14="http://schemas.microsoft.com/office/powerpoint/2010/main" val="35010826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D5BAD68-69E3-4909-9AF5-4FBFCD92A76C}" type="datetimeFigureOut">
              <a:rPr lang="tr-TR" smtClean="0"/>
              <a:t>10.08.2022</a:t>
            </a:fld>
            <a:endParaRPr lang="tr-TR"/>
          </a:p>
        </p:txBody>
      </p:sp>
      <p:sp>
        <p:nvSpPr>
          <p:cNvPr id="5" name="Footer Placeholder 4"/>
          <p:cNvSpPr>
            <a:spLocks noGrp="1"/>
          </p:cNvSpPr>
          <p:nvPr>
            <p:ph type="ftr" sz="quarter" idx="11"/>
          </p:nvPr>
        </p:nvSpPr>
        <p:spPr>
          <a:xfrm>
            <a:off x="2692397" y="5037663"/>
            <a:ext cx="5214635" cy="279400"/>
          </a:xfrm>
        </p:spPr>
        <p:txBody>
          <a:bodyPr/>
          <a:lstStyle/>
          <a:p>
            <a:endParaRPr lang="tr-TR"/>
          </a:p>
        </p:txBody>
      </p:sp>
      <p:sp>
        <p:nvSpPr>
          <p:cNvPr id="6" name="Slide Number Placeholder 5"/>
          <p:cNvSpPr>
            <a:spLocks noGrp="1"/>
          </p:cNvSpPr>
          <p:nvPr>
            <p:ph type="sldNum" sz="quarter" idx="12"/>
          </p:nvPr>
        </p:nvSpPr>
        <p:spPr>
          <a:xfrm>
            <a:off x="8956900" y="5037663"/>
            <a:ext cx="551167" cy="279400"/>
          </a:xfrm>
        </p:spPr>
        <p:txBody>
          <a:bodyPr/>
          <a:lstStyle/>
          <a:p>
            <a:fld id="{F6325362-A5AD-4D25-A320-4CFCE8A3E0A9}" type="slidenum">
              <a:rPr lang="tr-TR" smtClean="0"/>
              <a:t>‹#›</a:t>
            </a:fld>
            <a:endParaRPr lang="tr-T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8095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D5BAD68-69E3-4909-9AF5-4FBFCD92A76C}" type="datetimeFigureOut">
              <a:rPr lang="tr-TR" smtClean="0"/>
              <a:t>10.08.2022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6325362-A5AD-4D25-A320-4CFCE8A3E0A9}" type="slidenum">
              <a:rPr lang="tr-TR" smtClean="0"/>
              <a:t>‹#›</a:t>
            </a:fld>
            <a:endParaRPr lang="tr-TR"/>
          </a:p>
        </p:txBody>
      </p:sp>
    </p:spTree>
    <p:extLst>
      <p:ext uri="{BB962C8B-B14F-4D97-AF65-F5344CB8AC3E}">
        <p14:creationId xmlns:p14="http://schemas.microsoft.com/office/powerpoint/2010/main" val="654890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1D5BAD68-69E3-4909-9AF5-4FBFCD92A76C}" type="datetimeFigureOut">
              <a:rPr lang="tr-TR" smtClean="0"/>
              <a:t>10.08.2022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6325362-A5AD-4D25-A320-4CFCE8A3E0A9}" type="slidenum">
              <a:rPr lang="tr-TR" smtClean="0"/>
              <a:t>‹#›</a:t>
            </a:fld>
            <a:endParaRPr lang="tr-T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4385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1D5BAD68-69E3-4909-9AF5-4FBFCD92A76C}" type="datetimeFigureOut">
              <a:rPr lang="tr-TR" smtClean="0"/>
              <a:t>10.08.2022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6325362-A5AD-4D25-A320-4CFCE8A3E0A9}" type="slidenum">
              <a:rPr lang="tr-TR" smtClean="0"/>
              <a:t>‹#›</a:t>
            </a:fld>
            <a:endParaRPr lang="tr-T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3712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1D5BAD68-69E3-4909-9AF5-4FBFCD92A76C}" type="datetimeFigureOut">
              <a:rPr lang="tr-TR" smtClean="0"/>
              <a:t>10.08.2022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6325362-A5AD-4D25-A320-4CFCE8A3E0A9}" type="slidenum">
              <a:rPr lang="tr-TR" smtClean="0"/>
              <a:t>‹#›</a:t>
            </a:fld>
            <a:endParaRPr lang="tr-TR"/>
          </a:p>
        </p:txBody>
      </p:sp>
    </p:spTree>
    <p:extLst>
      <p:ext uri="{BB962C8B-B14F-4D97-AF65-F5344CB8AC3E}">
        <p14:creationId xmlns:p14="http://schemas.microsoft.com/office/powerpoint/2010/main" val="58403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1D5BAD68-69E3-4909-9AF5-4FBFCD92A76C}" type="datetimeFigureOut">
              <a:rPr lang="tr-TR" smtClean="0"/>
              <a:t>10.08.2022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6325362-A5AD-4D25-A320-4CFCE8A3E0A9}" type="slidenum">
              <a:rPr lang="tr-TR" smtClean="0"/>
              <a:t>‹#›</a:t>
            </a:fld>
            <a:endParaRPr lang="tr-T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3835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1D5BAD68-69E3-4909-9AF5-4FBFCD92A76C}" type="datetimeFigureOut">
              <a:rPr lang="tr-TR" smtClean="0"/>
              <a:t>10.08.2022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6325362-A5AD-4D25-A320-4CFCE8A3E0A9}" type="slidenum">
              <a:rPr lang="tr-TR" smtClean="0"/>
              <a:t>‹#›</a:t>
            </a:fld>
            <a:endParaRPr lang="tr-T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0132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D5BAD68-69E3-4909-9AF5-4FBFCD92A76C}" type="datetimeFigureOut">
              <a:rPr lang="tr-TR" smtClean="0"/>
              <a:t>10.08.2022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6325362-A5AD-4D25-A320-4CFCE8A3E0A9}"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6179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D5BAD68-69E3-4909-9AF5-4FBFCD92A76C}" type="datetimeFigureOut">
              <a:rPr lang="tr-TR" smtClean="0"/>
              <a:t>10.08.2022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6325362-A5AD-4D25-A320-4CFCE8A3E0A9}" type="slidenum">
              <a:rPr lang="tr-TR" smtClean="0"/>
              <a:t>‹#›</a:t>
            </a:fld>
            <a:endParaRPr lang="tr-T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2035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D5BAD68-69E3-4909-9AF5-4FBFCD92A76C}" type="datetimeFigureOut">
              <a:rPr lang="tr-TR" smtClean="0"/>
              <a:t>10.08.2022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6325362-A5AD-4D25-A320-4CFCE8A3E0A9}" type="slidenum">
              <a:rPr lang="tr-TR" smtClean="0"/>
              <a:t>‹#›</a:t>
            </a:fld>
            <a:endParaRPr lang="tr-TR"/>
          </a:p>
        </p:txBody>
      </p:sp>
    </p:spTree>
    <p:extLst>
      <p:ext uri="{BB962C8B-B14F-4D97-AF65-F5344CB8AC3E}">
        <p14:creationId xmlns:p14="http://schemas.microsoft.com/office/powerpoint/2010/main" val="2666117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1D5BAD68-69E3-4909-9AF5-4FBFCD92A76C}" type="datetimeFigureOut">
              <a:rPr lang="tr-TR" smtClean="0"/>
              <a:t>10.08.2022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6325362-A5AD-4D25-A320-4CFCE8A3E0A9}" type="slidenum">
              <a:rPr lang="tr-TR" smtClean="0"/>
              <a:t>‹#›</a:t>
            </a:fld>
            <a:endParaRPr lang="tr-T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698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1D5BAD68-69E3-4909-9AF5-4FBFCD92A76C}" type="datetimeFigureOut">
              <a:rPr lang="tr-TR" smtClean="0"/>
              <a:t>10.08.2022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6325362-A5AD-4D25-A320-4CFCE8A3E0A9}" type="slidenum">
              <a:rPr lang="tr-TR" smtClean="0"/>
              <a:t>‹#›</a:t>
            </a:fld>
            <a:endParaRPr lang="tr-TR"/>
          </a:p>
        </p:txBody>
      </p:sp>
    </p:spTree>
    <p:extLst>
      <p:ext uri="{BB962C8B-B14F-4D97-AF65-F5344CB8AC3E}">
        <p14:creationId xmlns:p14="http://schemas.microsoft.com/office/powerpoint/2010/main" val="2820965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1D5BAD68-69E3-4909-9AF5-4FBFCD92A76C}" type="datetimeFigureOut">
              <a:rPr lang="tr-TR" smtClean="0"/>
              <a:t>10.08.2022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6325362-A5AD-4D25-A320-4CFCE8A3E0A9}" type="slidenum">
              <a:rPr lang="tr-TR" smtClean="0"/>
              <a:t>‹#›</a:t>
            </a:fld>
            <a:endParaRPr lang="tr-T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735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1D5BAD68-69E3-4909-9AF5-4FBFCD92A76C}" type="datetimeFigureOut">
              <a:rPr lang="tr-TR" smtClean="0"/>
              <a:t>10.08.2022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6325362-A5AD-4D25-A320-4CFCE8A3E0A9}"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669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5BAD68-69E3-4909-9AF5-4FBFCD92A76C}" type="datetimeFigureOut">
              <a:rPr lang="tr-TR" smtClean="0"/>
              <a:t>10.08.2022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6325362-A5AD-4D25-A320-4CFCE8A3E0A9}" type="slidenum">
              <a:rPr lang="tr-TR" smtClean="0"/>
              <a:t>‹#›</a:t>
            </a:fld>
            <a:endParaRPr lang="tr-TR"/>
          </a:p>
        </p:txBody>
      </p:sp>
    </p:spTree>
    <p:extLst>
      <p:ext uri="{BB962C8B-B14F-4D97-AF65-F5344CB8AC3E}">
        <p14:creationId xmlns:p14="http://schemas.microsoft.com/office/powerpoint/2010/main" val="807417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D5BAD68-69E3-4909-9AF5-4FBFCD92A76C}" type="datetimeFigureOut">
              <a:rPr lang="tr-TR" smtClean="0"/>
              <a:t>10.08.2022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6325362-A5AD-4D25-A320-4CFCE8A3E0A9}" type="slidenum">
              <a:rPr lang="tr-TR" smtClean="0"/>
              <a:t>‹#›</a:t>
            </a:fld>
            <a:endParaRPr lang="tr-T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020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smtClean="0"/>
              <a:t>Asıl başlık stili için tıklatın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D5BAD68-69E3-4909-9AF5-4FBFCD92A76C}" type="datetimeFigureOut">
              <a:rPr lang="tr-TR" smtClean="0"/>
              <a:t>10.08.2022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6325362-A5AD-4D25-A320-4CFCE8A3E0A9}" type="slidenum">
              <a:rPr lang="tr-TR" smtClean="0"/>
              <a:t>‹#›</a:t>
            </a:fld>
            <a:endParaRPr lang="tr-TR"/>
          </a:p>
        </p:txBody>
      </p:sp>
    </p:spTree>
    <p:extLst>
      <p:ext uri="{BB962C8B-B14F-4D97-AF65-F5344CB8AC3E}">
        <p14:creationId xmlns:p14="http://schemas.microsoft.com/office/powerpoint/2010/main" val="3914321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5BAD68-69E3-4909-9AF5-4FBFCD92A76C}" type="datetimeFigureOut">
              <a:rPr lang="tr-TR" smtClean="0"/>
              <a:t>10.08.2022</a:t>
            </a:fld>
            <a:endParaRPr lang="tr-T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325362-A5AD-4D25-A320-4CFCE8A3E0A9}" type="slidenum">
              <a:rPr lang="tr-TR" smtClean="0"/>
              <a:t>‹#›</a:t>
            </a:fld>
            <a:endParaRPr lang="tr-TR"/>
          </a:p>
        </p:txBody>
      </p:sp>
    </p:spTree>
    <p:extLst>
      <p:ext uri="{BB962C8B-B14F-4D97-AF65-F5344CB8AC3E}">
        <p14:creationId xmlns:p14="http://schemas.microsoft.com/office/powerpoint/2010/main" val="656974012"/>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fontScale="90000"/>
          </a:bodyPr>
          <a:lstStyle/>
          <a:p>
            <a:r>
              <a:rPr lang="tr-TR" dirty="0" err="1" smtClean="0">
                <a:solidFill>
                  <a:schemeClr val="tx2"/>
                </a:solidFill>
              </a:rPr>
              <a:t>Wireshark</a:t>
            </a:r>
            <a:r>
              <a:rPr lang="tr-TR" dirty="0"/>
              <a:t/>
            </a:r>
            <a:br>
              <a:rPr lang="tr-TR" dirty="0"/>
            </a:br>
            <a:endParaRPr lang="tr-TR" dirty="0"/>
          </a:p>
        </p:txBody>
      </p:sp>
      <p:sp>
        <p:nvSpPr>
          <p:cNvPr id="3" name="Alt Başlık 2"/>
          <p:cNvSpPr>
            <a:spLocks noGrp="1"/>
          </p:cNvSpPr>
          <p:nvPr>
            <p:ph type="subTitle" idx="1"/>
          </p:nvPr>
        </p:nvSpPr>
        <p:spPr/>
        <p:txBody>
          <a:bodyPr>
            <a:normAutofit fontScale="40000" lnSpcReduction="20000"/>
          </a:bodyPr>
          <a:lstStyle/>
          <a:p>
            <a:pPr algn="l"/>
            <a:r>
              <a:rPr lang="tr-TR" sz="2500" dirty="0" smtClean="0"/>
              <a:t>Ekip Üyeleri ve Görevleri :</a:t>
            </a:r>
          </a:p>
          <a:p>
            <a:pPr algn="l"/>
            <a:endParaRPr lang="tr-TR" sz="1600" dirty="0" smtClean="0"/>
          </a:p>
          <a:p>
            <a:pPr algn="l"/>
            <a:r>
              <a:rPr lang="tr-TR" sz="2500" dirty="0" smtClean="0"/>
              <a:t>Hidayet Can ULUBAŞ :  Uygulama bilgisi ve DNS için filtreler</a:t>
            </a:r>
          </a:p>
          <a:p>
            <a:pPr algn="l"/>
            <a:r>
              <a:rPr lang="tr-TR" sz="2500" dirty="0" smtClean="0"/>
              <a:t>Hazel OKTAY :  DHCP , internet protokol için araştırma ve filtreler</a:t>
            </a:r>
          </a:p>
          <a:p>
            <a:pPr algn="l"/>
            <a:r>
              <a:rPr lang="tr-TR" sz="2500" dirty="0" smtClean="0"/>
              <a:t>Halil İbrahim YILDIZ :  ARP  ve FTP için filtreler  </a:t>
            </a:r>
          </a:p>
          <a:p>
            <a:pPr algn="l"/>
            <a:r>
              <a:rPr lang="tr-TR" sz="2500" dirty="0" smtClean="0"/>
              <a:t>Furkan BAŞAN :   HTTP ve TCP için filtreler</a:t>
            </a:r>
            <a:endParaRPr lang="tr-TR" sz="2500" dirty="0"/>
          </a:p>
        </p:txBody>
      </p:sp>
    </p:spTree>
    <p:extLst>
      <p:ext uri="{BB962C8B-B14F-4D97-AF65-F5344CB8AC3E}">
        <p14:creationId xmlns:p14="http://schemas.microsoft.com/office/powerpoint/2010/main" val="36231908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çerik Yer Tutucusu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3272" y="1546811"/>
            <a:ext cx="9850470" cy="3650831"/>
          </a:xfrm>
        </p:spPr>
      </p:pic>
    </p:spTree>
    <p:extLst>
      <p:ext uri="{BB962C8B-B14F-4D97-AF65-F5344CB8AC3E}">
        <p14:creationId xmlns:p14="http://schemas.microsoft.com/office/powerpoint/2010/main" val="65438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b="1" dirty="0"/>
              <a:t>TCP Nedir</a:t>
            </a:r>
            <a:r>
              <a:rPr lang="tr-TR" sz="4000" b="1" dirty="0" smtClean="0"/>
              <a:t>?</a:t>
            </a:r>
            <a:endParaRPr lang="tr-TR" sz="4000" dirty="0"/>
          </a:p>
        </p:txBody>
      </p:sp>
      <p:sp>
        <p:nvSpPr>
          <p:cNvPr id="3" name="İçerik Yer Tutucusu 2"/>
          <p:cNvSpPr>
            <a:spLocks noGrp="1"/>
          </p:cNvSpPr>
          <p:nvPr>
            <p:ph idx="1"/>
          </p:nvPr>
        </p:nvSpPr>
        <p:spPr/>
        <p:txBody>
          <a:bodyPr>
            <a:normAutofit fontScale="92500" lnSpcReduction="10000"/>
          </a:bodyPr>
          <a:lstStyle/>
          <a:p>
            <a:r>
              <a:rPr lang="tr-TR" sz="2100" dirty="0"/>
              <a:t>TCP (</a:t>
            </a:r>
            <a:r>
              <a:rPr lang="tr-TR" sz="2100" b="1" dirty="0" err="1"/>
              <a:t>Transmission</a:t>
            </a:r>
            <a:r>
              <a:rPr lang="tr-TR" sz="2100" b="1" dirty="0"/>
              <a:t> Control Protocol</a:t>
            </a:r>
            <a:r>
              <a:rPr lang="tr-TR" sz="2100" dirty="0"/>
              <a:t>) bilgisayarlar arasındaki iletişimin, küçük paketler hâlinde ve kayıpsız olarak gerçekleştirilmesini sağlayan bir protokoldür. Aslında TCP (</a:t>
            </a:r>
            <a:r>
              <a:rPr lang="tr-TR" sz="2100" dirty="0" err="1"/>
              <a:t>Transmission</a:t>
            </a:r>
            <a:r>
              <a:rPr lang="tr-TR" sz="2100" dirty="0"/>
              <a:t> Control Protocol) protokolünün en önemli özelliği kimlik doğrulaması yapması ve veriyi karşı tarafa gönderirken veya alırken verinin bütünlüğünü sağlamasıdır. Gelişmiş bilgisayar ağlarında ortaya çıkan kayıpları önlemek için TCP protokolü yazılmıştır. </a:t>
            </a:r>
            <a:r>
              <a:rPr lang="tr-TR" sz="2100" b="1" dirty="0"/>
              <a:t>HTTP, HTTPS, POP3, SSH, SMTP, TELNET ve FTP</a:t>
            </a:r>
            <a:r>
              <a:rPr lang="tr-TR" sz="2100" dirty="0"/>
              <a:t> gibi günlük hayatta sıkça kullandığımız protokollerin veri iletimi TCP vasıtasıyla yapılır.</a:t>
            </a:r>
          </a:p>
          <a:p>
            <a:endParaRPr lang="tr-TR" sz="2100" dirty="0"/>
          </a:p>
          <a:p>
            <a:r>
              <a:rPr lang="tr-TR" sz="2100" dirty="0"/>
              <a:t>TCP protokolü ilk olarak 1974 yılında A Protokol </a:t>
            </a:r>
            <a:r>
              <a:rPr lang="tr-TR" sz="2100" dirty="0" err="1"/>
              <a:t>for</a:t>
            </a:r>
            <a:r>
              <a:rPr lang="tr-TR" sz="2100" dirty="0"/>
              <a:t> </a:t>
            </a:r>
            <a:r>
              <a:rPr lang="tr-TR" sz="2100" dirty="0" err="1"/>
              <a:t>Packet</a:t>
            </a:r>
            <a:r>
              <a:rPr lang="tr-TR" sz="2100" dirty="0"/>
              <a:t> Network </a:t>
            </a:r>
            <a:r>
              <a:rPr lang="tr-TR" sz="2100" dirty="0" err="1"/>
              <a:t>Intercommunication</a:t>
            </a:r>
            <a:r>
              <a:rPr lang="tr-TR" sz="2100" dirty="0"/>
              <a:t> adı verilen bir makalede* duyurulmuştur. Veri bölünerek paketler halinde karşı tarafa iletilmesi sebebiyle paket anahtarlamalı olarak nitelendirilmektedir.</a:t>
            </a:r>
          </a:p>
          <a:p>
            <a:endParaRPr lang="tr-TR" dirty="0"/>
          </a:p>
        </p:txBody>
      </p:sp>
    </p:spTree>
    <p:extLst>
      <p:ext uri="{BB962C8B-B14F-4D97-AF65-F5344CB8AC3E}">
        <p14:creationId xmlns:p14="http://schemas.microsoft.com/office/powerpoint/2010/main" val="1890089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 </a:t>
            </a:r>
            <a:r>
              <a:rPr lang="tr-TR" b="1" dirty="0"/>
              <a:t>TCP (</a:t>
            </a:r>
            <a:r>
              <a:rPr lang="tr-TR" b="1" dirty="0" err="1"/>
              <a:t>Transmission</a:t>
            </a:r>
            <a:r>
              <a:rPr lang="tr-TR" b="1" dirty="0"/>
              <a:t> Control Protocol) Nasıl Çalışır?</a:t>
            </a:r>
            <a:endParaRPr lang="tr-TR" dirty="0"/>
          </a:p>
        </p:txBody>
      </p:sp>
      <p:sp>
        <p:nvSpPr>
          <p:cNvPr id="3" name="İçerik Yer Tutucusu 2"/>
          <p:cNvSpPr>
            <a:spLocks noGrp="1"/>
          </p:cNvSpPr>
          <p:nvPr>
            <p:ph idx="1"/>
          </p:nvPr>
        </p:nvSpPr>
        <p:spPr/>
        <p:txBody>
          <a:bodyPr>
            <a:normAutofit fontScale="70000" lnSpcReduction="20000"/>
          </a:bodyPr>
          <a:lstStyle/>
          <a:p>
            <a:r>
              <a:rPr lang="tr-TR" dirty="0"/>
              <a:t>TCP protokolünün çalışma mantığı üç başlıkta incelenebilir. </a:t>
            </a:r>
            <a:r>
              <a:rPr lang="tr-TR" b="1" dirty="0"/>
              <a:t>Birinci </a:t>
            </a:r>
            <a:r>
              <a:rPr lang="tr-TR" dirty="0"/>
              <a:t>aşamada hedefe bir bağlantı isteği gönderilir. </a:t>
            </a:r>
            <a:r>
              <a:rPr lang="tr-TR" b="1" dirty="0"/>
              <a:t>İkinci </a:t>
            </a:r>
            <a:r>
              <a:rPr lang="tr-TR" dirty="0"/>
              <a:t>aşamada bağlantının gerçekleştiği onaylanır ve veri transferi başlar. </a:t>
            </a:r>
            <a:r>
              <a:rPr lang="tr-TR" b="1" dirty="0"/>
              <a:t>Üçüncü </a:t>
            </a:r>
            <a:r>
              <a:rPr lang="tr-TR" dirty="0"/>
              <a:t>aşamada ise veri transferinin tamamlandığı taraflara iletilerek bağlantı sonlandırılır. Bu üç aşamanın gerçekleşmesi ‘’</a:t>
            </a:r>
            <a:r>
              <a:rPr lang="tr-TR" dirty="0" err="1"/>
              <a:t>State</a:t>
            </a:r>
            <a:r>
              <a:rPr lang="tr-TR" dirty="0"/>
              <a:t>’’ işlemi olarak tanımlanır</a:t>
            </a:r>
            <a:r>
              <a:rPr lang="tr-TR" dirty="0" smtClean="0"/>
              <a:t>.</a:t>
            </a:r>
            <a:endParaRPr lang="tr-TR" dirty="0"/>
          </a:p>
          <a:p>
            <a:pPr marL="0" indent="0">
              <a:buNone/>
            </a:pPr>
            <a:r>
              <a:rPr lang="tr-TR" b="1" dirty="0" err="1"/>
              <a:t>Wiresharkda</a:t>
            </a:r>
            <a:r>
              <a:rPr lang="tr-TR" b="1" dirty="0"/>
              <a:t> sıkça kullanılan TCP filtreleri  şunlardır :</a:t>
            </a:r>
          </a:p>
          <a:p>
            <a:pPr marL="0" indent="0">
              <a:buNone/>
            </a:pPr>
            <a:endParaRPr lang="tr-TR" dirty="0"/>
          </a:p>
          <a:p>
            <a:pPr marL="0" indent="0">
              <a:buNone/>
            </a:pPr>
            <a:r>
              <a:rPr lang="tr-TR" dirty="0"/>
              <a:t>-</a:t>
            </a:r>
            <a:r>
              <a:rPr lang="tr-TR" dirty="0" err="1"/>
              <a:t>tcp.flags.syn</a:t>
            </a:r>
            <a:r>
              <a:rPr lang="tr-TR" dirty="0"/>
              <a:t>==1</a:t>
            </a:r>
          </a:p>
          <a:p>
            <a:pPr marL="0" indent="0">
              <a:buNone/>
            </a:pPr>
            <a:r>
              <a:rPr lang="tr-TR" dirty="0"/>
              <a:t>-</a:t>
            </a:r>
            <a:r>
              <a:rPr lang="tr-TR" dirty="0" err="1"/>
              <a:t>tcp.port</a:t>
            </a:r>
            <a:r>
              <a:rPr lang="tr-TR" dirty="0"/>
              <a:t> == X                                                                       (X Yerine port numarası yazılır. </a:t>
            </a:r>
            <a:r>
              <a:rPr lang="tr-TR" dirty="0" err="1"/>
              <a:t>Örn</a:t>
            </a:r>
            <a:r>
              <a:rPr lang="tr-TR" dirty="0"/>
              <a:t>. 80,443… gibi)</a:t>
            </a:r>
          </a:p>
          <a:p>
            <a:pPr marL="0" indent="0">
              <a:buNone/>
            </a:pPr>
            <a:r>
              <a:rPr lang="tr-TR" dirty="0"/>
              <a:t>-</a:t>
            </a:r>
            <a:r>
              <a:rPr lang="tr-TR" dirty="0" err="1"/>
              <a:t>tcp.dstport</a:t>
            </a:r>
            <a:r>
              <a:rPr lang="tr-TR" dirty="0"/>
              <a:t> == X</a:t>
            </a:r>
          </a:p>
          <a:p>
            <a:pPr marL="0" indent="0">
              <a:buNone/>
            </a:pPr>
            <a:r>
              <a:rPr lang="tr-TR" dirty="0"/>
              <a:t>-</a:t>
            </a:r>
            <a:r>
              <a:rPr lang="tr-TR" dirty="0" err="1"/>
              <a:t>tcp.srcport</a:t>
            </a:r>
            <a:r>
              <a:rPr lang="tr-TR" dirty="0"/>
              <a:t> == X</a:t>
            </a:r>
          </a:p>
          <a:p>
            <a:endParaRPr lang="tr-TR" dirty="0"/>
          </a:p>
        </p:txBody>
      </p:sp>
    </p:spTree>
    <p:extLst>
      <p:ext uri="{BB962C8B-B14F-4D97-AF65-F5344CB8AC3E}">
        <p14:creationId xmlns:p14="http://schemas.microsoft.com/office/powerpoint/2010/main" val="109729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1213" y="1546811"/>
            <a:ext cx="10059287" cy="3747085"/>
          </a:xfrm>
        </p:spPr>
      </p:pic>
    </p:spTree>
    <p:extLst>
      <p:ext uri="{BB962C8B-B14F-4D97-AF65-F5344CB8AC3E}">
        <p14:creationId xmlns:p14="http://schemas.microsoft.com/office/powerpoint/2010/main" val="326557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5812" y="1610979"/>
            <a:ext cx="9903636" cy="3682915"/>
          </a:xfrm>
        </p:spPr>
      </p:pic>
    </p:spTree>
    <p:extLst>
      <p:ext uri="{BB962C8B-B14F-4D97-AF65-F5344CB8AC3E}">
        <p14:creationId xmlns:p14="http://schemas.microsoft.com/office/powerpoint/2010/main" val="13159577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DHCP </a:t>
            </a:r>
          </a:p>
        </p:txBody>
      </p:sp>
      <p:sp>
        <p:nvSpPr>
          <p:cNvPr id="3" name="İçerik Yer Tutucusu 2"/>
          <p:cNvSpPr>
            <a:spLocks noGrp="1"/>
          </p:cNvSpPr>
          <p:nvPr>
            <p:ph idx="1"/>
          </p:nvPr>
        </p:nvSpPr>
        <p:spPr/>
        <p:txBody>
          <a:bodyPr>
            <a:normAutofit fontScale="70000" lnSpcReduction="20000"/>
          </a:bodyPr>
          <a:lstStyle/>
          <a:p>
            <a:r>
              <a:rPr lang="tr-TR" dirty="0"/>
              <a:t>DHCP, dahili bir protokol olan Dinamik Ana Bilgisayar Yapılandırma Protokolü anlamına gelir. Ağa bağlı bilgisayarların IP adreslerini dinamik olarak almalarının bir yoludur; ve hem kablolu hem de kablosuz </a:t>
            </a:r>
            <a:r>
              <a:rPr lang="tr-TR" dirty="0" err="1"/>
              <a:t>LAN'larda</a:t>
            </a:r>
            <a:r>
              <a:rPr lang="tr-TR" dirty="0"/>
              <a:t> kullanılır</a:t>
            </a:r>
          </a:p>
          <a:p>
            <a:r>
              <a:rPr lang="tr-TR" dirty="0"/>
              <a:t>DHCP sunucusunun önemli özelliklerinden biri, IP adresi çakışmasını önlemeleridir . Ağda, her web sitesi benzersiz olarak atanan IP adresi ile tanınır, ancak tüm IP adreslerini hatırlamak mümkün değildir, bu nedenle bunu çözmek için DNS (Domain Name Server) protokolü kurtarmaya gelir</a:t>
            </a:r>
            <a:r>
              <a:rPr lang="tr-TR" dirty="0" smtClean="0"/>
              <a:t>.</a:t>
            </a:r>
          </a:p>
          <a:p>
            <a:r>
              <a:rPr lang="tr-TR" dirty="0"/>
              <a:t>Her  iki  protokol  de  hayati  bir  rol  oynamaktadır  ve  önemi  vardır,  bu  nedenle  güvenlik  önemli  bir  görevdir.</a:t>
            </a:r>
          </a:p>
          <a:p>
            <a:r>
              <a:rPr lang="tr-TR" dirty="0"/>
              <a:t>Bu  nedenle,  DNS,  URL'nin  IP  adresine  çözümlenmesi  için  kullanılırken,  ana  bilgisayarlara  bir  IP  adresi  atamak  için  DHCP  kullanılır.  Her  iki  protokol  de  bağımsız  hizmetlerdir  ve  aynı  sunucuda  veya  farklı  sunucularda  çalışabilir .</a:t>
            </a:r>
          </a:p>
          <a:p>
            <a:endParaRPr lang="tr-TR" dirty="0"/>
          </a:p>
          <a:p>
            <a:endParaRPr lang="tr-TR" sz="2000" dirty="0"/>
          </a:p>
          <a:p>
            <a:endParaRPr lang="tr-TR" dirty="0"/>
          </a:p>
        </p:txBody>
      </p:sp>
    </p:spTree>
    <p:extLst>
      <p:ext uri="{BB962C8B-B14F-4D97-AF65-F5344CB8AC3E}">
        <p14:creationId xmlns:p14="http://schemas.microsoft.com/office/powerpoint/2010/main" val="21288440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sz="4000" dirty="0"/>
              <a:t>DHCP </a:t>
            </a:r>
            <a:r>
              <a:rPr lang="tr-TR" sz="4000" dirty="0" smtClean="0"/>
              <a:t>SÜRECİ</a:t>
            </a:r>
            <a:br>
              <a:rPr lang="tr-TR" sz="4000" dirty="0" smtClean="0"/>
            </a:br>
            <a:endParaRPr lang="tr-TR" sz="4000" dirty="0"/>
          </a:p>
        </p:txBody>
      </p:sp>
      <p:sp>
        <p:nvSpPr>
          <p:cNvPr id="3" name="İçerik Yer Tutucusu 2"/>
          <p:cNvSpPr>
            <a:spLocks noGrp="1"/>
          </p:cNvSpPr>
          <p:nvPr>
            <p:ph idx="1"/>
          </p:nvPr>
        </p:nvSpPr>
        <p:spPr/>
        <p:txBody>
          <a:bodyPr/>
          <a:lstStyle/>
          <a:p>
            <a:r>
              <a:rPr lang="tr-TR" sz="2000" b="1" dirty="0"/>
              <a:t>1- DHCP </a:t>
            </a:r>
            <a:r>
              <a:rPr lang="tr-TR" sz="2000" b="1" dirty="0" smtClean="0"/>
              <a:t>keşfi</a:t>
            </a:r>
          </a:p>
          <a:p>
            <a:r>
              <a:rPr lang="tr-TR" sz="1600" dirty="0"/>
              <a:t>DHCP </a:t>
            </a:r>
            <a:r>
              <a:rPr lang="tr-TR" sz="1600" dirty="0" err="1"/>
              <a:t>discover</a:t>
            </a:r>
            <a:r>
              <a:rPr lang="tr-TR" sz="1600" dirty="0"/>
              <a:t> paketinin araştırılması, o ağa tek bir </a:t>
            </a:r>
            <a:r>
              <a:rPr lang="tr-TR" sz="1600" dirty="0" err="1"/>
              <a:t>pc</a:t>
            </a:r>
            <a:r>
              <a:rPr lang="tr-TR" sz="1600" dirty="0"/>
              <a:t> </a:t>
            </a:r>
            <a:r>
              <a:rPr lang="tr-TR" sz="1600" dirty="0" err="1"/>
              <a:t>nin</a:t>
            </a:r>
            <a:r>
              <a:rPr lang="tr-TR" sz="1600" dirty="0"/>
              <a:t> bağlı olduğu bir ev ağında gerçekleştirilmiştir. </a:t>
            </a:r>
            <a:r>
              <a:rPr lang="tr-TR" sz="1600" dirty="0" err="1"/>
              <a:t>Pc</a:t>
            </a:r>
            <a:r>
              <a:rPr lang="tr-TR" sz="1600" dirty="0"/>
              <a:t> </a:t>
            </a:r>
            <a:r>
              <a:rPr lang="tr-TR" sz="1600" dirty="0" err="1"/>
              <a:t>nin</a:t>
            </a:r>
            <a:r>
              <a:rPr lang="tr-TR" sz="1600" dirty="0"/>
              <a:t> DHCP sunucusuna bir mesaj yayınladığı dört farlı paket alışverişi olmuştur. DHCP sunucusunun işlevi, DHCP istemcisine yanıttır ve tek noktaya yayın olan bir IP adresi atar </a:t>
            </a:r>
            <a:r>
              <a:rPr lang="tr-TR" sz="1600" dirty="0" smtClean="0"/>
              <a:t>.</a:t>
            </a:r>
          </a:p>
          <a:p>
            <a:endParaRPr lang="tr-TR" dirty="0"/>
          </a:p>
          <a:p>
            <a:endParaRPr lang="tr-TR" dirty="0" smtClean="0"/>
          </a:p>
          <a:p>
            <a:endParaRPr lang="tr-TR" dirty="0"/>
          </a:p>
          <a:p>
            <a:endParaRPr lang="tr-TR" dirty="0" smtClean="0"/>
          </a:p>
          <a:p>
            <a:endParaRPr lang="tr-TR" dirty="0"/>
          </a:p>
          <a:p>
            <a:endParaRPr lang="tr-TR" dirty="0"/>
          </a:p>
        </p:txBody>
      </p:sp>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9993" y="3753853"/>
            <a:ext cx="5592012" cy="2245894"/>
          </a:xfrm>
          <a:prstGeom prst="rect">
            <a:avLst/>
          </a:prstGeom>
        </p:spPr>
      </p:pic>
    </p:spTree>
    <p:extLst>
      <p:ext uri="{BB962C8B-B14F-4D97-AF65-F5344CB8AC3E}">
        <p14:creationId xmlns:p14="http://schemas.microsoft.com/office/powerpoint/2010/main" val="5338079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DHCP SÜRECİ</a:t>
            </a:r>
          </a:p>
        </p:txBody>
      </p:sp>
      <p:sp>
        <p:nvSpPr>
          <p:cNvPr id="3" name="İçerik Yer Tutucusu 2"/>
          <p:cNvSpPr>
            <a:spLocks noGrp="1"/>
          </p:cNvSpPr>
          <p:nvPr>
            <p:ph idx="1"/>
          </p:nvPr>
        </p:nvSpPr>
        <p:spPr>
          <a:xfrm>
            <a:off x="1058779" y="2556932"/>
            <a:ext cx="9837818" cy="3506984"/>
          </a:xfrm>
        </p:spPr>
        <p:txBody>
          <a:bodyPr>
            <a:normAutofit/>
          </a:bodyPr>
          <a:lstStyle/>
          <a:p>
            <a:r>
              <a:rPr lang="tr-TR" sz="1800" b="1" dirty="0"/>
              <a:t>2-DHCP teklifi </a:t>
            </a:r>
            <a:endParaRPr lang="tr-TR" sz="1800" b="1" dirty="0" smtClean="0"/>
          </a:p>
          <a:p>
            <a:r>
              <a:rPr lang="tr-TR" sz="1500" dirty="0"/>
              <a:t>Sunucu bir DHCP teklifi ile yanıt verir, ancak farklı bir DHCP sunucusundan çok fazla teklif varsa istemci ilk teklifi kabul eder.  DHCP sunucusundan gelen teklif bir IP adresinin müşteriye tahsis edileceğinin güvencesi ; ancak , sunucu genellikle adresi, istemci resmi olarak adresi talep etme şansı bulana kadar saklar.</a:t>
            </a:r>
          </a:p>
          <a:p>
            <a:pPr>
              <a:buFontTx/>
              <a:buChar char="-"/>
            </a:pPr>
            <a:r>
              <a:rPr lang="tr-TR" sz="1500" dirty="0"/>
              <a:t>DHCP istemcisine sunulan IP adresi kiralamaya yöneliktir. Burada istemciye sunulan kiralama süresi bir saattir. Bu kira süresi dolduktan sonra yenilemeyecektir.</a:t>
            </a:r>
          </a:p>
          <a:p>
            <a:pPr>
              <a:buFontTx/>
              <a:buChar char="-"/>
            </a:pPr>
            <a:r>
              <a:rPr lang="tr-TR" sz="1500" dirty="0"/>
              <a:t>Yeniden bağlanma süresi değeri 52 dakika 30 saniyedir.</a:t>
            </a:r>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3306" y="4001309"/>
            <a:ext cx="3497180" cy="2209661"/>
          </a:xfrm>
          <a:prstGeom prst="rect">
            <a:avLst/>
          </a:prstGeom>
        </p:spPr>
      </p:pic>
    </p:spTree>
    <p:extLst>
      <p:ext uri="{BB962C8B-B14F-4D97-AF65-F5344CB8AC3E}">
        <p14:creationId xmlns:p14="http://schemas.microsoft.com/office/powerpoint/2010/main" val="16998863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DHCP SÜRECİ</a:t>
            </a:r>
          </a:p>
        </p:txBody>
      </p:sp>
      <p:sp>
        <p:nvSpPr>
          <p:cNvPr id="3" name="İçerik Yer Tutucusu 2"/>
          <p:cNvSpPr>
            <a:spLocks noGrp="1"/>
          </p:cNvSpPr>
          <p:nvPr>
            <p:ph idx="1"/>
          </p:nvPr>
        </p:nvSpPr>
        <p:spPr/>
        <p:txBody>
          <a:bodyPr/>
          <a:lstStyle/>
          <a:p>
            <a:r>
              <a:rPr lang="tr-TR" sz="2000" b="1" dirty="0"/>
              <a:t>3- </a:t>
            </a:r>
            <a:r>
              <a:rPr lang="tr-TR" sz="2000" b="1" dirty="0" smtClean="0"/>
              <a:t>DHCP TALEBİ</a:t>
            </a:r>
          </a:p>
          <a:p>
            <a:r>
              <a:rPr lang="tr-TR" sz="1800" dirty="0"/>
              <a:t>İstemci, teklifi reddedilen IP </a:t>
            </a:r>
            <a:r>
              <a:rPr lang="tr-TR" sz="1800" dirty="0" err="1"/>
              <a:t>yi</a:t>
            </a:r>
            <a:r>
              <a:rPr lang="tr-TR" sz="1800" dirty="0"/>
              <a:t> kabul ettiğine dair DHCP isteği gönderir ve varsa diğer sunuculardan gelen diğer teklifleri reddeder.</a:t>
            </a:r>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3663" y="3449052"/>
            <a:ext cx="6634342" cy="2426815"/>
          </a:xfrm>
          <a:prstGeom prst="rect">
            <a:avLst/>
          </a:prstGeom>
        </p:spPr>
      </p:pic>
    </p:spTree>
    <p:extLst>
      <p:ext uri="{BB962C8B-B14F-4D97-AF65-F5344CB8AC3E}">
        <p14:creationId xmlns:p14="http://schemas.microsoft.com/office/powerpoint/2010/main" val="2566359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t>DHCP </a:t>
            </a:r>
            <a:r>
              <a:rPr lang="tr-TR" dirty="0" smtClean="0"/>
              <a:t>SÜRECİ</a:t>
            </a:r>
            <a:endParaRPr lang="tr-TR" dirty="0"/>
          </a:p>
        </p:txBody>
      </p:sp>
      <p:sp>
        <p:nvSpPr>
          <p:cNvPr id="3" name="İçerik Yer Tutucusu 2"/>
          <p:cNvSpPr>
            <a:spLocks noGrp="1"/>
          </p:cNvSpPr>
          <p:nvPr>
            <p:ph idx="1"/>
          </p:nvPr>
        </p:nvSpPr>
        <p:spPr/>
        <p:txBody>
          <a:bodyPr>
            <a:normAutofit fontScale="77500" lnSpcReduction="20000"/>
          </a:bodyPr>
          <a:lstStyle/>
          <a:p>
            <a:r>
              <a:rPr lang="tr-TR" sz="2300" dirty="0"/>
              <a:t>4- DHCP ACK( TEK NOKTAYA </a:t>
            </a:r>
            <a:r>
              <a:rPr lang="tr-TR" sz="2300" dirty="0" smtClean="0"/>
              <a:t>YAYIN)</a:t>
            </a:r>
          </a:p>
          <a:p>
            <a:r>
              <a:rPr lang="tr-TR" sz="2300" dirty="0"/>
              <a:t>DHCP sunucusu ek ağ parametreleri içeren DHCP ACK </a:t>
            </a:r>
            <a:r>
              <a:rPr lang="tr-TR" sz="2300" dirty="0" err="1"/>
              <a:t>yi</a:t>
            </a:r>
            <a:r>
              <a:rPr lang="tr-TR" sz="2300" dirty="0"/>
              <a:t> geri gönderir.</a:t>
            </a:r>
          </a:p>
          <a:p>
            <a:pPr>
              <a:buFontTx/>
              <a:buChar char="-"/>
            </a:pPr>
            <a:r>
              <a:rPr lang="tr-TR" sz="2300" dirty="0"/>
              <a:t>DHCP sunucusu IP adresini istemciye atayacaktır. 192.168.43.182 ve bu IP adresini kiralama süresi sona erene kadar daha fazla kullanım için bloke eder.</a:t>
            </a:r>
          </a:p>
          <a:p>
            <a:pPr>
              <a:buFontTx/>
              <a:buChar char="-"/>
            </a:pPr>
            <a:r>
              <a:rPr lang="tr-TR" sz="2300" dirty="0"/>
              <a:t>Kira süresi sona erdikten sonra istemciden alınacak ve DHCP havuzundan kullanılabilir hale gelecektir.</a:t>
            </a:r>
          </a:p>
          <a:p>
            <a:pPr>
              <a:buFontTx/>
              <a:buChar char="-"/>
            </a:pPr>
            <a:r>
              <a:rPr lang="tr-TR" sz="2300" dirty="0"/>
              <a:t>Yenileme süresi 30 dakikadır.</a:t>
            </a:r>
          </a:p>
          <a:p>
            <a:pPr>
              <a:buFontTx/>
              <a:buChar char="-"/>
            </a:pPr>
            <a:r>
              <a:rPr lang="tr-TR" sz="2300" dirty="0"/>
              <a:t>Yeniden bağlanma süresi 52 dakika 30 saniyedir.</a:t>
            </a:r>
          </a:p>
          <a:p>
            <a:pPr>
              <a:buFontTx/>
              <a:buChar char="-"/>
            </a:pPr>
            <a:r>
              <a:rPr lang="tr-TR" sz="2300" dirty="0" err="1"/>
              <a:t>Ip</a:t>
            </a:r>
            <a:r>
              <a:rPr lang="tr-TR" sz="2300" dirty="0"/>
              <a:t> adresinin alt ağ maskesi 255.255.255.255.0 </a:t>
            </a:r>
            <a:r>
              <a:rPr lang="tr-TR" sz="2300" dirty="0" err="1"/>
              <a:t>dır</a:t>
            </a:r>
            <a:r>
              <a:rPr lang="tr-TR" sz="2300" dirty="0"/>
              <a:t>. Bu, sistemde 254 kullanılabilir IP adresi olabileceği anlamına gelir.</a:t>
            </a:r>
          </a:p>
          <a:p>
            <a:endParaRPr lang="tr-TR" dirty="0"/>
          </a:p>
        </p:txBody>
      </p:sp>
      <p:sp>
        <p:nvSpPr>
          <p:cNvPr id="4" name="İçerik Yer Tutucusu 2"/>
          <p:cNvSpPr txBox="1">
            <a:spLocks/>
          </p:cNvSpPr>
          <p:nvPr/>
        </p:nvSpPr>
        <p:spPr>
          <a:xfrm>
            <a:off x="1295402" y="2556932"/>
            <a:ext cx="9601196"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tr-TR"/>
          </a:p>
        </p:txBody>
      </p:sp>
    </p:spTree>
    <p:extLst>
      <p:ext uri="{BB962C8B-B14F-4D97-AF65-F5344CB8AC3E}">
        <p14:creationId xmlns:p14="http://schemas.microsoft.com/office/powerpoint/2010/main" val="2026920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err="1" smtClean="0"/>
              <a:t>Wireshark</a:t>
            </a:r>
            <a:r>
              <a:rPr lang="tr-TR" sz="4000" dirty="0" smtClean="0"/>
              <a:t> nedir ?</a:t>
            </a:r>
            <a:endParaRPr lang="tr-TR" sz="4000" dirty="0"/>
          </a:p>
        </p:txBody>
      </p:sp>
      <p:sp>
        <p:nvSpPr>
          <p:cNvPr id="3" name="İçerik Yer Tutucusu 2"/>
          <p:cNvSpPr>
            <a:spLocks noGrp="1"/>
          </p:cNvSpPr>
          <p:nvPr>
            <p:ph idx="1"/>
          </p:nvPr>
        </p:nvSpPr>
        <p:spPr/>
        <p:txBody>
          <a:bodyPr>
            <a:normAutofit fontScale="92500" lnSpcReduction="20000"/>
          </a:bodyPr>
          <a:lstStyle/>
          <a:p>
            <a:r>
              <a:rPr lang="tr-TR" sz="1800" b="1" dirty="0" err="1"/>
              <a:t>Wireshark</a:t>
            </a:r>
            <a:r>
              <a:rPr lang="tr-TR" sz="1800" dirty="0"/>
              <a:t> network trafiğinin, bir grafik </a:t>
            </a:r>
            <a:r>
              <a:rPr lang="tr-TR" sz="1800" dirty="0" err="1"/>
              <a:t>arayüz</a:t>
            </a:r>
            <a:r>
              <a:rPr lang="tr-TR" sz="1800" dirty="0"/>
              <a:t> üzerinden izlenmesini </a:t>
            </a:r>
            <a:r>
              <a:rPr lang="tr-TR" sz="1800" dirty="0" smtClean="0"/>
              <a:t>sağlayan programdır.</a:t>
            </a:r>
            <a:r>
              <a:rPr lang="tr-TR" sz="1800" dirty="0"/>
              <a:t> Uygulamanın kurulu olduğu bilgisayar üzerinden anlık network trafiği izlenebileceği gibi, </a:t>
            </a:r>
            <a:r>
              <a:rPr lang="tr-TR" sz="1800" dirty="0" err="1"/>
              <a:t>Wireshark</a:t>
            </a:r>
            <a:r>
              <a:rPr lang="tr-TR" sz="1800" dirty="0"/>
              <a:t> daha önce kaydedilmiş dosyaların incelenmesi amacı ile de kullanılabilir</a:t>
            </a:r>
            <a:r>
              <a:rPr lang="tr-TR" sz="1800" dirty="0" smtClean="0"/>
              <a:t>.</a:t>
            </a:r>
          </a:p>
          <a:p>
            <a:r>
              <a:rPr lang="tr-TR" sz="1800" dirty="0" err="1"/>
              <a:t>Ethereal</a:t>
            </a:r>
            <a:r>
              <a:rPr lang="tr-TR" sz="1800" dirty="0"/>
              <a:t> adıyla başladı ancak ticari marka sorunları nedeniyle Mayıs 2006’da </a:t>
            </a:r>
            <a:r>
              <a:rPr lang="tr-TR" sz="1800" dirty="0" err="1"/>
              <a:t>Wireshark</a:t>
            </a:r>
            <a:r>
              <a:rPr lang="tr-TR" sz="1800" dirty="0"/>
              <a:t> olarak yeniden adlandırıldı.</a:t>
            </a:r>
            <a:endParaRPr lang="tr-TR" sz="1800" dirty="0" smtClean="0"/>
          </a:p>
          <a:p>
            <a:r>
              <a:rPr lang="tr-TR" sz="1800" dirty="0" smtClean="0"/>
              <a:t>Ücretsiz bir sistemdir.</a:t>
            </a:r>
          </a:p>
          <a:p>
            <a:r>
              <a:rPr lang="tr-TR" sz="1900" b="1" dirty="0" err="1"/>
              <a:t>Wireshark</a:t>
            </a:r>
            <a:r>
              <a:rPr lang="tr-TR" sz="1900" b="1" dirty="0"/>
              <a:t> Aracının Kullanım Alanları</a:t>
            </a:r>
            <a:endParaRPr lang="tr-TR" sz="1900" dirty="0"/>
          </a:p>
          <a:p>
            <a:r>
              <a:rPr lang="tr-TR" sz="1900" dirty="0"/>
              <a:t>-Protokol hatalarını çözümlemek,</a:t>
            </a:r>
            <a:br>
              <a:rPr lang="tr-TR" sz="1900" dirty="0"/>
            </a:br>
            <a:r>
              <a:rPr lang="tr-TR" sz="1900" dirty="0"/>
              <a:t>-Paket analiz işlemleri,</a:t>
            </a:r>
            <a:br>
              <a:rPr lang="tr-TR" sz="1900" dirty="0"/>
            </a:br>
            <a:r>
              <a:rPr lang="tr-TR" sz="1900" dirty="0"/>
              <a:t>-Ağ içerisindeki hataları tespit etmek,</a:t>
            </a:r>
            <a:br>
              <a:rPr lang="tr-TR" sz="1900" dirty="0"/>
            </a:br>
            <a:r>
              <a:rPr lang="tr-TR" sz="1900" dirty="0"/>
              <a:t>-Ağ hakkındaki istatistikleri görüntüleyebilmek,</a:t>
            </a:r>
          </a:p>
          <a:p>
            <a:endParaRPr lang="tr-TR" sz="1800" dirty="0" smtClean="0"/>
          </a:p>
          <a:p>
            <a:endParaRPr lang="tr-TR" sz="1800" dirty="0"/>
          </a:p>
        </p:txBody>
      </p:sp>
    </p:spTree>
    <p:extLst>
      <p:ext uri="{BB962C8B-B14F-4D97-AF65-F5344CB8AC3E}">
        <p14:creationId xmlns:p14="http://schemas.microsoft.com/office/powerpoint/2010/main" val="5657674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DHCP ACK</a:t>
            </a: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4012" y="2598676"/>
            <a:ext cx="5163976" cy="3588741"/>
          </a:xfrm>
        </p:spPr>
      </p:pic>
    </p:spTree>
    <p:extLst>
      <p:ext uri="{BB962C8B-B14F-4D97-AF65-F5344CB8AC3E}">
        <p14:creationId xmlns:p14="http://schemas.microsoft.com/office/powerpoint/2010/main" val="392278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Başlangıç Ekran Görüntüsü</a:t>
            </a:r>
            <a:endParaRPr lang="tr-TR" sz="4000"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4978" y="2557463"/>
            <a:ext cx="4849388" cy="3317875"/>
          </a:xfrm>
        </p:spPr>
      </p:pic>
    </p:spTree>
    <p:extLst>
      <p:ext uri="{BB962C8B-B14F-4D97-AF65-F5344CB8AC3E}">
        <p14:creationId xmlns:p14="http://schemas.microsoft.com/office/powerpoint/2010/main" val="1241203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DNS için filtreler</a:t>
            </a:r>
            <a:endParaRPr lang="tr-TR" sz="4000" dirty="0"/>
          </a:p>
        </p:txBody>
      </p:sp>
      <p:sp>
        <p:nvSpPr>
          <p:cNvPr id="3" name="İçerik Yer Tutucusu 2"/>
          <p:cNvSpPr>
            <a:spLocks noGrp="1"/>
          </p:cNvSpPr>
          <p:nvPr>
            <p:ph idx="1"/>
          </p:nvPr>
        </p:nvSpPr>
        <p:spPr/>
        <p:txBody>
          <a:bodyPr>
            <a:normAutofit/>
          </a:bodyPr>
          <a:lstStyle/>
          <a:p>
            <a:r>
              <a:rPr lang="tr-TR" sz="1800" dirty="0" err="1"/>
              <a:t>Wireshark'taki</a:t>
            </a:r>
            <a:r>
              <a:rPr lang="tr-TR" sz="1800" dirty="0"/>
              <a:t> yerleşik </a:t>
            </a:r>
            <a:r>
              <a:rPr lang="tr-TR" sz="1800" b="1" dirty="0" err="1"/>
              <a:t>dns</a:t>
            </a:r>
            <a:r>
              <a:rPr lang="tr-TR" sz="1800" b="1" dirty="0"/>
              <a:t> </a:t>
            </a:r>
            <a:r>
              <a:rPr lang="tr-TR" sz="1800" dirty="0"/>
              <a:t>filtresi yalnızca DNS protokolü trafiğini gösterir. </a:t>
            </a:r>
            <a:r>
              <a:rPr lang="tr-TR" sz="1800" dirty="0" err="1" smtClean="0"/>
              <a:t>AyrıcaDNS</a:t>
            </a:r>
            <a:r>
              <a:rPr lang="tr-TR" sz="1800" dirty="0" smtClean="0"/>
              <a:t> </a:t>
            </a:r>
            <a:r>
              <a:rPr lang="tr-TR" sz="1800" dirty="0"/>
              <a:t>trafiği varsayılan olarak </a:t>
            </a:r>
            <a:r>
              <a:rPr lang="tr-TR" sz="1800" dirty="0" err="1" smtClean="0"/>
              <a:t>Wireshark'ta</a:t>
            </a:r>
            <a:r>
              <a:rPr lang="tr-TR" sz="1800" dirty="0" smtClean="0"/>
              <a:t> </a:t>
            </a:r>
            <a:r>
              <a:rPr lang="tr-TR" sz="1800" dirty="0"/>
              <a:t>açık mavi renkte gösterilir</a:t>
            </a:r>
            <a:r>
              <a:rPr lang="tr-TR" sz="1800" dirty="0" smtClean="0"/>
              <a:t>.</a:t>
            </a:r>
          </a:p>
          <a:p>
            <a:r>
              <a:rPr lang="tr-TR" sz="1800" b="1" dirty="0" smtClean="0"/>
              <a:t>Filtreler :</a:t>
            </a:r>
          </a:p>
          <a:p>
            <a:r>
              <a:rPr lang="tr-TR" sz="1800" b="1" dirty="0" err="1" smtClean="0"/>
              <a:t>dns</a:t>
            </a:r>
            <a:r>
              <a:rPr lang="tr-TR" sz="1800" b="1" dirty="0" smtClean="0"/>
              <a:t> :  </a:t>
            </a:r>
            <a:r>
              <a:rPr lang="tr-TR" sz="1800" dirty="0" smtClean="0"/>
              <a:t>Yalnızca DNS trafiğini filtrelemek için kullanılır</a:t>
            </a:r>
            <a:endParaRPr lang="tr-TR" sz="1800" b="1" dirty="0" smtClean="0"/>
          </a:p>
          <a:p>
            <a:r>
              <a:rPr lang="tr-TR" sz="1800" b="1" dirty="0" err="1" smtClean="0"/>
              <a:t>dns.flags.response</a:t>
            </a:r>
            <a:r>
              <a:rPr lang="tr-TR" sz="1800" b="1" dirty="0" smtClean="0"/>
              <a:t> == 0  : </a:t>
            </a:r>
            <a:r>
              <a:rPr lang="tr-TR" sz="1800" dirty="0" smtClean="0"/>
              <a:t>Yalnızca DNS sorgularını filtrelemek için kullanılır.</a:t>
            </a:r>
          </a:p>
          <a:p>
            <a:r>
              <a:rPr lang="tr-TR" sz="1800" b="1" dirty="0" err="1" smtClean="0"/>
              <a:t>Dns.flags.response</a:t>
            </a:r>
            <a:r>
              <a:rPr lang="tr-TR" sz="1800" b="1" dirty="0" smtClean="0"/>
              <a:t> == 1 :  </a:t>
            </a:r>
            <a:r>
              <a:rPr lang="tr-TR" sz="1800" dirty="0" smtClean="0"/>
              <a:t>Yalnızca DNS yanıtlarını filtrelemek için kullanılır.</a:t>
            </a:r>
          </a:p>
          <a:p>
            <a:endParaRPr lang="tr-TR" sz="1800" b="1" dirty="0" smtClean="0"/>
          </a:p>
          <a:p>
            <a:endParaRPr lang="tr-TR" sz="1800" b="1" dirty="0"/>
          </a:p>
        </p:txBody>
      </p:sp>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4420" y="5137667"/>
            <a:ext cx="8823158" cy="388663"/>
          </a:xfrm>
          <a:prstGeom prst="rect">
            <a:avLst/>
          </a:prstGeom>
        </p:spPr>
      </p:pic>
    </p:spTree>
    <p:extLst>
      <p:ext uri="{BB962C8B-B14F-4D97-AF65-F5344CB8AC3E}">
        <p14:creationId xmlns:p14="http://schemas.microsoft.com/office/powerpoint/2010/main" val="1117600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ARP (</a:t>
            </a:r>
            <a:r>
              <a:rPr lang="tr-TR" dirty="0" err="1"/>
              <a:t>Address</a:t>
            </a:r>
            <a:r>
              <a:rPr lang="tr-TR" dirty="0"/>
              <a:t> </a:t>
            </a:r>
            <a:r>
              <a:rPr lang="tr-TR" dirty="0" err="1"/>
              <a:t>Resolution</a:t>
            </a:r>
            <a:r>
              <a:rPr lang="tr-TR" dirty="0"/>
              <a:t> Protocol) NEDİR ?</a:t>
            </a:r>
          </a:p>
        </p:txBody>
      </p:sp>
      <p:sp>
        <p:nvSpPr>
          <p:cNvPr id="3" name="İçerik Yer Tutucusu 2"/>
          <p:cNvSpPr>
            <a:spLocks noGrp="1"/>
          </p:cNvSpPr>
          <p:nvPr>
            <p:ph idx="1"/>
          </p:nvPr>
        </p:nvSpPr>
        <p:spPr/>
        <p:txBody>
          <a:bodyPr>
            <a:normAutofit fontScale="47500" lnSpcReduction="20000"/>
          </a:bodyPr>
          <a:lstStyle/>
          <a:p>
            <a:r>
              <a:rPr lang="tr-TR" sz="2500" dirty="0"/>
              <a:t>Adres çözümleme protokolü</a:t>
            </a:r>
          </a:p>
          <a:p>
            <a:r>
              <a:rPr lang="tr-TR" sz="2500" dirty="0"/>
              <a:t>IP’si bilinen bir cihazın fiziksel adresinin öğrenilmesini sağlayan protokoldür.</a:t>
            </a:r>
          </a:p>
          <a:p>
            <a:r>
              <a:rPr lang="tr-TR" sz="2500" dirty="0"/>
              <a:t>TCP/IP protokol paketinin ana protokollerinden biridir.</a:t>
            </a:r>
          </a:p>
          <a:p>
            <a:r>
              <a:rPr lang="tr-TR" sz="2500" dirty="0"/>
              <a:t>Adres Çözümleme Protokolünün amacı, bir IPv4 adresini (32 bit Mantıksal Adres) karşılık gelen fiziksel adrese (48 bit MAC Adresi) çözmektir</a:t>
            </a:r>
          </a:p>
          <a:p>
            <a:pPr marL="0" indent="0">
              <a:buNone/>
            </a:pPr>
            <a:endParaRPr lang="tr-TR" sz="2500" dirty="0"/>
          </a:p>
          <a:p>
            <a:r>
              <a:rPr lang="tr-TR" sz="2500" b="1" dirty="0"/>
              <a:t>ARP için kullanılan bazı filtreler:</a:t>
            </a:r>
          </a:p>
          <a:p>
            <a:pPr marL="457200" indent="-457200">
              <a:buFont typeface="+mj-lt"/>
              <a:buAutoNum type="arabicPeriod"/>
            </a:pPr>
            <a:r>
              <a:rPr lang="tr-TR" sz="2500" dirty="0"/>
              <a:t>Arp                           " İSTEK PAKETİ VE CEVAP PAKETİNİ VERİR"</a:t>
            </a:r>
          </a:p>
          <a:p>
            <a:pPr marL="457200" indent="-457200">
              <a:buFont typeface="+mj-lt"/>
              <a:buAutoNum type="arabicPeriod"/>
            </a:pPr>
            <a:r>
              <a:rPr lang="tr-TR" sz="2500" dirty="0" err="1"/>
              <a:t>Arp.src.hw_mac</a:t>
            </a:r>
            <a:r>
              <a:rPr lang="tr-TR" sz="2500" dirty="0"/>
              <a:t>== "KAYNAK MAC ADRESİNİ VERİR"</a:t>
            </a:r>
          </a:p>
          <a:p>
            <a:pPr marL="457200" indent="-457200">
              <a:buFont typeface="+mj-lt"/>
              <a:buAutoNum type="arabicPeriod"/>
            </a:pPr>
            <a:r>
              <a:rPr lang="tr-TR" sz="2500" dirty="0" err="1"/>
              <a:t>Arp.dst.hw_mac</a:t>
            </a:r>
            <a:r>
              <a:rPr lang="tr-TR" sz="2500" dirty="0"/>
              <a:t>== "HEDEF MAC ADRESİNİ VERİR "</a:t>
            </a:r>
          </a:p>
          <a:p>
            <a:pPr marL="457200" indent="-457200">
              <a:buFont typeface="+mj-lt"/>
              <a:buAutoNum type="arabicPeriod"/>
            </a:pPr>
            <a:r>
              <a:rPr lang="tr-TR" sz="2500" dirty="0"/>
              <a:t>Arp.src.proto_ipv4" GÖNDERİCİ IPv4 ADRESİ "</a:t>
            </a:r>
          </a:p>
          <a:p>
            <a:pPr marL="457200" indent="-457200">
              <a:buFont typeface="+mj-lt"/>
              <a:buAutoNum type="arabicPeriod"/>
            </a:pPr>
            <a:r>
              <a:rPr lang="tr-TR" sz="2500" dirty="0"/>
              <a:t>Arp.dst.proto_ipv4   "HEDEF IPv4 ADRESİ  "</a:t>
            </a:r>
          </a:p>
          <a:p>
            <a:endParaRPr lang="tr-TR" dirty="0"/>
          </a:p>
        </p:txBody>
      </p:sp>
    </p:spTree>
    <p:extLst>
      <p:ext uri="{BB962C8B-B14F-4D97-AF65-F5344CB8AC3E}">
        <p14:creationId xmlns:p14="http://schemas.microsoft.com/office/powerpoint/2010/main" val="1279727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ARP KOMUTU İÇİN</a:t>
            </a:r>
          </a:p>
        </p:txBody>
      </p:sp>
      <p:sp>
        <p:nvSpPr>
          <p:cNvPr id="8" name="İçerik Yer Tutucusu 7"/>
          <p:cNvSpPr>
            <a:spLocks noGrp="1"/>
          </p:cNvSpPr>
          <p:nvPr>
            <p:ph idx="1"/>
          </p:nvPr>
        </p:nvSpPr>
        <p:spPr/>
        <p:txBody>
          <a:bodyPr>
            <a:normAutofit lnSpcReduction="10000"/>
          </a:bodyPr>
          <a:lstStyle/>
          <a:p>
            <a:endParaRPr lang="tr-TR" dirty="0" smtClean="0"/>
          </a:p>
          <a:p>
            <a:endParaRPr lang="tr-TR" dirty="0"/>
          </a:p>
          <a:p>
            <a:endParaRPr lang="tr-TR" dirty="0" smtClean="0"/>
          </a:p>
          <a:p>
            <a:endParaRPr lang="tr-TR" dirty="0"/>
          </a:p>
          <a:p>
            <a:endParaRPr lang="tr-TR" dirty="0" smtClean="0"/>
          </a:p>
          <a:p>
            <a:r>
              <a:rPr lang="tr-TR" dirty="0" smtClean="0"/>
              <a:t>Yukarıda </a:t>
            </a:r>
            <a:r>
              <a:rPr lang="tr-TR" dirty="0"/>
              <a:t>yakalanan paketler ARP protokolünü anlamak için yeterlidir. 1 ve 3 numaralı paket bir istek  paketi,  2 ve 4 numaralı paket ise bir cevap paketidir.</a:t>
            </a:r>
          </a:p>
          <a:p>
            <a:endParaRPr lang="tr-TR" dirty="0"/>
          </a:p>
        </p:txBody>
      </p:sp>
      <p:pic>
        <p:nvPicPr>
          <p:cNvPr id="9" name="Resim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240" y="2556932"/>
            <a:ext cx="5929517" cy="2309332"/>
          </a:xfrm>
          <a:prstGeom prst="rect">
            <a:avLst/>
          </a:prstGeom>
        </p:spPr>
      </p:pic>
    </p:spTree>
    <p:extLst>
      <p:ext uri="{BB962C8B-B14F-4D97-AF65-F5344CB8AC3E}">
        <p14:creationId xmlns:p14="http://schemas.microsoft.com/office/powerpoint/2010/main" val="1987206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FTP  (File Transfer Protocol)NEDİR ?</a:t>
            </a:r>
          </a:p>
        </p:txBody>
      </p:sp>
      <p:sp>
        <p:nvSpPr>
          <p:cNvPr id="3" name="İçerik Yer Tutucusu 2"/>
          <p:cNvSpPr>
            <a:spLocks noGrp="1"/>
          </p:cNvSpPr>
          <p:nvPr>
            <p:ph idx="1"/>
          </p:nvPr>
        </p:nvSpPr>
        <p:spPr/>
        <p:txBody>
          <a:bodyPr>
            <a:normAutofit fontScale="70000" lnSpcReduction="20000"/>
          </a:bodyPr>
          <a:lstStyle/>
          <a:p>
            <a:r>
              <a:rPr lang="tr-TR" dirty="0"/>
              <a:t>Dosya transfer protokolü </a:t>
            </a:r>
          </a:p>
          <a:p>
            <a:r>
              <a:rPr lang="tr-TR" dirty="0"/>
              <a:t>FTP, bilgisayarlar tarafından ağ üzerinden bilgi paylaşmak için kullanılan bir protokoldür.</a:t>
            </a:r>
          </a:p>
          <a:p>
            <a:r>
              <a:rPr lang="tr-TR" dirty="0"/>
              <a:t>Bu protokolü kullanmak için giriş yapmış olmamız gerekiyor.</a:t>
            </a:r>
          </a:p>
          <a:p>
            <a:r>
              <a:rPr lang="tr-TR" b="1" dirty="0"/>
              <a:t>FTP için kullanılan bazı filtreler:</a:t>
            </a:r>
          </a:p>
          <a:p>
            <a:pPr marL="514350" indent="-514350">
              <a:buFont typeface="+mj-lt"/>
              <a:buAutoNum type="arabicPeriod"/>
            </a:pPr>
            <a:r>
              <a:rPr lang="tr-TR" dirty="0"/>
              <a:t>Ftp </a:t>
            </a:r>
          </a:p>
          <a:p>
            <a:pPr marL="514350" indent="-514350">
              <a:buFont typeface="+mj-lt"/>
              <a:buAutoNum type="arabicPeriod"/>
            </a:pPr>
            <a:r>
              <a:rPr lang="tr-TR" dirty="0" err="1"/>
              <a:t>Ftp.request.command</a:t>
            </a:r>
            <a:r>
              <a:rPr lang="tr-TR" dirty="0"/>
              <a:t>== " USER  "  içinde USER geçen satırları getir</a:t>
            </a:r>
          </a:p>
          <a:p>
            <a:pPr marL="514350" indent="-514350">
              <a:buFont typeface="+mj-lt"/>
              <a:buAutoNum type="arabicPeriod"/>
            </a:pPr>
            <a:r>
              <a:rPr lang="tr-TR" dirty="0" err="1"/>
              <a:t>Ftp.request.command</a:t>
            </a:r>
            <a:r>
              <a:rPr lang="tr-TR" dirty="0"/>
              <a:t>== " PASS "    içinde PASS geçen satırları getir</a:t>
            </a:r>
          </a:p>
          <a:p>
            <a:pPr marL="514350" indent="-514350">
              <a:buFont typeface="+mj-lt"/>
              <a:buAutoNum type="arabicPeriod"/>
            </a:pPr>
            <a:r>
              <a:rPr lang="tr-TR" dirty="0" err="1"/>
              <a:t>ftp.response.arg</a:t>
            </a:r>
            <a:r>
              <a:rPr lang="tr-TR" dirty="0"/>
              <a:t> == "</a:t>
            </a:r>
            <a:r>
              <a:rPr lang="tr-TR" dirty="0" err="1"/>
              <a:t>Login</a:t>
            </a:r>
            <a:r>
              <a:rPr lang="tr-TR" dirty="0"/>
              <a:t> </a:t>
            </a:r>
            <a:r>
              <a:rPr lang="tr-TR" dirty="0" err="1"/>
              <a:t>successful</a:t>
            </a:r>
            <a:r>
              <a:rPr lang="tr-TR" dirty="0"/>
              <a:t>. " </a:t>
            </a:r>
          </a:p>
          <a:p>
            <a:pPr marL="514350" indent="-514350">
              <a:buFont typeface="+mj-lt"/>
              <a:buAutoNum type="arabicPeriod"/>
            </a:pPr>
            <a:r>
              <a:rPr lang="tr-TR" dirty="0"/>
              <a:t>ftp-data  " gönderilen dosyalara erişim sağlamamıza olanak sağlar. "</a:t>
            </a:r>
            <a:endParaRPr lang="tr-TR" b="1" dirty="0"/>
          </a:p>
          <a:p>
            <a:endParaRPr lang="tr-TR" dirty="0"/>
          </a:p>
        </p:txBody>
      </p:sp>
    </p:spTree>
    <p:extLst>
      <p:ext uri="{BB962C8B-B14F-4D97-AF65-F5344CB8AC3E}">
        <p14:creationId xmlns:p14="http://schemas.microsoft.com/office/powerpoint/2010/main" val="3421879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42998" y="942047"/>
            <a:ext cx="9601196" cy="1303867"/>
          </a:xfrm>
        </p:spPr>
        <p:txBody>
          <a:bodyPr>
            <a:normAutofit/>
          </a:bodyPr>
          <a:lstStyle/>
          <a:p>
            <a:r>
              <a:rPr lang="tr-TR" sz="4000" dirty="0"/>
              <a:t>FTP KOMUTU İÇİN </a:t>
            </a:r>
          </a:p>
        </p:txBody>
      </p:sp>
      <p:sp>
        <p:nvSpPr>
          <p:cNvPr id="3" name="İçerik Yer Tutucusu 2"/>
          <p:cNvSpPr>
            <a:spLocks noGrp="1"/>
          </p:cNvSpPr>
          <p:nvPr>
            <p:ph idx="1"/>
          </p:nvPr>
        </p:nvSpPr>
        <p:spPr>
          <a:xfrm>
            <a:off x="1536033" y="2476721"/>
            <a:ext cx="9601196" cy="3318936"/>
          </a:xfrm>
        </p:spPr>
        <p:txBody>
          <a:bodyPr>
            <a:normAutofit lnSpcReduction="10000"/>
          </a:bodyPr>
          <a:lstStyle/>
          <a:p>
            <a:endParaRPr lang="tr-TR" b="1" dirty="0" smtClean="0"/>
          </a:p>
          <a:p>
            <a:endParaRPr lang="tr-TR" b="1" dirty="0"/>
          </a:p>
          <a:p>
            <a:endParaRPr lang="tr-TR" b="1" dirty="0" smtClean="0"/>
          </a:p>
          <a:p>
            <a:endParaRPr lang="tr-TR" b="1" dirty="0"/>
          </a:p>
          <a:p>
            <a:endParaRPr lang="tr-TR" b="1" dirty="0" smtClean="0"/>
          </a:p>
          <a:p>
            <a:r>
              <a:rPr lang="tr-TR" b="1" dirty="0" smtClean="0"/>
              <a:t>FTP</a:t>
            </a:r>
            <a:r>
              <a:rPr lang="tr-TR" dirty="0"/>
              <a:t> bağlantısında filtreleme yapmak istersek  </a:t>
            </a:r>
            <a:r>
              <a:rPr lang="tr-TR" b="1" dirty="0"/>
              <a:t>FTP</a:t>
            </a:r>
            <a:r>
              <a:rPr lang="tr-TR" dirty="0"/>
              <a:t> protokolünde bulunmak istenen </a:t>
            </a:r>
            <a:r>
              <a:rPr lang="tr-TR" b="1" dirty="0" err="1"/>
              <a:t>user</a:t>
            </a:r>
            <a:r>
              <a:rPr lang="tr-TR" b="1" dirty="0"/>
              <a:t> </a:t>
            </a:r>
            <a:r>
              <a:rPr lang="tr-TR" dirty="0"/>
              <a:t>ve </a:t>
            </a:r>
            <a:r>
              <a:rPr lang="tr-TR" b="1" dirty="0" err="1"/>
              <a:t>pass</a:t>
            </a:r>
            <a:r>
              <a:rPr lang="tr-TR" dirty="0"/>
              <a:t> bilgilerine yukarıdaki </a:t>
            </a:r>
            <a:r>
              <a:rPr lang="tr-TR" dirty="0" err="1"/>
              <a:t>filitreleme</a:t>
            </a:r>
            <a:r>
              <a:rPr lang="tr-TR" dirty="0"/>
              <a:t> komutları ile  ulaşırız</a:t>
            </a:r>
          </a:p>
          <a:p>
            <a:endParaRPr lang="tr-TR" dirty="0"/>
          </a:p>
        </p:txBody>
      </p:sp>
      <p:sp>
        <p:nvSpPr>
          <p:cNvPr id="4" name="Dikdörtgen 3"/>
          <p:cNvSpPr/>
          <p:nvPr/>
        </p:nvSpPr>
        <p:spPr>
          <a:xfrm>
            <a:off x="6336631" y="1242364"/>
            <a:ext cx="6096000" cy="923330"/>
          </a:xfrm>
          <a:prstGeom prst="rect">
            <a:avLst/>
          </a:prstGeom>
        </p:spPr>
        <p:txBody>
          <a:bodyPr>
            <a:spAutoFit/>
          </a:bodyPr>
          <a:lstStyle/>
          <a:p>
            <a:r>
              <a:rPr lang="tr-TR" dirty="0"/>
              <a:t>Bir FTP bağlantı trafiği aşağıdaki gibidir.</a:t>
            </a:r>
          </a:p>
          <a:p>
            <a:r>
              <a:rPr lang="tr-TR" dirty="0"/>
              <a:t>Görüldüğü gibi trafik içerisinde </a:t>
            </a:r>
            <a:r>
              <a:rPr lang="tr-TR" b="1" dirty="0"/>
              <a:t>USER</a:t>
            </a:r>
            <a:r>
              <a:rPr lang="tr-TR" dirty="0"/>
              <a:t> ve </a:t>
            </a:r>
            <a:r>
              <a:rPr lang="tr-TR" b="1" dirty="0"/>
              <a:t>PASS </a:t>
            </a:r>
            <a:r>
              <a:rPr lang="tr-TR" dirty="0"/>
              <a:t>geçen satırlarda </a:t>
            </a:r>
            <a:r>
              <a:rPr lang="tr-TR" b="1" dirty="0" err="1"/>
              <a:t>user</a:t>
            </a:r>
            <a:r>
              <a:rPr lang="tr-TR" dirty="0"/>
              <a:t> ve </a:t>
            </a:r>
            <a:r>
              <a:rPr lang="tr-TR" b="1" dirty="0" err="1"/>
              <a:t>pass</a:t>
            </a:r>
            <a:r>
              <a:rPr lang="tr-TR" dirty="0"/>
              <a:t> bilgileri bulunmaktadır.</a:t>
            </a:r>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373" y="2542941"/>
            <a:ext cx="5571743" cy="2421979"/>
          </a:xfrm>
          <a:prstGeom prst="rect">
            <a:avLst/>
          </a:prstGeom>
        </p:spPr>
      </p:pic>
    </p:spTree>
    <p:extLst>
      <p:ext uri="{BB962C8B-B14F-4D97-AF65-F5344CB8AC3E}">
        <p14:creationId xmlns:p14="http://schemas.microsoft.com/office/powerpoint/2010/main" val="3299929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b="1" dirty="0"/>
              <a:t>HTTP Nedir </a:t>
            </a:r>
            <a:r>
              <a:rPr lang="tr-TR" sz="4000" b="1" dirty="0" smtClean="0"/>
              <a:t>?</a:t>
            </a:r>
            <a:endParaRPr lang="tr-TR" sz="4000" dirty="0"/>
          </a:p>
        </p:txBody>
      </p:sp>
      <p:sp>
        <p:nvSpPr>
          <p:cNvPr id="3" name="İçerik Yer Tutucusu 2"/>
          <p:cNvSpPr>
            <a:spLocks noGrp="1"/>
          </p:cNvSpPr>
          <p:nvPr>
            <p:ph idx="1"/>
          </p:nvPr>
        </p:nvSpPr>
        <p:spPr/>
        <p:txBody>
          <a:bodyPr>
            <a:normAutofit fontScale="62500" lnSpcReduction="20000"/>
          </a:bodyPr>
          <a:lstStyle/>
          <a:p>
            <a:r>
              <a:rPr lang="tr-TR" dirty="0"/>
              <a:t>HTTP (</a:t>
            </a:r>
            <a:r>
              <a:rPr lang="tr-TR" dirty="0" err="1"/>
              <a:t>Hypertext</a:t>
            </a:r>
            <a:r>
              <a:rPr lang="tr-TR" dirty="0"/>
              <a:t> Transfer Protocol) Dünya Çapında Ağ üzerinde web sayfaları ile bilgi (metin, görüntü, ses, video vb. çoklu ortam dosyaları) alış verişi yapmaya olanak sağlayan basit ama güçlü bir standart kurallar kümesidir. Basitçe bir istemci (</a:t>
            </a:r>
            <a:r>
              <a:rPr lang="tr-TR" dirty="0" err="1"/>
              <a:t>örn</a:t>
            </a:r>
            <a:r>
              <a:rPr lang="tr-TR" dirty="0"/>
              <a:t>. web tarayıcısı) ve sunucu (</a:t>
            </a:r>
            <a:r>
              <a:rPr lang="tr-TR" dirty="0" err="1"/>
              <a:t>örn</a:t>
            </a:r>
            <a:r>
              <a:rPr lang="tr-TR" dirty="0"/>
              <a:t>. web sunucusu) arasında taşınacak bilginin nasıl kodlanacağı ve aktarılacağına dair kuralları düzenler. TCP/IP’de uygulama katmanında yer alan bir protokoldür</a:t>
            </a:r>
            <a:r>
              <a:rPr lang="tr-TR" dirty="0" smtClean="0"/>
              <a:t>.</a:t>
            </a:r>
            <a:endParaRPr lang="tr-TR" dirty="0"/>
          </a:p>
          <a:p>
            <a:pPr marL="0" indent="0">
              <a:buNone/>
            </a:pPr>
            <a:r>
              <a:rPr lang="tr-TR" b="1" dirty="0"/>
              <a:t> </a:t>
            </a:r>
            <a:r>
              <a:rPr lang="tr-TR" b="1" dirty="0" err="1"/>
              <a:t>Wiresharkda</a:t>
            </a:r>
            <a:r>
              <a:rPr lang="tr-TR" b="1" dirty="0"/>
              <a:t>  sıkça kullanılan HTTP filtreleri şunlardır:</a:t>
            </a:r>
            <a:br>
              <a:rPr lang="tr-TR" b="1" dirty="0"/>
            </a:br>
            <a:endParaRPr lang="tr-TR" b="1" dirty="0"/>
          </a:p>
          <a:p>
            <a:r>
              <a:rPr lang="tr-TR" dirty="0"/>
              <a:t>- http</a:t>
            </a:r>
          </a:p>
          <a:p>
            <a:r>
              <a:rPr lang="tr-TR" dirty="0"/>
              <a:t>- </a:t>
            </a:r>
            <a:r>
              <a:rPr lang="tr-TR" dirty="0" err="1"/>
              <a:t>http.request.method</a:t>
            </a:r>
            <a:r>
              <a:rPr lang="tr-TR" dirty="0"/>
              <a:t>=="X"                                       (X yerine GET veya POST )</a:t>
            </a:r>
          </a:p>
          <a:p>
            <a:r>
              <a:rPr lang="tr-TR" dirty="0"/>
              <a:t>- </a:t>
            </a:r>
            <a:r>
              <a:rPr lang="tr-TR" dirty="0" err="1"/>
              <a:t>http.response.code</a:t>
            </a:r>
            <a:endParaRPr lang="tr-TR" dirty="0"/>
          </a:p>
          <a:p>
            <a:r>
              <a:rPr lang="tr-TR" dirty="0"/>
              <a:t>- </a:t>
            </a:r>
            <a:r>
              <a:rPr lang="tr-TR" dirty="0" err="1"/>
              <a:t>http.user_agent</a:t>
            </a:r>
            <a:endParaRPr lang="tr-TR" dirty="0"/>
          </a:p>
          <a:p>
            <a:r>
              <a:rPr lang="tr-TR" dirty="0"/>
              <a:t>- </a:t>
            </a:r>
            <a:r>
              <a:rPr lang="tr-TR" dirty="0" err="1"/>
              <a:t>http.referal</a:t>
            </a:r>
            <a:endParaRPr lang="tr-TR" dirty="0"/>
          </a:p>
          <a:p>
            <a:pPr marL="0" indent="0">
              <a:buNone/>
            </a:pPr>
            <a:endParaRPr lang="tr-TR" dirty="0"/>
          </a:p>
          <a:p>
            <a:endParaRPr lang="tr-TR" dirty="0"/>
          </a:p>
        </p:txBody>
      </p:sp>
    </p:spTree>
    <p:extLst>
      <p:ext uri="{BB962C8B-B14F-4D97-AF65-F5344CB8AC3E}">
        <p14:creationId xmlns:p14="http://schemas.microsoft.com/office/powerpoint/2010/main" val="5143280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k">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k">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k">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78</TotalTime>
  <Words>772</Words>
  <Application>Microsoft Office PowerPoint</Application>
  <PresentationFormat>Geniş ekran</PresentationFormat>
  <Paragraphs>109</Paragraphs>
  <Slides>20</Slides>
  <Notes>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20</vt:i4>
      </vt:variant>
    </vt:vector>
  </HeadingPairs>
  <TitlesOfParts>
    <vt:vector size="24" baseType="lpstr">
      <vt:lpstr>Arial</vt:lpstr>
      <vt:lpstr>Calibri</vt:lpstr>
      <vt:lpstr>Garamond</vt:lpstr>
      <vt:lpstr>Organik</vt:lpstr>
      <vt:lpstr>Wireshark </vt:lpstr>
      <vt:lpstr>Wireshark nedir ?</vt:lpstr>
      <vt:lpstr>Başlangıç Ekran Görüntüsü</vt:lpstr>
      <vt:lpstr>DNS için filtreler</vt:lpstr>
      <vt:lpstr>ARP (Address Resolution Protocol) NEDİR ?</vt:lpstr>
      <vt:lpstr>ARP KOMUTU İÇİN</vt:lpstr>
      <vt:lpstr>FTP  (File Transfer Protocol)NEDİR ?</vt:lpstr>
      <vt:lpstr>FTP KOMUTU İÇİN </vt:lpstr>
      <vt:lpstr>HTTP Nedir ?</vt:lpstr>
      <vt:lpstr>PowerPoint Sunusu</vt:lpstr>
      <vt:lpstr>TCP Nedir?</vt:lpstr>
      <vt:lpstr> TCP (Transmission Control Protocol) Nasıl Çalışır?</vt:lpstr>
      <vt:lpstr>PowerPoint Sunusu</vt:lpstr>
      <vt:lpstr>PowerPoint Sunusu</vt:lpstr>
      <vt:lpstr>DHCP </vt:lpstr>
      <vt:lpstr>DHCP SÜRECİ </vt:lpstr>
      <vt:lpstr>DHCP SÜRECİ</vt:lpstr>
      <vt:lpstr>DHCP SÜRECİ</vt:lpstr>
      <vt:lpstr>DHCP SÜRECİ</vt:lpstr>
      <vt:lpstr>DHCP 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Wireshark </dc:title>
  <dc:creator>hidayet ulubaş</dc:creator>
  <cp:lastModifiedBy>hidayet ulubaş</cp:lastModifiedBy>
  <cp:revision>11</cp:revision>
  <dcterms:created xsi:type="dcterms:W3CDTF">2022-08-10T15:19:47Z</dcterms:created>
  <dcterms:modified xsi:type="dcterms:W3CDTF">2022-08-10T17:28:57Z</dcterms:modified>
</cp:coreProperties>
</file>