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handoutMasterIdLst>
    <p:handoutMasterId r:id="rId7"/>
  </p:handoutMasterIdLst>
  <p:sldIdLst>
    <p:sldId id="8651" r:id="rId5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4104" userDrawn="1">
          <p15:clr>
            <a:srgbClr val="A4A3A4"/>
          </p15:clr>
        </p15:guide>
        <p15:guide id="3" pos="167" userDrawn="1">
          <p15:clr>
            <a:srgbClr val="A4A3A4"/>
          </p15:clr>
        </p15:guide>
        <p15:guide id="4" pos="74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A81B"/>
    <a:srgbClr val="D9D9D9"/>
    <a:srgbClr val="D8E668"/>
    <a:srgbClr val="EE3A43"/>
    <a:srgbClr val="D52383"/>
    <a:srgbClr val="033072"/>
    <a:srgbClr val="5481E6"/>
    <a:srgbClr val="009999"/>
    <a:srgbClr val="F76D3C"/>
    <a:srgbClr val="F7D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ABC85-4144-4391-ABAD-67AA877BBCEE}" v="3" dt="2020-12-22T04:09:47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64" y="66"/>
      </p:cViewPr>
      <p:guideLst>
        <p:guide orient="horz" pos="720"/>
        <p:guide orient="horz" pos="4104"/>
        <p:guide pos="167"/>
        <p:guide pos="7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7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valuru" userId="S::27184@itcinfotech.com::0c25cdf5-ce17-4c63-96e2-979278bcff63" providerId="AD" clId="Web-{418ABC85-4144-4391-ABAD-67AA877BBCEE}"/>
    <pc:docChg chg="modSld">
      <pc:chgData name="Pradeep Pavaluru" userId="S::27184@itcinfotech.com::0c25cdf5-ce17-4c63-96e2-979278bcff63" providerId="AD" clId="Web-{418ABC85-4144-4391-ABAD-67AA877BBCEE}" dt="2020-12-22T04:09:47.114" v="1"/>
      <pc:docMkLst>
        <pc:docMk/>
      </pc:docMkLst>
      <pc:sldChg chg="addSp delSp modSp">
        <pc:chgData name="Pradeep Pavaluru" userId="S::27184@itcinfotech.com::0c25cdf5-ce17-4c63-96e2-979278bcff63" providerId="AD" clId="Web-{418ABC85-4144-4391-ABAD-67AA877BBCEE}" dt="2020-12-22T04:09:47.114" v="1"/>
        <pc:sldMkLst>
          <pc:docMk/>
          <pc:sldMk cId="532634520" sldId="262"/>
        </pc:sldMkLst>
        <pc:picChg chg="add del mod">
          <ac:chgData name="Pradeep Pavaluru" userId="S::27184@itcinfotech.com::0c25cdf5-ce17-4c63-96e2-979278bcff63" providerId="AD" clId="Web-{418ABC85-4144-4391-ABAD-67AA877BBCEE}" dt="2020-12-22T04:09:47.114" v="1"/>
          <ac:picMkLst>
            <pc:docMk/>
            <pc:sldMk cId="532634520" sldId="262"/>
            <ac:picMk id="3" creationId="{6BEE6F31-A32E-46F7-9654-4B1F7C5E4C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54D0-C845-4F07-B48A-EE70AE648F0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13E3-2069-4161-89EE-9C797D27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B8F8FF-98EF-4AB4-9019-1077724CDD04}" type="datetimeFigureOut">
              <a:rPr lang="en-US" smtClean="0"/>
              <a:pPr/>
              <a:t>7/6/2021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C09707-4C2A-43E7-A569-73EA1376F3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tcinfotech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facebook.com/itcinfotech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s://www.youtube.com/user/ITCInfotech1" TargetMode="External"/><Relationship Id="rId5" Type="http://schemas.openxmlformats.org/officeDocument/2006/relationships/hyperlink" Target="http://www.itcinfotech.com/" TargetMode="External"/><Relationship Id="rId10" Type="http://schemas.openxmlformats.org/officeDocument/2006/relationships/hyperlink" Target="https://plus.google.com/+itcinfotech" TargetMode="External"/><Relationship Id="rId4" Type="http://schemas.openxmlformats.org/officeDocument/2006/relationships/hyperlink" Target="mailto:contact.us@itcinfotech.com" TargetMode="External"/><Relationship Id="rId9" Type="http://schemas.openxmlformats.org/officeDocument/2006/relationships/hyperlink" Target="https://www.linkedin.com/company/itc-infotech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able, indoor, sitting&#10;&#10;Description automatically generated">
            <a:extLst>
              <a:ext uri="{FF2B5EF4-FFF2-40B4-BE49-F238E27FC236}">
                <a16:creationId xmlns:a16="http://schemas.microsoft.com/office/drawing/2014/main" id="{86B020A9-6F37-4009-8E8E-9580DB670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8" b="6844"/>
          <a:stretch/>
        </p:blipFill>
        <p:spPr>
          <a:xfrm>
            <a:off x="-1" y="1262742"/>
            <a:ext cx="12188825" cy="5330081"/>
          </a:xfrm>
          <a:prstGeom prst="rect">
            <a:avLst/>
          </a:prstGeom>
        </p:spPr>
      </p:pic>
      <p:pic>
        <p:nvPicPr>
          <p:cNvPr id="32" name="Picture 6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04721" y="130727"/>
            <a:ext cx="1915966" cy="1031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19" y="5470116"/>
            <a:ext cx="6610431" cy="553998"/>
          </a:xfrm>
        </p:spPr>
        <p:txBody>
          <a:bodyPr wrap="square" lIns="0" tIns="0" rIns="0" bIns="0" anchor="ctr">
            <a:spAutoFit/>
          </a:bodyPr>
          <a:lstStyle>
            <a:lvl1pPr algn="l">
              <a:defRPr sz="3600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0" y="6648466"/>
            <a:ext cx="2101537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11699565" y="6648466"/>
            <a:ext cx="150682" cy="153888"/>
          </a:xfrm>
        </p:spPr>
        <p:txBody>
          <a:bodyPr wrap="non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28" name="Picture 4" descr="Global Hotel Alliance – Logos Download">
            <a:extLst>
              <a:ext uri="{FF2B5EF4-FFF2-40B4-BE49-F238E27FC236}">
                <a16:creationId xmlns:a16="http://schemas.microsoft.com/office/drawing/2014/main" id="{DB7536F1-91D4-4680-B846-32382A1723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56" y="398842"/>
            <a:ext cx="3980543" cy="6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4D2B0-8733-4925-AE87-ACA97C590865}"/>
              </a:ext>
            </a:extLst>
          </p:cNvPr>
          <p:cNvGrpSpPr/>
          <p:nvPr userDrawn="1"/>
        </p:nvGrpSpPr>
        <p:grpSpPr>
          <a:xfrm>
            <a:off x="8912679" y="0"/>
            <a:ext cx="6553200" cy="6553200"/>
            <a:chOff x="8760279" y="0"/>
            <a:chExt cx="6858000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49C9E68-AB23-4D49-9C2E-23C096938B4A}"/>
                </a:ext>
              </a:extLst>
            </p:cNvPr>
            <p:cNvSpPr/>
            <p:nvPr userDrawn="1"/>
          </p:nvSpPr>
          <p:spPr>
            <a:xfrm>
              <a:off x="8760279" y="454"/>
              <a:ext cx="3428545" cy="6857092"/>
            </a:xfrm>
            <a:custGeom>
              <a:avLst/>
              <a:gdLst>
                <a:gd name="connsiteX0" fmla="*/ 3428545 w 3428545"/>
                <a:gd name="connsiteY0" fmla="*/ 0 h 6857092"/>
                <a:gd name="connsiteX1" fmla="*/ 3428545 w 3428545"/>
                <a:gd name="connsiteY1" fmla="*/ 6857092 h 6857092"/>
                <a:gd name="connsiteX2" fmla="*/ 3252113 w 3428545"/>
                <a:gd name="connsiteY2" fmla="*/ 6852631 h 6857092"/>
                <a:gd name="connsiteX3" fmla="*/ 0 w 3428545"/>
                <a:gd name="connsiteY3" fmla="*/ 3428546 h 6857092"/>
                <a:gd name="connsiteX4" fmla="*/ 3252113 w 3428545"/>
                <a:gd name="connsiteY4" fmla="*/ 4461 h 6857092"/>
                <a:gd name="connsiteX5" fmla="*/ 3428545 w 3428545"/>
                <a:gd name="connsiteY5" fmla="*/ 0 h 68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45" h="6857092">
                  <a:moveTo>
                    <a:pt x="3428545" y="0"/>
                  </a:moveTo>
                  <a:lnTo>
                    <a:pt x="3428545" y="6857092"/>
                  </a:lnTo>
                  <a:lnTo>
                    <a:pt x="3252113" y="6852631"/>
                  </a:lnTo>
                  <a:cubicBezTo>
                    <a:pt x="1440573" y="6760804"/>
                    <a:pt x="0" y="5262907"/>
                    <a:pt x="0" y="3428546"/>
                  </a:cubicBezTo>
                  <a:cubicBezTo>
                    <a:pt x="0" y="1594185"/>
                    <a:pt x="1440573" y="96288"/>
                    <a:pt x="3252113" y="4461"/>
                  </a:cubicBezTo>
                  <a:lnTo>
                    <a:pt x="3428545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13DA172B-5604-4989-918B-CAD687B38F37}"/>
                </a:ext>
              </a:extLst>
            </p:cNvPr>
            <p:cNvSpPr/>
            <p:nvPr userDrawn="1"/>
          </p:nvSpPr>
          <p:spPr>
            <a:xfrm flipH="1">
              <a:off x="8969829" y="209550"/>
              <a:ext cx="6438900" cy="64389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rgbClr val="EE3A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196680AB-0C92-4AAE-8FA7-A48BBF8A6F8F}"/>
                </a:ext>
              </a:extLst>
            </p:cNvPr>
            <p:cNvSpPr/>
            <p:nvPr userDrawn="1"/>
          </p:nvSpPr>
          <p:spPr>
            <a:xfrm flipH="1">
              <a:off x="8760279" y="0"/>
              <a:ext cx="6858000" cy="6858000"/>
            </a:xfrm>
            <a:prstGeom prst="arc">
              <a:avLst>
                <a:gd name="adj1" fmla="val 16230602"/>
                <a:gd name="adj2" fmla="val 5400000"/>
              </a:avLst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EDDAACD-CF6B-4FC2-9D4B-193A17984A10}"/>
                </a:ext>
              </a:extLst>
            </p:cNvPr>
            <p:cNvSpPr/>
            <p:nvPr userDrawn="1"/>
          </p:nvSpPr>
          <p:spPr>
            <a:xfrm flipH="1" flipV="1">
              <a:off x="9217479" y="457200"/>
              <a:ext cx="5943600" cy="59436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95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862" y="232373"/>
            <a:ext cx="10427617" cy="492443"/>
          </a:xfrm>
        </p:spPr>
        <p:txBody>
          <a:bodyPr anchor="ctr"/>
          <a:lstStyle>
            <a:lvl1pPr algn="l"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-1" y="6592822"/>
            <a:ext cx="9634334" cy="2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9634333" y="6592822"/>
            <a:ext cx="2554493" cy="0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>
            <a:extLst>
              <a:ext uri="{FF2B5EF4-FFF2-40B4-BE49-F238E27FC236}">
                <a16:creationId xmlns:a16="http://schemas.microsoft.com/office/drawing/2014/main" id="{29FCA68A-488E-4D0F-A83B-FBAF2B3626E8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0235114" y="6648466"/>
            <a:ext cx="144270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>
                <a:solidFill>
                  <a:schemeClr val="tx1"/>
                </a:solidFill>
                <a:latin typeface="+mn-lt"/>
              </a:rPr>
              <a:t>Business-friendly Solutions|</a:t>
            </a:r>
          </a:p>
        </p:txBody>
      </p:sp>
    </p:spTree>
    <p:extLst>
      <p:ext uri="{BB962C8B-B14F-4D97-AF65-F5344CB8AC3E}">
        <p14:creationId xmlns:p14="http://schemas.microsoft.com/office/powerpoint/2010/main" val="3098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able, indoor, sitting&#10;&#10;Description automatically generated">
            <a:extLst>
              <a:ext uri="{FF2B5EF4-FFF2-40B4-BE49-F238E27FC236}">
                <a16:creationId xmlns:a16="http://schemas.microsoft.com/office/drawing/2014/main" id="{6EBD115B-3443-49C8-B3B7-4F353BFE00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0" t="25468" b="6844"/>
          <a:stretch/>
        </p:blipFill>
        <p:spPr>
          <a:xfrm>
            <a:off x="6419850" y="1262742"/>
            <a:ext cx="5768974" cy="5330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F92AF18-EAB4-4501-A1F4-0F95E45A6D1A}"/>
              </a:ext>
            </a:extLst>
          </p:cNvPr>
          <p:cNvGrpSpPr/>
          <p:nvPr userDrawn="1"/>
        </p:nvGrpSpPr>
        <p:grpSpPr>
          <a:xfrm>
            <a:off x="8912679" y="0"/>
            <a:ext cx="6553200" cy="6553200"/>
            <a:chOff x="8760279" y="0"/>
            <a:chExt cx="685800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A7CED8-24B5-4894-95A0-1B30F92251E1}"/>
                </a:ext>
              </a:extLst>
            </p:cNvPr>
            <p:cNvSpPr/>
            <p:nvPr userDrawn="1"/>
          </p:nvSpPr>
          <p:spPr>
            <a:xfrm>
              <a:off x="8760279" y="454"/>
              <a:ext cx="3428545" cy="6857092"/>
            </a:xfrm>
            <a:custGeom>
              <a:avLst/>
              <a:gdLst>
                <a:gd name="connsiteX0" fmla="*/ 3428545 w 3428545"/>
                <a:gd name="connsiteY0" fmla="*/ 0 h 6857092"/>
                <a:gd name="connsiteX1" fmla="*/ 3428545 w 3428545"/>
                <a:gd name="connsiteY1" fmla="*/ 6857092 h 6857092"/>
                <a:gd name="connsiteX2" fmla="*/ 3252113 w 3428545"/>
                <a:gd name="connsiteY2" fmla="*/ 6852631 h 6857092"/>
                <a:gd name="connsiteX3" fmla="*/ 0 w 3428545"/>
                <a:gd name="connsiteY3" fmla="*/ 3428546 h 6857092"/>
                <a:gd name="connsiteX4" fmla="*/ 3252113 w 3428545"/>
                <a:gd name="connsiteY4" fmla="*/ 4461 h 6857092"/>
                <a:gd name="connsiteX5" fmla="*/ 3428545 w 3428545"/>
                <a:gd name="connsiteY5" fmla="*/ 0 h 68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45" h="6857092">
                  <a:moveTo>
                    <a:pt x="3428545" y="0"/>
                  </a:moveTo>
                  <a:lnTo>
                    <a:pt x="3428545" y="6857092"/>
                  </a:lnTo>
                  <a:lnTo>
                    <a:pt x="3252113" y="6852631"/>
                  </a:lnTo>
                  <a:cubicBezTo>
                    <a:pt x="1440573" y="6760804"/>
                    <a:pt x="0" y="5262907"/>
                    <a:pt x="0" y="3428546"/>
                  </a:cubicBezTo>
                  <a:cubicBezTo>
                    <a:pt x="0" y="1594185"/>
                    <a:pt x="1440573" y="96288"/>
                    <a:pt x="3252113" y="4461"/>
                  </a:cubicBezTo>
                  <a:lnTo>
                    <a:pt x="3428545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87DB7B3-6B7A-4123-A225-F6AE3BC6BDAC}"/>
                </a:ext>
              </a:extLst>
            </p:cNvPr>
            <p:cNvSpPr/>
            <p:nvPr userDrawn="1"/>
          </p:nvSpPr>
          <p:spPr>
            <a:xfrm flipH="1">
              <a:off x="8969829" y="209550"/>
              <a:ext cx="6438900" cy="64389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rgbClr val="EE3A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515D661-564D-4D83-8420-6C04CB5367F3}"/>
                </a:ext>
              </a:extLst>
            </p:cNvPr>
            <p:cNvSpPr/>
            <p:nvPr userDrawn="1"/>
          </p:nvSpPr>
          <p:spPr>
            <a:xfrm flipH="1">
              <a:off x="8760279" y="0"/>
              <a:ext cx="6858000" cy="6858000"/>
            </a:xfrm>
            <a:prstGeom prst="arc">
              <a:avLst>
                <a:gd name="adj1" fmla="val 16230602"/>
                <a:gd name="adj2" fmla="val 5400000"/>
              </a:avLst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EBE44A1-682A-41F6-A8EE-F529C8FAB97A}"/>
                </a:ext>
              </a:extLst>
            </p:cNvPr>
            <p:cNvSpPr/>
            <p:nvPr userDrawn="1"/>
          </p:nvSpPr>
          <p:spPr>
            <a:xfrm flipH="1" flipV="1">
              <a:off x="9217479" y="457200"/>
              <a:ext cx="5943600" cy="5943600"/>
            </a:xfrm>
            <a:prstGeom prst="arc">
              <a:avLst>
                <a:gd name="adj1" fmla="val 20992899"/>
                <a:gd name="adj2" fmla="val 5400000"/>
              </a:avLst>
            </a:prstGeom>
            <a:ln w="571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4720" y="2813447"/>
            <a:ext cx="5913200" cy="1231106"/>
          </a:xfrm>
        </p:spPr>
        <p:txBody>
          <a:bodyPr anchor="ctr"/>
          <a:lstStyle>
            <a:lvl1pPr algn="ctr">
              <a:defRPr sz="4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accent5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441E6556-ACD9-4708-8E9E-BFEFDB722AB7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0235114" y="6648466"/>
            <a:ext cx="144270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>
                <a:solidFill>
                  <a:schemeClr val="bg1"/>
                </a:solidFill>
                <a:latin typeface="+mn-lt"/>
              </a:rPr>
              <a:t>Business-friendly Solutions|</a:t>
            </a:r>
          </a:p>
        </p:txBody>
      </p:sp>
    </p:spTree>
    <p:extLst>
      <p:ext uri="{BB962C8B-B14F-4D97-AF65-F5344CB8AC3E}">
        <p14:creationId xmlns:p14="http://schemas.microsoft.com/office/powerpoint/2010/main" val="424023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table, indoor, sitting&#10;&#10;Description automatically generated">
            <a:extLst>
              <a:ext uri="{FF2B5EF4-FFF2-40B4-BE49-F238E27FC236}">
                <a16:creationId xmlns:a16="http://schemas.microsoft.com/office/drawing/2014/main" id="{AE33EC73-CF79-48E3-89CD-0F8563C57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0" t="25468" b="6844"/>
          <a:stretch/>
        </p:blipFill>
        <p:spPr>
          <a:xfrm>
            <a:off x="861391" y="1132649"/>
            <a:ext cx="4844756" cy="4476176"/>
          </a:xfrm>
          <a:prstGeom prst="rect">
            <a:avLst/>
          </a:prstGeom>
        </p:spPr>
      </p:pic>
      <p:pic>
        <p:nvPicPr>
          <p:cNvPr id="23" name="Picture 22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50719" y="1821873"/>
            <a:ext cx="2970945" cy="15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itle 1"/>
          <p:cNvSpPr txBox="1">
            <a:spLocks/>
          </p:cNvSpPr>
          <p:nvPr userDrawn="1"/>
        </p:nvSpPr>
        <p:spPr bwMode="gray">
          <a:xfrm>
            <a:off x="7116487" y="3695850"/>
            <a:ext cx="2430474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</a:rPr>
              <a:t>Thank you</a:t>
            </a:r>
          </a:p>
        </p:txBody>
      </p:sp>
      <p:sp>
        <p:nvSpPr>
          <p:cNvPr id="27" name="Text Placeholder 2"/>
          <p:cNvSpPr txBox="1">
            <a:spLocks/>
          </p:cNvSpPr>
          <p:nvPr userDrawn="1"/>
        </p:nvSpPr>
        <p:spPr bwMode="gray">
          <a:xfrm>
            <a:off x="7116487" y="4479791"/>
            <a:ext cx="3628750" cy="6924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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Email: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  <a:hlinkClick r:id="rId4"/>
              </a:rPr>
              <a:t>contact.us@itcinfotech.com</a:t>
            </a:r>
            <a:endParaRPr lang="en-US" sz="2000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Web: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  <a:hlinkClick r:id="rId5"/>
              </a:rPr>
              <a:t>www.itcinfotech.com</a:t>
            </a:r>
            <a:endParaRPr lang="en-US" sz="2000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91169" r="66488" b="3721"/>
          <a:stretch/>
        </p:blipFill>
        <p:spPr>
          <a:xfrm>
            <a:off x="861390" y="5219940"/>
            <a:ext cx="3587206" cy="388885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 flipH="1">
            <a:off x="5539950" y="5457243"/>
            <a:ext cx="595380" cy="474022"/>
            <a:chOff x="5834917" y="5619476"/>
            <a:chExt cx="595380" cy="474022"/>
          </a:xfrm>
        </p:grpSpPr>
        <p:sp>
          <p:nvSpPr>
            <p:cNvPr id="30" name="Rectangle 29"/>
            <p:cNvSpPr/>
            <p:nvPr/>
          </p:nvSpPr>
          <p:spPr>
            <a:xfrm>
              <a:off x="5834917" y="5619476"/>
              <a:ext cx="270915" cy="2380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382" y="5855450"/>
              <a:ext cx="270915" cy="23804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65113" y="664044"/>
            <a:ext cx="979136" cy="898920"/>
            <a:chOff x="10972801" y="86711"/>
            <a:chExt cx="979136" cy="898920"/>
          </a:xfrm>
        </p:grpSpPr>
        <p:sp>
          <p:nvSpPr>
            <p:cNvPr id="33" name="Rectangle 32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 bwMode="gray">
          <a:xfrm>
            <a:off x="861390" y="6101565"/>
            <a:ext cx="28984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©2020 ITC Infotech. All Rights Reserved.</a:t>
            </a:r>
          </a:p>
        </p:txBody>
      </p:sp>
      <p:sp>
        <p:nvSpPr>
          <p:cNvPr id="36" name="Text Box 3"/>
          <p:cNvSpPr txBox="1">
            <a:spLocks noChangeArrowheads="1"/>
          </p:cNvSpPr>
          <p:nvPr userDrawn="1"/>
        </p:nvSpPr>
        <p:spPr bwMode="gray">
          <a:xfrm>
            <a:off x="861390" y="6328660"/>
            <a:ext cx="7053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hlinkClick r:id="rId7"/>
          </p:cNvPr>
          <p:cNvSpPr/>
          <p:nvPr userDrawn="1"/>
        </p:nvSpPr>
        <p:spPr>
          <a:xfrm>
            <a:off x="2650021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Oval 37">
            <a:hlinkClick r:id="rId8"/>
          </p:cNvPr>
          <p:cNvSpPr/>
          <p:nvPr userDrawn="1"/>
        </p:nvSpPr>
        <p:spPr>
          <a:xfrm>
            <a:off x="3034593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Oval 38">
            <a:hlinkClick r:id="rId9"/>
          </p:cNvPr>
          <p:cNvSpPr/>
          <p:nvPr userDrawn="1"/>
        </p:nvSpPr>
        <p:spPr>
          <a:xfrm>
            <a:off x="3419165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Oval 39">
            <a:hlinkClick r:id="rId10"/>
          </p:cNvPr>
          <p:cNvSpPr/>
          <p:nvPr userDrawn="1"/>
        </p:nvSpPr>
        <p:spPr>
          <a:xfrm>
            <a:off x="3803737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Oval 40">
            <a:hlinkClick r:id="rId11"/>
          </p:cNvPr>
          <p:cNvSpPr/>
          <p:nvPr userDrawn="1"/>
        </p:nvSpPr>
        <p:spPr>
          <a:xfrm>
            <a:off x="4188309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1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63" y="295117"/>
            <a:ext cx="1157658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3" y="952501"/>
            <a:ext cx="1157938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20" y="6627068"/>
            <a:ext cx="219290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9640" y="662706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1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2000" indent="-252000" algn="l" defTabSz="914400" rtl="0" eaLnBrk="1" latinLnBrk="0" hangingPunct="1">
        <a:spcBef>
          <a:spcPts val="600"/>
        </a:spcBef>
        <a:buFont typeface="Wingdings 2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4000" indent="-252000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56000" indent="-252000" algn="l" defTabSz="914400" rtl="0" eaLnBrk="1" latinLnBrk="0" hangingPunct="1">
        <a:spcBef>
          <a:spcPts val="600"/>
        </a:spcBef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08000" indent="-252000" algn="l" defTabSz="914400" rtl="0" eaLnBrk="1" latinLnBrk="0" hangingPunct="1">
        <a:spcBef>
          <a:spcPts val="600"/>
        </a:spcBef>
        <a:buFont typeface="Arial" pitchFamily="34" charset="0"/>
        <a:buChar char="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13EA0F6-7689-4271-BAE5-927888A55A44}"/>
              </a:ext>
            </a:extLst>
          </p:cNvPr>
          <p:cNvSpPr/>
          <p:nvPr/>
        </p:nvSpPr>
        <p:spPr>
          <a:xfrm>
            <a:off x="539011" y="1145407"/>
            <a:ext cx="11146057" cy="32533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5683-EC75-4732-9682-3A0C6EA7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Approach - Revolutionary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47A3E-D118-4572-BBD6-EAE77EA0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ITC Infotech. All Rights Reserved.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DB5F2-0B34-4D71-8158-C05BD12E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1</a:t>
            </a:fld>
            <a:endParaRPr lang="en-IN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71BEB77-8DD9-4625-95C8-8CE59CE5138A}"/>
              </a:ext>
            </a:extLst>
          </p:cNvPr>
          <p:cNvGrpSpPr/>
          <p:nvPr/>
        </p:nvGrpSpPr>
        <p:grpSpPr>
          <a:xfrm>
            <a:off x="162899" y="4242629"/>
            <a:ext cx="11754119" cy="1969298"/>
            <a:chOff x="162899" y="4375181"/>
            <a:chExt cx="11754119" cy="196929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A77A2D-F5E8-42B9-84CB-9640E52341EA}"/>
                </a:ext>
              </a:extLst>
            </p:cNvPr>
            <p:cNvSpPr/>
            <p:nvPr/>
          </p:nvSpPr>
          <p:spPr>
            <a:xfrm>
              <a:off x="3945814" y="4725847"/>
              <a:ext cx="417539" cy="37186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17926A5-B3F4-4423-B240-2411A7974119}"/>
                </a:ext>
              </a:extLst>
            </p:cNvPr>
            <p:cNvGrpSpPr/>
            <p:nvPr/>
          </p:nvGrpSpPr>
          <p:grpSpPr>
            <a:xfrm>
              <a:off x="4054774" y="4381807"/>
              <a:ext cx="1615057" cy="1060967"/>
              <a:chOff x="2127384" y="2210324"/>
              <a:chExt cx="1615057" cy="106096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0AEA4EA-2F05-4F77-8CBF-87811A648C01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2B17FC-4872-42DF-A08B-F75D0E7D0722}"/>
                  </a:ext>
                </a:extLst>
              </p:cNvPr>
              <p:cNvSpPr txBox="1"/>
              <p:nvPr/>
            </p:nvSpPr>
            <p:spPr>
              <a:xfrm>
                <a:off x="212738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Security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9DA0CD3-68AF-49A3-B8B8-C7D8EB1D2BE4}"/>
                </a:ext>
              </a:extLst>
            </p:cNvPr>
            <p:cNvSpPr/>
            <p:nvPr/>
          </p:nvSpPr>
          <p:spPr>
            <a:xfrm>
              <a:off x="6017226" y="4725847"/>
              <a:ext cx="417539" cy="371867"/>
            </a:xfrm>
            <a:prstGeom prst="ellipse">
              <a:avLst/>
            </a:prstGeom>
            <a:solidFill>
              <a:srgbClr val="FFC00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06687DA-CBFC-42BE-932E-0FC5FDA0ED51}"/>
                </a:ext>
              </a:extLst>
            </p:cNvPr>
            <p:cNvGrpSpPr/>
            <p:nvPr/>
          </p:nvGrpSpPr>
          <p:grpSpPr>
            <a:xfrm>
              <a:off x="6225576" y="4381807"/>
              <a:ext cx="1515667" cy="1060967"/>
              <a:chOff x="4298186" y="2210324"/>
              <a:chExt cx="1515667" cy="106096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10B5E6A-2428-4034-B775-F0B7708AF402}"/>
                  </a:ext>
                </a:extLst>
              </p:cNvPr>
              <p:cNvSpPr/>
              <p:nvPr/>
            </p:nvSpPr>
            <p:spPr>
              <a:xfrm>
                <a:off x="4298186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382B87-AD9B-4FF7-B14E-139F34C14204}"/>
                  </a:ext>
                </a:extLst>
              </p:cNvPr>
              <p:cNvSpPr txBox="1"/>
              <p:nvPr/>
            </p:nvSpPr>
            <p:spPr>
              <a:xfrm>
                <a:off x="4298186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Framework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3C6EB1-0FEF-4387-9577-17DBB843A1B5}"/>
                </a:ext>
              </a:extLst>
            </p:cNvPr>
            <p:cNvSpPr/>
            <p:nvPr/>
          </p:nvSpPr>
          <p:spPr>
            <a:xfrm>
              <a:off x="8088639" y="4725847"/>
              <a:ext cx="417539" cy="3718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026898-6B80-4CAA-AA46-D2289587A3D3}"/>
                </a:ext>
              </a:extLst>
            </p:cNvPr>
            <p:cNvGrpSpPr/>
            <p:nvPr/>
          </p:nvGrpSpPr>
          <p:grpSpPr>
            <a:xfrm>
              <a:off x="8296989" y="4381807"/>
              <a:ext cx="1605119" cy="1070906"/>
              <a:chOff x="6369599" y="2210324"/>
              <a:chExt cx="1605119" cy="107090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97B083-90A9-4408-A57F-04B7235C5534}"/>
                  </a:ext>
                </a:extLst>
              </p:cNvPr>
              <p:cNvSpPr/>
              <p:nvPr/>
            </p:nvSpPr>
            <p:spPr>
              <a:xfrm>
                <a:off x="6369599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773BF1-7DAA-44B7-99AA-0C10BEBBA09D}"/>
                  </a:ext>
                </a:extLst>
              </p:cNvPr>
              <p:cNvSpPr txBox="1"/>
              <p:nvPr/>
            </p:nvSpPr>
            <p:spPr>
              <a:xfrm>
                <a:off x="6459051" y="2220263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User Interface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DC0F50-3583-4B63-8E48-293E4D8763EB}"/>
                </a:ext>
              </a:extLst>
            </p:cNvPr>
            <p:cNvSpPr/>
            <p:nvPr/>
          </p:nvSpPr>
          <p:spPr>
            <a:xfrm>
              <a:off x="10160052" y="4725847"/>
              <a:ext cx="417539" cy="371867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C6EDEA-BCAF-4014-9049-D1723A41103C}"/>
                </a:ext>
              </a:extLst>
            </p:cNvPr>
            <p:cNvSpPr/>
            <p:nvPr/>
          </p:nvSpPr>
          <p:spPr>
            <a:xfrm>
              <a:off x="3826103" y="5188224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Enable secured layer – Https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Implementing Cross cutting concerns on GEMA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8058FD-6CB3-446B-90C7-55F5E7A079DA}"/>
                </a:ext>
              </a:extLst>
            </p:cNvPr>
            <p:cNvSpPr/>
            <p:nvPr/>
          </p:nvSpPr>
          <p:spPr>
            <a:xfrm>
              <a:off x="5903381" y="5178284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Migrating to JDK version 11, WebLogic, Microservices &amp;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690E2D-8367-456C-8580-7BFC1A647118}"/>
                </a:ext>
              </a:extLst>
            </p:cNvPr>
            <p:cNvSpPr/>
            <p:nvPr/>
          </p:nvSpPr>
          <p:spPr>
            <a:xfrm>
              <a:off x="7970720" y="5168345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Rewrite the application will support all browsers with increased UXP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7FCDC30-286A-4F4B-8945-203EE80246E1}"/>
                </a:ext>
              </a:extLst>
            </p:cNvPr>
            <p:cNvSpPr/>
            <p:nvPr/>
          </p:nvSpPr>
          <p:spPr>
            <a:xfrm>
              <a:off x="1732259" y="5191537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GEMA will be deployed on Docker containers with latest Linux version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DC8E05-AD50-43F7-8ED3-F63E3F7E9136}"/>
                </a:ext>
              </a:extLst>
            </p:cNvPr>
            <p:cNvSpPr/>
            <p:nvPr/>
          </p:nvSpPr>
          <p:spPr>
            <a:xfrm>
              <a:off x="2040811" y="4739099"/>
              <a:ext cx="417539" cy="3718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30C15BD-2DCB-49D1-9B7B-99E12B1B2E25}"/>
                </a:ext>
              </a:extLst>
            </p:cNvPr>
            <p:cNvGrpSpPr/>
            <p:nvPr/>
          </p:nvGrpSpPr>
          <p:grpSpPr>
            <a:xfrm>
              <a:off x="2060320" y="4375181"/>
              <a:ext cx="1754203" cy="1080845"/>
              <a:chOff x="2226774" y="2210324"/>
              <a:chExt cx="1754203" cy="108084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2B4F35-2867-42C1-89AD-FAE540D83B12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645A640-57D1-48CB-AB84-000CC9F2E1D1}"/>
                  </a:ext>
                </a:extLst>
              </p:cNvPr>
              <p:cNvSpPr txBox="1"/>
              <p:nvPr/>
            </p:nvSpPr>
            <p:spPr>
              <a:xfrm>
                <a:off x="2465310" y="2230202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Infrastructure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3067900-77ED-483D-BD09-608F44258D98}"/>
                </a:ext>
              </a:extLst>
            </p:cNvPr>
            <p:cNvGrpSpPr/>
            <p:nvPr/>
          </p:nvGrpSpPr>
          <p:grpSpPr>
            <a:xfrm>
              <a:off x="10366120" y="4381807"/>
              <a:ext cx="1515667" cy="1060967"/>
              <a:chOff x="2226774" y="2210324"/>
              <a:chExt cx="1515667" cy="106096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23300D1-9C38-44CA-8A17-D4C8B7795879}"/>
                  </a:ext>
                </a:extLst>
              </p:cNvPr>
              <p:cNvSpPr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2637B40-4E87-479B-93C9-FD13ED754E79}"/>
                  </a:ext>
                </a:extLst>
              </p:cNvPr>
              <p:cNvSpPr txBox="1"/>
              <p:nvPr/>
            </p:nvSpPr>
            <p:spPr>
              <a:xfrm>
                <a:off x="2226774" y="2210324"/>
                <a:ext cx="1515667" cy="10609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Integrations</a:t>
                </a:r>
                <a:endParaRPr lang="en-IN" sz="1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665ABE-2D03-43E1-AB85-E76D43A7CC7C}"/>
                </a:ext>
              </a:extLst>
            </p:cNvPr>
            <p:cNvSpPr/>
            <p:nvPr/>
          </p:nvSpPr>
          <p:spPr>
            <a:xfrm>
              <a:off x="10057938" y="5168345"/>
              <a:ext cx="1859080" cy="115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Migrating to IBM MQ version 9</a:t>
              </a:r>
            </a:p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Introducing API Gateway</a:t>
              </a:r>
            </a:p>
          </p:txBody>
        </p:sp>
        <p:sp>
          <p:nvSpPr>
            <p:cNvPr id="82" name="Arrow: Striped Right 81">
              <a:extLst>
                <a:ext uri="{FF2B5EF4-FFF2-40B4-BE49-F238E27FC236}">
                  <a16:creationId xmlns:a16="http://schemas.microsoft.com/office/drawing/2014/main" id="{AE016C91-5829-42AD-854F-2CCAD4E67650}"/>
                </a:ext>
              </a:extLst>
            </p:cNvPr>
            <p:cNvSpPr/>
            <p:nvPr/>
          </p:nvSpPr>
          <p:spPr>
            <a:xfrm>
              <a:off x="162899" y="4737181"/>
              <a:ext cx="1486894" cy="1026151"/>
            </a:xfrm>
            <a:prstGeom prst="stripedRight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Parallel Work Items</a:t>
              </a:r>
              <a:endParaRPr lang="en-IN" sz="12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DC13697-E52B-41E8-9300-0A7F5261DFDA}"/>
              </a:ext>
            </a:extLst>
          </p:cNvPr>
          <p:cNvSpPr/>
          <p:nvPr/>
        </p:nvSpPr>
        <p:spPr>
          <a:xfrm>
            <a:off x="6796102" y="6295543"/>
            <a:ext cx="2456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* Need to get clarity to go with open source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FB42BA-9AD8-40AE-B4AA-B3E1E03EE5FB}"/>
              </a:ext>
            </a:extLst>
          </p:cNvPr>
          <p:cNvSpPr/>
          <p:nvPr/>
        </p:nvSpPr>
        <p:spPr>
          <a:xfrm>
            <a:off x="4042608" y="1559293"/>
            <a:ext cx="4889636" cy="2752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IN" b="1" dirty="0" err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45A1E7-25F3-428F-8D27-AFFBE9EC98DA}"/>
              </a:ext>
            </a:extLst>
          </p:cNvPr>
          <p:cNvSpPr/>
          <p:nvPr/>
        </p:nvSpPr>
        <p:spPr>
          <a:xfrm>
            <a:off x="4038003" y="1559293"/>
            <a:ext cx="4890051" cy="222165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BA3B92-EDC9-492E-B48E-B1A052F114DB}"/>
              </a:ext>
            </a:extLst>
          </p:cNvPr>
          <p:cNvSpPr/>
          <p:nvPr/>
        </p:nvSpPr>
        <p:spPr>
          <a:xfrm>
            <a:off x="4107577" y="1657320"/>
            <a:ext cx="3982875" cy="665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53B941-9DE3-4F93-A2E3-6A8A5F442D29}"/>
              </a:ext>
            </a:extLst>
          </p:cNvPr>
          <p:cNvSpPr/>
          <p:nvPr/>
        </p:nvSpPr>
        <p:spPr>
          <a:xfrm>
            <a:off x="4107577" y="2387067"/>
            <a:ext cx="3982875" cy="68318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JDK 1.8, Spring Boot - Microservices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ED191-ACCD-4688-B29C-C61E506125F5}"/>
              </a:ext>
            </a:extLst>
          </p:cNvPr>
          <p:cNvSpPr/>
          <p:nvPr/>
        </p:nvSpPr>
        <p:spPr>
          <a:xfrm>
            <a:off x="4107577" y="3137836"/>
            <a:ext cx="3982875" cy="583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>
                <a:solidFill>
                  <a:schemeClr val="tx1"/>
                </a:solidFill>
              </a:rPr>
              <a:t>+</a:t>
            </a:r>
            <a:r>
              <a:rPr lang="en-US" sz="1400" b="1" kern="0" dirty="0">
                <a:solidFill>
                  <a:schemeClr val="tx1"/>
                </a:solidFill>
              </a:rPr>
              <a:t>Informix DB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7FAAA-A22F-46AA-BC03-F05857DD48CA}"/>
              </a:ext>
            </a:extLst>
          </p:cNvPr>
          <p:cNvSpPr/>
          <p:nvPr/>
        </p:nvSpPr>
        <p:spPr>
          <a:xfrm>
            <a:off x="2421380" y="1761420"/>
            <a:ext cx="685800" cy="13395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CSR</a:t>
            </a:r>
            <a:endParaRPr lang="en-IN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The State of the Web Browser in 2020 | CurrentWare">
            <a:extLst>
              <a:ext uri="{FF2B5EF4-FFF2-40B4-BE49-F238E27FC236}">
                <a16:creationId xmlns:a16="http://schemas.microsoft.com/office/drawing/2014/main" id="{5D13B337-7BF5-4F84-AE5C-E4860B95A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0" r="15319" b="52609"/>
          <a:stretch/>
        </p:blipFill>
        <p:spPr bwMode="auto">
          <a:xfrm rot="5400000">
            <a:off x="2848601" y="2538526"/>
            <a:ext cx="815335" cy="21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ers Icons - Download Free Vector Icons | Noun Project">
            <a:extLst>
              <a:ext uri="{FF2B5EF4-FFF2-40B4-BE49-F238E27FC236}">
                <a16:creationId xmlns:a16="http://schemas.microsoft.com/office/drawing/2014/main" id="{CF272CEB-B00B-43EA-8C97-D884AAFD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7" y="1454054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ne icon - Download on Iconfinder on Iconfinder">
            <a:extLst>
              <a:ext uri="{FF2B5EF4-FFF2-40B4-BE49-F238E27FC236}">
                <a16:creationId xmlns:a16="http://schemas.microsoft.com/office/drawing/2014/main" id="{47337C1A-3657-446B-9E88-69C0A53A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1" y="2352512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pened Mail Icons - Download Free Vector Icons | Noun Project">
            <a:extLst>
              <a:ext uri="{FF2B5EF4-FFF2-40B4-BE49-F238E27FC236}">
                <a16:creationId xmlns:a16="http://schemas.microsoft.com/office/drawing/2014/main" id="{376D7E13-1B9D-45F7-9ED0-8A27B3D11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97" y="2709578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BB4D0C6-3177-4044-BE75-886D3D2AEFAA}"/>
              </a:ext>
            </a:extLst>
          </p:cNvPr>
          <p:cNvCxnSpPr>
            <a:cxnSpLocks/>
            <a:endCxn id="1032" idx="1"/>
          </p:cNvCxnSpPr>
          <p:nvPr/>
        </p:nvCxnSpPr>
        <p:spPr>
          <a:xfrm rot="16200000" flipH="1">
            <a:off x="991308" y="2319781"/>
            <a:ext cx="760812" cy="43336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96559DD-32E2-4EC5-92F2-E4F9FC23318F}"/>
              </a:ext>
            </a:extLst>
          </p:cNvPr>
          <p:cNvCxnSpPr>
            <a:cxnSpLocks/>
            <a:stCxn id="1028" idx="2"/>
            <a:endCxn id="1030" idx="1"/>
          </p:cNvCxnSpPr>
          <p:nvPr/>
        </p:nvCxnSpPr>
        <p:spPr>
          <a:xfrm rot="16200000" flipH="1">
            <a:off x="1389470" y="2200369"/>
            <a:ext cx="47930" cy="51043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92980-C027-4592-9902-95B10E57F4C6}"/>
              </a:ext>
            </a:extLst>
          </p:cNvPr>
          <p:cNvSpPr/>
          <p:nvPr/>
        </p:nvSpPr>
        <p:spPr>
          <a:xfrm>
            <a:off x="641741" y="2890290"/>
            <a:ext cx="126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shipment </a:t>
            </a:r>
          </a:p>
          <a:p>
            <a:r>
              <a:rPr lang="en-IN" sz="1400" dirty="0"/>
              <a:t>related queries</a:t>
            </a:r>
          </a:p>
        </p:txBody>
      </p:sp>
      <p:pic>
        <p:nvPicPr>
          <p:cNvPr id="1034" name="Picture 10" descr="Icon Icons Customer Care Executive Executives Headphone Headphones  Telecaller 24 Laptop Laptops Logistic Logistics Free Vector Graphics, Clip  Art, Icons, Photos and Images | StockUnlimited">
            <a:extLst>
              <a:ext uri="{FF2B5EF4-FFF2-40B4-BE49-F238E27FC236}">
                <a16:creationId xmlns:a16="http://schemas.microsoft.com/office/drawing/2014/main" id="{F873953D-8FEA-40F4-B6B7-31AFB680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15" y="1801345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35627CC-1DF7-4866-A896-AF9EE071440A}"/>
              </a:ext>
            </a:extLst>
          </p:cNvPr>
          <p:cNvSpPr/>
          <p:nvPr/>
        </p:nvSpPr>
        <p:spPr>
          <a:xfrm>
            <a:off x="2023815" y="2588564"/>
            <a:ext cx="327991" cy="179532"/>
          </a:xfrm>
          <a:prstGeom prst="leftRightArrow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C0D92A1-74D2-4431-91CD-CBCC7FFF7BE6}"/>
              </a:ext>
            </a:extLst>
          </p:cNvPr>
          <p:cNvSpPr/>
          <p:nvPr/>
        </p:nvSpPr>
        <p:spPr>
          <a:xfrm>
            <a:off x="3460402" y="2469608"/>
            <a:ext cx="436556" cy="31805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B0ADC2-611F-4394-B890-C44D541F1606}"/>
              </a:ext>
            </a:extLst>
          </p:cNvPr>
          <p:cNvSpPr txBox="1"/>
          <p:nvPr/>
        </p:nvSpPr>
        <p:spPr>
          <a:xfrm>
            <a:off x="3347359" y="2811660"/>
            <a:ext cx="64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HTTPS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10718F-CC19-4C38-992B-4CDAC8355989}"/>
              </a:ext>
            </a:extLst>
          </p:cNvPr>
          <p:cNvSpPr/>
          <p:nvPr/>
        </p:nvSpPr>
        <p:spPr>
          <a:xfrm>
            <a:off x="4818001" y="1862591"/>
            <a:ext cx="939941" cy="341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 UIs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B1E145-FAC2-4066-A3F5-00A8CAB65E8C}"/>
              </a:ext>
            </a:extLst>
          </p:cNvPr>
          <p:cNvSpPr/>
          <p:nvPr/>
        </p:nvSpPr>
        <p:spPr>
          <a:xfrm>
            <a:off x="9321365" y="3393330"/>
            <a:ext cx="842914" cy="41965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MQ</a:t>
            </a:r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DDFB09-F709-4B6C-9EAD-625ED62598D2}"/>
              </a:ext>
            </a:extLst>
          </p:cNvPr>
          <p:cNvSpPr/>
          <p:nvPr/>
        </p:nvSpPr>
        <p:spPr>
          <a:xfrm>
            <a:off x="10155322" y="2209420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Other Systems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0F522B-BB7F-4BB9-B6F1-5C13BE9BC06B}"/>
              </a:ext>
            </a:extLst>
          </p:cNvPr>
          <p:cNvCxnSpPr>
            <a:cxnSpLocks/>
            <a:stCxn id="33" idx="3"/>
            <a:endCxn id="88" idx="1"/>
          </p:cNvCxnSpPr>
          <p:nvPr/>
        </p:nvCxnSpPr>
        <p:spPr>
          <a:xfrm flipV="1">
            <a:off x="8928054" y="2423369"/>
            <a:ext cx="1227268" cy="246753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C7F97A7-6A64-44EC-8F24-90D2740F847A}"/>
              </a:ext>
            </a:extLst>
          </p:cNvPr>
          <p:cNvCxnSpPr>
            <a:cxnSpLocks/>
            <a:stCxn id="33" idx="3"/>
            <a:endCxn id="87" idx="1"/>
          </p:cNvCxnSpPr>
          <p:nvPr/>
        </p:nvCxnSpPr>
        <p:spPr>
          <a:xfrm>
            <a:off x="8928054" y="2670122"/>
            <a:ext cx="393311" cy="93303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B9D6439-2436-4B2F-B5D1-DAF15E5DEEBA}"/>
              </a:ext>
            </a:extLst>
          </p:cNvPr>
          <p:cNvCxnSpPr>
            <a:cxnSpLocks/>
            <a:stCxn id="87" idx="2"/>
            <a:endCxn id="97" idx="1"/>
          </p:cNvCxnSpPr>
          <p:nvPr/>
        </p:nvCxnSpPr>
        <p:spPr>
          <a:xfrm rot="16200000" flipH="1">
            <a:off x="9811294" y="3744514"/>
            <a:ext cx="285180" cy="422125"/>
          </a:xfrm>
          <a:prstGeom prst="bentConnector2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637A46-AC17-49EE-A558-8D10125487F1}"/>
              </a:ext>
            </a:extLst>
          </p:cNvPr>
          <p:cNvSpPr/>
          <p:nvPr/>
        </p:nvSpPr>
        <p:spPr>
          <a:xfrm>
            <a:off x="6583677" y="3782728"/>
            <a:ext cx="2358190" cy="52939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0BA75-2540-4034-9F2D-25722B57FE9B}"/>
              </a:ext>
            </a:extLst>
          </p:cNvPr>
          <p:cNvSpPr/>
          <p:nvPr/>
        </p:nvSpPr>
        <p:spPr>
          <a:xfrm>
            <a:off x="4739225" y="3908477"/>
            <a:ext cx="1284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LINUX RHEL 7</a:t>
            </a:r>
            <a:endParaRPr lang="en-IN" sz="1600" b="1" dirty="0" err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CD5F2E-637A-43AD-9277-DC12A7465109}"/>
              </a:ext>
            </a:extLst>
          </p:cNvPr>
          <p:cNvSpPr txBox="1"/>
          <p:nvPr/>
        </p:nvSpPr>
        <p:spPr>
          <a:xfrm>
            <a:off x="3991111" y="3079145"/>
            <a:ext cx="94111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/>
                </a:solidFill>
              </a:rPr>
              <a:t>Repository</a:t>
            </a:r>
            <a:endParaRPr lang="en-IN" sz="12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F802B5-6FEF-4AEA-946F-E72FD4949499}"/>
              </a:ext>
            </a:extLst>
          </p:cNvPr>
          <p:cNvSpPr txBox="1"/>
          <p:nvPr/>
        </p:nvSpPr>
        <p:spPr>
          <a:xfrm>
            <a:off x="3984485" y="2347627"/>
            <a:ext cx="137788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/>
                </a:solidFill>
              </a:rPr>
              <a:t>Platform Runtime</a:t>
            </a:r>
            <a:endParaRPr lang="en-IN" sz="1200" kern="12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AAE0FA-DEDE-4174-8E64-11A06A9F5517}"/>
              </a:ext>
            </a:extLst>
          </p:cNvPr>
          <p:cNvSpPr txBox="1"/>
          <p:nvPr/>
        </p:nvSpPr>
        <p:spPr>
          <a:xfrm>
            <a:off x="4048867" y="1606477"/>
            <a:ext cx="941110" cy="2793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solidFill>
                  <a:schemeClr val="tx1"/>
                </a:solidFill>
              </a:rPr>
              <a:t>Presentation</a:t>
            </a:r>
            <a:endParaRPr lang="en-IN" sz="1200" kern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1D6DC5-2740-4BCD-8D48-88B782BEC87C}"/>
              </a:ext>
            </a:extLst>
          </p:cNvPr>
          <p:cNvSpPr/>
          <p:nvPr/>
        </p:nvSpPr>
        <p:spPr>
          <a:xfrm>
            <a:off x="10155322" y="1651154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Notifications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217A55D-8831-4603-8624-6BF440064321}"/>
              </a:ext>
            </a:extLst>
          </p:cNvPr>
          <p:cNvCxnSpPr>
            <a:cxnSpLocks/>
            <a:stCxn id="33" idx="3"/>
            <a:endCxn id="95" idx="1"/>
          </p:cNvCxnSpPr>
          <p:nvPr/>
        </p:nvCxnSpPr>
        <p:spPr>
          <a:xfrm flipV="1">
            <a:off x="8928054" y="1865103"/>
            <a:ext cx="1227268" cy="80501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63AED31-AB9B-41FB-8222-378441953BE2}"/>
              </a:ext>
            </a:extLst>
          </p:cNvPr>
          <p:cNvSpPr/>
          <p:nvPr/>
        </p:nvSpPr>
        <p:spPr>
          <a:xfrm>
            <a:off x="10164947" y="3884218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GSUB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10BD68-80D3-4A16-82D3-1822BA62BAC6}"/>
              </a:ext>
            </a:extLst>
          </p:cNvPr>
          <p:cNvSpPr/>
          <p:nvPr/>
        </p:nvSpPr>
        <p:spPr>
          <a:xfrm>
            <a:off x="10155322" y="2767685"/>
            <a:ext cx="1236304" cy="427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LDAP </a:t>
            </a:r>
            <a:r>
              <a:rPr lang="en-IN" sz="1400" b="1" kern="0" dirty="0">
                <a:solidFill>
                  <a:schemeClr val="tx1"/>
                </a:solidFill>
              </a:rPr>
              <a:t>Auth</a:t>
            </a:r>
            <a:endParaRPr lang="en-US" sz="1400" b="1" kern="0" dirty="0">
              <a:solidFill>
                <a:schemeClr val="tx1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300F58A-231B-4835-B237-08892B008967}"/>
              </a:ext>
            </a:extLst>
          </p:cNvPr>
          <p:cNvCxnSpPr>
            <a:cxnSpLocks/>
            <a:stCxn id="33" idx="3"/>
            <a:endCxn id="103" idx="1"/>
          </p:cNvCxnSpPr>
          <p:nvPr/>
        </p:nvCxnSpPr>
        <p:spPr>
          <a:xfrm>
            <a:off x="8928054" y="2670122"/>
            <a:ext cx="1227268" cy="311512"/>
          </a:xfrm>
          <a:prstGeom prst="bentConnector3">
            <a:avLst/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BE3FBE7-C1B6-4BD8-84E2-0BF036B5FE49}"/>
              </a:ext>
            </a:extLst>
          </p:cNvPr>
          <p:cNvCxnSpPr>
            <a:cxnSpLocks/>
            <a:stCxn id="103" idx="2"/>
            <a:endCxn id="97" idx="0"/>
          </p:cNvCxnSpPr>
          <p:nvPr/>
        </p:nvCxnSpPr>
        <p:spPr>
          <a:xfrm rot="16200000" flipH="1">
            <a:off x="10429156" y="3539899"/>
            <a:ext cx="688636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5AD2EE-23C5-42D3-9DCE-4862CB60EE44}"/>
              </a:ext>
            </a:extLst>
          </p:cNvPr>
          <p:cNvSpPr/>
          <p:nvPr/>
        </p:nvSpPr>
        <p:spPr>
          <a:xfrm>
            <a:off x="683394" y="3542096"/>
            <a:ext cx="3262964" cy="7603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 can bring in the option of automating the customer queries via IVR / mail by leveraging </a:t>
            </a:r>
            <a:r>
              <a:rPr lang="en-US" sz="1100" b="1" dirty="0">
                <a:solidFill>
                  <a:schemeClr val="tx1"/>
                </a:solidFill>
              </a:rPr>
              <a:t>RPA Bots</a:t>
            </a:r>
            <a:endParaRPr lang="en-IN" sz="1100" b="1" dirty="0" err="1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6BF4D03-BB2A-4EC2-BEA1-84020B84A23A}"/>
              </a:ext>
            </a:extLst>
          </p:cNvPr>
          <p:cNvSpPr/>
          <p:nvPr/>
        </p:nvSpPr>
        <p:spPr>
          <a:xfrm>
            <a:off x="5221905" y="6312995"/>
            <a:ext cx="248892" cy="1820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 err="1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CD73A8-E51B-4A12-9500-FA812E201237}"/>
              </a:ext>
            </a:extLst>
          </p:cNvPr>
          <p:cNvSpPr/>
          <p:nvPr/>
        </p:nvSpPr>
        <p:spPr>
          <a:xfrm>
            <a:off x="5437841" y="6293938"/>
            <a:ext cx="13051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Automating enquiries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A34294-EDD6-4954-B30F-290D7F499A7F}"/>
              </a:ext>
            </a:extLst>
          </p:cNvPr>
          <p:cNvSpPr/>
          <p:nvPr/>
        </p:nvSpPr>
        <p:spPr>
          <a:xfrm>
            <a:off x="142775" y="5677301"/>
            <a:ext cx="1503145" cy="52136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Each Work item will start with Analysis phase</a:t>
            </a:r>
            <a:endParaRPr lang="en-IN" sz="1100" b="1" dirty="0" err="1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3AE79A-28DF-49D5-86D1-E48C2EAA31F2}"/>
              </a:ext>
            </a:extLst>
          </p:cNvPr>
          <p:cNvSpPr/>
          <p:nvPr/>
        </p:nvSpPr>
        <p:spPr>
          <a:xfrm>
            <a:off x="542324" y="1148721"/>
            <a:ext cx="11146057" cy="362028"/>
          </a:xfrm>
          <a:prstGeom prst="rect">
            <a:avLst/>
          </a:prstGeom>
          <a:solidFill>
            <a:schemeClr val="accent5"/>
          </a:solidFill>
          <a:ln w="317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07182-E57E-412A-B337-BD5AE149647D}"/>
              </a:ext>
            </a:extLst>
          </p:cNvPr>
          <p:cNvSpPr txBox="1"/>
          <p:nvPr/>
        </p:nvSpPr>
        <p:spPr>
          <a:xfrm>
            <a:off x="649597" y="1175119"/>
            <a:ext cx="94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AFE29-564E-4E41-AAB2-B8438A435867}"/>
              </a:ext>
            </a:extLst>
          </p:cNvPr>
          <p:cNvSpPr/>
          <p:nvPr/>
        </p:nvSpPr>
        <p:spPr>
          <a:xfrm>
            <a:off x="4806143" y="1182539"/>
            <a:ext cx="3546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Global Event Management Application (GEMA)</a:t>
            </a:r>
            <a:endParaRPr lang="en-IN" sz="14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1C10D-6EC8-4B6F-9A9B-13A3FD4439B2}"/>
              </a:ext>
            </a:extLst>
          </p:cNvPr>
          <p:cNvSpPr txBox="1"/>
          <p:nvPr/>
        </p:nvSpPr>
        <p:spPr>
          <a:xfrm>
            <a:off x="2146398" y="1187744"/>
            <a:ext cx="124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Frontline team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CCA7CC-B69C-4502-A26D-E255E76A1FD7}"/>
              </a:ext>
            </a:extLst>
          </p:cNvPr>
          <p:cNvSpPr/>
          <p:nvPr/>
        </p:nvSpPr>
        <p:spPr>
          <a:xfrm>
            <a:off x="10206960" y="1192165"/>
            <a:ext cx="1099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DHL Systems</a:t>
            </a:r>
            <a:endParaRPr lang="en-IN" sz="1400" b="1" dirty="0" err="1"/>
          </a:p>
        </p:txBody>
      </p:sp>
      <p:pic>
        <p:nvPicPr>
          <p:cNvPr id="6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012298CA-A131-4FEA-9B74-88CB8783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91" y="3790354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B94EBBBF-F106-4A48-B88E-0ADAE970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86" y="3803606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88627E-1A30-423D-A664-795A7C49746D}"/>
              </a:ext>
            </a:extLst>
          </p:cNvPr>
          <p:cNvSpPr/>
          <p:nvPr/>
        </p:nvSpPr>
        <p:spPr>
          <a:xfrm>
            <a:off x="7271694" y="3957489"/>
            <a:ext cx="1561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/>
              <a:t>+</a:t>
            </a:r>
            <a:r>
              <a:rPr lang="en-US" sz="1400" b="1" dirty="0"/>
              <a:t>WebLogic 12.2.4.1</a:t>
            </a:r>
            <a:endParaRPr lang="en-IN" sz="1400" b="1" dirty="0" err="1"/>
          </a:p>
        </p:txBody>
      </p:sp>
      <p:pic>
        <p:nvPicPr>
          <p:cNvPr id="99" name="Picture 2" descr="Docker Icon of Flat style - Available in SVG, PNG, EPS, AI &amp; Icon fonts">
            <a:extLst>
              <a:ext uri="{FF2B5EF4-FFF2-40B4-BE49-F238E27FC236}">
                <a16:creationId xmlns:a16="http://schemas.microsoft.com/office/drawing/2014/main" id="{93C427B1-FC37-42C5-88FF-E54BEAC48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063" y="2485015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9DB5731C-DB67-4E38-A001-915417086C64}"/>
              </a:ext>
            </a:extLst>
          </p:cNvPr>
          <p:cNvSpPr/>
          <p:nvPr/>
        </p:nvSpPr>
        <p:spPr>
          <a:xfrm>
            <a:off x="6031888" y="1862591"/>
            <a:ext cx="1513785" cy="3417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Angular / ReactJs</a:t>
            </a:r>
            <a:endParaRPr lang="en-IN" sz="1400" dirty="0" err="1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F421CA-D1B0-4273-ACF5-AC56F1E0018A}"/>
              </a:ext>
            </a:extLst>
          </p:cNvPr>
          <p:cNvSpPr/>
          <p:nvPr/>
        </p:nvSpPr>
        <p:spPr>
          <a:xfrm>
            <a:off x="8180748" y="1664406"/>
            <a:ext cx="675016" cy="205282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100" b="1" kern="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3FE37A-1E34-449D-9B40-527F54380F27}"/>
              </a:ext>
            </a:extLst>
          </p:cNvPr>
          <p:cNvSpPr/>
          <p:nvPr/>
        </p:nvSpPr>
        <p:spPr>
          <a:xfrm>
            <a:off x="2406195" y="2665003"/>
            <a:ext cx="787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100" dirty="0"/>
              <a:t>Minimal </a:t>
            </a:r>
          </a:p>
          <a:p>
            <a:pPr algn="ctr"/>
            <a:r>
              <a:rPr lang="en-IN" sz="1100" dirty="0"/>
              <a:t>Staff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44B4037-C685-48EB-A809-07A15FFD22F8}"/>
              </a:ext>
            </a:extLst>
          </p:cNvPr>
          <p:cNvSpPr/>
          <p:nvPr/>
        </p:nvSpPr>
        <p:spPr>
          <a:xfrm>
            <a:off x="7792406" y="3730986"/>
            <a:ext cx="1140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*Tomcat / JBoss</a:t>
            </a:r>
            <a:endParaRPr lang="en-IN" sz="1600" b="1" dirty="0" err="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D2A37CF-AD98-4995-8983-E6FF7BA9F96C}"/>
              </a:ext>
            </a:extLst>
          </p:cNvPr>
          <p:cNvSpPr/>
          <p:nvPr/>
        </p:nvSpPr>
        <p:spPr>
          <a:xfrm>
            <a:off x="9255473" y="6288552"/>
            <a:ext cx="2666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dirty="0"/>
              <a:t>+ DHL doesn’t allow open source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3537976175"/>
      </p:ext>
    </p:extLst>
  </p:cSld>
  <p:clrMapOvr>
    <a:masterClrMapping/>
  </p:clrMapOvr>
</p:sld>
</file>

<file path=ppt/theme/theme1.xml><?xml version="1.0" encoding="utf-8"?>
<a:theme xmlns:a="http://schemas.openxmlformats.org/drawingml/2006/main" name="2015 ITC Infotech Template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itan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TC Infotech Template" id="{0F0EA5AB-7595-4F8E-904A-6F674BAA2F94}" vid="{3D20AD07-A66A-4E9A-B2D7-C7CAC47E71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3B2EB100D844C829E1ADD08AE8497" ma:contentTypeVersion="6" ma:contentTypeDescription="Create a new document." ma:contentTypeScope="" ma:versionID="9272e5f7be9977f800fae74735b61fce">
  <xsd:schema xmlns:xsd="http://www.w3.org/2001/XMLSchema" xmlns:xs="http://www.w3.org/2001/XMLSchema" xmlns:p="http://schemas.microsoft.com/office/2006/metadata/properties" xmlns:ns1="http://schemas.microsoft.com/sharepoint/v3" xmlns:ns2="d8fba132-e98e-492d-8699-eb825456b4f6" targetNamespace="http://schemas.microsoft.com/office/2006/metadata/properties" ma:root="true" ma:fieldsID="7f5c34e0d5503359b93a1e41674f16d0" ns1:_="" ns2:_="">
    <xsd:import namespace="http://schemas.microsoft.com/sharepoint/v3"/>
    <xsd:import namespace="d8fba132-e98e-492d-8699-eb825456b4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ba132-e98e-492d-8699-eb825456b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>4</_ip_UnifiedCompliancePolicyUIAction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E66DEA0-5ACC-4C78-B319-5A891A29C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fba132-e98e-492d-8699-eb825456b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CF4A-8274-4748-823D-89FABF56C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41AFED-F2ED-4694-B06A-569856B1BEAF}">
  <ds:schemaRefs>
    <ds:schemaRef ds:uri="http://schemas.microsoft.com/sharepoint/v3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fc2ed14-3779-41ef-812b-7f9f28bcdf2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ITC Infotech Template</Template>
  <TotalTime>25444</TotalTime>
  <Words>184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2015 ITC Infotech Template</vt:lpstr>
      <vt:lpstr>Proposed Solution Approach - Revolutionary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</dc:creator>
  <cp:lastModifiedBy>Idamakanti Brahma Reddy</cp:lastModifiedBy>
  <cp:revision>880</cp:revision>
  <cp:lastPrinted>2017-08-11T08:50:46Z</cp:lastPrinted>
  <dcterms:created xsi:type="dcterms:W3CDTF">2012-03-05T08:30:28Z</dcterms:created>
  <dcterms:modified xsi:type="dcterms:W3CDTF">2021-07-06T17:13:30Z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0x0101007603B2EB100D844C829E1ADD08AE8497</vt:lpwstr>
  </property>
</Properties>
</file>