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4" r:id="rId6"/>
    <p:sldId id="262" r:id="rId7"/>
    <p:sldId id="263" r:id="rId8"/>
    <p:sldId id="261" r:id="rId9"/>
    <p:sldId id="260" r:id="rId10"/>
    <p:sldId id="265" r:id="rId11"/>
    <p:sldId id="266" r:id="rId12"/>
    <p:sldId id="272" r:id="rId13"/>
    <p:sldId id="273" r:id="rId14"/>
    <p:sldId id="267" r:id="rId15"/>
    <p:sldId id="268" r:id="rId16"/>
    <p:sldId id="269" r:id="rId17"/>
    <p:sldId id="270" r:id="rId18"/>
    <p:sldId id="271" r:id="rId19"/>
    <p:sldId id="276" r:id="rId20"/>
    <p:sldId id="275" r:id="rId21"/>
    <p:sldId id="277" r:id="rId22"/>
    <p:sldId id="278" r:id="rId23"/>
    <p:sldId id="279" r:id="rId24"/>
    <p:sldId id="280" r:id="rId25"/>
    <p:sldId id="281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6B5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5" autoAdjust="0"/>
    <p:restoredTop sz="94660"/>
  </p:normalViewPr>
  <p:slideViewPr>
    <p:cSldViewPr snapToGrid="0">
      <p:cViewPr varScale="1">
        <p:scale>
          <a:sx n="70" d="100"/>
          <a:sy n="70" d="100"/>
        </p:scale>
        <p:origin x="49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7CF47-EE7C-40C4-908E-FCC08B2C85F9}" type="datetimeFigureOut">
              <a:rPr lang="en-US" smtClean="0"/>
              <a:t>22-Jun-2022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09FB5-6422-41A2-8238-25003A3D62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407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7CF47-EE7C-40C4-908E-FCC08B2C85F9}" type="datetimeFigureOut">
              <a:rPr lang="en-US" smtClean="0"/>
              <a:t>22-Jun-2022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09FB5-6422-41A2-8238-25003A3D62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834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7CF47-EE7C-40C4-908E-FCC08B2C85F9}" type="datetimeFigureOut">
              <a:rPr lang="en-US" smtClean="0"/>
              <a:t>22-Jun-2022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09FB5-6422-41A2-8238-25003A3D62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6561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7CF47-EE7C-40C4-908E-FCC08B2C85F9}" type="datetimeFigureOut">
              <a:rPr lang="en-US" smtClean="0"/>
              <a:t>22-Jun-2022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09FB5-6422-41A2-8238-25003A3D62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807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7CF47-EE7C-40C4-908E-FCC08B2C85F9}" type="datetimeFigureOut">
              <a:rPr lang="en-US" smtClean="0"/>
              <a:t>22-Jun-2022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09FB5-6422-41A2-8238-25003A3D62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767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7CF47-EE7C-40C4-908E-FCC08B2C85F9}" type="datetimeFigureOut">
              <a:rPr lang="en-US" smtClean="0"/>
              <a:t>22-Jun-2022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09FB5-6422-41A2-8238-25003A3D62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2122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7CF47-EE7C-40C4-908E-FCC08B2C85F9}" type="datetimeFigureOut">
              <a:rPr lang="en-US" smtClean="0"/>
              <a:t>22-Jun-2022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09FB5-6422-41A2-8238-25003A3D62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4868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7CF47-EE7C-40C4-908E-FCC08B2C85F9}" type="datetimeFigureOut">
              <a:rPr lang="en-US" smtClean="0"/>
              <a:t>22-Jun-2022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09FB5-6422-41A2-8238-25003A3D62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399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7CF47-EE7C-40C4-908E-FCC08B2C85F9}" type="datetimeFigureOut">
              <a:rPr lang="en-US" smtClean="0"/>
              <a:t>22-Jun-2022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09FB5-6422-41A2-8238-25003A3D62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7550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7CF47-EE7C-40C4-908E-FCC08B2C85F9}" type="datetimeFigureOut">
              <a:rPr lang="en-US" smtClean="0"/>
              <a:t>22-Jun-2022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09FB5-6422-41A2-8238-25003A3D62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1726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7CF47-EE7C-40C4-908E-FCC08B2C85F9}" type="datetimeFigureOut">
              <a:rPr lang="en-US" smtClean="0"/>
              <a:t>22-Jun-2022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09FB5-6422-41A2-8238-25003A3D62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277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97CF47-EE7C-40C4-908E-FCC08B2C85F9}" type="datetimeFigureOut">
              <a:rPr lang="en-US" smtClean="0"/>
              <a:t>22-Jun-2022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609FB5-6422-41A2-8238-25003A3D62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398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docs.spring.io/spring-boot/docs/current/reference/html/using-boot-devtools.html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pring.io/tools/sts/all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docs.spring.io/spring-boot/docs/current/reference/html/index.htm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start.spring.io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://www.shristitechlabs.com/wp-content/uploads/2015/12/spring-boot-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00" y="101601"/>
            <a:ext cx="11851587" cy="6660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9459073" y="971499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6761745" y="52704"/>
            <a:ext cx="5430255" cy="0"/>
          </a:xfrm>
          <a:prstGeom prst="line">
            <a:avLst/>
          </a:prstGeom>
          <a:ln w="127000">
            <a:solidFill>
              <a:srgbClr val="76B5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6761745" y="6803865"/>
            <a:ext cx="5430255" cy="1"/>
          </a:xfrm>
          <a:prstGeom prst="line">
            <a:avLst/>
          </a:prstGeom>
          <a:ln w="127000">
            <a:solidFill>
              <a:srgbClr val="76B5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12137865" y="37206"/>
            <a:ext cx="0" cy="6795036"/>
          </a:xfrm>
          <a:prstGeom prst="line">
            <a:avLst/>
          </a:prstGeom>
          <a:ln w="127000">
            <a:solidFill>
              <a:srgbClr val="76B5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8855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 runnable jar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5685" t="74826" r="52928" b="6424"/>
          <a:stretch/>
        </p:blipFill>
        <p:spPr>
          <a:xfrm>
            <a:off x="838200" y="1690688"/>
            <a:ext cx="6883400" cy="1753319"/>
          </a:xfrm>
          <a:prstGeom prst="rect">
            <a:avLst/>
          </a:prstGeom>
        </p:spPr>
      </p:pic>
      <p:pic>
        <p:nvPicPr>
          <p:cNvPr id="6" name="Picture 2" descr="springboo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4268" y="508719"/>
            <a:ext cx="1939532" cy="609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2994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First Java Program for spring boot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9028" r="42875" b="57813"/>
          <a:stretch/>
        </p:blipFill>
        <p:spPr>
          <a:xfrm>
            <a:off x="838200" y="1690688"/>
            <a:ext cx="10463142" cy="3414712"/>
          </a:xfrm>
          <a:prstGeom prst="rect">
            <a:avLst/>
          </a:prstGeom>
        </p:spPr>
      </p:pic>
      <p:pic>
        <p:nvPicPr>
          <p:cNvPr id="5" name="Picture 2" descr="springboo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4268" y="508719"/>
            <a:ext cx="1939532" cy="609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3227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>
                <a:solidFill>
                  <a:schemeClr val="accent6">
                    <a:lumMod val="75000"/>
                  </a:schemeClr>
                </a:solidFill>
              </a:rPr>
              <a:t>Running the application	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 smtClean="0"/>
              <a:t>&gt; </a:t>
            </a:r>
            <a:r>
              <a:rPr lang="en-IN" dirty="0" err="1" smtClean="0"/>
              <a:t>mvn</a:t>
            </a:r>
            <a:r>
              <a:rPr lang="en-IN" dirty="0" smtClean="0"/>
              <a:t> </a:t>
            </a:r>
            <a:r>
              <a:rPr lang="en-IN" dirty="0" err="1" smtClean="0"/>
              <a:t>spring-boot:run</a:t>
            </a:r>
            <a:endParaRPr lang="en-US" dirty="0"/>
          </a:p>
        </p:txBody>
      </p:sp>
      <p:pic>
        <p:nvPicPr>
          <p:cNvPr id="4" name="Picture 2" descr="springboo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4268" y="508719"/>
            <a:ext cx="1939532" cy="609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4683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Devtools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5" name="Picture 2" descr="springboo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4268" y="508719"/>
            <a:ext cx="1939532" cy="609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838200" y="1690688"/>
            <a:ext cx="903484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Automatic </a:t>
            </a:r>
            <a:r>
              <a:rPr lang="en-US" b="1" dirty="0" smtClean="0"/>
              <a:t>Restart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 smtClean="0"/>
              <a:t>LiveReload</a:t>
            </a:r>
            <a:endParaRPr lang="en-US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Remote Debug </a:t>
            </a:r>
            <a:r>
              <a:rPr lang="en-US" b="1" dirty="0" smtClean="0"/>
              <a:t>Tunneling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Remote Update and </a:t>
            </a:r>
            <a:r>
              <a:rPr lang="en-US" b="1" dirty="0" smtClean="0"/>
              <a:t>Restart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125799"/>
            <a:ext cx="7121838" cy="2274107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838200" y="5453619"/>
            <a:ext cx="105156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Details at:</a:t>
            </a:r>
          </a:p>
          <a:p>
            <a:r>
              <a:rPr lang="en-US" dirty="0" smtClean="0">
                <a:hlinkClick r:id="rId4"/>
              </a:rPr>
              <a:t>http</a:t>
            </a:r>
            <a:r>
              <a:rPr lang="en-US" dirty="0">
                <a:hlinkClick r:id="rId4"/>
              </a:rPr>
              <a:t>://</a:t>
            </a:r>
            <a:r>
              <a:rPr lang="en-US" dirty="0" smtClean="0">
                <a:hlinkClick r:id="rId4"/>
              </a:rPr>
              <a:t>docs.spring.io/spring-boot/docs/current/reference/html/using-boot-devtools.html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4147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Spring Tool Suite (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sts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)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4" name="Picture 2" descr="springboo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4268" y="508719"/>
            <a:ext cx="1939532" cy="609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http://jtuts.com/wp-content/uploads/2016/03/spring-tool-suite-project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9099" y="2184957"/>
            <a:ext cx="3316673" cy="3673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838200" y="1506022"/>
            <a:ext cx="39665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Download </a:t>
            </a:r>
            <a:r>
              <a:rPr lang="en-US" dirty="0" smtClean="0">
                <a:hlinkClick r:id="rId4"/>
              </a:rPr>
              <a:t>https</a:t>
            </a:r>
            <a:r>
              <a:rPr lang="en-US" dirty="0">
                <a:hlinkClick r:id="rId4"/>
              </a:rPr>
              <a:t>://</a:t>
            </a:r>
            <a:r>
              <a:rPr lang="en-US" dirty="0" smtClean="0">
                <a:hlinkClick r:id="rId4"/>
              </a:rPr>
              <a:t>spring.io/tools/sts/all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5599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Spring Web &amp; MVC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7833" t="27431" r="55759" b="37500"/>
          <a:stretch/>
        </p:blipFill>
        <p:spPr>
          <a:xfrm>
            <a:off x="838200" y="1651000"/>
            <a:ext cx="5253024" cy="2844800"/>
          </a:xfrm>
          <a:prstGeom prst="rect">
            <a:avLst/>
          </a:prstGeom>
        </p:spPr>
      </p:pic>
      <p:pic>
        <p:nvPicPr>
          <p:cNvPr id="5" name="Picture 2" descr="springboo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4268" y="508719"/>
            <a:ext cx="1939532" cy="609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/>
          <a:srcRect l="24207" t="10069" r="45534" b="80752"/>
          <a:stretch/>
        </p:blipFill>
        <p:spPr>
          <a:xfrm>
            <a:off x="1003299" y="5422900"/>
            <a:ext cx="4349865" cy="74193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25499" y="5041900"/>
            <a:ext cx="2297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application.properties</a:t>
            </a:r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825499" y="1358900"/>
            <a:ext cx="1029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pom.xml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441775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Without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application.properties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660" t="12673" r="31007" b="37500"/>
          <a:stretch/>
        </p:blipFill>
        <p:spPr>
          <a:xfrm>
            <a:off x="838200" y="1690688"/>
            <a:ext cx="10401300" cy="4392612"/>
          </a:xfrm>
          <a:prstGeom prst="rect">
            <a:avLst/>
          </a:prstGeom>
        </p:spPr>
      </p:pic>
      <p:pic>
        <p:nvPicPr>
          <p:cNvPr id="5" name="Picture 2" descr="springboo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4268" y="508719"/>
            <a:ext cx="1939532" cy="609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6356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Runnable war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42566"/>
            <a:ext cx="10515600" cy="4351338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b="1" dirty="0"/>
              <a:t>1) In Main java file: </a:t>
            </a:r>
          </a:p>
          <a:p>
            <a:pPr marL="0" indent="0">
              <a:buNone/>
            </a:pPr>
            <a:r>
              <a:rPr lang="en-US" dirty="0"/>
              <a:t>	1.1 </a:t>
            </a:r>
            <a:r>
              <a:rPr lang="en-US" b="1" dirty="0"/>
              <a:t>extend</a:t>
            </a:r>
            <a:r>
              <a:rPr lang="en-US" dirty="0"/>
              <a:t> : org.springframework.boot.web.support.SpringBootServletInitializer	</a:t>
            </a:r>
          </a:p>
          <a:p>
            <a:pPr marL="0" indent="0">
              <a:buNone/>
            </a:pPr>
            <a:r>
              <a:rPr lang="en-US" dirty="0"/>
              <a:t>	1.2 </a:t>
            </a:r>
            <a:r>
              <a:rPr lang="en-US" b="1" dirty="0"/>
              <a:t>override the method: </a:t>
            </a:r>
          </a:p>
          <a:p>
            <a:pPr marL="0" indent="0">
              <a:buNone/>
            </a:pPr>
            <a:r>
              <a:rPr lang="en-US" dirty="0"/>
              <a:t>		@Override</a:t>
            </a:r>
          </a:p>
          <a:p>
            <a:pPr marL="0" indent="0">
              <a:buNone/>
            </a:pPr>
            <a:r>
              <a:rPr lang="en-US" dirty="0"/>
              <a:t>    		protected </a:t>
            </a:r>
            <a:r>
              <a:rPr lang="en-US" dirty="0" err="1"/>
              <a:t>SpringApplicationBuilder</a:t>
            </a:r>
            <a:r>
              <a:rPr lang="en-US" dirty="0"/>
              <a:t> configure(</a:t>
            </a:r>
            <a:r>
              <a:rPr lang="en-US" dirty="0" err="1"/>
              <a:t>SpringApplicationBuilder</a:t>
            </a:r>
            <a:r>
              <a:rPr lang="en-US" dirty="0"/>
              <a:t> application) {</a:t>
            </a:r>
          </a:p>
          <a:p>
            <a:pPr marL="0" indent="0">
              <a:buNone/>
            </a:pPr>
            <a:r>
              <a:rPr lang="en-US" dirty="0"/>
              <a:t>        		return </a:t>
            </a:r>
            <a:r>
              <a:rPr lang="en-US" dirty="0" err="1"/>
              <a:t>application.sources</a:t>
            </a:r>
            <a:r>
              <a:rPr lang="en-US" dirty="0"/>
              <a:t>(</a:t>
            </a:r>
            <a:r>
              <a:rPr lang="en-US" dirty="0" err="1"/>
              <a:t>MyApplication.class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    		</a:t>
            </a: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smtClean="0"/>
              <a:t>1.3 No need of main() method.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2) In pom.xml</a:t>
            </a:r>
          </a:p>
          <a:p>
            <a:pPr marL="0" indent="0">
              <a:buNone/>
            </a:pPr>
            <a:r>
              <a:rPr lang="en-US" dirty="0"/>
              <a:t>	1.1 </a:t>
            </a:r>
            <a:r>
              <a:rPr lang="en-US" b="1" dirty="0"/>
              <a:t>Change the packing to war as: </a:t>
            </a:r>
          </a:p>
          <a:p>
            <a:pPr marL="0" indent="0">
              <a:buNone/>
            </a:pPr>
            <a:r>
              <a:rPr lang="en-US" dirty="0"/>
              <a:t>		&lt;packaging&gt;war&lt;/packaging&gt;</a:t>
            </a:r>
          </a:p>
          <a:p>
            <a:pPr marL="0" indent="0">
              <a:buNone/>
            </a:pPr>
            <a:r>
              <a:rPr lang="en-US" dirty="0" smtClean="0"/>
              <a:t>3) </a:t>
            </a:r>
            <a:r>
              <a:rPr lang="en-US" b="1" dirty="0" smtClean="0"/>
              <a:t>Use command</a:t>
            </a:r>
            <a:r>
              <a:rPr lang="en-US" dirty="0" smtClean="0"/>
              <a:t>: </a:t>
            </a:r>
            <a:r>
              <a:rPr lang="en-US" dirty="0" err="1" smtClean="0"/>
              <a:t>mvn</a:t>
            </a:r>
            <a:r>
              <a:rPr lang="en-US" dirty="0" smtClean="0"/>
              <a:t> </a:t>
            </a:r>
            <a:r>
              <a:rPr lang="en-US" dirty="0"/>
              <a:t>clean package</a:t>
            </a:r>
          </a:p>
          <a:p>
            <a:pPr marL="0" indent="0">
              <a:buNone/>
            </a:pPr>
            <a:r>
              <a:rPr lang="en-US" dirty="0"/>
              <a:t>	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4) In </a:t>
            </a:r>
            <a:r>
              <a:rPr lang="en-US" dirty="0"/>
              <a:t>target, </a:t>
            </a:r>
            <a:r>
              <a:rPr lang="en-US" b="1" dirty="0" smtClean="0"/>
              <a:t>rename </a:t>
            </a:r>
            <a:r>
              <a:rPr lang="en-US" b="1" dirty="0"/>
              <a:t>the </a:t>
            </a:r>
            <a:r>
              <a:rPr lang="en-US" b="1" dirty="0" smtClean="0"/>
              <a:t>war</a:t>
            </a:r>
            <a:r>
              <a:rPr lang="en-US" dirty="0" smtClean="0"/>
              <a:t>&lt;context root&gt; as you want, </a:t>
            </a:r>
            <a:r>
              <a:rPr lang="en-US" dirty="0"/>
              <a:t>deploy in tomcat and access with &lt;context root&gt;/&lt;request mapping&gt;</a:t>
            </a:r>
          </a:p>
        </p:txBody>
      </p:sp>
      <p:pic>
        <p:nvPicPr>
          <p:cNvPr id="4" name="Picture 2" descr="springboo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4268" y="508719"/>
            <a:ext cx="1939532" cy="609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4747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MySQL &amp; 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jdbc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5" name="Picture 2" descr="springboo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4268" y="508719"/>
            <a:ext cx="1939532" cy="609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825499" y="1297940"/>
            <a:ext cx="8000214" cy="2791460"/>
            <a:chOff x="825499" y="1450340"/>
            <a:chExt cx="8000214" cy="2791460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 rotWithShape="1">
            <a:blip r:embed="rId3"/>
            <a:srcRect l="7735" t="50173" r="41410" b="20834"/>
            <a:stretch/>
          </p:blipFill>
          <p:spPr>
            <a:xfrm>
              <a:off x="825499" y="1677432"/>
              <a:ext cx="8000214" cy="2564368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825499" y="1450340"/>
              <a:ext cx="10294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pom.xml</a:t>
              </a:r>
              <a:endParaRPr lang="en-US" b="1" dirty="0"/>
            </a:p>
          </p:txBody>
        </p:sp>
      </p:grpSp>
      <p:sp>
        <p:nvSpPr>
          <p:cNvPr id="10" name="Rectangle 1"/>
          <p:cNvSpPr>
            <a:spLocks noChangeArrowheads="1"/>
          </p:cNvSpPr>
          <p:nvPr/>
        </p:nvSpPr>
        <p:spPr bwMode="auto">
          <a:xfrm>
            <a:off x="863993" y="6345203"/>
            <a:ext cx="11277207" cy="261610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7F007F"/>
                </a:solidFill>
                <a:effectLst/>
                <a:latin typeface="Consolas" panose="020B0609020204030204" pitchFamily="49" charset="0"/>
              </a:rPr>
              <a:t>spring.datasource.jndi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7F007F"/>
                </a:solidFill>
                <a:effectLst/>
                <a:latin typeface="Consolas" panose="020B0609020204030204" pitchFamily="49" charset="0"/>
              </a:rPr>
              <a:t>-name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java:jboss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datasources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/customers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911269" y="6237481"/>
            <a:ext cx="4883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 For JNDI </a:t>
            </a:r>
            <a:r>
              <a:rPr lang="en-US" dirty="0" err="1" smtClean="0"/>
              <a:t>Datasource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4908" y="3815353"/>
            <a:ext cx="6829425" cy="2352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5889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25595"/>
            <a:ext cx="6791325" cy="42672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MySQL &amp; 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jdbc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7" name="Picture 2" descr="springboo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4268" y="508719"/>
            <a:ext cx="1939532" cy="609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540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>
                <a:solidFill>
                  <a:schemeClr val="accent6">
                    <a:lumMod val="75000"/>
                  </a:schemeClr>
                </a:solidFill>
              </a:rPr>
              <a:t>Before we start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4242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IN" dirty="0" smtClean="0">
                <a:solidFill>
                  <a:schemeClr val="accent2">
                    <a:lumMod val="75000"/>
                  </a:schemeClr>
                </a:solidFill>
              </a:rPr>
              <a:t>A task for you – time 15 minutes</a:t>
            </a:r>
          </a:p>
          <a:p>
            <a:pPr marL="0" indent="0">
              <a:buNone/>
            </a:pPr>
            <a:r>
              <a:rPr lang="en-IN" dirty="0" smtClean="0"/>
              <a:t>Develop a web application which reads Employee information from MySQL DB and print on the screen. You need to use Spring and </a:t>
            </a:r>
            <a:r>
              <a:rPr lang="en-IN" dirty="0" err="1" smtClean="0"/>
              <a:t>Hibenate</a:t>
            </a:r>
            <a:r>
              <a:rPr lang="en-IN" dirty="0" smtClean="0"/>
              <a:t>(JPA). It should run in any web container.</a:t>
            </a:r>
            <a:endParaRPr lang="en-US" dirty="0"/>
          </a:p>
        </p:txBody>
      </p:sp>
      <p:pic>
        <p:nvPicPr>
          <p:cNvPr id="4" name="Picture 2" descr="springboo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4268" y="508719"/>
            <a:ext cx="1939532" cy="609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2024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JPA in Spring Boot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7" name="Picture 2" descr="springboo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4268" y="508719"/>
            <a:ext cx="1939532" cy="609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587456"/>
            <a:ext cx="8201025" cy="4029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910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JPA in Spring Boot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7" name="Picture 2" descr="springboo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4268" y="508719"/>
            <a:ext cx="1939532" cy="609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371142"/>
            <a:ext cx="6595547" cy="5205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4654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JPA in Spring Boot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7" name="Picture 2" descr="springboo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4268" y="508719"/>
            <a:ext cx="1939532" cy="609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379461"/>
            <a:ext cx="6509822" cy="5147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4908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JPA in Spring Boot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7" name="Picture 2" descr="springboo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4268" y="508719"/>
            <a:ext cx="1939532" cy="609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559912"/>
            <a:ext cx="6715125" cy="218122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38200" y="4448432"/>
            <a:ext cx="1011232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solidFill>
                  <a:schemeClr val="accent2">
                    <a:lumMod val="75000"/>
                  </a:schemeClr>
                </a:solidFill>
              </a:rPr>
              <a:t>Things to learn:</a:t>
            </a:r>
          </a:p>
          <a:p>
            <a:r>
              <a:rPr lang="en-IN" dirty="0" smtClean="0"/>
              <a:t>Only interface is enough which inherits to </a:t>
            </a:r>
            <a:r>
              <a:rPr lang="en-IN" dirty="0" err="1" smtClean="0"/>
              <a:t>CrudRepository</a:t>
            </a:r>
            <a:r>
              <a:rPr lang="en-IN" dirty="0" smtClean="0"/>
              <a:t>. The implementation will be provided by spring.</a:t>
            </a:r>
          </a:p>
          <a:p>
            <a:r>
              <a:rPr lang="en-IN" b="1" dirty="0" smtClean="0"/>
              <a:t>To know the other inherited methods, please go through the </a:t>
            </a:r>
            <a:r>
              <a:rPr lang="en-IN" b="1" dirty="0" err="1" smtClean="0"/>
              <a:t>CrudRepository</a:t>
            </a:r>
            <a:r>
              <a:rPr lang="en-IN" b="1" dirty="0" smtClean="0"/>
              <a:t> API.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090630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433" y="1807821"/>
            <a:ext cx="9906000" cy="4181475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JPA in Spring Boot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6" name="Picture 2" descr="springboo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4268" y="508719"/>
            <a:ext cx="1939532" cy="609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4409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Code 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6" name="Picture 2" descr="springboo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4268" y="508719"/>
            <a:ext cx="1939532" cy="609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838200" y="2577067"/>
            <a:ext cx="45509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u="sng" dirty="0" smtClean="0">
                <a:solidFill>
                  <a:srgbClr val="0563C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https</a:t>
            </a:r>
            <a:r>
              <a:rPr lang="en-IN" u="sng" dirty="0">
                <a:solidFill>
                  <a:srgbClr val="0563C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://github.com/santoshkar/SpringBoot.git</a:t>
            </a: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38200" y="2171634"/>
            <a:ext cx="3508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The code can be downloaded from: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1770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dirty="0" smtClean="0"/>
              <a:t>List out the challenges you have faced while setting up the </a:t>
            </a:r>
            <a:r>
              <a:rPr lang="en-IN" dirty="0" err="1" smtClean="0"/>
              <a:t>env</a:t>
            </a:r>
            <a:r>
              <a:rPr lang="en-IN" dirty="0" smtClean="0"/>
              <a:t>.</a:t>
            </a:r>
          </a:p>
          <a:p>
            <a:pPr marL="0" indent="0">
              <a:buNone/>
            </a:pPr>
            <a:endParaRPr lang="en-IN" dirty="0"/>
          </a:p>
          <a:p>
            <a:pPr marL="514350" indent="-514350">
              <a:buAutoNum type="arabicParenR"/>
            </a:pPr>
            <a:r>
              <a:rPr lang="en-IN" dirty="0" smtClean="0"/>
              <a:t>Download and set up a server (e.g. Tomcat)</a:t>
            </a:r>
          </a:p>
          <a:p>
            <a:pPr marL="514350" indent="-514350">
              <a:buAutoNum type="arabicParenR"/>
            </a:pPr>
            <a:r>
              <a:rPr lang="en-IN" dirty="0" smtClean="0"/>
              <a:t>Download and install a DB</a:t>
            </a:r>
          </a:p>
          <a:p>
            <a:pPr marL="514350" indent="-514350">
              <a:buAutoNum type="arabicParenR"/>
            </a:pPr>
            <a:r>
              <a:rPr lang="en-IN" dirty="0" smtClean="0"/>
              <a:t>Download required Spring jars</a:t>
            </a:r>
          </a:p>
          <a:p>
            <a:pPr marL="514350" indent="-514350">
              <a:buAutoNum type="arabicParenR"/>
            </a:pPr>
            <a:r>
              <a:rPr lang="en-IN" dirty="0" smtClean="0"/>
              <a:t>Download Hibernate jar compatible with the Spring version</a:t>
            </a:r>
          </a:p>
          <a:p>
            <a:pPr marL="514350" indent="-514350">
              <a:buAutoNum type="arabicParenR"/>
            </a:pPr>
            <a:r>
              <a:rPr lang="en-IN" dirty="0" smtClean="0"/>
              <a:t>Download jar for MySQL driver </a:t>
            </a:r>
          </a:p>
          <a:p>
            <a:pPr marL="514350" indent="-514350">
              <a:buAutoNum type="arabicParenR"/>
            </a:pPr>
            <a:r>
              <a:rPr lang="en-IN" dirty="0" smtClean="0"/>
              <a:t>Setting up web.xml to </a:t>
            </a:r>
            <a:r>
              <a:rPr lang="en-IN" smtClean="0"/>
              <a:t>use spring MVC</a:t>
            </a:r>
            <a:endParaRPr lang="en-US" smtClean="0"/>
          </a:p>
          <a:p>
            <a:pPr marL="514350" indent="-514350">
              <a:buAutoNum type="arabicParenR"/>
            </a:pPr>
            <a:r>
              <a:rPr lang="en-US" dirty="0" smtClean="0"/>
              <a:t>Anything I left ???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IN" b="1" dirty="0" smtClean="0">
                <a:solidFill>
                  <a:schemeClr val="accent6">
                    <a:lumMod val="75000"/>
                  </a:schemeClr>
                </a:solidFill>
              </a:rPr>
              <a:t>Before we start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7" name="Picture 2" descr="springboo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4268" y="508719"/>
            <a:ext cx="1939532" cy="609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9410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>
                <a:solidFill>
                  <a:schemeClr val="accent6">
                    <a:lumMod val="75000"/>
                  </a:schemeClr>
                </a:solidFill>
              </a:rPr>
              <a:t>Why Spring Boot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 smtClean="0"/>
              <a:t>Provides a </a:t>
            </a:r>
            <a:r>
              <a:rPr lang="en-IN" dirty="0"/>
              <a:t>radically faster and widely accessible ‘getting started’ experience for all Spring </a:t>
            </a:r>
            <a:r>
              <a:rPr lang="en-IN" dirty="0" smtClean="0"/>
              <a:t>development</a:t>
            </a:r>
            <a:endParaRPr lang="en-IN" dirty="0"/>
          </a:p>
          <a:p>
            <a:r>
              <a:rPr lang="en-US" dirty="0" smtClean="0"/>
              <a:t>No clumsy XML Configuration by developers</a:t>
            </a:r>
          </a:p>
          <a:p>
            <a:r>
              <a:rPr lang="en-IN" dirty="0"/>
              <a:t>Provide opinionated ‘starter’ POMs to simplify your Maven </a:t>
            </a:r>
            <a:r>
              <a:rPr lang="en-IN" dirty="0" smtClean="0"/>
              <a:t>configuration</a:t>
            </a:r>
            <a:endParaRPr lang="en-US" dirty="0" smtClean="0"/>
          </a:p>
          <a:p>
            <a:r>
              <a:rPr lang="en-US" dirty="0" smtClean="0"/>
              <a:t>Uses project management tool such as MAVEN or GRADLE</a:t>
            </a:r>
          </a:p>
          <a:p>
            <a:r>
              <a:rPr lang="en-US" dirty="0" smtClean="0"/>
              <a:t>Helps fast development and production ready code</a:t>
            </a:r>
          </a:p>
          <a:p>
            <a:r>
              <a:rPr lang="en-IN" dirty="0"/>
              <a:t>Embed Tomcat, Jetty or Undertow directly (no need to deploy WAR files</a:t>
            </a:r>
            <a:r>
              <a:rPr lang="en-IN" dirty="0" smtClean="0"/>
              <a:t>)</a:t>
            </a:r>
          </a:p>
          <a:p>
            <a:r>
              <a:rPr lang="en-IN" dirty="0" smtClean="0"/>
              <a:t>In memory DB</a:t>
            </a:r>
            <a:endParaRPr lang="en-IN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2" descr="springboo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4268" y="508719"/>
            <a:ext cx="1939532" cy="609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4010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Documentation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hlinkClick r:id="rId2"/>
              </a:rPr>
              <a:t>http://</a:t>
            </a:r>
            <a:r>
              <a:rPr lang="en-US" sz="2400" dirty="0" smtClean="0">
                <a:hlinkClick r:id="rId2"/>
              </a:rPr>
              <a:t>docs.spring.io/spring-boot/docs/current/reference/html/index.html</a:t>
            </a:r>
            <a:r>
              <a:rPr lang="en-US" sz="2400" dirty="0" smtClean="0"/>
              <a:t> </a:t>
            </a:r>
            <a:endParaRPr lang="en-US" sz="2400" dirty="0"/>
          </a:p>
        </p:txBody>
      </p:sp>
      <p:pic>
        <p:nvPicPr>
          <p:cNvPr id="4" name="Picture 2" descr="springboo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4268" y="508719"/>
            <a:ext cx="1939532" cy="609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6148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System Requirement </a:t>
            </a:r>
            <a:r>
              <a:rPr lang="en-US" sz="1600" b="1" dirty="0"/>
              <a:t>Spring Boot 1.4.2.RELEASE</a:t>
            </a:r>
            <a:endParaRPr lang="en-US" sz="16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4" name="Picture 2" descr="springboo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4268" y="508719"/>
            <a:ext cx="1939532" cy="609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Apache Maven </a:t>
            </a:r>
          </a:p>
          <a:p>
            <a:endParaRPr lang="en-US" dirty="0"/>
          </a:p>
          <a:p>
            <a:r>
              <a:rPr lang="en-US" dirty="0" smtClean="0"/>
              <a:t>Java 7 +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1030" name="Picture 6" descr="http://www.tektutor.org/wp-content/uploads/2015/07/mave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2675" y="1690688"/>
            <a:ext cx="1965325" cy="681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://www.javaguru.co/wp-content/uploads/2015/02/java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8972" y="2598421"/>
            <a:ext cx="1392765" cy="835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6272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solidFill>
                  <a:schemeClr val="accent6">
                    <a:lumMod val="75000"/>
                  </a:schemeClr>
                </a:solidFill>
                <a:hlinkClick r:id="rId2"/>
              </a:rPr>
              <a:t>http://start.spring.io</a:t>
            </a:r>
            <a:r>
              <a:rPr lang="en-US" sz="3600" b="1" dirty="0" smtClean="0">
                <a:solidFill>
                  <a:schemeClr val="accent6">
                    <a:lumMod val="75000"/>
                  </a:schemeClr>
                </a:solidFill>
              </a:rPr>
              <a:t> – a good starting point</a:t>
            </a:r>
            <a:endParaRPr lang="en-US" sz="36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t="3869" r="4676" b="6195"/>
          <a:stretch/>
        </p:blipFill>
        <p:spPr>
          <a:xfrm>
            <a:off x="1403350" y="1690688"/>
            <a:ext cx="9385300" cy="4978400"/>
          </a:xfrm>
          <a:prstGeom prst="rect">
            <a:avLst/>
          </a:prstGeom>
        </p:spPr>
      </p:pic>
      <p:pic>
        <p:nvPicPr>
          <p:cNvPr id="5" name="Picture 2" descr="springboo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4268" y="508719"/>
            <a:ext cx="1939532" cy="609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2037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Folder Structure to be followed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4" name="Picture 2" descr="springboo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4268" y="508719"/>
            <a:ext cx="1939532" cy="609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t="3960" r="32933" b="43829"/>
          <a:stretch/>
        </p:blipFill>
        <p:spPr>
          <a:xfrm>
            <a:off x="838200" y="1586809"/>
            <a:ext cx="10221097" cy="4493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4842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Understanding pom.xml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4" name="Picture 2" descr="springboo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4268" y="508719"/>
            <a:ext cx="1939532" cy="609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/>
          <a:srcRect t="8840" r="17866" b="15979"/>
          <a:stretch/>
        </p:blipFill>
        <p:spPr>
          <a:xfrm>
            <a:off x="890980" y="1435100"/>
            <a:ext cx="10117826" cy="520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2553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328</TotalTime>
  <Words>340</Words>
  <Application>Microsoft Office PowerPoint</Application>
  <PresentationFormat>Widescreen</PresentationFormat>
  <Paragraphs>79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Calibri Light</vt:lpstr>
      <vt:lpstr>Consolas</vt:lpstr>
      <vt:lpstr>Office Theme</vt:lpstr>
      <vt:lpstr>PowerPoint Presentation</vt:lpstr>
      <vt:lpstr>Before we start</vt:lpstr>
      <vt:lpstr>Before we start</vt:lpstr>
      <vt:lpstr>Why Spring Boot</vt:lpstr>
      <vt:lpstr>Documentation</vt:lpstr>
      <vt:lpstr>System Requirement Spring Boot 1.4.2.RELEASE</vt:lpstr>
      <vt:lpstr>http://start.spring.io – a good starting point</vt:lpstr>
      <vt:lpstr>Folder Structure to be followed</vt:lpstr>
      <vt:lpstr>Understanding pom.xml</vt:lpstr>
      <vt:lpstr>Build runnable jar</vt:lpstr>
      <vt:lpstr>First Java Program for spring boot</vt:lpstr>
      <vt:lpstr>Running the application </vt:lpstr>
      <vt:lpstr>Devtools</vt:lpstr>
      <vt:lpstr>Spring Tool Suite (sts)</vt:lpstr>
      <vt:lpstr>Spring Web &amp; MVC</vt:lpstr>
      <vt:lpstr>Without application.properties</vt:lpstr>
      <vt:lpstr>Runnable war</vt:lpstr>
      <vt:lpstr>MySQL &amp; jdbc</vt:lpstr>
      <vt:lpstr>MySQL &amp; jdbc</vt:lpstr>
      <vt:lpstr>JPA in Spring Boot</vt:lpstr>
      <vt:lpstr>JPA in Spring Boot</vt:lpstr>
      <vt:lpstr>JPA in Spring Boot</vt:lpstr>
      <vt:lpstr>JPA in Spring Boot</vt:lpstr>
      <vt:lpstr>JPA in Spring Boot</vt:lpstr>
      <vt:lpstr>Code </vt:lpstr>
    </vt:vector>
  </TitlesOfParts>
  <Company>EPAM Systems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Spring Boot</dc:title>
  <dc:creator>Santosh Kar</dc:creator>
  <cp:lastModifiedBy>asc</cp:lastModifiedBy>
  <cp:revision>104</cp:revision>
  <dcterms:created xsi:type="dcterms:W3CDTF">2016-12-01T04:20:53Z</dcterms:created>
  <dcterms:modified xsi:type="dcterms:W3CDTF">2022-06-22T05:13:50Z</dcterms:modified>
</cp:coreProperties>
</file>