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68"/>
  </p:notesMasterIdLst>
  <p:handoutMasterIdLst>
    <p:handoutMasterId r:id="rId69"/>
  </p:handoutMasterIdLst>
  <p:sldIdLst>
    <p:sldId id="256" r:id="rId3"/>
    <p:sldId id="257" r:id="rId4"/>
    <p:sldId id="315" r:id="rId5"/>
    <p:sldId id="263" r:id="rId6"/>
    <p:sldId id="264" r:id="rId7"/>
    <p:sldId id="265" r:id="rId8"/>
    <p:sldId id="266" r:id="rId9"/>
    <p:sldId id="267" r:id="rId10"/>
    <p:sldId id="268" r:id="rId11"/>
    <p:sldId id="269" r:id="rId12"/>
    <p:sldId id="270" r:id="rId13"/>
    <p:sldId id="271" r:id="rId14"/>
    <p:sldId id="306" r:id="rId15"/>
    <p:sldId id="276" r:id="rId16"/>
    <p:sldId id="307" r:id="rId17"/>
    <p:sldId id="272" r:id="rId18"/>
    <p:sldId id="308" r:id="rId19"/>
    <p:sldId id="273" r:id="rId20"/>
    <p:sldId id="274" r:id="rId21"/>
    <p:sldId id="275" r:id="rId22"/>
    <p:sldId id="309" r:id="rId23"/>
    <p:sldId id="310" r:id="rId24"/>
    <p:sldId id="311" r:id="rId25"/>
    <p:sldId id="312" r:id="rId26"/>
    <p:sldId id="313" r:id="rId27"/>
    <p:sldId id="262" r:id="rId28"/>
    <p:sldId id="316" r:id="rId29"/>
    <p:sldId id="314" r:id="rId30"/>
    <p:sldId id="656" r:id="rId31"/>
    <p:sldId id="317" r:id="rId32"/>
    <p:sldId id="318" r:id="rId33"/>
    <p:sldId id="319" r:id="rId34"/>
    <p:sldId id="320" r:id="rId35"/>
    <p:sldId id="321" r:id="rId36"/>
    <p:sldId id="322" r:id="rId37"/>
    <p:sldId id="323" r:id="rId38"/>
    <p:sldId id="644" r:id="rId39"/>
    <p:sldId id="630" r:id="rId40"/>
    <p:sldId id="372" r:id="rId41"/>
    <p:sldId id="373" r:id="rId42"/>
    <p:sldId id="387" r:id="rId43"/>
    <p:sldId id="617" r:id="rId44"/>
    <p:sldId id="398" r:id="rId45"/>
    <p:sldId id="603" r:id="rId46"/>
    <p:sldId id="618" r:id="rId47"/>
    <p:sldId id="636" r:id="rId48"/>
    <p:sldId id="509" r:id="rId49"/>
    <p:sldId id="514" r:id="rId50"/>
    <p:sldId id="637" r:id="rId51"/>
    <p:sldId id="638" r:id="rId52"/>
    <p:sldId id="520" r:id="rId53"/>
    <p:sldId id="521" r:id="rId54"/>
    <p:sldId id="657" r:id="rId55"/>
    <p:sldId id="645" r:id="rId56"/>
    <p:sldId id="646" r:id="rId57"/>
    <p:sldId id="647" r:id="rId58"/>
    <p:sldId id="648" r:id="rId59"/>
    <p:sldId id="649" r:id="rId60"/>
    <p:sldId id="650" r:id="rId61"/>
    <p:sldId id="651" r:id="rId62"/>
    <p:sldId id="652" r:id="rId63"/>
    <p:sldId id="653" r:id="rId64"/>
    <p:sldId id="654" r:id="rId65"/>
    <p:sldId id="655" r:id="rId66"/>
    <p:sldId id="260" r:id="rId67"/>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78315" autoAdjust="0"/>
  </p:normalViewPr>
  <p:slideViewPr>
    <p:cSldViewPr snapToGrid="0">
      <p:cViewPr varScale="1">
        <p:scale>
          <a:sx n="90" d="100"/>
          <a:sy n="90" d="100"/>
        </p:scale>
        <p:origin x="752" y="5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1/14/2020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1/14/2020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30</a:t>
            </a:fld>
            <a:endParaRPr lang="en-US" dirty="0"/>
          </a:p>
        </p:txBody>
      </p:sp>
    </p:spTree>
    <p:extLst>
      <p:ext uri="{BB962C8B-B14F-4D97-AF65-F5344CB8AC3E}">
        <p14:creationId xmlns:p14="http://schemas.microsoft.com/office/powerpoint/2010/main" val="425112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31</a:t>
            </a:fld>
            <a:endParaRPr lang="en-US" dirty="0"/>
          </a:p>
        </p:txBody>
      </p:sp>
    </p:spTree>
    <p:extLst>
      <p:ext uri="{BB962C8B-B14F-4D97-AF65-F5344CB8AC3E}">
        <p14:creationId xmlns:p14="http://schemas.microsoft.com/office/powerpoint/2010/main" val="3144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32</a:t>
            </a:fld>
            <a:endParaRPr lang="en-US" dirty="0"/>
          </a:p>
        </p:txBody>
      </p:sp>
    </p:spTree>
    <p:extLst>
      <p:ext uri="{BB962C8B-B14F-4D97-AF65-F5344CB8AC3E}">
        <p14:creationId xmlns:p14="http://schemas.microsoft.com/office/powerpoint/2010/main" val="344986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33</a:t>
            </a:fld>
            <a:endParaRPr lang="en-US" dirty="0"/>
          </a:p>
        </p:txBody>
      </p:sp>
    </p:spTree>
    <p:extLst>
      <p:ext uri="{BB962C8B-B14F-4D97-AF65-F5344CB8AC3E}">
        <p14:creationId xmlns:p14="http://schemas.microsoft.com/office/powerpoint/2010/main" val="183504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34</a:t>
            </a:fld>
            <a:endParaRPr lang="en-US" dirty="0"/>
          </a:p>
        </p:txBody>
      </p:sp>
    </p:spTree>
    <p:extLst>
      <p:ext uri="{BB962C8B-B14F-4D97-AF65-F5344CB8AC3E}">
        <p14:creationId xmlns:p14="http://schemas.microsoft.com/office/powerpoint/2010/main" val="3513722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35</a:t>
            </a:fld>
            <a:endParaRPr lang="en-US" dirty="0"/>
          </a:p>
        </p:txBody>
      </p:sp>
    </p:spTree>
    <p:extLst>
      <p:ext uri="{BB962C8B-B14F-4D97-AF65-F5344CB8AC3E}">
        <p14:creationId xmlns:p14="http://schemas.microsoft.com/office/powerpoint/2010/main" val="3712664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36</a:t>
            </a:fld>
            <a:endParaRPr lang="en-US" dirty="0"/>
          </a:p>
        </p:txBody>
      </p:sp>
    </p:spTree>
    <p:extLst>
      <p:ext uri="{BB962C8B-B14F-4D97-AF65-F5344CB8AC3E}">
        <p14:creationId xmlns:p14="http://schemas.microsoft.com/office/powerpoint/2010/main" val="119627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53</a:t>
            </a:fld>
            <a:endParaRPr lang="en-US" dirty="0"/>
          </a:p>
        </p:txBody>
      </p:sp>
    </p:spTree>
    <p:extLst>
      <p:ext uri="{BB962C8B-B14F-4D97-AF65-F5344CB8AC3E}">
        <p14:creationId xmlns:p14="http://schemas.microsoft.com/office/powerpoint/2010/main" val="468148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54</a:t>
            </a:fld>
            <a:endParaRPr lang="en-US" dirty="0"/>
          </a:p>
        </p:txBody>
      </p:sp>
    </p:spTree>
    <p:extLst>
      <p:ext uri="{BB962C8B-B14F-4D97-AF65-F5344CB8AC3E}">
        <p14:creationId xmlns:p14="http://schemas.microsoft.com/office/powerpoint/2010/main" val="274303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55</a:t>
            </a:fld>
            <a:endParaRPr lang="en-US" dirty="0"/>
          </a:p>
        </p:txBody>
      </p:sp>
    </p:spTree>
    <p:extLst>
      <p:ext uri="{BB962C8B-B14F-4D97-AF65-F5344CB8AC3E}">
        <p14:creationId xmlns:p14="http://schemas.microsoft.com/office/powerpoint/2010/main" val="815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Agenda</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56</a:t>
            </a:fld>
            <a:endParaRPr lang="en-US" dirty="0"/>
          </a:p>
        </p:txBody>
      </p:sp>
    </p:spTree>
    <p:extLst>
      <p:ext uri="{BB962C8B-B14F-4D97-AF65-F5344CB8AC3E}">
        <p14:creationId xmlns:p14="http://schemas.microsoft.com/office/powerpoint/2010/main" val="256471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57</a:t>
            </a:fld>
            <a:endParaRPr lang="en-US" dirty="0"/>
          </a:p>
        </p:txBody>
      </p:sp>
    </p:spTree>
    <p:extLst>
      <p:ext uri="{BB962C8B-B14F-4D97-AF65-F5344CB8AC3E}">
        <p14:creationId xmlns:p14="http://schemas.microsoft.com/office/powerpoint/2010/main" val="3986302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58</a:t>
            </a:fld>
            <a:endParaRPr lang="en-US" dirty="0"/>
          </a:p>
        </p:txBody>
      </p:sp>
    </p:spTree>
    <p:extLst>
      <p:ext uri="{BB962C8B-B14F-4D97-AF65-F5344CB8AC3E}">
        <p14:creationId xmlns:p14="http://schemas.microsoft.com/office/powerpoint/2010/main" val="3751449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59</a:t>
            </a:fld>
            <a:endParaRPr lang="en-US" dirty="0"/>
          </a:p>
        </p:txBody>
      </p:sp>
    </p:spTree>
    <p:extLst>
      <p:ext uri="{BB962C8B-B14F-4D97-AF65-F5344CB8AC3E}">
        <p14:creationId xmlns:p14="http://schemas.microsoft.com/office/powerpoint/2010/main" val="1717016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60</a:t>
            </a:fld>
            <a:endParaRPr lang="en-US" dirty="0"/>
          </a:p>
        </p:txBody>
      </p:sp>
    </p:spTree>
    <p:extLst>
      <p:ext uri="{BB962C8B-B14F-4D97-AF65-F5344CB8AC3E}">
        <p14:creationId xmlns:p14="http://schemas.microsoft.com/office/powerpoint/2010/main" val="1023611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61</a:t>
            </a:fld>
            <a:endParaRPr lang="en-US" dirty="0"/>
          </a:p>
        </p:txBody>
      </p:sp>
    </p:spTree>
    <p:extLst>
      <p:ext uri="{BB962C8B-B14F-4D97-AF65-F5344CB8AC3E}">
        <p14:creationId xmlns:p14="http://schemas.microsoft.com/office/powerpoint/2010/main" val="3973851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62</a:t>
            </a:fld>
            <a:endParaRPr lang="en-US" dirty="0"/>
          </a:p>
        </p:txBody>
      </p:sp>
    </p:spTree>
    <p:extLst>
      <p:ext uri="{BB962C8B-B14F-4D97-AF65-F5344CB8AC3E}">
        <p14:creationId xmlns:p14="http://schemas.microsoft.com/office/powerpoint/2010/main" val="307011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63</a:t>
            </a:fld>
            <a:endParaRPr lang="en-US" dirty="0"/>
          </a:p>
        </p:txBody>
      </p:sp>
    </p:spTree>
    <p:extLst>
      <p:ext uri="{BB962C8B-B14F-4D97-AF65-F5344CB8AC3E}">
        <p14:creationId xmlns:p14="http://schemas.microsoft.com/office/powerpoint/2010/main" val="2288972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215183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24</a:t>
            </a:fld>
            <a:endParaRPr lang="en-US" dirty="0"/>
          </a:p>
        </p:txBody>
      </p:sp>
    </p:spTree>
    <p:extLst>
      <p:ext uri="{BB962C8B-B14F-4D97-AF65-F5344CB8AC3E}">
        <p14:creationId xmlns:p14="http://schemas.microsoft.com/office/powerpoint/2010/main" val="35738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26</a:t>
            </a:fld>
            <a:endParaRPr lang="en-US" dirty="0"/>
          </a:p>
        </p:txBody>
      </p:sp>
    </p:spTree>
    <p:extLst>
      <p:ext uri="{BB962C8B-B14F-4D97-AF65-F5344CB8AC3E}">
        <p14:creationId xmlns:p14="http://schemas.microsoft.com/office/powerpoint/2010/main" val="252749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27</a:t>
            </a:fld>
            <a:endParaRPr lang="en-US" dirty="0"/>
          </a:p>
        </p:txBody>
      </p:sp>
    </p:spTree>
    <p:extLst>
      <p:ext uri="{BB962C8B-B14F-4D97-AF65-F5344CB8AC3E}">
        <p14:creationId xmlns:p14="http://schemas.microsoft.com/office/powerpoint/2010/main" val="13483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28</a:t>
            </a:fld>
            <a:endParaRPr lang="en-US" dirty="0"/>
          </a:p>
        </p:txBody>
      </p:sp>
    </p:spTree>
    <p:extLst>
      <p:ext uri="{BB962C8B-B14F-4D97-AF65-F5344CB8AC3E}">
        <p14:creationId xmlns:p14="http://schemas.microsoft.com/office/powerpoint/2010/main" val="162413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29</a:t>
            </a:fld>
            <a:endParaRPr lang="en-US" dirty="0"/>
          </a:p>
        </p:txBody>
      </p:sp>
    </p:spTree>
    <p:extLst>
      <p:ext uri="{BB962C8B-B14F-4D97-AF65-F5344CB8AC3E}">
        <p14:creationId xmlns:p14="http://schemas.microsoft.com/office/powerpoint/2010/main" val="220689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2540831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One-column">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258056" y="230188"/>
            <a:ext cx="8633531" cy="307777"/>
          </a:xfrm>
        </p:spPr>
        <p:txBody>
          <a:bodyPr>
            <a:spAutoFit/>
          </a:bodyPr>
          <a:lstStyle>
            <a:lvl1pPr>
              <a:defRPr sz="2000"/>
            </a:lvl1pPr>
          </a:lstStyle>
          <a:p>
            <a:r>
              <a:rPr lang="en-US" dirty="0"/>
              <a:t>Click To Edit Master Title Style</a:t>
            </a:r>
          </a:p>
        </p:txBody>
      </p:sp>
      <p:sp>
        <p:nvSpPr>
          <p:cNvPr id="20" name="Text Placeholder 11"/>
          <p:cNvSpPr>
            <a:spLocks noGrp="1"/>
          </p:cNvSpPr>
          <p:nvPr>
            <p:ph type="body" sz="quarter" idx="13" hasCustomPrompt="1"/>
          </p:nvPr>
        </p:nvSpPr>
        <p:spPr>
          <a:xfrm>
            <a:off x="252413" y="4066302"/>
            <a:ext cx="5580061" cy="123111"/>
          </a:xfrm>
          <a:prstGeom prst="rect">
            <a:avLst/>
          </a:prstGeom>
        </p:spPr>
        <p:txBody>
          <a:bodyPr lIns="0" tIns="0" rIns="0" bIns="0" anchor="b" anchorCtr="0">
            <a:spAutoFit/>
          </a:bodyPr>
          <a:lstStyle>
            <a:lvl1pPr marL="15875" indent="0">
              <a:buNone/>
              <a:defRPr sz="800" baseline="0">
                <a:solidFill>
                  <a:srgbClr val="8E8F93"/>
                </a:solidFill>
              </a:defRPr>
            </a:lvl1pPr>
          </a:lstStyle>
          <a:p>
            <a:pPr lvl="0"/>
            <a:r>
              <a:rPr lang="en-US" dirty="0"/>
              <a:t>Optional caption goes here</a:t>
            </a:r>
          </a:p>
        </p:txBody>
      </p:sp>
      <p:sp>
        <p:nvSpPr>
          <p:cNvPr id="23" name="Text Placeholder 2"/>
          <p:cNvSpPr>
            <a:spLocks noGrp="1"/>
          </p:cNvSpPr>
          <p:nvPr>
            <p:ph type="body" idx="15" hasCustomPrompt="1"/>
          </p:nvPr>
        </p:nvSpPr>
        <p:spPr>
          <a:xfrm>
            <a:off x="258055" y="604935"/>
            <a:ext cx="8633531" cy="169277"/>
          </a:xfrm>
          <a:prstGeom prst="rect">
            <a:avLst/>
          </a:prstGeom>
        </p:spPr>
        <p:txBody>
          <a:bodyPr lIns="0" tIns="0" rIns="0" bIns="0" anchor="t">
            <a:spAutoFit/>
          </a:bodyPr>
          <a:lstStyle>
            <a:lvl1pPr marL="0" indent="0">
              <a:spcBef>
                <a:spcPts val="0"/>
              </a:spcBef>
              <a:spcAft>
                <a:spcPts val="0"/>
              </a:spcAft>
              <a:buNone/>
              <a:defRPr sz="1100" b="0"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quarter" idx="17"/>
          </p:nvPr>
        </p:nvSpPr>
        <p:spPr>
          <a:xfrm>
            <a:off x="252412" y="1203326"/>
            <a:ext cx="5580062" cy="1405513"/>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76521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6"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 id="2147483727" r:id="rId13"/>
    <p:sldLayoutId id="2147483728" r:id="rId14"/>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greco.fr.schneider-electric.com/Windchill/ext/pim/portal/jsp/index.jsp" TargetMode="External"/><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hyperlink" Target="https://spiceportal.se.com/web/pms-purchasing-management-system1/tools"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hyperlink" Target="http://pfrxgns10.schneider-electric.com/Windchill/netmarkets/jsp/netmarkets/overview.jsp?oid=OR:wt.org.WTUser:830547730&amp;tab=home&amp;u8=1" TargetMode="External"/><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s://schneider-electric.box.com/s/rm3r0ooskdd7217j51aff8u607j4vwbl"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hyperlink" Target="http://10.166.11.230/SPPL/welcome.aspx"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slide" Target="slide9.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6.svg"/><Relationship Id="rId2" Type="http://schemas.openxmlformats.org/officeDocument/2006/relationships/image" Target="../media/image53.png"/><Relationship Id="rId1" Type="http://schemas.openxmlformats.org/officeDocument/2006/relationships/slideLayout" Target="../slideLayouts/slideLayout28.xml"/><Relationship Id="rId6" Type="http://schemas.openxmlformats.org/officeDocument/2006/relationships/image" Target="../media/image55.png"/><Relationship Id="rId5" Type="http://schemas.openxmlformats.org/officeDocument/2006/relationships/slide" Target="slide9.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6.svg"/><Relationship Id="rId2" Type="http://schemas.openxmlformats.org/officeDocument/2006/relationships/image" Target="../media/image58.png"/><Relationship Id="rId1" Type="http://schemas.openxmlformats.org/officeDocument/2006/relationships/slideLayout" Target="../slideLayouts/slideLayout28.xml"/><Relationship Id="rId6" Type="http://schemas.openxmlformats.org/officeDocument/2006/relationships/image" Target="../media/image55.png"/><Relationship Id="rId5" Type="http://schemas.openxmlformats.org/officeDocument/2006/relationships/slide" Target="slide9.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60.png"/><Relationship Id="rId1" Type="http://schemas.openxmlformats.org/officeDocument/2006/relationships/slideLayout" Target="../slideLayouts/slideLayout28.xml"/><Relationship Id="rId5" Type="http://schemas.openxmlformats.org/officeDocument/2006/relationships/image" Target="../media/image56.sv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1.png"/><Relationship Id="rId1" Type="http://schemas.openxmlformats.org/officeDocument/2006/relationships/slideLayout" Target="../slideLayouts/slideLayout2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slide" Target="slide9.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56.svg"/><Relationship Id="rId2" Type="http://schemas.openxmlformats.org/officeDocument/2006/relationships/image" Target="../media/image54.png"/><Relationship Id="rId1" Type="http://schemas.openxmlformats.org/officeDocument/2006/relationships/slideLayout" Target="../slideLayouts/slideLayout28.xml"/><Relationship Id="rId6" Type="http://schemas.openxmlformats.org/officeDocument/2006/relationships/image" Target="../media/image55.png"/><Relationship Id="rId5" Type="http://schemas.openxmlformats.org/officeDocument/2006/relationships/slide" Target="slide9.xml"/><Relationship Id="rId4" Type="http://schemas.openxmlformats.org/officeDocument/2006/relationships/hyperlink" Target="https://schneider-electric.box.com/s/m24cr0gnyuhlr5auan9mkt4ahz6356th"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slide" Target="slide9.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56.sv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55.png"/><Relationship Id="rId5" Type="http://schemas.openxmlformats.org/officeDocument/2006/relationships/slide" Target="slide9.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68.png"/><Relationship Id="rId7" Type="http://schemas.openxmlformats.org/officeDocument/2006/relationships/slide" Target="slide9.xml"/><Relationship Id="rId2" Type="http://schemas.openxmlformats.org/officeDocument/2006/relationships/image" Target="../media/image67.png"/><Relationship Id="rId1" Type="http://schemas.openxmlformats.org/officeDocument/2006/relationships/slideLayout" Target="../slideLayouts/slideLayout28.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56.svg"/></Relationships>
</file>

<file path=ppt/slides/_rels/slide4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72.png"/><Relationship Id="rId7" Type="http://schemas.openxmlformats.org/officeDocument/2006/relationships/slide" Target="slide37.xml"/><Relationship Id="rId2" Type="http://schemas.openxmlformats.org/officeDocument/2006/relationships/image" Target="../media/image71.png"/><Relationship Id="rId1" Type="http://schemas.openxmlformats.org/officeDocument/2006/relationships/slideLayout" Target="../slideLayouts/slideLayout28.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56.svg"/></Relationships>
</file>

<file path=ppt/slides/_rels/slide4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slide" Target="slide37.xml"/></Relationships>
</file>

<file path=ppt/slides/_rels/slide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slide" Target="slide37.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56.svg"/><Relationship Id="rId2" Type="http://schemas.openxmlformats.org/officeDocument/2006/relationships/image" Target="../media/image72.png"/><Relationship Id="rId1" Type="http://schemas.openxmlformats.org/officeDocument/2006/relationships/slideLayout" Target="../slideLayouts/slideLayout28.xml"/><Relationship Id="rId6" Type="http://schemas.openxmlformats.org/officeDocument/2006/relationships/image" Target="../media/image55.png"/><Relationship Id="rId5" Type="http://schemas.openxmlformats.org/officeDocument/2006/relationships/slide" Target="slide37.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80.png"/><Relationship Id="rId7" Type="http://schemas.openxmlformats.org/officeDocument/2006/relationships/image" Target="../media/image55.png"/><Relationship Id="rId2" Type="http://schemas.openxmlformats.org/officeDocument/2006/relationships/image" Target="../media/image79.png"/><Relationship Id="rId1" Type="http://schemas.openxmlformats.org/officeDocument/2006/relationships/slideLayout" Target="../slideLayouts/slideLayout28.xml"/><Relationship Id="rId6" Type="http://schemas.openxmlformats.org/officeDocument/2006/relationships/slide" Target="slide37.xml"/><Relationship Id="rId5" Type="http://schemas.openxmlformats.org/officeDocument/2006/relationships/image" Target="../media/image82.png"/><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83.png"/><Relationship Id="rId1" Type="http://schemas.openxmlformats.org/officeDocument/2006/relationships/slideLayout" Target="../slideLayouts/slideLayout28.xml"/><Relationship Id="rId5" Type="http://schemas.openxmlformats.org/officeDocument/2006/relationships/image" Target="../media/image56.sv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84.png"/><Relationship Id="rId1" Type="http://schemas.openxmlformats.org/officeDocument/2006/relationships/slideLayout" Target="../slideLayouts/slideLayout28.xml"/><Relationship Id="rId5" Type="http://schemas.openxmlformats.org/officeDocument/2006/relationships/image" Target="../media/image56.sv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hyperlink" Target="http://10.166.11.230/SPPL/welcome.aspx"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hyperlink" Target="https://schneider-electric.box.com/s/rm3r0ooskdd7217j51aff8u607j4vwbl"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hyperlink" Target="https://schneider-electric.box.com/s/rm3r0ooskdd7217j51aff8u607j4vwbl"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Project Specialist Training Manual</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9FB7B5-903D-424D-B353-941441BE38A1}"/>
              </a:ext>
            </a:extLst>
          </p:cNvPr>
          <p:cNvSpPr>
            <a:spLocks noGrp="1"/>
          </p:cNvSpPr>
          <p:nvPr>
            <p:ph type="sldNum" sz="quarter" idx="4"/>
          </p:nvPr>
        </p:nvSpPr>
        <p:spPr/>
        <p:txBody>
          <a:bodyPr/>
          <a:lstStyle/>
          <a:p>
            <a:r>
              <a:rPr lang="en-US"/>
              <a:t>Page </a:t>
            </a:r>
            <a:fld id="{5A9C12DC-491F-9444-86A2-13AC5C62A2FC}" type="slidenum">
              <a:rPr lang="en-US" smtClean="0"/>
              <a:pPr/>
              <a:t>10</a:t>
            </a:fld>
            <a:endParaRPr lang="en-US" dirty="0"/>
          </a:p>
        </p:txBody>
      </p:sp>
      <p:sp>
        <p:nvSpPr>
          <p:cNvPr id="3" name="Footer Placeholder 2">
            <a:extLst>
              <a:ext uri="{FF2B5EF4-FFF2-40B4-BE49-F238E27FC236}">
                <a16:creationId xmlns:a16="http://schemas.microsoft.com/office/drawing/2014/main" id="{5808E487-84C5-4601-82EA-F04FF5CD66C3}"/>
              </a:ext>
            </a:extLst>
          </p:cNvPr>
          <p:cNvSpPr>
            <a:spLocks noGrp="1"/>
          </p:cNvSpPr>
          <p:nvPr>
            <p:ph type="ftr" sz="quarter" idx="3"/>
          </p:nvPr>
        </p:nvSpPr>
        <p:spPr/>
        <p:txBody>
          <a:bodyPr/>
          <a:lstStyle/>
          <a:p>
            <a:r>
              <a:rPr lang="en-US"/>
              <a:t>Confidential Property of Schneider Electric |</a:t>
            </a:r>
            <a:endParaRPr lang="en-US" dirty="0"/>
          </a:p>
        </p:txBody>
      </p:sp>
      <p:pic>
        <p:nvPicPr>
          <p:cNvPr id="7" name="Picture 6">
            <a:extLst>
              <a:ext uri="{FF2B5EF4-FFF2-40B4-BE49-F238E27FC236}">
                <a16:creationId xmlns:a16="http://schemas.microsoft.com/office/drawing/2014/main" id="{ED308C8A-9CC4-4944-87AE-7EDA85C5F2D2}"/>
              </a:ext>
            </a:extLst>
          </p:cNvPr>
          <p:cNvPicPr>
            <a:picLocks noChangeAspect="1"/>
          </p:cNvPicPr>
          <p:nvPr/>
        </p:nvPicPr>
        <p:blipFill>
          <a:blip r:embed="rId2"/>
          <a:stretch>
            <a:fillRect/>
          </a:stretch>
        </p:blipFill>
        <p:spPr>
          <a:xfrm>
            <a:off x="5012011" y="110918"/>
            <a:ext cx="3997775" cy="1747700"/>
          </a:xfrm>
          <a:prstGeom prst="rect">
            <a:avLst/>
          </a:prstGeom>
        </p:spPr>
      </p:pic>
      <p:pic>
        <p:nvPicPr>
          <p:cNvPr id="8" name="Picture 7">
            <a:extLst>
              <a:ext uri="{FF2B5EF4-FFF2-40B4-BE49-F238E27FC236}">
                <a16:creationId xmlns:a16="http://schemas.microsoft.com/office/drawing/2014/main" id="{3D5B5F94-DA80-4B0A-9F7B-F7B955409800}"/>
              </a:ext>
            </a:extLst>
          </p:cNvPr>
          <p:cNvPicPr>
            <a:picLocks noChangeAspect="1"/>
          </p:cNvPicPr>
          <p:nvPr/>
        </p:nvPicPr>
        <p:blipFill>
          <a:blip r:embed="rId3"/>
          <a:stretch>
            <a:fillRect/>
          </a:stretch>
        </p:blipFill>
        <p:spPr>
          <a:xfrm>
            <a:off x="5012012" y="1858618"/>
            <a:ext cx="3997775" cy="2709759"/>
          </a:xfrm>
          <a:prstGeom prst="rect">
            <a:avLst/>
          </a:prstGeom>
        </p:spPr>
      </p:pic>
      <p:sp>
        <p:nvSpPr>
          <p:cNvPr id="10" name="Rectangle 9">
            <a:extLst>
              <a:ext uri="{FF2B5EF4-FFF2-40B4-BE49-F238E27FC236}">
                <a16:creationId xmlns:a16="http://schemas.microsoft.com/office/drawing/2014/main" id="{53B887B2-8A0D-4EBD-93A2-EC25480B408A}"/>
              </a:ext>
            </a:extLst>
          </p:cNvPr>
          <p:cNvSpPr/>
          <p:nvPr/>
        </p:nvSpPr>
        <p:spPr>
          <a:xfrm>
            <a:off x="134213" y="984768"/>
            <a:ext cx="4572000" cy="3375283"/>
          </a:xfrm>
          <a:prstGeom prst="rect">
            <a:avLst/>
          </a:prstGeom>
          <a:ln>
            <a:noFill/>
          </a:ln>
        </p:spPr>
        <p:txBody>
          <a:bodyPr>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The fields to be completed are indicated by </a:t>
            </a:r>
            <a:r>
              <a:rPr lang="en-US" sz="1200" b="1" dirty="0">
                <a:solidFill>
                  <a:srgbClr val="0070C0"/>
                </a:solidFill>
                <a:latin typeface="Arial"/>
                <a:cs typeface="Arial"/>
              </a:rPr>
              <a:t>"yes" or "no" boxes.</a:t>
            </a: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Each functional representative is to enter appropriate comments regarding the impact to their function to execute the request.  Below each function is a section of items to consider when assessing impact.</a:t>
            </a: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If the project is limited to items contained in questions 1-7 of the Impact Analysis, then the project has only minor impact. The remainder of the impact is unnecessary.</a:t>
            </a: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The preliminary impact analysis is performed prior to OPEN to determine activities to be performed by various functions and aid in the cost estimation process.  </a:t>
            </a: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The impact analysis updates can be re-evaluated at DO stage gate.  It is only required if there are changes to the document.</a:t>
            </a:r>
          </a:p>
        </p:txBody>
      </p:sp>
      <p:sp>
        <p:nvSpPr>
          <p:cNvPr id="9" name="Arrow: Pentagon 8">
            <a:extLst>
              <a:ext uri="{FF2B5EF4-FFF2-40B4-BE49-F238E27FC236}">
                <a16:creationId xmlns:a16="http://schemas.microsoft.com/office/drawing/2014/main" id="{E15EE766-496C-42AD-A0D9-921A3D3041F5}"/>
              </a:ext>
            </a:extLst>
          </p:cNvPr>
          <p:cNvSpPr/>
          <p:nvPr/>
        </p:nvSpPr>
        <p:spPr>
          <a:xfrm>
            <a:off x="0" y="106350"/>
            <a:ext cx="2794000" cy="609600"/>
          </a:xfrm>
          <a:prstGeom prst="homePlate">
            <a:avLst/>
          </a:prstGeom>
          <a:solidFill>
            <a:srgbClr val="FF660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b="1" dirty="0"/>
              <a:t>Impact Analysis</a:t>
            </a:r>
          </a:p>
        </p:txBody>
      </p:sp>
    </p:spTree>
    <p:extLst>
      <p:ext uri="{BB962C8B-B14F-4D97-AF65-F5344CB8AC3E}">
        <p14:creationId xmlns:p14="http://schemas.microsoft.com/office/powerpoint/2010/main" val="24495959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C75E48-8DBA-42AC-8FBF-2B0914F59EC9}"/>
              </a:ext>
            </a:extLst>
          </p:cNvPr>
          <p:cNvSpPr>
            <a:spLocks noGrp="1"/>
          </p:cNvSpPr>
          <p:nvPr>
            <p:ph type="sldNum" sz="quarter" idx="4"/>
          </p:nvPr>
        </p:nvSpPr>
        <p:spPr>
          <a:xfrm>
            <a:off x="1599471" y="4992628"/>
            <a:ext cx="525690" cy="92333"/>
          </a:xfrm>
        </p:spPr>
        <p:txBody>
          <a:bodyPr/>
          <a:lstStyle/>
          <a:p>
            <a:r>
              <a:rPr lang="en-US" dirty="0"/>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C4720D1C-D7C4-4556-A5AB-DF726F80B4AC}"/>
              </a:ext>
            </a:extLst>
          </p:cNvPr>
          <p:cNvSpPr>
            <a:spLocks noGrp="1"/>
          </p:cNvSpPr>
          <p:nvPr>
            <p:ph type="ftr" sz="quarter" idx="3"/>
          </p:nvPr>
        </p:nvSpPr>
        <p:spPr>
          <a:xfrm>
            <a:off x="53881" y="4992628"/>
            <a:ext cx="1509767" cy="92333"/>
          </a:xfrm>
        </p:spPr>
        <p:txBody>
          <a:bodyPr/>
          <a:lstStyle/>
          <a:p>
            <a:r>
              <a:rPr lang="en-US" dirty="0"/>
              <a:t>Confidential Property of Schneider Electric |</a:t>
            </a:r>
          </a:p>
        </p:txBody>
      </p:sp>
      <p:pic>
        <p:nvPicPr>
          <p:cNvPr id="7" name="Picture 6">
            <a:extLst>
              <a:ext uri="{FF2B5EF4-FFF2-40B4-BE49-F238E27FC236}">
                <a16:creationId xmlns:a16="http://schemas.microsoft.com/office/drawing/2014/main" id="{98DC782A-8592-4455-BB1E-2A6D1E4D8F65}"/>
              </a:ext>
            </a:extLst>
          </p:cNvPr>
          <p:cNvPicPr>
            <a:picLocks noChangeAspect="1"/>
          </p:cNvPicPr>
          <p:nvPr/>
        </p:nvPicPr>
        <p:blipFill>
          <a:blip r:embed="rId2"/>
          <a:stretch>
            <a:fillRect/>
          </a:stretch>
        </p:blipFill>
        <p:spPr>
          <a:xfrm>
            <a:off x="1340046" y="683378"/>
            <a:ext cx="2832650" cy="1628112"/>
          </a:xfrm>
          <a:prstGeom prst="rect">
            <a:avLst/>
          </a:prstGeom>
        </p:spPr>
      </p:pic>
      <p:sp>
        <p:nvSpPr>
          <p:cNvPr id="8" name="TextBox 7">
            <a:extLst>
              <a:ext uri="{FF2B5EF4-FFF2-40B4-BE49-F238E27FC236}">
                <a16:creationId xmlns:a16="http://schemas.microsoft.com/office/drawing/2014/main" id="{EE842C09-965B-44DE-AC61-78772BB3C586}"/>
              </a:ext>
            </a:extLst>
          </p:cNvPr>
          <p:cNvSpPr txBox="1"/>
          <p:nvPr/>
        </p:nvSpPr>
        <p:spPr>
          <a:xfrm>
            <a:off x="80878" y="1166363"/>
            <a:ext cx="1192696" cy="415498"/>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700" b="1" dirty="0"/>
              <a:t>1</a:t>
            </a:r>
            <a:r>
              <a:rPr lang="en-US" sz="700" dirty="0"/>
              <a:t>. Access </a:t>
            </a:r>
            <a:r>
              <a:rPr lang="en-US" sz="700" dirty="0">
                <a:hlinkClick r:id="rId3"/>
              </a:rPr>
              <a:t>Symphony</a:t>
            </a:r>
            <a:r>
              <a:rPr lang="en-US" sz="700" dirty="0"/>
              <a:t> portal and search for part number.</a:t>
            </a:r>
          </a:p>
        </p:txBody>
      </p:sp>
      <p:pic>
        <p:nvPicPr>
          <p:cNvPr id="9" name="Picture 8">
            <a:extLst>
              <a:ext uri="{FF2B5EF4-FFF2-40B4-BE49-F238E27FC236}">
                <a16:creationId xmlns:a16="http://schemas.microsoft.com/office/drawing/2014/main" id="{66962C60-5A57-4021-917D-28A2DD12578B}"/>
              </a:ext>
            </a:extLst>
          </p:cNvPr>
          <p:cNvPicPr>
            <a:picLocks noChangeAspect="1"/>
          </p:cNvPicPr>
          <p:nvPr/>
        </p:nvPicPr>
        <p:blipFill>
          <a:blip r:embed="rId4"/>
          <a:stretch>
            <a:fillRect/>
          </a:stretch>
        </p:blipFill>
        <p:spPr>
          <a:xfrm>
            <a:off x="1315901" y="2394071"/>
            <a:ext cx="3048763" cy="1165156"/>
          </a:xfrm>
          <a:prstGeom prst="rect">
            <a:avLst/>
          </a:prstGeom>
        </p:spPr>
      </p:pic>
      <p:sp>
        <p:nvSpPr>
          <p:cNvPr id="10" name="TextBox 9">
            <a:extLst>
              <a:ext uri="{FF2B5EF4-FFF2-40B4-BE49-F238E27FC236}">
                <a16:creationId xmlns:a16="http://schemas.microsoft.com/office/drawing/2014/main" id="{347A3CF8-3A76-4054-93C4-36BB7F5B9F5A}"/>
              </a:ext>
            </a:extLst>
          </p:cNvPr>
          <p:cNvSpPr txBox="1"/>
          <p:nvPr/>
        </p:nvSpPr>
        <p:spPr>
          <a:xfrm>
            <a:off x="53881" y="2735843"/>
            <a:ext cx="1192696" cy="415498"/>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2. </a:t>
            </a:r>
            <a:r>
              <a:rPr lang="en-US" dirty="0"/>
              <a:t>Access latest revision and released part number</a:t>
            </a:r>
          </a:p>
        </p:txBody>
      </p:sp>
      <p:sp>
        <p:nvSpPr>
          <p:cNvPr id="11" name="Rectangle 10">
            <a:extLst>
              <a:ext uri="{FF2B5EF4-FFF2-40B4-BE49-F238E27FC236}">
                <a16:creationId xmlns:a16="http://schemas.microsoft.com/office/drawing/2014/main" id="{F737C3FA-DEBA-4416-B9F7-AA49AA22D14B}"/>
              </a:ext>
            </a:extLst>
          </p:cNvPr>
          <p:cNvSpPr/>
          <p:nvPr/>
        </p:nvSpPr>
        <p:spPr>
          <a:xfrm>
            <a:off x="2385391" y="3044918"/>
            <a:ext cx="1979273" cy="26835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1C075B-ACD1-40E6-9330-56D4CD3B9838}"/>
              </a:ext>
            </a:extLst>
          </p:cNvPr>
          <p:cNvPicPr>
            <a:picLocks noChangeAspect="1"/>
          </p:cNvPicPr>
          <p:nvPr/>
        </p:nvPicPr>
        <p:blipFill>
          <a:blip r:embed="rId5"/>
          <a:stretch>
            <a:fillRect/>
          </a:stretch>
        </p:blipFill>
        <p:spPr>
          <a:xfrm>
            <a:off x="1557539" y="3586411"/>
            <a:ext cx="2481621" cy="1357521"/>
          </a:xfrm>
          <a:prstGeom prst="rect">
            <a:avLst/>
          </a:prstGeom>
        </p:spPr>
      </p:pic>
      <p:sp>
        <p:nvSpPr>
          <p:cNvPr id="13" name="TextBox 12">
            <a:extLst>
              <a:ext uri="{FF2B5EF4-FFF2-40B4-BE49-F238E27FC236}">
                <a16:creationId xmlns:a16="http://schemas.microsoft.com/office/drawing/2014/main" id="{32A65235-65A5-4CF5-A95E-9DE9B7B60EEC}"/>
              </a:ext>
            </a:extLst>
          </p:cNvPr>
          <p:cNvSpPr txBox="1"/>
          <p:nvPr/>
        </p:nvSpPr>
        <p:spPr>
          <a:xfrm>
            <a:off x="123205" y="3868041"/>
            <a:ext cx="1192696" cy="954107"/>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3. </a:t>
            </a:r>
            <a:r>
              <a:rPr lang="en-US" dirty="0"/>
              <a:t>Go to Parts used by on left column on Properties section.</a:t>
            </a:r>
          </a:p>
          <a:p>
            <a:endParaRPr lang="en-US" dirty="0"/>
          </a:p>
          <a:p>
            <a:r>
              <a:rPr lang="en-US" b="1" dirty="0"/>
              <a:t>4. </a:t>
            </a:r>
            <a:r>
              <a:rPr lang="en-US" dirty="0"/>
              <a:t>Click plus sign to reveal drop down list</a:t>
            </a:r>
          </a:p>
          <a:p>
            <a:endParaRPr lang="en-US" dirty="0"/>
          </a:p>
          <a:p>
            <a:r>
              <a:rPr lang="en-US" b="1" dirty="0"/>
              <a:t>5. </a:t>
            </a:r>
            <a:r>
              <a:rPr lang="en-US" dirty="0"/>
              <a:t>Click Multilevel</a:t>
            </a:r>
          </a:p>
        </p:txBody>
      </p:sp>
      <p:sp>
        <p:nvSpPr>
          <p:cNvPr id="14" name="Rectangle 13">
            <a:extLst>
              <a:ext uri="{FF2B5EF4-FFF2-40B4-BE49-F238E27FC236}">
                <a16:creationId xmlns:a16="http://schemas.microsoft.com/office/drawing/2014/main" id="{E724DBEB-CE4B-4C19-8DB7-F221A0E62D53}"/>
              </a:ext>
            </a:extLst>
          </p:cNvPr>
          <p:cNvSpPr/>
          <p:nvPr/>
        </p:nvSpPr>
        <p:spPr>
          <a:xfrm>
            <a:off x="1546868" y="3931045"/>
            <a:ext cx="821743" cy="73866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621BBD6-6248-485D-A512-5D7975944189}"/>
              </a:ext>
            </a:extLst>
          </p:cNvPr>
          <p:cNvPicPr>
            <a:picLocks noChangeAspect="1"/>
          </p:cNvPicPr>
          <p:nvPr/>
        </p:nvPicPr>
        <p:blipFill>
          <a:blip r:embed="rId6"/>
          <a:stretch>
            <a:fillRect/>
          </a:stretch>
        </p:blipFill>
        <p:spPr>
          <a:xfrm>
            <a:off x="6003303" y="712569"/>
            <a:ext cx="2832650" cy="1369114"/>
          </a:xfrm>
          <a:prstGeom prst="rect">
            <a:avLst/>
          </a:prstGeom>
        </p:spPr>
      </p:pic>
      <p:sp>
        <p:nvSpPr>
          <p:cNvPr id="16" name="TextBox 15">
            <a:extLst>
              <a:ext uri="{FF2B5EF4-FFF2-40B4-BE49-F238E27FC236}">
                <a16:creationId xmlns:a16="http://schemas.microsoft.com/office/drawing/2014/main" id="{6221A645-0648-48B1-B89F-2898FA3108B7}"/>
              </a:ext>
            </a:extLst>
          </p:cNvPr>
          <p:cNvSpPr txBox="1"/>
          <p:nvPr/>
        </p:nvSpPr>
        <p:spPr>
          <a:xfrm>
            <a:off x="4572000" y="978846"/>
            <a:ext cx="1192696" cy="738664"/>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6</a:t>
            </a:r>
            <a:r>
              <a:rPr lang="en-US" dirty="0"/>
              <a:t>. Click Generate Report (Excel) to download part list.</a:t>
            </a:r>
          </a:p>
          <a:p>
            <a:endParaRPr lang="en-US" dirty="0"/>
          </a:p>
          <a:p>
            <a:r>
              <a:rPr lang="en-US" dirty="0"/>
              <a:t>7. Open part structure report generated</a:t>
            </a:r>
          </a:p>
        </p:txBody>
      </p:sp>
      <p:sp>
        <p:nvSpPr>
          <p:cNvPr id="17" name="Rectangle 16">
            <a:extLst>
              <a:ext uri="{FF2B5EF4-FFF2-40B4-BE49-F238E27FC236}">
                <a16:creationId xmlns:a16="http://schemas.microsoft.com/office/drawing/2014/main" id="{4B0CACE3-62CC-4EFF-8778-2312086FEA2B}"/>
              </a:ext>
            </a:extLst>
          </p:cNvPr>
          <p:cNvSpPr/>
          <p:nvPr/>
        </p:nvSpPr>
        <p:spPr>
          <a:xfrm>
            <a:off x="7686054" y="1334063"/>
            <a:ext cx="702572" cy="17668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D60F81D-5162-498E-A4DB-256A107DFF98}"/>
              </a:ext>
            </a:extLst>
          </p:cNvPr>
          <p:cNvPicPr>
            <a:picLocks noChangeAspect="1"/>
          </p:cNvPicPr>
          <p:nvPr/>
        </p:nvPicPr>
        <p:blipFill>
          <a:blip r:embed="rId7"/>
          <a:stretch>
            <a:fillRect/>
          </a:stretch>
        </p:blipFill>
        <p:spPr>
          <a:xfrm>
            <a:off x="5728370" y="2289983"/>
            <a:ext cx="3382516" cy="891720"/>
          </a:xfrm>
          <a:prstGeom prst="rect">
            <a:avLst/>
          </a:prstGeom>
        </p:spPr>
      </p:pic>
      <p:sp>
        <p:nvSpPr>
          <p:cNvPr id="19" name="TextBox 18">
            <a:extLst>
              <a:ext uri="{FF2B5EF4-FFF2-40B4-BE49-F238E27FC236}">
                <a16:creationId xmlns:a16="http://schemas.microsoft.com/office/drawing/2014/main" id="{B7FBA8D7-F9DB-4554-B34D-20DF22C0135D}"/>
              </a:ext>
            </a:extLst>
          </p:cNvPr>
          <p:cNvSpPr txBox="1"/>
          <p:nvPr/>
        </p:nvSpPr>
        <p:spPr>
          <a:xfrm>
            <a:off x="4450169" y="2311490"/>
            <a:ext cx="1192696" cy="954107"/>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t>8</a:t>
            </a:r>
            <a:r>
              <a:rPr lang="en-US" dirty="0"/>
              <a:t>. In Excel report, Part type column shows which part numbers are commercial references</a:t>
            </a:r>
          </a:p>
          <a:p>
            <a:endParaRPr lang="en-US" b="1" dirty="0"/>
          </a:p>
          <a:p>
            <a:r>
              <a:rPr lang="en-US" b="1" dirty="0"/>
              <a:t>9</a:t>
            </a:r>
            <a:r>
              <a:rPr lang="en-US" dirty="0"/>
              <a:t>. Filter out all commercial references and paste them in PCR</a:t>
            </a:r>
          </a:p>
        </p:txBody>
      </p:sp>
      <p:sp>
        <p:nvSpPr>
          <p:cNvPr id="20" name="Rectangle 19">
            <a:extLst>
              <a:ext uri="{FF2B5EF4-FFF2-40B4-BE49-F238E27FC236}">
                <a16:creationId xmlns:a16="http://schemas.microsoft.com/office/drawing/2014/main" id="{1FE87A2C-1231-43FF-A995-7CFE729F5250}"/>
              </a:ext>
            </a:extLst>
          </p:cNvPr>
          <p:cNvSpPr/>
          <p:nvPr/>
        </p:nvSpPr>
        <p:spPr>
          <a:xfrm>
            <a:off x="8408314" y="2522966"/>
            <a:ext cx="702572" cy="68024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12D593E-07F2-42DF-9E24-0C4313798D9C}"/>
              </a:ext>
            </a:extLst>
          </p:cNvPr>
          <p:cNvPicPr>
            <a:picLocks noChangeAspect="1"/>
          </p:cNvPicPr>
          <p:nvPr/>
        </p:nvPicPr>
        <p:blipFill>
          <a:blip r:embed="rId8"/>
          <a:stretch>
            <a:fillRect/>
          </a:stretch>
        </p:blipFill>
        <p:spPr>
          <a:xfrm>
            <a:off x="5961097" y="3390003"/>
            <a:ext cx="2076243" cy="1694958"/>
          </a:xfrm>
          <a:prstGeom prst="rect">
            <a:avLst/>
          </a:prstGeom>
        </p:spPr>
      </p:pic>
      <p:sp>
        <p:nvSpPr>
          <p:cNvPr id="23" name="TextBox 22">
            <a:extLst>
              <a:ext uri="{FF2B5EF4-FFF2-40B4-BE49-F238E27FC236}">
                <a16:creationId xmlns:a16="http://schemas.microsoft.com/office/drawing/2014/main" id="{CE250637-C297-45CD-9AB3-C9CD79B278AC}"/>
              </a:ext>
            </a:extLst>
          </p:cNvPr>
          <p:cNvSpPr txBox="1"/>
          <p:nvPr/>
        </p:nvSpPr>
        <p:spPr>
          <a:xfrm>
            <a:off x="4479579" y="3586411"/>
            <a:ext cx="1192696" cy="630942"/>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10. </a:t>
            </a:r>
            <a:r>
              <a:rPr lang="en-US" dirty="0"/>
              <a:t>Paste where used cases and English description in Commercial Reference tab.</a:t>
            </a:r>
          </a:p>
        </p:txBody>
      </p:sp>
      <p:sp>
        <p:nvSpPr>
          <p:cNvPr id="22" name="Arrow: Pentagon 21">
            <a:extLst>
              <a:ext uri="{FF2B5EF4-FFF2-40B4-BE49-F238E27FC236}">
                <a16:creationId xmlns:a16="http://schemas.microsoft.com/office/drawing/2014/main" id="{9475AAE5-8466-4935-B1B5-62712E3B3A90}"/>
              </a:ext>
            </a:extLst>
          </p:cNvPr>
          <p:cNvSpPr/>
          <p:nvPr/>
        </p:nvSpPr>
        <p:spPr>
          <a:xfrm>
            <a:off x="0" y="58539"/>
            <a:ext cx="4673600" cy="552784"/>
          </a:xfrm>
          <a:prstGeom prst="homePlat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Commercial References (How to)</a:t>
            </a:r>
          </a:p>
        </p:txBody>
      </p:sp>
    </p:spTree>
    <p:extLst>
      <p:ext uri="{BB962C8B-B14F-4D97-AF65-F5344CB8AC3E}">
        <p14:creationId xmlns:p14="http://schemas.microsoft.com/office/powerpoint/2010/main" val="280812724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7700FE-82B2-437E-83B0-DD35A4BE8944}"/>
              </a:ext>
            </a:extLst>
          </p:cNvPr>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84F182FA-F181-4F79-837E-3838061A7156}"/>
              </a:ext>
            </a:extLst>
          </p:cNvPr>
          <p:cNvSpPr>
            <a:spLocks noGrp="1"/>
          </p:cNvSpPr>
          <p:nvPr>
            <p:ph type="ftr" sz="quarter" idx="3"/>
          </p:nvPr>
        </p:nvSpPr>
        <p:spPr/>
        <p:txBody>
          <a:bodyPr/>
          <a:lstStyle/>
          <a:p>
            <a:r>
              <a:rPr lang="en-US"/>
              <a:t>Confidential Property of Schneider Electric |</a:t>
            </a:r>
            <a:endParaRPr lang="en-US" dirty="0"/>
          </a:p>
        </p:txBody>
      </p:sp>
      <p:pic>
        <p:nvPicPr>
          <p:cNvPr id="7" name="Picture 6">
            <a:extLst>
              <a:ext uri="{FF2B5EF4-FFF2-40B4-BE49-F238E27FC236}">
                <a16:creationId xmlns:a16="http://schemas.microsoft.com/office/drawing/2014/main" id="{DF9604F4-9FB0-4D15-A6A1-606DBFAC7EF4}"/>
              </a:ext>
            </a:extLst>
          </p:cNvPr>
          <p:cNvPicPr>
            <a:picLocks noChangeAspect="1"/>
          </p:cNvPicPr>
          <p:nvPr/>
        </p:nvPicPr>
        <p:blipFill rotWithShape="1">
          <a:blip r:embed="rId2"/>
          <a:srcRect l="898" t="-3522" r="-898" b="3522"/>
          <a:stretch/>
        </p:blipFill>
        <p:spPr>
          <a:xfrm>
            <a:off x="3551854" y="64938"/>
            <a:ext cx="5536095" cy="1204078"/>
          </a:xfrm>
          <a:prstGeom prst="rect">
            <a:avLst/>
          </a:prstGeom>
        </p:spPr>
      </p:pic>
      <p:pic>
        <p:nvPicPr>
          <p:cNvPr id="6" name="Picture 5">
            <a:extLst>
              <a:ext uri="{FF2B5EF4-FFF2-40B4-BE49-F238E27FC236}">
                <a16:creationId xmlns:a16="http://schemas.microsoft.com/office/drawing/2014/main" id="{783B4B65-DE0E-414F-B39E-2E88CFFD32CF}"/>
              </a:ext>
            </a:extLst>
          </p:cNvPr>
          <p:cNvPicPr>
            <a:picLocks noChangeAspect="1"/>
          </p:cNvPicPr>
          <p:nvPr/>
        </p:nvPicPr>
        <p:blipFill>
          <a:blip r:embed="rId3"/>
          <a:stretch>
            <a:fillRect/>
          </a:stretch>
        </p:blipFill>
        <p:spPr>
          <a:xfrm>
            <a:off x="3551855" y="1261069"/>
            <a:ext cx="5536095" cy="1134115"/>
          </a:xfrm>
          <a:prstGeom prst="rect">
            <a:avLst/>
          </a:prstGeom>
        </p:spPr>
      </p:pic>
      <p:pic>
        <p:nvPicPr>
          <p:cNvPr id="8" name="Picture 7">
            <a:extLst>
              <a:ext uri="{FF2B5EF4-FFF2-40B4-BE49-F238E27FC236}">
                <a16:creationId xmlns:a16="http://schemas.microsoft.com/office/drawing/2014/main" id="{721581FB-7866-4B1C-B4D6-4DA82AAE3B87}"/>
              </a:ext>
            </a:extLst>
          </p:cNvPr>
          <p:cNvPicPr>
            <a:picLocks noChangeAspect="1"/>
          </p:cNvPicPr>
          <p:nvPr/>
        </p:nvPicPr>
        <p:blipFill>
          <a:blip r:embed="rId4"/>
          <a:stretch>
            <a:fillRect/>
          </a:stretch>
        </p:blipFill>
        <p:spPr>
          <a:xfrm>
            <a:off x="3551855" y="2395184"/>
            <a:ext cx="5536095" cy="1119760"/>
          </a:xfrm>
          <a:prstGeom prst="rect">
            <a:avLst/>
          </a:prstGeom>
        </p:spPr>
      </p:pic>
      <p:pic>
        <p:nvPicPr>
          <p:cNvPr id="9" name="Picture 8">
            <a:extLst>
              <a:ext uri="{FF2B5EF4-FFF2-40B4-BE49-F238E27FC236}">
                <a16:creationId xmlns:a16="http://schemas.microsoft.com/office/drawing/2014/main" id="{1004407B-FDD7-491A-B2E7-3D20BF4F03E9}"/>
              </a:ext>
            </a:extLst>
          </p:cNvPr>
          <p:cNvPicPr>
            <a:picLocks noChangeAspect="1"/>
          </p:cNvPicPr>
          <p:nvPr/>
        </p:nvPicPr>
        <p:blipFill>
          <a:blip r:embed="rId5"/>
          <a:stretch>
            <a:fillRect/>
          </a:stretch>
        </p:blipFill>
        <p:spPr>
          <a:xfrm>
            <a:off x="3551855" y="3514943"/>
            <a:ext cx="5536094" cy="1152045"/>
          </a:xfrm>
          <a:prstGeom prst="rect">
            <a:avLst/>
          </a:prstGeom>
        </p:spPr>
      </p:pic>
      <p:sp>
        <p:nvSpPr>
          <p:cNvPr id="10" name="TextBox 9">
            <a:extLst>
              <a:ext uri="{FF2B5EF4-FFF2-40B4-BE49-F238E27FC236}">
                <a16:creationId xmlns:a16="http://schemas.microsoft.com/office/drawing/2014/main" id="{C7DAEBB9-A793-46DF-884C-EC1CAEACA6A2}"/>
              </a:ext>
            </a:extLst>
          </p:cNvPr>
          <p:cNvSpPr txBox="1"/>
          <p:nvPr/>
        </p:nvSpPr>
        <p:spPr>
          <a:xfrm>
            <a:off x="252413" y="1062590"/>
            <a:ext cx="2862470" cy="2082621"/>
          </a:xfrm>
          <a:prstGeom prst="rect">
            <a:avLst/>
          </a:prstGeom>
          <a:noFill/>
        </p:spPr>
        <p:txBody>
          <a:bodyPr wrap="square" rtlCol="0">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Fill out all yellow and blue fields.</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Supplier information can be gathered from: </a:t>
            </a:r>
            <a:r>
              <a:rPr lang="en-US" sz="1200" b="1" dirty="0" err="1">
                <a:solidFill>
                  <a:srgbClr val="0070C0"/>
                </a:solidFill>
                <a:latin typeface="Arial"/>
                <a:cs typeface="Arial"/>
              </a:rPr>
              <a:t>SRiM</a:t>
            </a:r>
            <a:r>
              <a:rPr lang="en-US" sz="1200" b="1" dirty="0">
                <a:solidFill>
                  <a:srgbClr val="0070C0"/>
                </a:solidFill>
                <a:latin typeface="Arial"/>
                <a:cs typeface="Arial"/>
              </a:rPr>
              <a:t>, SAM Portal, RCM, Buyers and ERPs</a:t>
            </a:r>
            <a:r>
              <a:rPr lang="en-US" sz="1200" dirty="0">
                <a:solidFill>
                  <a:schemeClr val="accent1"/>
                </a:solidFill>
                <a:latin typeface="Arial"/>
                <a:cs typeface="Arial"/>
              </a:rPr>
              <a:t>.</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Quotes and considerations to be manually selected.</a:t>
            </a:r>
          </a:p>
        </p:txBody>
      </p:sp>
      <p:sp>
        <p:nvSpPr>
          <p:cNvPr id="11" name="Arrow: Pentagon 10">
            <a:extLst>
              <a:ext uri="{FF2B5EF4-FFF2-40B4-BE49-F238E27FC236}">
                <a16:creationId xmlns:a16="http://schemas.microsoft.com/office/drawing/2014/main" id="{0EE7A4C7-86C2-4D19-AF9E-000057ECBABF}"/>
              </a:ext>
            </a:extLst>
          </p:cNvPr>
          <p:cNvSpPr/>
          <p:nvPr/>
        </p:nvSpPr>
        <p:spPr>
          <a:xfrm>
            <a:off x="0" y="64938"/>
            <a:ext cx="3041650" cy="552784"/>
          </a:xfrm>
          <a:prstGeom prst="homePlate">
            <a:avLst/>
          </a:prstGeom>
          <a:solidFill>
            <a:srgbClr val="33996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Pre-</a:t>
            </a:r>
            <a:r>
              <a:rPr lang="en-US" sz="2000" b="1" dirty="0" err="1"/>
              <a:t>BoC</a:t>
            </a:r>
            <a:r>
              <a:rPr lang="en-US" sz="2000" b="1" dirty="0"/>
              <a:t> Assessment </a:t>
            </a:r>
          </a:p>
        </p:txBody>
      </p:sp>
      <p:sp>
        <p:nvSpPr>
          <p:cNvPr id="4" name="Rectangle 3">
            <a:extLst>
              <a:ext uri="{FF2B5EF4-FFF2-40B4-BE49-F238E27FC236}">
                <a16:creationId xmlns:a16="http://schemas.microsoft.com/office/drawing/2014/main" id="{7C301BA5-A361-475A-A366-00799B85C74F}"/>
              </a:ext>
            </a:extLst>
          </p:cNvPr>
          <p:cNvSpPr/>
          <p:nvPr/>
        </p:nvSpPr>
        <p:spPr>
          <a:xfrm>
            <a:off x="336550" y="4199600"/>
            <a:ext cx="2705100" cy="369332"/>
          </a:xfrm>
          <a:prstGeom prst="rect">
            <a:avLst/>
          </a:prstGeom>
          <a:ln>
            <a:solidFill>
              <a:srgbClr val="339966"/>
            </a:solidFill>
          </a:ln>
        </p:spPr>
        <p:txBody>
          <a:bodyPr wrap="square">
            <a:spAutoFit/>
          </a:bodyPr>
          <a:lstStyle/>
          <a:p>
            <a:r>
              <a:rPr lang="en-US" sz="900" dirty="0">
                <a:hlinkClick r:id="rId6">
                  <a:extLst>
                    <a:ext uri="{A12FA001-AC4F-418D-AE19-62706E023703}">
                      <ahyp:hlinkClr xmlns:ahyp="http://schemas.microsoft.com/office/drawing/2018/hyperlinkcolor" val="tx"/>
                    </a:ext>
                  </a:extLst>
                </a:hlinkClick>
              </a:rPr>
              <a:t>https://spiceportal.se.com/web/pms-purchasing-management-system1/tools</a:t>
            </a:r>
            <a:endParaRPr lang="en-US" sz="900" dirty="0"/>
          </a:p>
        </p:txBody>
      </p:sp>
    </p:spTree>
    <p:extLst>
      <p:ext uri="{BB962C8B-B14F-4D97-AF65-F5344CB8AC3E}">
        <p14:creationId xmlns:p14="http://schemas.microsoft.com/office/powerpoint/2010/main" val="5060134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53307A-F1C0-41AA-8994-3DBC330C799E}"/>
              </a:ext>
            </a:extLst>
          </p:cNvPr>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8D9795E9-9766-45C0-ACA9-6085A314511F}"/>
              </a:ext>
            </a:extLst>
          </p:cNvPr>
          <p:cNvSpPr>
            <a:spLocks noGrp="1"/>
          </p:cNvSpPr>
          <p:nvPr>
            <p:ph type="ftr" sz="quarter" idx="3"/>
          </p:nvPr>
        </p:nvSpPr>
        <p:spPr/>
        <p:txBody>
          <a:bodyPr/>
          <a:lstStyle/>
          <a:p>
            <a:r>
              <a:rPr lang="en-US"/>
              <a:t>Confidential Property of Schneider Electric |</a:t>
            </a:r>
            <a:endParaRPr lang="en-US" dirty="0"/>
          </a:p>
        </p:txBody>
      </p:sp>
      <p:pic>
        <p:nvPicPr>
          <p:cNvPr id="7" name="Picture 6">
            <a:extLst>
              <a:ext uri="{FF2B5EF4-FFF2-40B4-BE49-F238E27FC236}">
                <a16:creationId xmlns:a16="http://schemas.microsoft.com/office/drawing/2014/main" id="{E3E6DE1B-83E2-4309-B272-A810BF57E1B3}"/>
              </a:ext>
            </a:extLst>
          </p:cNvPr>
          <p:cNvPicPr>
            <a:picLocks noChangeAspect="1"/>
          </p:cNvPicPr>
          <p:nvPr/>
        </p:nvPicPr>
        <p:blipFill>
          <a:blip r:embed="rId2"/>
          <a:stretch>
            <a:fillRect/>
          </a:stretch>
        </p:blipFill>
        <p:spPr>
          <a:xfrm>
            <a:off x="5236470" y="73715"/>
            <a:ext cx="3778320" cy="3162537"/>
          </a:xfrm>
          <a:prstGeom prst="rect">
            <a:avLst/>
          </a:prstGeom>
        </p:spPr>
      </p:pic>
      <p:pic>
        <p:nvPicPr>
          <p:cNvPr id="8" name="Picture 7">
            <a:extLst>
              <a:ext uri="{FF2B5EF4-FFF2-40B4-BE49-F238E27FC236}">
                <a16:creationId xmlns:a16="http://schemas.microsoft.com/office/drawing/2014/main" id="{B5F2EB7E-B6A7-4093-A7A8-88200A3EE21C}"/>
              </a:ext>
            </a:extLst>
          </p:cNvPr>
          <p:cNvPicPr>
            <a:picLocks noChangeAspect="1"/>
          </p:cNvPicPr>
          <p:nvPr/>
        </p:nvPicPr>
        <p:blipFill>
          <a:blip r:embed="rId3"/>
          <a:stretch>
            <a:fillRect/>
          </a:stretch>
        </p:blipFill>
        <p:spPr>
          <a:xfrm>
            <a:off x="5236470" y="3236252"/>
            <a:ext cx="3778320" cy="1737420"/>
          </a:xfrm>
          <a:prstGeom prst="rect">
            <a:avLst/>
          </a:prstGeom>
        </p:spPr>
      </p:pic>
      <p:sp>
        <p:nvSpPr>
          <p:cNvPr id="9" name="TextBox 8">
            <a:extLst>
              <a:ext uri="{FF2B5EF4-FFF2-40B4-BE49-F238E27FC236}">
                <a16:creationId xmlns:a16="http://schemas.microsoft.com/office/drawing/2014/main" id="{AA6853B5-CF29-4219-AC7F-8E18573ECD50}"/>
              </a:ext>
            </a:extLst>
          </p:cNvPr>
          <p:cNvSpPr txBox="1"/>
          <p:nvPr/>
        </p:nvSpPr>
        <p:spPr>
          <a:xfrm>
            <a:off x="252413" y="864704"/>
            <a:ext cx="431958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Priority calculation used in TEMPO Upload.</a:t>
            </a:r>
          </a:p>
          <a:p>
            <a:pPr marL="285750" indent="-285750">
              <a:buFont typeface="Arial" panose="020B0604020202020204" pitchFamily="34" charset="0"/>
              <a:buChar char="•"/>
            </a:pPr>
            <a:r>
              <a:rPr lang="en-US" dirty="0"/>
              <a:t>To calculate priority, scores should be manually changed to automatically calculate field.</a:t>
            </a:r>
          </a:p>
        </p:txBody>
      </p:sp>
      <p:sp>
        <p:nvSpPr>
          <p:cNvPr id="4" name="Arrow: Pentagon 3">
            <a:extLst>
              <a:ext uri="{FF2B5EF4-FFF2-40B4-BE49-F238E27FC236}">
                <a16:creationId xmlns:a16="http://schemas.microsoft.com/office/drawing/2014/main" id="{6C33CD25-BDBC-434D-B4A2-2FB3BC95D6CA}"/>
              </a:ext>
            </a:extLst>
          </p:cNvPr>
          <p:cNvSpPr/>
          <p:nvPr/>
        </p:nvSpPr>
        <p:spPr>
          <a:xfrm>
            <a:off x="0" y="194012"/>
            <a:ext cx="3250096" cy="551423"/>
          </a:xfrm>
          <a:prstGeom prst="homePlate">
            <a:avLst/>
          </a:prstGeom>
          <a:solidFill>
            <a:srgbClr val="00AD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419" sz="2400" b="1" dirty="0"/>
              <a:t>PEP </a:t>
            </a:r>
            <a:r>
              <a:rPr lang="es-419" sz="2400" b="1" dirty="0" err="1"/>
              <a:t>Priority</a:t>
            </a:r>
            <a:endParaRPr lang="en-US" sz="2400" b="1" dirty="0"/>
          </a:p>
        </p:txBody>
      </p:sp>
    </p:spTree>
    <p:extLst>
      <p:ext uri="{BB962C8B-B14F-4D97-AF65-F5344CB8AC3E}">
        <p14:creationId xmlns:p14="http://schemas.microsoft.com/office/powerpoint/2010/main" val="362121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p:txBody>
          <a:bodyPr/>
          <a:lstStyle/>
          <a:p>
            <a:r>
              <a:rPr lang="en-US"/>
              <a:t>Page </a:t>
            </a:r>
            <a:fld id="{5A9C12DC-491F-9444-86A2-13AC5C62A2FC}" type="slidenum">
              <a:rPr lang="en-US" smtClean="0"/>
              <a:pPr/>
              <a:t>14</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p:txBody>
          <a:bodyPr/>
          <a:lstStyle/>
          <a:p>
            <a:r>
              <a:rPr lang="en-US"/>
              <a:t>Confidential Property of Schneider Electric |</a:t>
            </a:r>
            <a:endParaRPr lang="en-US" dirty="0"/>
          </a:p>
        </p:txBody>
      </p:sp>
      <p:pic>
        <p:nvPicPr>
          <p:cNvPr id="4" name="Picture 3">
            <a:extLst>
              <a:ext uri="{FF2B5EF4-FFF2-40B4-BE49-F238E27FC236}">
                <a16:creationId xmlns:a16="http://schemas.microsoft.com/office/drawing/2014/main" id="{5EDCA83B-497E-4D41-9154-AFF595AF824D}"/>
              </a:ext>
            </a:extLst>
          </p:cNvPr>
          <p:cNvPicPr>
            <a:picLocks noChangeAspect="1"/>
          </p:cNvPicPr>
          <p:nvPr/>
        </p:nvPicPr>
        <p:blipFill>
          <a:blip r:embed="rId2"/>
          <a:stretch>
            <a:fillRect/>
          </a:stretch>
        </p:blipFill>
        <p:spPr>
          <a:xfrm>
            <a:off x="3840149" y="795130"/>
            <a:ext cx="5226852" cy="3088019"/>
          </a:xfrm>
          <a:prstGeom prst="rect">
            <a:avLst/>
          </a:prstGeom>
        </p:spPr>
      </p:pic>
      <p:sp>
        <p:nvSpPr>
          <p:cNvPr id="6" name="TextBox 5">
            <a:extLst>
              <a:ext uri="{FF2B5EF4-FFF2-40B4-BE49-F238E27FC236}">
                <a16:creationId xmlns:a16="http://schemas.microsoft.com/office/drawing/2014/main" id="{DEE3ED98-0D11-47A8-A005-503880FA3686}"/>
              </a:ext>
            </a:extLst>
          </p:cNvPr>
          <p:cNvSpPr txBox="1"/>
          <p:nvPr/>
        </p:nvSpPr>
        <p:spPr>
          <a:xfrm>
            <a:off x="182839" y="795130"/>
            <a:ext cx="3454883" cy="2636619"/>
          </a:xfrm>
          <a:prstGeom prst="rect">
            <a:avLst/>
          </a:prstGeom>
          <a:noFill/>
          <a:ln>
            <a:noFill/>
          </a:ln>
        </p:spPr>
        <p:txBody>
          <a:bodyPr wrap="square" rtlCol="0">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General area where to paste everything from </a:t>
            </a:r>
            <a:r>
              <a:rPr lang="en-US" sz="1200" b="1" dirty="0">
                <a:solidFill>
                  <a:srgbClr val="0070C0"/>
                </a:solidFill>
                <a:latin typeface="Arial"/>
                <a:cs typeface="Arial"/>
              </a:rPr>
              <a:t>quotes, emails, cost models, etc. to back up the information.</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For QVEs, proposed design vs actual design, current properties vs new properties and other additional information should be included. </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If any assumptions were made, they should be explained in detail for further revision.</a:t>
            </a:r>
          </a:p>
        </p:txBody>
      </p:sp>
      <p:sp>
        <p:nvSpPr>
          <p:cNvPr id="7" name="Arrow: Pentagon 6">
            <a:extLst>
              <a:ext uri="{FF2B5EF4-FFF2-40B4-BE49-F238E27FC236}">
                <a16:creationId xmlns:a16="http://schemas.microsoft.com/office/drawing/2014/main" id="{0464BF7F-458C-486C-9189-07A545F50208}"/>
              </a:ext>
            </a:extLst>
          </p:cNvPr>
          <p:cNvSpPr/>
          <p:nvPr/>
        </p:nvSpPr>
        <p:spPr>
          <a:xfrm>
            <a:off x="0" y="73715"/>
            <a:ext cx="3162300" cy="552784"/>
          </a:xfrm>
          <a:prstGeom prst="homePlate">
            <a:avLst/>
          </a:prstGeom>
          <a:solidFill>
            <a:srgbClr val="CC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Quotes &amp; Cost Model</a:t>
            </a:r>
          </a:p>
        </p:txBody>
      </p:sp>
    </p:spTree>
    <p:extLst>
      <p:ext uri="{BB962C8B-B14F-4D97-AF65-F5344CB8AC3E}">
        <p14:creationId xmlns:p14="http://schemas.microsoft.com/office/powerpoint/2010/main" val="34028222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F72CB0-20E7-454B-9A13-498DF2745A0E}"/>
              </a:ext>
            </a:extLst>
          </p:cNvPr>
          <p:cNvSpPr>
            <a:spLocks noGrp="1"/>
          </p:cNvSpPr>
          <p:nvPr>
            <p:ph type="sldNum" sz="quarter" idx="4"/>
          </p:nvPr>
        </p:nvSpPr>
        <p:spPr/>
        <p:txBody>
          <a:bodyPr/>
          <a:lstStyle/>
          <a:p>
            <a:r>
              <a:rPr lang="en-US"/>
              <a:t>Page </a:t>
            </a:r>
            <a:fld id="{5A9C12DC-491F-9444-86A2-13AC5C62A2FC}" type="slidenum">
              <a:rPr lang="en-US" smtClean="0"/>
              <a:pPr/>
              <a:t>15</a:t>
            </a:fld>
            <a:endParaRPr lang="en-US" dirty="0"/>
          </a:p>
        </p:txBody>
      </p:sp>
      <p:sp>
        <p:nvSpPr>
          <p:cNvPr id="3" name="Footer Placeholder 2">
            <a:extLst>
              <a:ext uri="{FF2B5EF4-FFF2-40B4-BE49-F238E27FC236}">
                <a16:creationId xmlns:a16="http://schemas.microsoft.com/office/drawing/2014/main" id="{E94C0D53-E79E-4C7C-B94D-43E425CF0B71}"/>
              </a:ext>
            </a:extLst>
          </p:cNvPr>
          <p:cNvSpPr>
            <a:spLocks noGrp="1"/>
          </p:cNvSpPr>
          <p:nvPr>
            <p:ph type="ftr" sz="quarter" idx="3"/>
          </p:nvPr>
        </p:nvSpPr>
        <p:spPr/>
        <p:txBody>
          <a:bodyPr/>
          <a:lstStyle/>
          <a:p>
            <a:r>
              <a:rPr lang="en-US"/>
              <a:t>Confidential Property of Schneider Electric |</a:t>
            </a:r>
            <a:endParaRPr lang="en-US" dirty="0"/>
          </a:p>
        </p:txBody>
      </p:sp>
      <p:pic>
        <p:nvPicPr>
          <p:cNvPr id="7" name="Picture 6">
            <a:extLst>
              <a:ext uri="{FF2B5EF4-FFF2-40B4-BE49-F238E27FC236}">
                <a16:creationId xmlns:a16="http://schemas.microsoft.com/office/drawing/2014/main" id="{DEF0A540-8694-4D8A-AD71-EB4D8AE2F7BC}"/>
              </a:ext>
            </a:extLst>
          </p:cNvPr>
          <p:cNvPicPr>
            <a:picLocks noChangeAspect="1"/>
          </p:cNvPicPr>
          <p:nvPr/>
        </p:nvPicPr>
        <p:blipFill>
          <a:blip r:embed="rId2"/>
          <a:stretch>
            <a:fillRect/>
          </a:stretch>
        </p:blipFill>
        <p:spPr>
          <a:xfrm>
            <a:off x="122133" y="140590"/>
            <a:ext cx="7469957" cy="2060081"/>
          </a:xfrm>
          <a:prstGeom prst="rect">
            <a:avLst/>
          </a:prstGeom>
        </p:spPr>
      </p:pic>
      <p:pic>
        <p:nvPicPr>
          <p:cNvPr id="8" name="Picture 7">
            <a:extLst>
              <a:ext uri="{FF2B5EF4-FFF2-40B4-BE49-F238E27FC236}">
                <a16:creationId xmlns:a16="http://schemas.microsoft.com/office/drawing/2014/main" id="{D08A4334-070E-4C1A-A7BC-3C3FAC83AC3D}"/>
              </a:ext>
            </a:extLst>
          </p:cNvPr>
          <p:cNvPicPr>
            <a:picLocks noChangeAspect="1"/>
          </p:cNvPicPr>
          <p:nvPr/>
        </p:nvPicPr>
        <p:blipFill rotWithShape="1">
          <a:blip r:embed="rId3"/>
          <a:srcRect/>
          <a:stretch/>
        </p:blipFill>
        <p:spPr>
          <a:xfrm>
            <a:off x="0" y="2251360"/>
            <a:ext cx="7664450" cy="2467689"/>
          </a:xfrm>
          <a:prstGeom prst="rect">
            <a:avLst/>
          </a:prstGeom>
        </p:spPr>
      </p:pic>
      <p:sp>
        <p:nvSpPr>
          <p:cNvPr id="11" name="TextBox 10">
            <a:extLst>
              <a:ext uri="{FF2B5EF4-FFF2-40B4-BE49-F238E27FC236}">
                <a16:creationId xmlns:a16="http://schemas.microsoft.com/office/drawing/2014/main" id="{13560C8B-65D8-41CD-85E4-9A437F712CDD}"/>
              </a:ext>
            </a:extLst>
          </p:cNvPr>
          <p:cNvSpPr txBox="1"/>
          <p:nvPr/>
        </p:nvSpPr>
        <p:spPr>
          <a:xfrm>
            <a:off x="4263887" y="2117035"/>
            <a:ext cx="914400"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82935771-03FE-4FAA-A2CF-E6F5C3B6273B}"/>
              </a:ext>
            </a:extLst>
          </p:cNvPr>
          <p:cNvSpPr txBox="1"/>
          <p:nvPr/>
        </p:nvSpPr>
        <p:spPr>
          <a:xfrm>
            <a:off x="262556" y="960970"/>
            <a:ext cx="184731" cy="369332"/>
          </a:xfrm>
          <a:prstGeom prst="rect">
            <a:avLst/>
          </a:prstGeom>
          <a:noFill/>
        </p:spPr>
        <p:txBody>
          <a:bodyPr wrap="none" rtlCol="0">
            <a:spAutoFit/>
          </a:bodyPr>
          <a:lstStyle/>
          <a:p>
            <a:endParaRPr lang="en-US" dirty="0"/>
          </a:p>
        </p:txBody>
      </p:sp>
      <p:sp>
        <p:nvSpPr>
          <p:cNvPr id="5" name="Rectangle: Diagonal Corners Rounded 4">
            <a:extLst>
              <a:ext uri="{FF2B5EF4-FFF2-40B4-BE49-F238E27FC236}">
                <a16:creationId xmlns:a16="http://schemas.microsoft.com/office/drawing/2014/main" id="{677D712A-59D9-4E75-A7A1-3FA238219AC2}"/>
              </a:ext>
            </a:extLst>
          </p:cNvPr>
          <p:cNvSpPr/>
          <p:nvPr/>
        </p:nvSpPr>
        <p:spPr>
          <a:xfrm>
            <a:off x="7592090" y="523676"/>
            <a:ext cx="1429777" cy="985084"/>
          </a:xfrm>
          <a:prstGeom prst="round2DiagRect">
            <a:avLst/>
          </a:prstGeom>
          <a:solidFill>
            <a:srgbClr val="CC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000" b="1" dirty="0"/>
              <a:t>1. Revise who need to fill our information to make sure all information is correctly uploaded</a:t>
            </a:r>
          </a:p>
        </p:txBody>
      </p:sp>
      <p:sp>
        <p:nvSpPr>
          <p:cNvPr id="6" name="Rectangle: Diagonal Corners Rounded 5">
            <a:extLst>
              <a:ext uri="{FF2B5EF4-FFF2-40B4-BE49-F238E27FC236}">
                <a16:creationId xmlns:a16="http://schemas.microsoft.com/office/drawing/2014/main" id="{96E68812-0FE2-4704-ADAE-EC2036880412}"/>
              </a:ext>
            </a:extLst>
          </p:cNvPr>
          <p:cNvSpPr/>
          <p:nvPr/>
        </p:nvSpPr>
        <p:spPr>
          <a:xfrm>
            <a:off x="7592090" y="3485204"/>
            <a:ext cx="1509767" cy="690294"/>
          </a:xfrm>
          <a:prstGeom prst="round2DiagRect">
            <a:avLst/>
          </a:prstGeom>
          <a:solidFill>
            <a:srgbClr val="CC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000" b="1" dirty="0"/>
              <a:t>2. Important information to be filled out thoroughly for presentation.</a:t>
            </a:r>
          </a:p>
        </p:txBody>
      </p:sp>
    </p:spTree>
    <p:extLst>
      <p:ext uri="{BB962C8B-B14F-4D97-AF65-F5344CB8AC3E}">
        <p14:creationId xmlns:p14="http://schemas.microsoft.com/office/powerpoint/2010/main" val="249629146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8165AD-C9DD-4226-ABFF-60C048E20AC7}"/>
              </a:ext>
            </a:extLst>
          </p:cNvPr>
          <p:cNvSpPr>
            <a:spLocks noGrp="1"/>
          </p:cNvSpPr>
          <p:nvPr>
            <p:ph type="sldNum" sz="quarter" idx="4"/>
          </p:nvPr>
        </p:nvSpPr>
        <p:spPr/>
        <p:txBody>
          <a:bodyPr/>
          <a:lstStyle/>
          <a:p>
            <a:r>
              <a:rPr lang="en-US"/>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75714221-DEF0-4410-BDFB-2D88B7A9A3A7}"/>
              </a:ext>
            </a:extLst>
          </p:cNvPr>
          <p:cNvSpPr>
            <a:spLocks noGrp="1"/>
          </p:cNvSpPr>
          <p:nvPr>
            <p:ph type="ftr" sz="quarter" idx="3"/>
          </p:nvPr>
        </p:nvSpPr>
        <p:spPr/>
        <p:txBody>
          <a:bodyPr/>
          <a:lstStyle/>
          <a:p>
            <a:r>
              <a:rPr lang="en-US"/>
              <a:t>Confidential Property of Schneider Electric |</a:t>
            </a:r>
            <a:endParaRPr lang="en-US" dirty="0"/>
          </a:p>
        </p:txBody>
      </p:sp>
      <p:pic>
        <p:nvPicPr>
          <p:cNvPr id="8" name="Picture 7">
            <a:extLst>
              <a:ext uri="{FF2B5EF4-FFF2-40B4-BE49-F238E27FC236}">
                <a16:creationId xmlns:a16="http://schemas.microsoft.com/office/drawing/2014/main" id="{746004D2-11E4-4BDD-BCC6-6B2E4B76ACE0}"/>
              </a:ext>
            </a:extLst>
          </p:cNvPr>
          <p:cNvPicPr>
            <a:picLocks noChangeAspect="1"/>
          </p:cNvPicPr>
          <p:nvPr/>
        </p:nvPicPr>
        <p:blipFill rotWithShape="1">
          <a:blip r:embed="rId2"/>
          <a:srcRect r="-140" b="30812"/>
          <a:stretch/>
        </p:blipFill>
        <p:spPr>
          <a:xfrm>
            <a:off x="346735" y="3092501"/>
            <a:ext cx="6755108" cy="888949"/>
          </a:xfrm>
          <a:prstGeom prst="rect">
            <a:avLst/>
          </a:prstGeom>
        </p:spPr>
      </p:pic>
      <p:pic>
        <p:nvPicPr>
          <p:cNvPr id="11" name="Picture 10">
            <a:extLst>
              <a:ext uri="{FF2B5EF4-FFF2-40B4-BE49-F238E27FC236}">
                <a16:creationId xmlns:a16="http://schemas.microsoft.com/office/drawing/2014/main" id="{492628B2-6314-42CC-82C1-F8E2012376F0}"/>
              </a:ext>
            </a:extLst>
          </p:cNvPr>
          <p:cNvPicPr>
            <a:picLocks noChangeAspect="1"/>
          </p:cNvPicPr>
          <p:nvPr/>
        </p:nvPicPr>
        <p:blipFill>
          <a:blip r:embed="rId3"/>
          <a:stretch>
            <a:fillRect/>
          </a:stretch>
        </p:blipFill>
        <p:spPr>
          <a:xfrm>
            <a:off x="346735" y="369162"/>
            <a:ext cx="6809715" cy="2575756"/>
          </a:xfrm>
          <a:prstGeom prst="rect">
            <a:avLst/>
          </a:prstGeom>
        </p:spPr>
      </p:pic>
      <p:sp>
        <p:nvSpPr>
          <p:cNvPr id="9" name="Rectangle: Diagonal Corners Rounded 8">
            <a:extLst>
              <a:ext uri="{FF2B5EF4-FFF2-40B4-BE49-F238E27FC236}">
                <a16:creationId xmlns:a16="http://schemas.microsoft.com/office/drawing/2014/main" id="{BD634A9D-C94B-45EF-A62C-895B0A057EAD}"/>
              </a:ext>
            </a:extLst>
          </p:cNvPr>
          <p:cNvSpPr/>
          <p:nvPr/>
        </p:nvSpPr>
        <p:spPr>
          <a:xfrm>
            <a:off x="7156450" y="1228526"/>
            <a:ext cx="1236767" cy="727274"/>
          </a:xfrm>
          <a:prstGeom prst="round2DiagRect">
            <a:avLst/>
          </a:prstGeom>
          <a:solidFill>
            <a:srgbClr val="CC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3. Project costs to be filled out by right stakeholder.</a:t>
            </a:r>
          </a:p>
        </p:txBody>
      </p:sp>
      <p:sp>
        <p:nvSpPr>
          <p:cNvPr id="10" name="Rectangle: Diagonal Corners Rounded 9">
            <a:extLst>
              <a:ext uri="{FF2B5EF4-FFF2-40B4-BE49-F238E27FC236}">
                <a16:creationId xmlns:a16="http://schemas.microsoft.com/office/drawing/2014/main" id="{5A4E2D59-7512-47CB-A56F-BBF88601E156}"/>
              </a:ext>
            </a:extLst>
          </p:cNvPr>
          <p:cNvSpPr/>
          <p:nvPr/>
        </p:nvSpPr>
        <p:spPr>
          <a:xfrm>
            <a:off x="7205931" y="3014981"/>
            <a:ext cx="1296719" cy="521994"/>
          </a:xfrm>
          <a:prstGeom prst="round2DiagRect">
            <a:avLst/>
          </a:prstGeom>
          <a:solidFill>
            <a:srgbClr val="CC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000" b="1" dirty="0"/>
              <a:t>4. Other remarks can be filled out</a:t>
            </a:r>
          </a:p>
        </p:txBody>
      </p:sp>
    </p:spTree>
    <p:extLst>
      <p:ext uri="{BB962C8B-B14F-4D97-AF65-F5344CB8AC3E}">
        <p14:creationId xmlns:p14="http://schemas.microsoft.com/office/powerpoint/2010/main" val="350088896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a:xfrm>
            <a:off x="1533363" y="4967564"/>
            <a:ext cx="525690" cy="92333"/>
          </a:xfrm>
        </p:spPr>
        <p:txBody>
          <a:bodyPr/>
          <a:lstStyle/>
          <a:p>
            <a:r>
              <a:rPr lang="en-US" dirty="0"/>
              <a:t>Page </a:t>
            </a:r>
            <a:fld id="{5A9C12DC-491F-9444-86A2-13AC5C62A2FC}" type="slidenum">
              <a:rPr lang="en-US" smtClean="0"/>
              <a:pPr/>
              <a:t>17</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a:xfrm>
            <a:off x="23596" y="4967564"/>
            <a:ext cx="1509767" cy="92333"/>
          </a:xfrm>
        </p:spPr>
        <p:txBody>
          <a:bodyPr/>
          <a:lstStyle/>
          <a:p>
            <a:r>
              <a:rPr lang="en-US" dirty="0"/>
              <a:t>Confidential Property of Schneider Electric |</a:t>
            </a:r>
          </a:p>
        </p:txBody>
      </p:sp>
      <p:sp>
        <p:nvSpPr>
          <p:cNvPr id="8" name="Rectangle 7">
            <a:extLst>
              <a:ext uri="{FF2B5EF4-FFF2-40B4-BE49-F238E27FC236}">
                <a16:creationId xmlns:a16="http://schemas.microsoft.com/office/drawing/2014/main" id="{499EEDF9-8C41-4C57-865A-0A225B2843AE}"/>
              </a:ext>
            </a:extLst>
          </p:cNvPr>
          <p:cNvSpPr/>
          <p:nvPr/>
        </p:nvSpPr>
        <p:spPr>
          <a:xfrm>
            <a:off x="460411" y="2919351"/>
            <a:ext cx="7843598" cy="1831271"/>
          </a:xfrm>
          <a:prstGeom prst="rect">
            <a:avLst/>
          </a:prstGeom>
          <a:ln>
            <a:noFill/>
          </a:ln>
        </p:spPr>
        <p:txBody>
          <a:bodyPr wrap="square">
            <a:spAutoFit/>
          </a:bodyPr>
          <a:lstStyle/>
          <a:p>
            <a:pPr marL="285750" indent="-285750" algn="just">
              <a:spcBef>
                <a:spcPts val="500"/>
              </a:spcBef>
              <a:spcAft>
                <a:spcPts val="500"/>
              </a:spcAft>
              <a:buClr>
                <a:schemeClr val="bg2"/>
              </a:buClr>
              <a:buFont typeface="Arial" panose="020B0604020202020204" pitchFamily="34" charset="0"/>
              <a:buChar char="•"/>
            </a:pPr>
            <a:r>
              <a:rPr lang="es-419" sz="1100" dirty="0">
                <a:solidFill>
                  <a:schemeClr val="accent1"/>
                </a:solidFill>
                <a:latin typeface="Arial"/>
                <a:cs typeface="Arial"/>
              </a:rPr>
              <a:t>In </a:t>
            </a:r>
            <a:r>
              <a:rPr lang="es-419" sz="1100" dirty="0" err="1">
                <a:solidFill>
                  <a:schemeClr val="accent1"/>
                </a:solidFill>
                <a:latin typeface="Arial"/>
                <a:cs typeface="Arial"/>
              </a:rPr>
              <a:t>this</a:t>
            </a:r>
            <a:r>
              <a:rPr lang="es-419" sz="1100" dirty="0">
                <a:solidFill>
                  <a:schemeClr val="accent1"/>
                </a:solidFill>
                <a:latin typeface="Arial"/>
                <a:cs typeface="Arial"/>
              </a:rPr>
              <a:t> </a:t>
            </a:r>
            <a:r>
              <a:rPr lang="es-419" sz="1100" dirty="0" err="1">
                <a:solidFill>
                  <a:schemeClr val="accent1"/>
                </a:solidFill>
                <a:latin typeface="Arial"/>
                <a:cs typeface="Arial"/>
              </a:rPr>
              <a:t>tab</a:t>
            </a:r>
            <a:r>
              <a:rPr lang="es-419" sz="1100" dirty="0">
                <a:solidFill>
                  <a:schemeClr val="accent1"/>
                </a:solidFill>
                <a:latin typeface="Arial"/>
                <a:cs typeface="Arial"/>
              </a:rPr>
              <a:t> </a:t>
            </a:r>
            <a:r>
              <a:rPr lang="es-419" sz="1100" dirty="0" err="1">
                <a:solidFill>
                  <a:schemeClr val="accent1"/>
                </a:solidFill>
                <a:latin typeface="Arial"/>
                <a:cs typeface="Arial"/>
              </a:rPr>
              <a:t>it’s</a:t>
            </a:r>
            <a:r>
              <a:rPr lang="es-419" sz="1100" dirty="0">
                <a:solidFill>
                  <a:schemeClr val="accent1"/>
                </a:solidFill>
                <a:latin typeface="Arial"/>
                <a:cs typeface="Arial"/>
              </a:rPr>
              <a:t> </a:t>
            </a:r>
            <a:r>
              <a:rPr lang="es-419" sz="1100" dirty="0" err="1">
                <a:solidFill>
                  <a:schemeClr val="accent1"/>
                </a:solidFill>
                <a:latin typeface="Arial"/>
                <a:cs typeface="Arial"/>
              </a:rPr>
              <a:t>filled</a:t>
            </a:r>
            <a:r>
              <a:rPr lang="es-419" sz="1100" dirty="0">
                <a:solidFill>
                  <a:schemeClr val="accent1"/>
                </a:solidFill>
                <a:latin typeface="Arial"/>
                <a:cs typeface="Arial"/>
              </a:rPr>
              <a:t> </a:t>
            </a:r>
            <a:r>
              <a:rPr lang="es-419" sz="1100" dirty="0" err="1">
                <a:solidFill>
                  <a:schemeClr val="accent1"/>
                </a:solidFill>
                <a:latin typeface="Arial"/>
                <a:cs typeface="Arial"/>
              </a:rPr>
              <a:t>the</a:t>
            </a:r>
            <a:r>
              <a:rPr lang="es-419" sz="1100" dirty="0">
                <a:solidFill>
                  <a:schemeClr val="accent1"/>
                </a:solidFill>
                <a:latin typeface="Arial"/>
                <a:cs typeface="Arial"/>
              </a:rPr>
              <a:t> </a:t>
            </a:r>
            <a:r>
              <a:rPr lang="es-419" sz="1100" dirty="0" err="1">
                <a:solidFill>
                  <a:schemeClr val="accent1"/>
                </a:solidFill>
                <a:latin typeface="Arial"/>
                <a:cs typeface="Arial"/>
              </a:rPr>
              <a:t>description</a:t>
            </a:r>
            <a:r>
              <a:rPr lang="es-419" sz="1100" dirty="0">
                <a:solidFill>
                  <a:schemeClr val="accent1"/>
                </a:solidFill>
                <a:latin typeface="Arial"/>
                <a:cs typeface="Arial"/>
              </a:rPr>
              <a:t> </a:t>
            </a:r>
            <a:r>
              <a:rPr lang="es-419" sz="1100" dirty="0" err="1">
                <a:solidFill>
                  <a:schemeClr val="accent1"/>
                </a:solidFill>
                <a:latin typeface="Arial"/>
                <a:cs typeface="Arial"/>
              </a:rPr>
              <a:t>of</a:t>
            </a:r>
            <a:r>
              <a:rPr lang="es-419" sz="1100" dirty="0">
                <a:solidFill>
                  <a:schemeClr val="accent1"/>
                </a:solidFill>
                <a:latin typeface="Arial"/>
                <a:cs typeface="Arial"/>
              </a:rPr>
              <a:t> </a:t>
            </a:r>
            <a:r>
              <a:rPr lang="es-419" sz="1100" dirty="0" err="1">
                <a:solidFill>
                  <a:schemeClr val="accent1"/>
                </a:solidFill>
                <a:latin typeface="Arial"/>
                <a:cs typeface="Arial"/>
              </a:rPr>
              <a:t>every</a:t>
            </a:r>
            <a:r>
              <a:rPr lang="es-419" sz="1100" dirty="0">
                <a:solidFill>
                  <a:schemeClr val="accent1"/>
                </a:solidFill>
                <a:latin typeface="Arial"/>
                <a:cs typeface="Arial"/>
              </a:rPr>
              <a:t> </a:t>
            </a:r>
            <a:r>
              <a:rPr lang="es-419" sz="1100" dirty="0" err="1">
                <a:solidFill>
                  <a:schemeClr val="accent1"/>
                </a:solidFill>
                <a:latin typeface="Arial"/>
                <a:cs typeface="Arial"/>
              </a:rPr>
              <a:t>part</a:t>
            </a:r>
            <a:r>
              <a:rPr lang="es-419" sz="1100" dirty="0">
                <a:solidFill>
                  <a:schemeClr val="accent1"/>
                </a:solidFill>
                <a:latin typeface="Arial"/>
                <a:cs typeface="Arial"/>
              </a:rPr>
              <a:t> </a:t>
            </a:r>
            <a:r>
              <a:rPr lang="es-419" sz="1100" dirty="0" err="1">
                <a:solidFill>
                  <a:schemeClr val="accent1"/>
                </a:solidFill>
                <a:latin typeface="Arial"/>
                <a:cs typeface="Arial"/>
              </a:rPr>
              <a:t>number</a:t>
            </a:r>
            <a:r>
              <a:rPr lang="es-419" sz="1100" dirty="0">
                <a:solidFill>
                  <a:schemeClr val="accent1"/>
                </a:solidFill>
                <a:latin typeface="Arial"/>
                <a:cs typeface="Arial"/>
              </a:rPr>
              <a:t> and </a:t>
            </a:r>
            <a:r>
              <a:rPr lang="es-419" sz="1100" dirty="0" err="1">
                <a:solidFill>
                  <a:schemeClr val="accent1"/>
                </a:solidFill>
                <a:latin typeface="Arial"/>
                <a:cs typeface="Arial"/>
              </a:rPr>
              <a:t>it’s</a:t>
            </a:r>
            <a:r>
              <a:rPr lang="es-419" sz="1100" dirty="0">
                <a:solidFill>
                  <a:schemeClr val="accent1"/>
                </a:solidFill>
                <a:latin typeface="Arial"/>
                <a:cs typeface="Arial"/>
              </a:rPr>
              <a:t> </a:t>
            </a:r>
            <a:r>
              <a:rPr lang="es-419" sz="1100" dirty="0" err="1">
                <a:solidFill>
                  <a:schemeClr val="accent1"/>
                </a:solidFill>
                <a:latin typeface="Arial"/>
                <a:cs typeface="Arial"/>
              </a:rPr>
              <a:t>reflected</a:t>
            </a:r>
            <a:r>
              <a:rPr lang="es-419" sz="1100" dirty="0">
                <a:solidFill>
                  <a:schemeClr val="accent1"/>
                </a:solidFill>
                <a:latin typeface="Arial"/>
                <a:cs typeface="Arial"/>
              </a:rPr>
              <a:t> </a:t>
            </a:r>
            <a:r>
              <a:rPr lang="es-419" sz="1100" dirty="0" err="1">
                <a:solidFill>
                  <a:schemeClr val="accent1"/>
                </a:solidFill>
                <a:latin typeface="Arial"/>
                <a:cs typeface="Arial"/>
              </a:rPr>
              <a:t>the</a:t>
            </a:r>
            <a:r>
              <a:rPr lang="es-419" sz="1100" dirty="0">
                <a:solidFill>
                  <a:schemeClr val="accent1"/>
                </a:solidFill>
                <a:latin typeface="Arial"/>
                <a:cs typeface="Arial"/>
              </a:rPr>
              <a:t> </a:t>
            </a:r>
            <a:r>
              <a:rPr lang="es-419" sz="1100" dirty="0" err="1">
                <a:solidFill>
                  <a:schemeClr val="accent1"/>
                </a:solidFill>
                <a:latin typeface="Arial"/>
                <a:cs typeface="Arial"/>
              </a:rPr>
              <a:t>impact</a:t>
            </a:r>
            <a:r>
              <a:rPr lang="es-419" sz="1100" dirty="0">
                <a:solidFill>
                  <a:schemeClr val="accent1"/>
                </a:solidFill>
                <a:latin typeface="Arial"/>
                <a:cs typeface="Arial"/>
              </a:rPr>
              <a:t>  </a:t>
            </a:r>
            <a:r>
              <a:rPr lang="es-419" sz="1100" dirty="0" err="1">
                <a:solidFill>
                  <a:schemeClr val="accent1"/>
                </a:solidFill>
                <a:latin typeface="Arial"/>
                <a:cs typeface="Arial"/>
              </a:rPr>
              <a:t>that</a:t>
            </a:r>
            <a:r>
              <a:rPr lang="es-419" sz="1100" dirty="0">
                <a:solidFill>
                  <a:schemeClr val="accent1"/>
                </a:solidFill>
                <a:latin typeface="Arial"/>
                <a:cs typeface="Arial"/>
              </a:rPr>
              <a:t> </a:t>
            </a:r>
            <a:r>
              <a:rPr lang="es-419" sz="1100" dirty="0" err="1">
                <a:solidFill>
                  <a:schemeClr val="accent1"/>
                </a:solidFill>
                <a:latin typeface="Arial"/>
                <a:cs typeface="Arial"/>
              </a:rPr>
              <a:t>is</a:t>
            </a:r>
            <a:r>
              <a:rPr lang="es-419" sz="1100" dirty="0">
                <a:solidFill>
                  <a:schemeClr val="accent1"/>
                </a:solidFill>
                <a:latin typeface="Arial"/>
                <a:cs typeface="Arial"/>
              </a:rPr>
              <a:t> pretended </a:t>
            </a:r>
            <a:r>
              <a:rPr lang="es-419" sz="1100" dirty="0" err="1">
                <a:solidFill>
                  <a:schemeClr val="accent1"/>
                </a:solidFill>
                <a:latin typeface="Arial"/>
                <a:cs typeface="Arial"/>
              </a:rPr>
              <a:t>to</a:t>
            </a:r>
            <a:r>
              <a:rPr lang="es-419" sz="1100" dirty="0">
                <a:solidFill>
                  <a:schemeClr val="accent1"/>
                </a:solidFill>
                <a:latin typeface="Arial"/>
                <a:cs typeface="Arial"/>
              </a:rPr>
              <a:t> </a:t>
            </a:r>
            <a:r>
              <a:rPr lang="es-419" sz="1100" dirty="0" err="1">
                <a:solidFill>
                  <a:schemeClr val="accent1"/>
                </a:solidFill>
                <a:latin typeface="Arial"/>
                <a:cs typeface="Arial"/>
              </a:rPr>
              <a:t>have</a:t>
            </a:r>
            <a:r>
              <a:rPr lang="es-419" sz="1100" dirty="0">
                <a:solidFill>
                  <a:schemeClr val="accent1"/>
                </a:solidFill>
                <a:latin typeface="Arial"/>
                <a:cs typeface="Arial"/>
              </a:rPr>
              <a:t>.</a:t>
            </a:r>
            <a:endParaRPr lang="en-US" sz="11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100" dirty="0">
                <a:solidFill>
                  <a:schemeClr val="accent1"/>
                </a:solidFill>
                <a:latin typeface="Arial"/>
                <a:cs typeface="Arial"/>
              </a:rPr>
              <a:t>The </a:t>
            </a:r>
            <a:r>
              <a:rPr lang="en-US" sz="1100" b="1" dirty="0">
                <a:solidFill>
                  <a:srgbClr val="0070C0"/>
                </a:solidFill>
                <a:latin typeface="Arial"/>
                <a:cs typeface="Arial"/>
              </a:rPr>
              <a:t>Purchasing</a:t>
            </a:r>
            <a:r>
              <a:rPr lang="en-US" sz="1100" dirty="0">
                <a:solidFill>
                  <a:schemeClr val="accent1"/>
                </a:solidFill>
                <a:latin typeface="Arial"/>
                <a:cs typeface="Arial"/>
              </a:rPr>
              <a:t> group is </a:t>
            </a:r>
            <a:r>
              <a:rPr lang="en-US" sz="1100" b="1" dirty="0">
                <a:solidFill>
                  <a:srgbClr val="0070C0"/>
                </a:solidFill>
                <a:latin typeface="Arial"/>
                <a:cs typeface="Arial"/>
              </a:rPr>
              <a:t>responsible</a:t>
            </a:r>
            <a:r>
              <a:rPr lang="en-US" sz="1100" dirty="0">
                <a:solidFill>
                  <a:schemeClr val="accent1"/>
                </a:solidFill>
                <a:latin typeface="Arial"/>
                <a:cs typeface="Arial"/>
              </a:rPr>
              <a:t> for completing all fields in the worksheet. </a:t>
            </a:r>
          </a:p>
          <a:p>
            <a:pPr marL="285750" indent="-285750" algn="just">
              <a:spcBef>
                <a:spcPts val="500"/>
              </a:spcBef>
              <a:spcAft>
                <a:spcPts val="500"/>
              </a:spcAft>
              <a:buClr>
                <a:schemeClr val="bg2"/>
              </a:buClr>
              <a:buFont typeface="Arial" panose="020B0604020202020204" pitchFamily="34" charset="0"/>
              <a:buChar char="•"/>
            </a:pPr>
            <a:r>
              <a:rPr lang="en-US" sz="1100" dirty="0">
                <a:solidFill>
                  <a:schemeClr val="accent1"/>
                </a:solidFill>
                <a:latin typeface="Arial"/>
                <a:cs typeface="Arial"/>
              </a:rPr>
              <a:t>Fill in the part number and correct "Product Line (MPG) or Product Family" for each individual part number.  The Product Line (MPG)/Family listing is where the particular P/N(s) are ultimately used (i.e. LC, SS, MCB, CSED, Busway, NEMA, MV SWG, LV SWG, etc.)</a:t>
            </a:r>
          </a:p>
          <a:p>
            <a:pPr marL="285750" indent="-285750" algn="just">
              <a:spcBef>
                <a:spcPts val="500"/>
              </a:spcBef>
              <a:spcAft>
                <a:spcPts val="500"/>
              </a:spcAft>
              <a:buClr>
                <a:schemeClr val="bg2"/>
              </a:buClr>
              <a:buFont typeface="Arial" panose="020B0604020202020204" pitchFamily="34" charset="0"/>
              <a:buChar char="•"/>
            </a:pPr>
            <a:r>
              <a:rPr lang="en-US" sz="1100" dirty="0">
                <a:solidFill>
                  <a:schemeClr val="accent1"/>
                </a:solidFill>
                <a:latin typeface="Arial"/>
                <a:cs typeface="Arial"/>
              </a:rPr>
              <a:t>This insures that the correct Engineering/BOC organization responsible for the design receives the PR. (Plant locations may not necessarily be at the same location as the product responsible BOC) "Plant(s)" reflect the manufacturing facility using the part.  </a:t>
            </a:r>
          </a:p>
        </p:txBody>
      </p:sp>
      <p:pic>
        <p:nvPicPr>
          <p:cNvPr id="4" name="Picture 3">
            <a:extLst>
              <a:ext uri="{FF2B5EF4-FFF2-40B4-BE49-F238E27FC236}">
                <a16:creationId xmlns:a16="http://schemas.microsoft.com/office/drawing/2014/main" id="{CF535677-DA5E-4867-8876-E9857E703673}"/>
              </a:ext>
            </a:extLst>
          </p:cNvPr>
          <p:cNvPicPr>
            <a:picLocks noChangeAspect="1"/>
          </p:cNvPicPr>
          <p:nvPr/>
        </p:nvPicPr>
        <p:blipFill>
          <a:blip r:embed="rId2"/>
          <a:stretch>
            <a:fillRect/>
          </a:stretch>
        </p:blipFill>
        <p:spPr>
          <a:xfrm>
            <a:off x="588690" y="841527"/>
            <a:ext cx="7587041" cy="1952247"/>
          </a:xfrm>
          <a:prstGeom prst="rect">
            <a:avLst/>
          </a:prstGeom>
        </p:spPr>
      </p:pic>
      <p:sp>
        <p:nvSpPr>
          <p:cNvPr id="7" name="Arrow: Pentagon 6">
            <a:extLst>
              <a:ext uri="{FF2B5EF4-FFF2-40B4-BE49-F238E27FC236}">
                <a16:creationId xmlns:a16="http://schemas.microsoft.com/office/drawing/2014/main" id="{1F06435B-22C0-48F8-8991-5094D3E9C5FB}"/>
              </a:ext>
            </a:extLst>
          </p:cNvPr>
          <p:cNvSpPr/>
          <p:nvPr/>
        </p:nvSpPr>
        <p:spPr>
          <a:xfrm>
            <a:off x="0" y="106350"/>
            <a:ext cx="3225800" cy="609600"/>
          </a:xfrm>
          <a:prstGeom prst="homePlat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t>Part Number Detail</a:t>
            </a:r>
          </a:p>
        </p:txBody>
      </p:sp>
    </p:spTree>
    <p:extLst>
      <p:ext uri="{BB962C8B-B14F-4D97-AF65-F5344CB8AC3E}">
        <p14:creationId xmlns:p14="http://schemas.microsoft.com/office/powerpoint/2010/main" val="389304650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p:txBody>
          <a:bodyPr/>
          <a:lstStyle/>
          <a:p>
            <a:r>
              <a:rPr lang="en-US"/>
              <a:t>Page </a:t>
            </a:r>
            <a:fld id="{5A9C12DC-491F-9444-86A2-13AC5C62A2FC}" type="slidenum">
              <a:rPr lang="en-US" smtClean="0"/>
              <a:pPr/>
              <a:t>18</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p:txBody>
          <a:bodyPr/>
          <a:lstStyle/>
          <a:p>
            <a:r>
              <a:rPr lang="en-US"/>
              <a:t>Confidential Property of Schneider Electric |</a:t>
            </a:r>
            <a:endParaRPr lang="en-US" dirty="0"/>
          </a:p>
        </p:txBody>
      </p:sp>
      <p:pic>
        <p:nvPicPr>
          <p:cNvPr id="9" name="Picture 8">
            <a:extLst>
              <a:ext uri="{FF2B5EF4-FFF2-40B4-BE49-F238E27FC236}">
                <a16:creationId xmlns:a16="http://schemas.microsoft.com/office/drawing/2014/main" id="{190E3509-78FA-423D-B267-054B882C12CB}"/>
              </a:ext>
            </a:extLst>
          </p:cNvPr>
          <p:cNvPicPr>
            <a:picLocks noChangeAspect="1"/>
          </p:cNvPicPr>
          <p:nvPr/>
        </p:nvPicPr>
        <p:blipFill>
          <a:blip r:embed="rId2"/>
          <a:stretch>
            <a:fillRect/>
          </a:stretch>
        </p:blipFill>
        <p:spPr>
          <a:xfrm>
            <a:off x="489888" y="3224570"/>
            <a:ext cx="7004785" cy="1114266"/>
          </a:xfrm>
          <a:prstGeom prst="rect">
            <a:avLst/>
          </a:prstGeom>
        </p:spPr>
      </p:pic>
      <p:sp>
        <p:nvSpPr>
          <p:cNvPr id="15" name="TextBox 14">
            <a:extLst>
              <a:ext uri="{FF2B5EF4-FFF2-40B4-BE49-F238E27FC236}">
                <a16:creationId xmlns:a16="http://schemas.microsoft.com/office/drawing/2014/main" id="{CD1DB07B-4FFE-4E8A-8BD2-C1E14D194A55}"/>
              </a:ext>
            </a:extLst>
          </p:cNvPr>
          <p:cNvSpPr txBox="1"/>
          <p:nvPr/>
        </p:nvSpPr>
        <p:spPr>
          <a:xfrm>
            <a:off x="4564912" y="1913979"/>
            <a:ext cx="592904" cy="169277"/>
          </a:xfrm>
          <a:prstGeom prst="rect">
            <a:avLst/>
          </a:prstGeom>
          <a:noFill/>
        </p:spPr>
        <p:txBody>
          <a:bodyPr wrap="square" rtlCol="0">
            <a:spAutoFit/>
          </a:bodyPr>
          <a:lstStyle/>
          <a:p>
            <a:r>
              <a:rPr lang="en-US" sz="500" dirty="0"/>
              <a:t>7. Plant</a:t>
            </a:r>
          </a:p>
        </p:txBody>
      </p:sp>
      <p:pic>
        <p:nvPicPr>
          <p:cNvPr id="4" name="Picture 3">
            <a:extLst>
              <a:ext uri="{FF2B5EF4-FFF2-40B4-BE49-F238E27FC236}">
                <a16:creationId xmlns:a16="http://schemas.microsoft.com/office/drawing/2014/main" id="{B473DA2F-551A-4684-AA85-B09CAD394907}"/>
              </a:ext>
            </a:extLst>
          </p:cNvPr>
          <p:cNvPicPr>
            <a:picLocks noChangeAspect="1"/>
          </p:cNvPicPr>
          <p:nvPr/>
        </p:nvPicPr>
        <p:blipFill>
          <a:blip r:embed="rId3"/>
          <a:stretch>
            <a:fillRect/>
          </a:stretch>
        </p:blipFill>
        <p:spPr>
          <a:xfrm>
            <a:off x="535520" y="1559524"/>
            <a:ext cx="7004785" cy="883044"/>
          </a:xfrm>
          <a:prstGeom prst="rect">
            <a:avLst/>
          </a:prstGeom>
        </p:spPr>
      </p:pic>
      <p:sp>
        <p:nvSpPr>
          <p:cNvPr id="25" name="Speech Bubble: Rectangle 24">
            <a:extLst>
              <a:ext uri="{FF2B5EF4-FFF2-40B4-BE49-F238E27FC236}">
                <a16:creationId xmlns:a16="http://schemas.microsoft.com/office/drawing/2014/main" id="{5C41C03F-27A9-420E-9DCF-053A78853D5C}"/>
              </a:ext>
            </a:extLst>
          </p:cNvPr>
          <p:cNvSpPr/>
          <p:nvPr/>
        </p:nvSpPr>
        <p:spPr>
          <a:xfrm>
            <a:off x="2054251" y="1007863"/>
            <a:ext cx="885794" cy="193603"/>
          </a:xfrm>
          <a:prstGeom prst="wedgeRectCallout">
            <a:avLst>
              <a:gd name="adj1" fmla="val 6322"/>
              <a:gd name="adj2" fmla="val -5382"/>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419" sz="900" b="1" dirty="0"/>
              <a:t>1.Symphony</a:t>
            </a:r>
            <a:endParaRPr lang="en-US" sz="900" b="1" dirty="0"/>
          </a:p>
        </p:txBody>
      </p:sp>
      <p:cxnSp>
        <p:nvCxnSpPr>
          <p:cNvPr id="16" name="Straight Arrow Connector 15">
            <a:extLst>
              <a:ext uri="{FF2B5EF4-FFF2-40B4-BE49-F238E27FC236}">
                <a16:creationId xmlns:a16="http://schemas.microsoft.com/office/drawing/2014/main" id="{B8E11BB6-B319-41AC-85E9-E1B87DA041DE}"/>
              </a:ext>
            </a:extLst>
          </p:cNvPr>
          <p:cNvCxnSpPr>
            <a:cxnSpLocks/>
          </p:cNvCxnSpPr>
          <p:nvPr/>
        </p:nvCxnSpPr>
        <p:spPr>
          <a:xfrm flipH="1">
            <a:off x="1800340" y="1304679"/>
            <a:ext cx="168186" cy="21530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77B9A54-B8EB-4A0C-A74B-6480C0F4034A}"/>
              </a:ext>
            </a:extLst>
          </p:cNvPr>
          <p:cNvCxnSpPr>
            <a:cxnSpLocks/>
          </p:cNvCxnSpPr>
          <p:nvPr/>
        </p:nvCxnSpPr>
        <p:spPr>
          <a:xfrm>
            <a:off x="2474034" y="1328841"/>
            <a:ext cx="0" cy="21386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02C7CC6-04BA-458D-AB3C-D5AEDF72A3E8}"/>
              </a:ext>
            </a:extLst>
          </p:cNvPr>
          <p:cNvCxnSpPr>
            <a:cxnSpLocks/>
          </p:cNvCxnSpPr>
          <p:nvPr/>
        </p:nvCxnSpPr>
        <p:spPr>
          <a:xfrm>
            <a:off x="3033854" y="1328841"/>
            <a:ext cx="141146" cy="191147"/>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4C0FCF33-964C-41B3-8F7C-C20938C75217}"/>
              </a:ext>
            </a:extLst>
          </p:cNvPr>
          <p:cNvSpPr/>
          <p:nvPr/>
        </p:nvSpPr>
        <p:spPr>
          <a:xfrm>
            <a:off x="4381135" y="804664"/>
            <a:ext cx="885765" cy="43858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419" sz="900" b="1" dirty="0"/>
              <a:t>2. </a:t>
            </a:r>
            <a:r>
              <a:rPr lang="es-419" sz="900" b="1" dirty="0" err="1"/>
              <a:t>Prism</a:t>
            </a:r>
            <a:r>
              <a:rPr lang="es-419" sz="900" b="1" dirty="0"/>
              <a:t> / ERP </a:t>
            </a:r>
            <a:r>
              <a:rPr lang="es-419" sz="900" b="1" dirty="0" err="1"/>
              <a:t>System</a:t>
            </a:r>
            <a:endParaRPr lang="en-US" sz="900" b="1" dirty="0"/>
          </a:p>
        </p:txBody>
      </p:sp>
      <p:cxnSp>
        <p:nvCxnSpPr>
          <p:cNvPr id="31" name="Straight Arrow Connector 30">
            <a:extLst>
              <a:ext uri="{FF2B5EF4-FFF2-40B4-BE49-F238E27FC236}">
                <a16:creationId xmlns:a16="http://schemas.microsoft.com/office/drawing/2014/main" id="{B1E40E0B-0695-4A9B-B43F-DEB88C90B202}"/>
              </a:ext>
            </a:extLst>
          </p:cNvPr>
          <p:cNvCxnSpPr>
            <a:cxnSpLocks/>
          </p:cNvCxnSpPr>
          <p:nvPr/>
        </p:nvCxnSpPr>
        <p:spPr>
          <a:xfrm>
            <a:off x="4790315" y="1298041"/>
            <a:ext cx="0" cy="206121"/>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Single Corner Rounded 32">
            <a:extLst>
              <a:ext uri="{FF2B5EF4-FFF2-40B4-BE49-F238E27FC236}">
                <a16:creationId xmlns:a16="http://schemas.microsoft.com/office/drawing/2014/main" id="{724534E4-B04D-4CDB-AAF3-BC249F206293}"/>
              </a:ext>
            </a:extLst>
          </p:cNvPr>
          <p:cNvSpPr/>
          <p:nvPr/>
        </p:nvSpPr>
        <p:spPr>
          <a:xfrm>
            <a:off x="5554591" y="808174"/>
            <a:ext cx="1151183" cy="450553"/>
          </a:xfrm>
          <a:prstGeom prst="round1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b="1" dirty="0"/>
              <a:t>3. Strategic Projects / Symphony / Plant</a:t>
            </a:r>
          </a:p>
        </p:txBody>
      </p:sp>
      <p:pic>
        <p:nvPicPr>
          <p:cNvPr id="34" name="Picture 33">
            <a:extLst>
              <a:ext uri="{FF2B5EF4-FFF2-40B4-BE49-F238E27FC236}">
                <a16:creationId xmlns:a16="http://schemas.microsoft.com/office/drawing/2014/main" id="{2503C107-32B7-4F62-BE3C-F6BB650BE392}"/>
              </a:ext>
            </a:extLst>
          </p:cNvPr>
          <p:cNvPicPr>
            <a:picLocks noChangeAspect="1"/>
          </p:cNvPicPr>
          <p:nvPr/>
        </p:nvPicPr>
        <p:blipFill>
          <a:blip r:embed="rId4"/>
          <a:stretch>
            <a:fillRect/>
          </a:stretch>
        </p:blipFill>
        <p:spPr>
          <a:xfrm>
            <a:off x="5996789" y="1286408"/>
            <a:ext cx="150352" cy="298730"/>
          </a:xfrm>
          <a:prstGeom prst="rect">
            <a:avLst/>
          </a:prstGeom>
        </p:spPr>
      </p:pic>
      <p:sp>
        <p:nvSpPr>
          <p:cNvPr id="35" name="Rectangle: Single Corner Rounded 34">
            <a:extLst>
              <a:ext uri="{FF2B5EF4-FFF2-40B4-BE49-F238E27FC236}">
                <a16:creationId xmlns:a16="http://schemas.microsoft.com/office/drawing/2014/main" id="{C0D4EF4E-895D-44C9-AF22-0A2FEABF7FC3}"/>
              </a:ext>
            </a:extLst>
          </p:cNvPr>
          <p:cNvSpPr/>
          <p:nvPr/>
        </p:nvSpPr>
        <p:spPr>
          <a:xfrm>
            <a:off x="7927655" y="1723654"/>
            <a:ext cx="1152845" cy="467725"/>
          </a:xfrm>
          <a:prstGeom prst="round1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419" sz="900" b="1" dirty="0"/>
              <a:t>4. </a:t>
            </a:r>
            <a:r>
              <a:rPr lang="es-419" sz="900" b="1" dirty="0" err="1"/>
              <a:t>Engineering</a:t>
            </a:r>
            <a:r>
              <a:rPr lang="es-419" sz="900" b="1" dirty="0"/>
              <a:t> / Marketing</a:t>
            </a:r>
            <a:endParaRPr lang="en-US" sz="900" b="1" dirty="0"/>
          </a:p>
        </p:txBody>
      </p:sp>
      <p:pic>
        <p:nvPicPr>
          <p:cNvPr id="36" name="Picture 35">
            <a:extLst>
              <a:ext uri="{FF2B5EF4-FFF2-40B4-BE49-F238E27FC236}">
                <a16:creationId xmlns:a16="http://schemas.microsoft.com/office/drawing/2014/main" id="{74573658-20F0-43A6-817D-E0703A70F5DC}"/>
              </a:ext>
            </a:extLst>
          </p:cNvPr>
          <p:cNvPicPr>
            <a:picLocks noChangeAspect="1"/>
          </p:cNvPicPr>
          <p:nvPr/>
        </p:nvPicPr>
        <p:blipFill>
          <a:blip r:embed="rId4"/>
          <a:stretch>
            <a:fillRect/>
          </a:stretch>
        </p:blipFill>
        <p:spPr>
          <a:xfrm rot="5400000">
            <a:off x="7621545" y="1763294"/>
            <a:ext cx="164642" cy="327122"/>
          </a:xfrm>
          <a:prstGeom prst="rect">
            <a:avLst/>
          </a:prstGeom>
        </p:spPr>
      </p:pic>
      <p:sp>
        <p:nvSpPr>
          <p:cNvPr id="37" name="Rectangle: Single Corner Rounded 36">
            <a:extLst>
              <a:ext uri="{FF2B5EF4-FFF2-40B4-BE49-F238E27FC236}">
                <a16:creationId xmlns:a16="http://schemas.microsoft.com/office/drawing/2014/main" id="{CF9F09F0-EA6A-46BC-B992-478E84AA21BD}"/>
              </a:ext>
            </a:extLst>
          </p:cNvPr>
          <p:cNvSpPr/>
          <p:nvPr/>
        </p:nvSpPr>
        <p:spPr>
          <a:xfrm>
            <a:off x="1368809" y="2482104"/>
            <a:ext cx="1212080" cy="450553"/>
          </a:xfrm>
          <a:prstGeom prst="round1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b="1" dirty="0"/>
              <a:t>5. Strategic Projects / Symphony / Plant</a:t>
            </a:r>
          </a:p>
        </p:txBody>
      </p:sp>
      <p:pic>
        <p:nvPicPr>
          <p:cNvPr id="38" name="Picture 37">
            <a:extLst>
              <a:ext uri="{FF2B5EF4-FFF2-40B4-BE49-F238E27FC236}">
                <a16:creationId xmlns:a16="http://schemas.microsoft.com/office/drawing/2014/main" id="{A998B0B5-0028-4B2C-BD2E-60D746ADBFF5}"/>
              </a:ext>
            </a:extLst>
          </p:cNvPr>
          <p:cNvPicPr>
            <a:picLocks noChangeAspect="1"/>
          </p:cNvPicPr>
          <p:nvPr/>
        </p:nvPicPr>
        <p:blipFill>
          <a:blip r:embed="rId5"/>
          <a:stretch>
            <a:fillRect/>
          </a:stretch>
        </p:blipFill>
        <p:spPr>
          <a:xfrm flipH="1">
            <a:off x="1887132" y="2981701"/>
            <a:ext cx="162789" cy="298730"/>
          </a:xfrm>
          <a:prstGeom prst="rect">
            <a:avLst/>
          </a:prstGeom>
        </p:spPr>
      </p:pic>
      <p:sp>
        <p:nvSpPr>
          <p:cNvPr id="39" name="Rectangle 38">
            <a:extLst>
              <a:ext uri="{FF2B5EF4-FFF2-40B4-BE49-F238E27FC236}">
                <a16:creationId xmlns:a16="http://schemas.microsoft.com/office/drawing/2014/main" id="{CB6B70B2-27B4-43FC-AD2B-3CCC59493C16}"/>
              </a:ext>
            </a:extLst>
          </p:cNvPr>
          <p:cNvSpPr/>
          <p:nvPr/>
        </p:nvSpPr>
        <p:spPr>
          <a:xfrm>
            <a:off x="2796778" y="4630749"/>
            <a:ext cx="1197991" cy="31873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b="1" dirty="0"/>
              <a:t>6. Once uploaded to Tempo</a:t>
            </a:r>
          </a:p>
        </p:txBody>
      </p:sp>
      <p:cxnSp>
        <p:nvCxnSpPr>
          <p:cNvPr id="40" name="Straight Arrow Connector 39">
            <a:extLst>
              <a:ext uri="{FF2B5EF4-FFF2-40B4-BE49-F238E27FC236}">
                <a16:creationId xmlns:a16="http://schemas.microsoft.com/office/drawing/2014/main" id="{76E2D4BC-0405-4849-8B9F-9C0D23E8A2DC}"/>
              </a:ext>
            </a:extLst>
          </p:cNvPr>
          <p:cNvCxnSpPr>
            <a:cxnSpLocks/>
          </p:cNvCxnSpPr>
          <p:nvPr/>
        </p:nvCxnSpPr>
        <p:spPr>
          <a:xfrm flipV="1">
            <a:off x="3505711" y="4370569"/>
            <a:ext cx="0" cy="19081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Speech Bubble: Rectangle 40">
            <a:extLst>
              <a:ext uri="{FF2B5EF4-FFF2-40B4-BE49-F238E27FC236}">
                <a16:creationId xmlns:a16="http://schemas.microsoft.com/office/drawing/2014/main" id="{9225AD17-752A-44C8-AE49-23C431614792}"/>
              </a:ext>
            </a:extLst>
          </p:cNvPr>
          <p:cNvSpPr/>
          <p:nvPr/>
        </p:nvSpPr>
        <p:spPr>
          <a:xfrm>
            <a:off x="4011387" y="2482104"/>
            <a:ext cx="849977" cy="450553"/>
          </a:xfrm>
          <a:prstGeom prst="wedgeRectCallout">
            <a:avLst>
              <a:gd name="adj1" fmla="val 6322"/>
              <a:gd name="adj2" fmla="val -5382"/>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b="1" dirty="0"/>
              <a:t>7. View BOC contact list </a:t>
            </a:r>
          </a:p>
        </p:txBody>
      </p:sp>
      <p:sp>
        <p:nvSpPr>
          <p:cNvPr id="42" name="Rectangle: Single Corner Rounded 41">
            <a:extLst>
              <a:ext uri="{FF2B5EF4-FFF2-40B4-BE49-F238E27FC236}">
                <a16:creationId xmlns:a16="http://schemas.microsoft.com/office/drawing/2014/main" id="{670A24EF-98C1-4745-8B43-2B74AFC57D5D}"/>
              </a:ext>
            </a:extLst>
          </p:cNvPr>
          <p:cNvSpPr/>
          <p:nvPr/>
        </p:nvSpPr>
        <p:spPr>
          <a:xfrm>
            <a:off x="6147141" y="2497930"/>
            <a:ext cx="915010" cy="429147"/>
          </a:xfrm>
          <a:prstGeom prst="round1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b="1" dirty="0"/>
              <a:t>10. SAP / ERP System</a:t>
            </a:r>
          </a:p>
        </p:txBody>
      </p:sp>
      <p:sp>
        <p:nvSpPr>
          <p:cNvPr id="43" name="Rectangle: Single Corner Rounded 42">
            <a:extLst>
              <a:ext uri="{FF2B5EF4-FFF2-40B4-BE49-F238E27FC236}">
                <a16:creationId xmlns:a16="http://schemas.microsoft.com/office/drawing/2014/main" id="{09D7726E-F4C9-4A04-8EDC-BA75341001BD}"/>
              </a:ext>
            </a:extLst>
          </p:cNvPr>
          <p:cNvSpPr/>
          <p:nvPr/>
        </p:nvSpPr>
        <p:spPr>
          <a:xfrm>
            <a:off x="4574488" y="4630749"/>
            <a:ext cx="873812" cy="381971"/>
          </a:xfrm>
          <a:prstGeom prst="round1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800" b="1" dirty="0"/>
              <a:t>8. SAP / Prism / MPL</a:t>
            </a:r>
          </a:p>
        </p:txBody>
      </p:sp>
      <p:cxnSp>
        <p:nvCxnSpPr>
          <p:cNvPr id="44" name="Straight Arrow Connector 43">
            <a:extLst>
              <a:ext uri="{FF2B5EF4-FFF2-40B4-BE49-F238E27FC236}">
                <a16:creationId xmlns:a16="http://schemas.microsoft.com/office/drawing/2014/main" id="{9905C173-2C0C-4EC4-9D15-CFB4272AA7C0}"/>
              </a:ext>
            </a:extLst>
          </p:cNvPr>
          <p:cNvCxnSpPr>
            <a:cxnSpLocks/>
          </p:cNvCxnSpPr>
          <p:nvPr/>
        </p:nvCxnSpPr>
        <p:spPr>
          <a:xfrm flipV="1">
            <a:off x="5290967" y="4386207"/>
            <a:ext cx="0" cy="19081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5" name="Picture 44">
            <a:extLst>
              <a:ext uri="{FF2B5EF4-FFF2-40B4-BE49-F238E27FC236}">
                <a16:creationId xmlns:a16="http://schemas.microsoft.com/office/drawing/2014/main" id="{6E12132B-54B8-4A98-8B74-B014B0980F39}"/>
              </a:ext>
            </a:extLst>
          </p:cNvPr>
          <p:cNvPicPr>
            <a:picLocks noChangeAspect="1"/>
          </p:cNvPicPr>
          <p:nvPr/>
        </p:nvPicPr>
        <p:blipFill>
          <a:blip r:embed="rId4"/>
          <a:stretch>
            <a:fillRect/>
          </a:stretch>
        </p:blipFill>
        <p:spPr>
          <a:xfrm>
            <a:off x="6496947" y="2961235"/>
            <a:ext cx="150352" cy="298730"/>
          </a:xfrm>
          <a:prstGeom prst="rect">
            <a:avLst/>
          </a:prstGeom>
        </p:spPr>
      </p:pic>
      <p:pic>
        <p:nvPicPr>
          <p:cNvPr id="47" name="Picture 46">
            <a:extLst>
              <a:ext uri="{FF2B5EF4-FFF2-40B4-BE49-F238E27FC236}">
                <a16:creationId xmlns:a16="http://schemas.microsoft.com/office/drawing/2014/main" id="{83874FDC-5799-4E92-A77D-C5B6BC90D121}"/>
              </a:ext>
            </a:extLst>
          </p:cNvPr>
          <p:cNvPicPr>
            <a:picLocks noChangeAspect="1"/>
          </p:cNvPicPr>
          <p:nvPr/>
        </p:nvPicPr>
        <p:blipFill>
          <a:blip r:embed="rId5"/>
          <a:stretch>
            <a:fillRect/>
          </a:stretch>
        </p:blipFill>
        <p:spPr>
          <a:xfrm flipH="1">
            <a:off x="4328716" y="2972577"/>
            <a:ext cx="162789" cy="298730"/>
          </a:xfrm>
          <a:prstGeom prst="rect">
            <a:avLst/>
          </a:prstGeom>
        </p:spPr>
      </p:pic>
      <p:sp>
        <p:nvSpPr>
          <p:cNvPr id="28" name="Arrow: Pentagon 27">
            <a:extLst>
              <a:ext uri="{FF2B5EF4-FFF2-40B4-BE49-F238E27FC236}">
                <a16:creationId xmlns:a16="http://schemas.microsoft.com/office/drawing/2014/main" id="{AA202A1B-34EB-41A8-B165-B72147C831BE}"/>
              </a:ext>
            </a:extLst>
          </p:cNvPr>
          <p:cNvSpPr/>
          <p:nvPr/>
        </p:nvSpPr>
        <p:spPr>
          <a:xfrm>
            <a:off x="0" y="106350"/>
            <a:ext cx="3251200" cy="567720"/>
          </a:xfrm>
          <a:prstGeom prst="homePlat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t>Part Number Detail</a:t>
            </a:r>
          </a:p>
        </p:txBody>
      </p:sp>
      <p:cxnSp>
        <p:nvCxnSpPr>
          <p:cNvPr id="30" name="Straight Arrow Connector 29">
            <a:extLst>
              <a:ext uri="{FF2B5EF4-FFF2-40B4-BE49-F238E27FC236}">
                <a16:creationId xmlns:a16="http://schemas.microsoft.com/office/drawing/2014/main" id="{7EEF7902-3493-410E-90D8-29035CAF3059}"/>
              </a:ext>
            </a:extLst>
          </p:cNvPr>
          <p:cNvCxnSpPr>
            <a:cxnSpLocks/>
          </p:cNvCxnSpPr>
          <p:nvPr/>
        </p:nvCxnSpPr>
        <p:spPr>
          <a:xfrm flipV="1">
            <a:off x="5894217" y="4386207"/>
            <a:ext cx="0" cy="19081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Single Corner Rounded 31">
            <a:extLst>
              <a:ext uri="{FF2B5EF4-FFF2-40B4-BE49-F238E27FC236}">
                <a16:creationId xmlns:a16="http://schemas.microsoft.com/office/drawing/2014/main" id="{C9804A3F-9A4B-41FB-A172-C43F48218D8D}"/>
              </a:ext>
            </a:extLst>
          </p:cNvPr>
          <p:cNvSpPr/>
          <p:nvPr/>
        </p:nvSpPr>
        <p:spPr>
          <a:xfrm>
            <a:off x="5591113" y="4630749"/>
            <a:ext cx="873812" cy="381971"/>
          </a:xfrm>
          <a:prstGeom prst="round1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800" b="1" dirty="0"/>
              <a:t>9. SAP / ERP System</a:t>
            </a:r>
          </a:p>
        </p:txBody>
      </p:sp>
    </p:spTree>
    <p:extLst>
      <p:ext uri="{BB962C8B-B14F-4D97-AF65-F5344CB8AC3E}">
        <p14:creationId xmlns:p14="http://schemas.microsoft.com/office/powerpoint/2010/main" val="295819369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p:txBody>
          <a:bodyPr/>
          <a:lstStyle/>
          <a:p>
            <a:r>
              <a:rPr lang="en-US"/>
              <a:t>Page </a:t>
            </a:r>
            <a:fld id="{5A9C12DC-491F-9444-86A2-13AC5C62A2FC}" type="slidenum">
              <a:rPr lang="en-US" smtClean="0"/>
              <a:pPr/>
              <a:t>19</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p:txBody>
          <a:bodyPr/>
          <a:lstStyle/>
          <a:p>
            <a:r>
              <a:rPr lang="en-US" dirty="0"/>
              <a:t>Confidential Property of Schneider Electric |</a:t>
            </a:r>
          </a:p>
        </p:txBody>
      </p:sp>
      <p:pic>
        <p:nvPicPr>
          <p:cNvPr id="8" name="Picture 7">
            <a:extLst>
              <a:ext uri="{FF2B5EF4-FFF2-40B4-BE49-F238E27FC236}">
                <a16:creationId xmlns:a16="http://schemas.microsoft.com/office/drawing/2014/main" id="{2ED97C5B-FB83-45F4-B39A-4806524CF479}"/>
              </a:ext>
            </a:extLst>
          </p:cNvPr>
          <p:cNvPicPr>
            <a:picLocks noChangeAspect="1"/>
          </p:cNvPicPr>
          <p:nvPr/>
        </p:nvPicPr>
        <p:blipFill>
          <a:blip r:embed="rId2"/>
          <a:stretch>
            <a:fillRect/>
          </a:stretch>
        </p:blipFill>
        <p:spPr>
          <a:xfrm>
            <a:off x="1620787" y="3229104"/>
            <a:ext cx="5594637" cy="1250565"/>
          </a:xfrm>
          <a:prstGeom prst="rect">
            <a:avLst/>
          </a:prstGeom>
        </p:spPr>
      </p:pic>
      <p:grpSp>
        <p:nvGrpSpPr>
          <p:cNvPr id="9" name="Group 8">
            <a:extLst>
              <a:ext uri="{FF2B5EF4-FFF2-40B4-BE49-F238E27FC236}">
                <a16:creationId xmlns:a16="http://schemas.microsoft.com/office/drawing/2014/main" id="{CF0F6A3C-9DAD-49B3-AF4C-AD8D80D7AD31}"/>
              </a:ext>
            </a:extLst>
          </p:cNvPr>
          <p:cNvGrpSpPr/>
          <p:nvPr/>
        </p:nvGrpSpPr>
        <p:grpSpPr>
          <a:xfrm>
            <a:off x="494492" y="834862"/>
            <a:ext cx="8320116" cy="2394242"/>
            <a:chOff x="411942" y="710632"/>
            <a:chExt cx="8320116" cy="2394242"/>
          </a:xfrm>
        </p:grpSpPr>
        <p:pic>
          <p:nvPicPr>
            <p:cNvPr id="7" name="Picture 6">
              <a:extLst>
                <a:ext uri="{FF2B5EF4-FFF2-40B4-BE49-F238E27FC236}">
                  <a16:creationId xmlns:a16="http://schemas.microsoft.com/office/drawing/2014/main" id="{6F777279-87CA-4D0F-90D2-193133DD7047}"/>
                </a:ext>
              </a:extLst>
            </p:cNvPr>
            <p:cNvPicPr>
              <a:picLocks noChangeAspect="1"/>
            </p:cNvPicPr>
            <p:nvPr/>
          </p:nvPicPr>
          <p:blipFill>
            <a:blip r:embed="rId3"/>
            <a:stretch>
              <a:fillRect/>
            </a:stretch>
          </p:blipFill>
          <p:spPr>
            <a:xfrm>
              <a:off x="411942" y="1283697"/>
              <a:ext cx="8320116" cy="845925"/>
            </a:xfrm>
            <a:prstGeom prst="rect">
              <a:avLst/>
            </a:prstGeom>
          </p:spPr>
        </p:pic>
        <p:sp>
          <p:nvSpPr>
            <p:cNvPr id="4" name="Left Brace 3">
              <a:extLst>
                <a:ext uri="{FF2B5EF4-FFF2-40B4-BE49-F238E27FC236}">
                  <a16:creationId xmlns:a16="http://schemas.microsoft.com/office/drawing/2014/main" id="{EEED31D9-B40D-4B25-9A82-1FA19EFB3C17}"/>
                </a:ext>
              </a:extLst>
            </p:cNvPr>
            <p:cNvSpPr/>
            <p:nvPr/>
          </p:nvSpPr>
          <p:spPr>
            <a:xfrm rot="5400000">
              <a:off x="7142839" y="116311"/>
              <a:ext cx="169277" cy="2186044"/>
            </a:xfrm>
            <a:prstGeom prst="leftBrac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9F4FEDF0-B414-4B70-B438-11DDE22CB4F3}"/>
                </a:ext>
              </a:extLst>
            </p:cNvPr>
            <p:cNvSpPr/>
            <p:nvPr/>
          </p:nvSpPr>
          <p:spPr>
            <a:xfrm rot="5400000">
              <a:off x="5134461" y="1125511"/>
              <a:ext cx="148726" cy="3809999"/>
            </a:xfrm>
            <a:prstGeom prst="leftBrac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39D69FC8-1667-47D3-85E7-EF2122683AB3}"/>
                </a:ext>
              </a:extLst>
            </p:cNvPr>
            <p:cNvSpPr/>
            <p:nvPr/>
          </p:nvSpPr>
          <p:spPr>
            <a:xfrm>
              <a:off x="736080" y="764399"/>
              <a:ext cx="955455" cy="23790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800" b="1" dirty="0"/>
                <a:t>11. Prism / MPL</a:t>
              </a:r>
            </a:p>
          </p:txBody>
        </p:sp>
        <p:sp>
          <p:nvSpPr>
            <p:cNvPr id="21" name="Speech Bubble: Rectangle 20">
              <a:extLst>
                <a:ext uri="{FF2B5EF4-FFF2-40B4-BE49-F238E27FC236}">
                  <a16:creationId xmlns:a16="http://schemas.microsoft.com/office/drawing/2014/main" id="{7CEB8540-6C71-4DFD-B3DE-B3A373897AF1}"/>
                </a:ext>
              </a:extLst>
            </p:cNvPr>
            <p:cNvSpPr/>
            <p:nvPr/>
          </p:nvSpPr>
          <p:spPr>
            <a:xfrm>
              <a:off x="2158783" y="710632"/>
              <a:ext cx="1006232" cy="348934"/>
            </a:xfrm>
            <a:prstGeom prst="wedgeRectCallout">
              <a:avLst>
                <a:gd name="adj1" fmla="val 6322"/>
                <a:gd name="adj2" fmla="val -538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b="1" dirty="0"/>
                <a:t>12. SAP / Prism / MPT Review file</a:t>
              </a:r>
            </a:p>
          </p:txBody>
        </p:sp>
        <p:sp>
          <p:nvSpPr>
            <p:cNvPr id="22" name="Rectangle: Single Corner Rounded 21">
              <a:extLst>
                <a:ext uri="{FF2B5EF4-FFF2-40B4-BE49-F238E27FC236}">
                  <a16:creationId xmlns:a16="http://schemas.microsoft.com/office/drawing/2014/main" id="{1BA6832C-5D50-430F-BE3C-1E54FBE830AA}"/>
                </a:ext>
              </a:extLst>
            </p:cNvPr>
            <p:cNvSpPr/>
            <p:nvPr/>
          </p:nvSpPr>
          <p:spPr>
            <a:xfrm>
              <a:off x="6226988" y="828120"/>
              <a:ext cx="1849800" cy="222210"/>
            </a:xfrm>
            <a:prstGeom prst="round1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000" b="1" dirty="0"/>
                <a:t>13. Automatic Calculations</a:t>
              </a:r>
            </a:p>
          </p:txBody>
        </p:sp>
        <p:sp>
          <p:nvSpPr>
            <p:cNvPr id="24" name="Rectangle: Single Corner Rounded 23">
              <a:extLst>
                <a:ext uri="{FF2B5EF4-FFF2-40B4-BE49-F238E27FC236}">
                  <a16:creationId xmlns:a16="http://schemas.microsoft.com/office/drawing/2014/main" id="{525515D8-CC6D-4A80-A75B-30E161577C26}"/>
                </a:ext>
              </a:extLst>
            </p:cNvPr>
            <p:cNvSpPr/>
            <p:nvPr/>
          </p:nvSpPr>
          <p:spPr>
            <a:xfrm>
              <a:off x="1917700" y="2462441"/>
              <a:ext cx="1247315" cy="421630"/>
            </a:xfrm>
            <a:prstGeom prst="round1Rect">
              <a:avLst/>
            </a:prstGeom>
            <a:solidFill>
              <a:schemeClr val="bg2">
                <a:lumMod val="75000"/>
              </a:schemeClr>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900" b="1" dirty="0"/>
                <a:t>14. Sergio Acosta / Javier Mejia</a:t>
              </a:r>
            </a:p>
          </p:txBody>
        </p:sp>
        <p:cxnSp>
          <p:nvCxnSpPr>
            <p:cNvPr id="16" name="Straight Arrow Connector 15">
              <a:extLst>
                <a:ext uri="{FF2B5EF4-FFF2-40B4-BE49-F238E27FC236}">
                  <a16:creationId xmlns:a16="http://schemas.microsoft.com/office/drawing/2014/main" id="{475A1826-1D1E-42C6-AA2A-BD4CB31BD995}"/>
                </a:ext>
              </a:extLst>
            </p:cNvPr>
            <p:cNvCxnSpPr>
              <a:cxnSpLocks/>
            </p:cNvCxnSpPr>
            <p:nvPr/>
          </p:nvCxnSpPr>
          <p:spPr>
            <a:xfrm>
              <a:off x="1134289" y="1059933"/>
              <a:ext cx="0" cy="213865"/>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F43963C-3395-4DFD-A855-E4CF1345BAE0}"/>
                </a:ext>
              </a:extLst>
            </p:cNvPr>
            <p:cNvCxnSpPr>
              <a:cxnSpLocks/>
            </p:cNvCxnSpPr>
            <p:nvPr/>
          </p:nvCxnSpPr>
          <p:spPr>
            <a:xfrm>
              <a:off x="2668603" y="1104520"/>
              <a:ext cx="0" cy="169278"/>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Left Brace 24">
              <a:extLst>
                <a:ext uri="{FF2B5EF4-FFF2-40B4-BE49-F238E27FC236}">
                  <a16:creationId xmlns:a16="http://schemas.microsoft.com/office/drawing/2014/main" id="{B16B30D2-D3EA-40D2-89EE-86A6E4D5E18F}"/>
                </a:ext>
              </a:extLst>
            </p:cNvPr>
            <p:cNvSpPr/>
            <p:nvPr/>
          </p:nvSpPr>
          <p:spPr>
            <a:xfrm rot="5400000">
              <a:off x="2405246" y="2338461"/>
              <a:ext cx="159162" cy="1360376"/>
            </a:xfrm>
            <a:prstGeom prst="leftBrac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7CFBF909-E172-4C1B-A60D-5087F7A6A834}"/>
                </a:ext>
              </a:extLst>
            </p:cNvPr>
            <p:cNvSpPr/>
            <p:nvPr/>
          </p:nvSpPr>
          <p:spPr>
            <a:xfrm>
              <a:off x="4190660" y="2558428"/>
              <a:ext cx="2036328" cy="323355"/>
            </a:xfrm>
            <a:prstGeom prst="round1Rect">
              <a:avLst/>
            </a:prstGeom>
            <a:solidFill>
              <a:schemeClr val="bg2">
                <a:lumMod val="75000"/>
              </a:schemeClr>
            </a:solidFill>
            <a:ln>
              <a:solidFill>
                <a:schemeClr val="bg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100" b="1" dirty="0"/>
                <a:t>15. Automatic Calculations</a:t>
              </a:r>
            </a:p>
          </p:txBody>
        </p:sp>
      </p:grpSp>
      <p:sp>
        <p:nvSpPr>
          <p:cNvPr id="23" name="Arrow: Pentagon 22">
            <a:extLst>
              <a:ext uri="{FF2B5EF4-FFF2-40B4-BE49-F238E27FC236}">
                <a16:creationId xmlns:a16="http://schemas.microsoft.com/office/drawing/2014/main" id="{C95717AC-E490-4F4D-8465-F45067BC73D7}"/>
              </a:ext>
            </a:extLst>
          </p:cNvPr>
          <p:cNvSpPr/>
          <p:nvPr/>
        </p:nvSpPr>
        <p:spPr>
          <a:xfrm>
            <a:off x="-1" y="106350"/>
            <a:ext cx="3266615" cy="557481"/>
          </a:xfrm>
          <a:prstGeom prst="homePlat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t>Part Number Detail</a:t>
            </a:r>
          </a:p>
        </p:txBody>
      </p:sp>
    </p:spTree>
    <p:extLst>
      <p:ext uri="{BB962C8B-B14F-4D97-AF65-F5344CB8AC3E}">
        <p14:creationId xmlns:p14="http://schemas.microsoft.com/office/powerpoint/2010/main" val="11793492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1"/>
          </p:nvPr>
        </p:nvSpPr>
        <p:spPr/>
        <p:txBody>
          <a:bodyPr/>
          <a:lstStyle/>
          <a:p>
            <a:endParaRPr lang="en-US"/>
          </a:p>
        </p:txBody>
      </p:sp>
      <p:sp>
        <p:nvSpPr>
          <p:cNvPr id="4" name="Slide Number Placeholder 3"/>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6" name="Text Placeholder 15"/>
          <p:cNvSpPr>
            <a:spLocks noGrp="1"/>
          </p:cNvSpPr>
          <p:nvPr>
            <p:ph type="body" sz="quarter" idx="13"/>
          </p:nvPr>
        </p:nvSpPr>
        <p:spPr/>
        <p:txBody>
          <a:bodyPr/>
          <a:lstStyle/>
          <a:p>
            <a:endParaRPr lang="en-US"/>
          </a:p>
        </p:txBody>
      </p:sp>
      <p:sp>
        <p:nvSpPr>
          <p:cNvPr id="15" name="Text Placeholder 14"/>
          <p:cNvSpPr>
            <a:spLocks noGrp="1"/>
          </p:cNvSpPr>
          <p:nvPr>
            <p:ph type="body" sz="quarter" idx="12"/>
          </p:nvPr>
        </p:nvSpPr>
        <p:spPr/>
        <p:txBody>
          <a:bodyPr/>
          <a:lstStyle/>
          <a:p>
            <a:r>
              <a:rPr lang="en-US" dirty="0"/>
              <a:t>PCR</a:t>
            </a:r>
          </a:p>
        </p:txBody>
      </p:sp>
      <p:sp>
        <p:nvSpPr>
          <p:cNvPr id="18" name="Text Placeholder 17"/>
          <p:cNvSpPr>
            <a:spLocks noGrp="1"/>
          </p:cNvSpPr>
          <p:nvPr>
            <p:ph type="body" sz="quarter" idx="15"/>
          </p:nvPr>
        </p:nvSpPr>
        <p:spPr/>
        <p:txBody>
          <a:bodyPr/>
          <a:lstStyle/>
          <a:p>
            <a:endParaRPr lang="en-US"/>
          </a:p>
        </p:txBody>
      </p:sp>
      <p:sp>
        <p:nvSpPr>
          <p:cNvPr id="17" name="Text Placeholder 16"/>
          <p:cNvSpPr>
            <a:spLocks noGrp="1"/>
          </p:cNvSpPr>
          <p:nvPr>
            <p:ph type="body" sz="quarter" idx="14"/>
          </p:nvPr>
        </p:nvSpPr>
        <p:spPr/>
        <p:txBody>
          <a:bodyPr anchor="ctr"/>
          <a:lstStyle/>
          <a:p>
            <a:r>
              <a:rPr lang="en-US" dirty="0"/>
              <a:t>MOVE</a:t>
            </a:r>
          </a:p>
        </p:txBody>
      </p:sp>
      <p:sp>
        <p:nvSpPr>
          <p:cNvPr id="19" name="Text Placeholder 18"/>
          <p:cNvSpPr>
            <a:spLocks noGrp="1"/>
          </p:cNvSpPr>
          <p:nvPr>
            <p:ph type="body" sz="quarter" idx="16"/>
          </p:nvPr>
        </p:nvSpPr>
        <p:spPr/>
        <p:txBody>
          <a:bodyPr/>
          <a:lstStyle/>
          <a:p>
            <a:endParaRPr lang="en-US"/>
          </a:p>
        </p:txBody>
      </p:sp>
      <p:sp>
        <p:nvSpPr>
          <p:cNvPr id="20" name="Text Placeholder 19"/>
          <p:cNvSpPr>
            <a:spLocks noGrp="1"/>
          </p:cNvSpPr>
          <p:nvPr>
            <p:ph type="body" sz="quarter" idx="17"/>
          </p:nvPr>
        </p:nvSpPr>
        <p:spPr/>
        <p:txBody>
          <a:bodyPr/>
          <a:lstStyle/>
          <a:p>
            <a:r>
              <a:rPr lang="en-US" dirty="0"/>
              <a:t>MOVE DASHBOARD</a:t>
            </a:r>
          </a:p>
        </p:txBody>
      </p:sp>
      <p:sp>
        <p:nvSpPr>
          <p:cNvPr id="21" name="Text Placeholder 20"/>
          <p:cNvSpPr>
            <a:spLocks noGrp="1"/>
          </p:cNvSpPr>
          <p:nvPr>
            <p:ph type="body" sz="quarter" idx="18"/>
          </p:nvPr>
        </p:nvSpPr>
        <p:spPr/>
        <p:txBody>
          <a:bodyPr/>
          <a:lstStyle/>
          <a:p>
            <a:endParaRPr lang="en-US"/>
          </a:p>
        </p:txBody>
      </p:sp>
      <p:sp>
        <p:nvSpPr>
          <p:cNvPr id="22" name="Text Placeholder 21"/>
          <p:cNvSpPr>
            <a:spLocks noGrp="1"/>
          </p:cNvSpPr>
          <p:nvPr>
            <p:ph type="body" sz="quarter" idx="19"/>
          </p:nvPr>
        </p:nvSpPr>
        <p:spPr/>
        <p:txBody>
          <a:bodyPr/>
          <a:lstStyle/>
          <a:p>
            <a:r>
              <a:rPr lang="en-US" dirty="0"/>
              <a:t>GPS</a:t>
            </a:r>
          </a:p>
        </p:txBody>
      </p:sp>
      <p:sp>
        <p:nvSpPr>
          <p:cNvPr id="23" name="Text Placeholder 22"/>
          <p:cNvSpPr>
            <a:spLocks noGrp="1"/>
          </p:cNvSpPr>
          <p:nvPr>
            <p:ph type="body" sz="quarter" idx="20"/>
          </p:nvPr>
        </p:nvSpPr>
        <p:spPr/>
        <p:txBody>
          <a:bodyPr/>
          <a:lstStyle/>
          <a:p>
            <a:endParaRPr lang="en-US"/>
          </a:p>
        </p:txBody>
      </p:sp>
      <p:sp>
        <p:nvSpPr>
          <p:cNvPr id="24" name="Text Placeholder 23"/>
          <p:cNvSpPr>
            <a:spLocks noGrp="1"/>
          </p:cNvSpPr>
          <p:nvPr>
            <p:ph type="body" sz="quarter" idx="21"/>
          </p:nvPr>
        </p:nvSpPr>
        <p:spPr/>
        <p:txBody>
          <a:bodyPr/>
          <a:lstStyle/>
          <a:p>
            <a:r>
              <a:rPr lang="en-US" dirty="0"/>
              <a:t>WORKSHOP TOOL</a:t>
            </a:r>
          </a:p>
        </p:txBody>
      </p:sp>
      <p:sp>
        <p:nvSpPr>
          <p:cNvPr id="25" name="Text Placeholder 24"/>
          <p:cNvSpPr>
            <a:spLocks noGrp="1"/>
          </p:cNvSpPr>
          <p:nvPr>
            <p:ph type="body" sz="quarter" idx="22"/>
          </p:nvPr>
        </p:nvSpPr>
        <p:spPr/>
        <p:txBody>
          <a:bodyPr/>
          <a:lstStyle/>
          <a:p>
            <a:endParaRPr lang="en-US"/>
          </a:p>
        </p:txBody>
      </p:sp>
      <p:sp>
        <p:nvSpPr>
          <p:cNvPr id="26" name="Text Placeholder 25"/>
          <p:cNvSpPr>
            <a:spLocks noGrp="1"/>
          </p:cNvSpPr>
          <p:nvPr>
            <p:ph type="body" sz="quarter" idx="23"/>
          </p:nvPr>
        </p:nvSpPr>
        <p:spPr/>
        <p:txBody>
          <a:bodyPr/>
          <a:lstStyle/>
          <a:p>
            <a:r>
              <a:rPr lang="en-US" dirty="0"/>
              <a:t>LINK TO STRATEGIC PORTAL</a:t>
            </a:r>
          </a:p>
        </p:txBody>
      </p:sp>
      <p:sp>
        <p:nvSpPr>
          <p:cNvPr id="27" name="Text Placeholder 26"/>
          <p:cNvSpPr>
            <a:spLocks noGrp="1"/>
          </p:cNvSpPr>
          <p:nvPr>
            <p:ph type="body" sz="quarter" idx="24"/>
          </p:nvPr>
        </p:nvSpPr>
        <p:spPr/>
        <p:txBody>
          <a:bodyPr/>
          <a:lstStyle/>
          <a:p>
            <a:endParaRPr lang="en-US"/>
          </a:p>
        </p:txBody>
      </p:sp>
      <p:sp>
        <p:nvSpPr>
          <p:cNvPr id="28" name="Text Placeholder 27"/>
          <p:cNvSpPr>
            <a:spLocks noGrp="1"/>
          </p:cNvSpPr>
          <p:nvPr>
            <p:ph type="body" sz="quarter" idx="25"/>
          </p:nvPr>
        </p:nvSpPr>
        <p:spPr/>
        <p:txBody>
          <a:bodyPr/>
          <a:lstStyle/>
          <a:p>
            <a:r>
              <a:rPr lang="en-US" dirty="0"/>
              <a:t>PRISM</a:t>
            </a:r>
          </a:p>
        </p:txBody>
      </p:sp>
      <p:sp>
        <p:nvSpPr>
          <p:cNvPr id="29" name="Text Placeholder 28"/>
          <p:cNvSpPr>
            <a:spLocks noGrp="1"/>
          </p:cNvSpPr>
          <p:nvPr>
            <p:ph type="body" sz="quarter" idx="26"/>
          </p:nvPr>
        </p:nvSpPr>
        <p:spPr/>
        <p:txBody>
          <a:bodyPr/>
          <a:lstStyle/>
          <a:p>
            <a:endParaRPr lang="en-US"/>
          </a:p>
        </p:txBody>
      </p:sp>
      <p:sp>
        <p:nvSpPr>
          <p:cNvPr id="30" name="Text Placeholder 29"/>
          <p:cNvSpPr>
            <a:spLocks noGrp="1"/>
          </p:cNvSpPr>
          <p:nvPr>
            <p:ph type="body" sz="quarter" idx="27"/>
          </p:nvPr>
        </p:nvSpPr>
        <p:spPr/>
        <p:txBody>
          <a:bodyPr/>
          <a:lstStyle/>
          <a:p>
            <a:r>
              <a:rPr lang="en-US" dirty="0"/>
              <a:t>FUNDAMENTAL TRAININGS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a:xfrm>
            <a:off x="1484601" y="5017002"/>
            <a:ext cx="525690" cy="92333"/>
          </a:xfrm>
        </p:spPr>
        <p:txBody>
          <a:bodyPr/>
          <a:lstStyle/>
          <a:p>
            <a:r>
              <a:rPr lang="en-US" dirty="0"/>
              <a:t>Page </a:t>
            </a:r>
            <a:fld id="{5A9C12DC-491F-9444-86A2-13AC5C62A2FC}" type="slidenum">
              <a:rPr lang="en-US" smtClean="0"/>
              <a:pPr/>
              <a:t>20</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a:xfrm>
            <a:off x="0" y="5017002"/>
            <a:ext cx="1509767" cy="92333"/>
          </a:xfrm>
        </p:spPr>
        <p:txBody>
          <a:bodyPr/>
          <a:lstStyle/>
          <a:p>
            <a:r>
              <a:rPr lang="en-US" dirty="0"/>
              <a:t>Confidential Property of Schneider Electric |</a:t>
            </a:r>
          </a:p>
        </p:txBody>
      </p:sp>
      <p:sp>
        <p:nvSpPr>
          <p:cNvPr id="10" name="TextBox 9">
            <a:extLst>
              <a:ext uri="{FF2B5EF4-FFF2-40B4-BE49-F238E27FC236}">
                <a16:creationId xmlns:a16="http://schemas.microsoft.com/office/drawing/2014/main" id="{40BF8BD1-738E-4063-9323-A43CC5793FA1}"/>
              </a:ext>
            </a:extLst>
          </p:cNvPr>
          <p:cNvSpPr txBox="1"/>
          <p:nvPr/>
        </p:nvSpPr>
        <p:spPr>
          <a:xfrm>
            <a:off x="1806288" y="820520"/>
            <a:ext cx="1288503" cy="215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800" b="1" dirty="0">
                <a:solidFill>
                  <a:schemeClr val="bg1"/>
                </a:solidFill>
              </a:rPr>
              <a:t>16. ERP System / MPL</a:t>
            </a:r>
          </a:p>
        </p:txBody>
      </p:sp>
      <p:sp>
        <p:nvSpPr>
          <p:cNvPr id="11" name="TextBox 10">
            <a:extLst>
              <a:ext uri="{FF2B5EF4-FFF2-40B4-BE49-F238E27FC236}">
                <a16:creationId xmlns:a16="http://schemas.microsoft.com/office/drawing/2014/main" id="{6FFDD70B-B749-444D-B02B-95B20A15FAE2}"/>
              </a:ext>
            </a:extLst>
          </p:cNvPr>
          <p:cNvSpPr txBox="1"/>
          <p:nvPr/>
        </p:nvSpPr>
        <p:spPr>
          <a:xfrm>
            <a:off x="1849467" y="2641848"/>
            <a:ext cx="620684" cy="23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900" b="1" dirty="0">
                <a:solidFill>
                  <a:schemeClr val="bg1"/>
                </a:solidFill>
              </a:rPr>
              <a:t>17. MPL</a:t>
            </a:r>
          </a:p>
        </p:txBody>
      </p:sp>
      <p:sp>
        <p:nvSpPr>
          <p:cNvPr id="15" name="TextBox 14">
            <a:extLst>
              <a:ext uri="{FF2B5EF4-FFF2-40B4-BE49-F238E27FC236}">
                <a16:creationId xmlns:a16="http://schemas.microsoft.com/office/drawing/2014/main" id="{CD1DB07B-4FFE-4E8A-8BD2-C1E14D194A55}"/>
              </a:ext>
            </a:extLst>
          </p:cNvPr>
          <p:cNvSpPr txBox="1"/>
          <p:nvPr/>
        </p:nvSpPr>
        <p:spPr>
          <a:xfrm>
            <a:off x="5900101" y="816386"/>
            <a:ext cx="1814623" cy="23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900" b="1" dirty="0">
                <a:solidFill>
                  <a:schemeClr val="bg1"/>
                </a:solidFill>
              </a:rPr>
              <a:t>18. Agreed with new supplier </a:t>
            </a:r>
          </a:p>
        </p:txBody>
      </p:sp>
      <p:pic>
        <p:nvPicPr>
          <p:cNvPr id="6" name="Picture 5">
            <a:extLst>
              <a:ext uri="{FF2B5EF4-FFF2-40B4-BE49-F238E27FC236}">
                <a16:creationId xmlns:a16="http://schemas.microsoft.com/office/drawing/2014/main" id="{21465DCF-6AA2-49C5-8282-F36239F651E9}"/>
              </a:ext>
            </a:extLst>
          </p:cNvPr>
          <p:cNvPicPr>
            <a:picLocks noChangeAspect="1"/>
          </p:cNvPicPr>
          <p:nvPr/>
        </p:nvPicPr>
        <p:blipFill>
          <a:blip r:embed="rId2"/>
          <a:stretch>
            <a:fillRect/>
          </a:stretch>
        </p:blipFill>
        <p:spPr>
          <a:xfrm>
            <a:off x="658813" y="1324381"/>
            <a:ext cx="8064901" cy="1084600"/>
          </a:xfrm>
          <a:prstGeom prst="rect">
            <a:avLst/>
          </a:prstGeom>
        </p:spPr>
      </p:pic>
      <p:sp>
        <p:nvSpPr>
          <p:cNvPr id="16" name="Left Brace 15">
            <a:extLst>
              <a:ext uri="{FF2B5EF4-FFF2-40B4-BE49-F238E27FC236}">
                <a16:creationId xmlns:a16="http://schemas.microsoft.com/office/drawing/2014/main" id="{1991D000-33E3-4F98-AF80-BD6F73A9F068}"/>
              </a:ext>
            </a:extLst>
          </p:cNvPr>
          <p:cNvSpPr/>
          <p:nvPr/>
        </p:nvSpPr>
        <p:spPr>
          <a:xfrm rot="5400000">
            <a:off x="6586623" y="-15106"/>
            <a:ext cx="169277" cy="2398393"/>
          </a:xfrm>
          <a:prstGeom prst="leftBrac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8286EEFA-48B9-4EBC-B353-173279DE7155}"/>
              </a:ext>
            </a:extLst>
          </p:cNvPr>
          <p:cNvPicPr>
            <a:picLocks noChangeAspect="1"/>
          </p:cNvPicPr>
          <p:nvPr/>
        </p:nvPicPr>
        <p:blipFill>
          <a:blip r:embed="rId3"/>
          <a:stretch>
            <a:fillRect/>
          </a:stretch>
        </p:blipFill>
        <p:spPr>
          <a:xfrm>
            <a:off x="2330449" y="3657803"/>
            <a:ext cx="4513332" cy="1084600"/>
          </a:xfrm>
          <a:prstGeom prst="rect">
            <a:avLst/>
          </a:prstGeom>
        </p:spPr>
      </p:pic>
      <p:cxnSp>
        <p:nvCxnSpPr>
          <p:cNvPr id="17" name="Straight Arrow Connector 16">
            <a:extLst>
              <a:ext uri="{FF2B5EF4-FFF2-40B4-BE49-F238E27FC236}">
                <a16:creationId xmlns:a16="http://schemas.microsoft.com/office/drawing/2014/main" id="{5B105062-B1D9-4D91-A40F-3A58997E6E72}"/>
              </a:ext>
            </a:extLst>
          </p:cNvPr>
          <p:cNvCxnSpPr>
            <a:cxnSpLocks/>
          </p:cNvCxnSpPr>
          <p:nvPr/>
        </p:nvCxnSpPr>
        <p:spPr>
          <a:xfrm flipH="1">
            <a:off x="1783993" y="1064686"/>
            <a:ext cx="146407" cy="204043"/>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6092F7-26C0-4301-9A0C-CAA214872F5F}"/>
              </a:ext>
            </a:extLst>
          </p:cNvPr>
          <p:cNvCxnSpPr>
            <a:cxnSpLocks/>
          </p:cNvCxnSpPr>
          <p:nvPr/>
        </p:nvCxnSpPr>
        <p:spPr>
          <a:xfrm flipV="1">
            <a:off x="2330449" y="2408981"/>
            <a:ext cx="0" cy="18753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D34750C-02E5-4DD2-B8A9-794FE5C335CC}"/>
              </a:ext>
            </a:extLst>
          </p:cNvPr>
          <p:cNvCxnSpPr>
            <a:cxnSpLocks/>
          </p:cNvCxnSpPr>
          <p:nvPr/>
        </p:nvCxnSpPr>
        <p:spPr>
          <a:xfrm>
            <a:off x="3046409" y="1064686"/>
            <a:ext cx="96763" cy="186316"/>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A468528-38F6-44E5-830E-86CCD274F84B}"/>
              </a:ext>
            </a:extLst>
          </p:cNvPr>
          <p:cNvSpPr txBox="1"/>
          <p:nvPr/>
        </p:nvSpPr>
        <p:spPr>
          <a:xfrm>
            <a:off x="970164" y="3986238"/>
            <a:ext cx="887031"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800" b="1" dirty="0">
                <a:solidFill>
                  <a:schemeClr val="bg1"/>
                </a:solidFill>
              </a:rPr>
              <a:t>19. SAP / MPL</a:t>
            </a:r>
          </a:p>
        </p:txBody>
      </p:sp>
      <p:sp>
        <p:nvSpPr>
          <p:cNvPr id="26" name="TextBox 25">
            <a:extLst>
              <a:ext uri="{FF2B5EF4-FFF2-40B4-BE49-F238E27FC236}">
                <a16:creationId xmlns:a16="http://schemas.microsoft.com/office/drawing/2014/main" id="{FA28CAEB-62A7-403F-AE28-7EF837ACE85B}"/>
              </a:ext>
            </a:extLst>
          </p:cNvPr>
          <p:cNvSpPr txBox="1"/>
          <p:nvPr/>
        </p:nvSpPr>
        <p:spPr>
          <a:xfrm>
            <a:off x="2915478" y="3080550"/>
            <a:ext cx="1065103"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800" b="1" dirty="0">
                <a:solidFill>
                  <a:schemeClr val="bg1"/>
                </a:solidFill>
              </a:rPr>
              <a:t>20. Timothy Kent</a:t>
            </a:r>
          </a:p>
        </p:txBody>
      </p:sp>
      <p:sp>
        <p:nvSpPr>
          <p:cNvPr id="27" name="TextBox 26">
            <a:extLst>
              <a:ext uri="{FF2B5EF4-FFF2-40B4-BE49-F238E27FC236}">
                <a16:creationId xmlns:a16="http://schemas.microsoft.com/office/drawing/2014/main" id="{37FD8A35-2380-43AE-84C7-E88EC357DDF4}"/>
              </a:ext>
            </a:extLst>
          </p:cNvPr>
          <p:cNvSpPr txBox="1"/>
          <p:nvPr/>
        </p:nvSpPr>
        <p:spPr>
          <a:xfrm>
            <a:off x="4335425" y="2969068"/>
            <a:ext cx="961949" cy="3385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800" b="1" dirty="0">
                <a:solidFill>
                  <a:schemeClr val="bg1"/>
                </a:solidFill>
              </a:rPr>
              <a:t>21. RFQ / Timothy Kent </a:t>
            </a:r>
          </a:p>
        </p:txBody>
      </p:sp>
      <p:cxnSp>
        <p:nvCxnSpPr>
          <p:cNvPr id="29" name="Straight Arrow Connector 28">
            <a:extLst>
              <a:ext uri="{FF2B5EF4-FFF2-40B4-BE49-F238E27FC236}">
                <a16:creationId xmlns:a16="http://schemas.microsoft.com/office/drawing/2014/main" id="{1788BDD6-F828-42AB-A5A2-43FEE6A7037D}"/>
              </a:ext>
            </a:extLst>
          </p:cNvPr>
          <p:cNvCxnSpPr>
            <a:cxnSpLocks/>
          </p:cNvCxnSpPr>
          <p:nvPr/>
        </p:nvCxnSpPr>
        <p:spPr>
          <a:xfrm>
            <a:off x="3343981" y="3359579"/>
            <a:ext cx="1" cy="24077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8FF4783-02BE-416F-9EDC-D853E23D95BB}"/>
              </a:ext>
            </a:extLst>
          </p:cNvPr>
          <p:cNvCxnSpPr>
            <a:cxnSpLocks/>
          </p:cNvCxnSpPr>
          <p:nvPr/>
        </p:nvCxnSpPr>
        <p:spPr>
          <a:xfrm>
            <a:off x="1930400" y="4093170"/>
            <a:ext cx="311384" cy="0"/>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8D79D80-66D2-4FBA-AF0B-41F03EA84BB3}"/>
              </a:ext>
            </a:extLst>
          </p:cNvPr>
          <p:cNvCxnSpPr>
            <a:cxnSpLocks/>
          </p:cNvCxnSpPr>
          <p:nvPr/>
        </p:nvCxnSpPr>
        <p:spPr>
          <a:xfrm>
            <a:off x="4766891" y="3359579"/>
            <a:ext cx="0" cy="240779"/>
          </a:xfrm>
          <a:prstGeom prst="straightConnector1">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Arrow: Pentagon 22">
            <a:extLst>
              <a:ext uri="{FF2B5EF4-FFF2-40B4-BE49-F238E27FC236}">
                <a16:creationId xmlns:a16="http://schemas.microsoft.com/office/drawing/2014/main" id="{C05EC9C4-B5DE-49A8-A739-BD3F4D242185}"/>
              </a:ext>
            </a:extLst>
          </p:cNvPr>
          <p:cNvSpPr/>
          <p:nvPr/>
        </p:nvSpPr>
        <p:spPr>
          <a:xfrm>
            <a:off x="0" y="106350"/>
            <a:ext cx="3251200" cy="571744"/>
          </a:xfrm>
          <a:prstGeom prst="homePlat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b="1" dirty="0"/>
              <a:t>Part Number Detail</a:t>
            </a:r>
          </a:p>
        </p:txBody>
      </p:sp>
    </p:spTree>
    <p:extLst>
      <p:ext uri="{BB962C8B-B14F-4D97-AF65-F5344CB8AC3E}">
        <p14:creationId xmlns:p14="http://schemas.microsoft.com/office/powerpoint/2010/main" val="304439960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C75E48-8DBA-42AC-8FBF-2B0914F59EC9}"/>
              </a:ext>
            </a:extLst>
          </p:cNvPr>
          <p:cNvSpPr>
            <a:spLocks noGrp="1"/>
          </p:cNvSpPr>
          <p:nvPr>
            <p:ph type="sldNum" sz="quarter" idx="4"/>
          </p:nvPr>
        </p:nvSpPr>
        <p:spPr>
          <a:xfrm>
            <a:off x="1599471" y="4992628"/>
            <a:ext cx="525690" cy="92333"/>
          </a:xfrm>
        </p:spPr>
        <p:txBody>
          <a:bodyPr/>
          <a:lstStyle/>
          <a:p>
            <a:r>
              <a:rPr lang="en-US" dirty="0"/>
              <a:t>Page </a:t>
            </a:r>
            <a:fld id="{5A9C12DC-491F-9444-86A2-13AC5C62A2FC}" type="slidenum">
              <a:rPr lang="en-US" smtClean="0"/>
              <a:pPr/>
              <a:t>21</a:t>
            </a:fld>
            <a:endParaRPr lang="en-US" dirty="0"/>
          </a:p>
        </p:txBody>
      </p:sp>
      <p:sp>
        <p:nvSpPr>
          <p:cNvPr id="3" name="Footer Placeholder 2">
            <a:extLst>
              <a:ext uri="{FF2B5EF4-FFF2-40B4-BE49-F238E27FC236}">
                <a16:creationId xmlns:a16="http://schemas.microsoft.com/office/drawing/2014/main" id="{C4720D1C-D7C4-4556-A5AB-DF726F80B4AC}"/>
              </a:ext>
            </a:extLst>
          </p:cNvPr>
          <p:cNvSpPr>
            <a:spLocks noGrp="1"/>
          </p:cNvSpPr>
          <p:nvPr>
            <p:ph type="ftr" sz="quarter" idx="3"/>
          </p:nvPr>
        </p:nvSpPr>
        <p:spPr>
          <a:xfrm>
            <a:off x="53881" y="4992628"/>
            <a:ext cx="1509767" cy="92333"/>
          </a:xfrm>
        </p:spPr>
        <p:txBody>
          <a:bodyPr/>
          <a:lstStyle/>
          <a:p>
            <a:r>
              <a:rPr lang="en-US" dirty="0"/>
              <a:t>Confidential Property of Schneider Electric |</a:t>
            </a:r>
          </a:p>
        </p:txBody>
      </p:sp>
      <p:sp>
        <p:nvSpPr>
          <p:cNvPr id="8" name="TextBox 7">
            <a:extLst>
              <a:ext uri="{FF2B5EF4-FFF2-40B4-BE49-F238E27FC236}">
                <a16:creationId xmlns:a16="http://schemas.microsoft.com/office/drawing/2014/main" id="{EE842C09-965B-44DE-AC61-78772BB3C586}"/>
              </a:ext>
            </a:extLst>
          </p:cNvPr>
          <p:cNvSpPr txBox="1"/>
          <p:nvPr/>
        </p:nvSpPr>
        <p:spPr>
          <a:xfrm>
            <a:off x="188515" y="1173548"/>
            <a:ext cx="1192696" cy="307777"/>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700" b="1" dirty="0"/>
              <a:t>1</a:t>
            </a:r>
            <a:r>
              <a:rPr lang="en-US" sz="700" dirty="0"/>
              <a:t>. Access </a:t>
            </a:r>
            <a:r>
              <a:rPr lang="en-US" sz="700" dirty="0">
                <a:hlinkClick r:id="rId2"/>
              </a:rPr>
              <a:t>Tempo</a:t>
            </a:r>
            <a:r>
              <a:rPr lang="en-US" sz="700" dirty="0"/>
              <a:t> portal. Go to Product tab</a:t>
            </a:r>
          </a:p>
        </p:txBody>
      </p:sp>
      <p:sp>
        <p:nvSpPr>
          <p:cNvPr id="10" name="TextBox 9">
            <a:extLst>
              <a:ext uri="{FF2B5EF4-FFF2-40B4-BE49-F238E27FC236}">
                <a16:creationId xmlns:a16="http://schemas.microsoft.com/office/drawing/2014/main" id="{347A3CF8-3A76-4054-93C4-36BB7F5B9F5A}"/>
              </a:ext>
            </a:extLst>
          </p:cNvPr>
          <p:cNvSpPr txBox="1"/>
          <p:nvPr/>
        </p:nvSpPr>
        <p:spPr>
          <a:xfrm>
            <a:off x="188515" y="2683171"/>
            <a:ext cx="1192696" cy="523220"/>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2. </a:t>
            </a:r>
            <a:r>
              <a:rPr lang="en-US" dirty="0"/>
              <a:t>Once inside, click on the Products drop-down menu and go to full product list.</a:t>
            </a:r>
          </a:p>
        </p:txBody>
      </p:sp>
      <p:sp>
        <p:nvSpPr>
          <p:cNvPr id="13" name="TextBox 12">
            <a:extLst>
              <a:ext uri="{FF2B5EF4-FFF2-40B4-BE49-F238E27FC236}">
                <a16:creationId xmlns:a16="http://schemas.microsoft.com/office/drawing/2014/main" id="{32A65235-65A5-4CF5-A95E-9DE9B7B60EEC}"/>
              </a:ext>
            </a:extLst>
          </p:cNvPr>
          <p:cNvSpPr txBox="1"/>
          <p:nvPr/>
        </p:nvSpPr>
        <p:spPr>
          <a:xfrm>
            <a:off x="188515" y="3677342"/>
            <a:ext cx="1192696" cy="1277273"/>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3. </a:t>
            </a:r>
            <a:r>
              <a:rPr lang="en-US" dirty="0"/>
              <a:t>Look for folder with the product range involved in part numbers in PCR.</a:t>
            </a:r>
          </a:p>
          <a:p>
            <a:endParaRPr lang="en-US" dirty="0"/>
          </a:p>
          <a:p>
            <a:r>
              <a:rPr lang="en-US" b="1" dirty="0"/>
              <a:t>4. </a:t>
            </a:r>
            <a:r>
              <a:rPr lang="en-US" dirty="0"/>
              <a:t>Click on product folder to upload PCR.</a:t>
            </a:r>
          </a:p>
          <a:p>
            <a:endParaRPr lang="en-US" dirty="0"/>
          </a:p>
          <a:p>
            <a:r>
              <a:rPr lang="en-US" dirty="0"/>
              <a:t>Note: If folder not in your list, you must ask for access directly to BOC Admin.</a:t>
            </a:r>
          </a:p>
        </p:txBody>
      </p:sp>
      <p:sp>
        <p:nvSpPr>
          <p:cNvPr id="16" name="TextBox 15">
            <a:extLst>
              <a:ext uri="{FF2B5EF4-FFF2-40B4-BE49-F238E27FC236}">
                <a16:creationId xmlns:a16="http://schemas.microsoft.com/office/drawing/2014/main" id="{6221A645-0648-48B1-B89F-2898FA3108B7}"/>
              </a:ext>
            </a:extLst>
          </p:cNvPr>
          <p:cNvSpPr txBox="1"/>
          <p:nvPr/>
        </p:nvSpPr>
        <p:spPr>
          <a:xfrm>
            <a:off x="6021198" y="1596198"/>
            <a:ext cx="1192696" cy="415498"/>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5</a:t>
            </a:r>
            <a:r>
              <a:rPr lang="en-US" dirty="0"/>
              <a:t>. Look for the New PCR button inside the folder content tab and click it.</a:t>
            </a:r>
          </a:p>
        </p:txBody>
      </p:sp>
      <p:sp>
        <p:nvSpPr>
          <p:cNvPr id="19" name="TextBox 18">
            <a:extLst>
              <a:ext uri="{FF2B5EF4-FFF2-40B4-BE49-F238E27FC236}">
                <a16:creationId xmlns:a16="http://schemas.microsoft.com/office/drawing/2014/main" id="{B7FBA8D7-F9DB-4554-B34D-20DF22C0135D}"/>
              </a:ext>
            </a:extLst>
          </p:cNvPr>
          <p:cNvSpPr txBox="1"/>
          <p:nvPr/>
        </p:nvSpPr>
        <p:spPr>
          <a:xfrm>
            <a:off x="7334983" y="3200288"/>
            <a:ext cx="1192696" cy="954107"/>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t>6</a:t>
            </a:r>
            <a:r>
              <a:rPr lang="en-US" dirty="0"/>
              <a:t>. Fill out all necessary information for submittal</a:t>
            </a:r>
          </a:p>
          <a:p>
            <a:endParaRPr lang="en-US" b="1" dirty="0"/>
          </a:p>
          <a:p>
            <a:r>
              <a:rPr lang="en-US" b="1" dirty="0"/>
              <a:t>7. Attach Excel file with complete PCR.</a:t>
            </a:r>
          </a:p>
          <a:p>
            <a:endParaRPr lang="en-US" b="1" dirty="0"/>
          </a:p>
          <a:p>
            <a:r>
              <a:rPr lang="en-US" b="1" dirty="0"/>
              <a:t>8. Click finish for final submittal. </a:t>
            </a:r>
            <a:endParaRPr lang="en-US" dirty="0"/>
          </a:p>
        </p:txBody>
      </p:sp>
      <p:sp>
        <p:nvSpPr>
          <p:cNvPr id="22" name="Arrow: Pentagon 21">
            <a:extLst>
              <a:ext uri="{FF2B5EF4-FFF2-40B4-BE49-F238E27FC236}">
                <a16:creationId xmlns:a16="http://schemas.microsoft.com/office/drawing/2014/main" id="{9475AAE5-8466-4935-B1B5-62712E3B3A90}"/>
              </a:ext>
            </a:extLst>
          </p:cNvPr>
          <p:cNvSpPr/>
          <p:nvPr/>
        </p:nvSpPr>
        <p:spPr>
          <a:xfrm>
            <a:off x="0" y="58539"/>
            <a:ext cx="4673600" cy="552784"/>
          </a:xfrm>
          <a:prstGeom prst="homePlat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Tempo Upload (How to)</a:t>
            </a:r>
          </a:p>
        </p:txBody>
      </p:sp>
      <p:pic>
        <p:nvPicPr>
          <p:cNvPr id="5" name="Picture 4">
            <a:extLst>
              <a:ext uri="{FF2B5EF4-FFF2-40B4-BE49-F238E27FC236}">
                <a16:creationId xmlns:a16="http://schemas.microsoft.com/office/drawing/2014/main" id="{1CCF1702-A56E-4C96-81B8-AFD61434A206}"/>
              </a:ext>
            </a:extLst>
          </p:cNvPr>
          <p:cNvPicPr>
            <a:picLocks noChangeAspect="1"/>
          </p:cNvPicPr>
          <p:nvPr/>
        </p:nvPicPr>
        <p:blipFill rotWithShape="1">
          <a:blip r:embed="rId3"/>
          <a:srcRect t="13836" r="62646" b="44112"/>
          <a:stretch/>
        </p:blipFill>
        <p:spPr>
          <a:xfrm>
            <a:off x="1417312" y="703763"/>
            <a:ext cx="2621848" cy="1659457"/>
          </a:xfrm>
          <a:prstGeom prst="rect">
            <a:avLst/>
          </a:prstGeom>
        </p:spPr>
      </p:pic>
      <p:sp>
        <p:nvSpPr>
          <p:cNvPr id="11" name="Rectangle 10">
            <a:extLst>
              <a:ext uri="{FF2B5EF4-FFF2-40B4-BE49-F238E27FC236}">
                <a16:creationId xmlns:a16="http://schemas.microsoft.com/office/drawing/2014/main" id="{F737C3FA-DEBA-4416-B9F7-AA49AA22D14B}"/>
              </a:ext>
            </a:extLst>
          </p:cNvPr>
          <p:cNvSpPr/>
          <p:nvPr/>
        </p:nvSpPr>
        <p:spPr>
          <a:xfrm>
            <a:off x="2077801" y="965520"/>
            <a:ext cx="367226" cy="9796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90C3053-F8C4-4F13-BECE-2FE9C778BF1B}"/>
              </a:ext>
            </a:extLst>
          </p:cNvPr>
          <p:cNvPicPr>
            <a:picLocks noChangeAspect="1"/>
          </p:cNvPicPr>
          <p:nvPr/>
        </p:nvPicPr>
        <p:blipFill rotWithShape="1">
          <a:blip r:embed="rId4"/>
          <a:srcRect t="12718" r="82508" b="61438"/>
          <a:stretch/>
        </p:blipFill>
        <p:spPr>
          <a:xfrm>
            <a:off x="1923556" y="2343613"/>
            <a:ext cx="1447414" cy="1202337"/>
          </a:xfrm>
          <a:prstGeom prst="rect">
            <a:avLst/>
          </a:prstGeom>
        </p:spPr>
      </p:pic>
      <p:sp>
        <p:nvSpPr>
          <p:cNvPr id="14" name="Rectangle 13">
            <a:extLst>
              <a:ext uri="{FF2B5EF4-FFF2-40B4-BE49-F238E27FC236}">
                <a16:creationId xmlns:a16="http://schemas.microsoft.com/office/drawing/2014/main" id="{E724DBEB-CE4B-4C19-8DB7-F221A0E62D53}"/>
              </a:ext>
            </a:extLst>
          </p:cNvPr>
          <p:cNvSpPr/>
          <p:nvPr/>
        </p:nvSpPr>
        <p:spPr>
          <a:xfrm>
            <a:off x="1977560" y="3452896"/>
            <a:ext cx="898159" cy="9163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522EFC-6B80-4D69-A53A-4A186618E4A8}"/>
              </a:ext>
            </a:extLst>
          </p:cNvPr>
          <p:cNvSpPr/>
          <p:nvPr/>
        </p:nvSpPr>
        <p:spPr>
          <a:xfrm>
            <a:off x="2241200" y="2716912"/>
            <a:ext cx="525689" cy="9163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253601D-29BF-414E-B0C2-26544C4955A9}"/>
              </a:ext>
            </a:extLst>
          </p:cNvPr>
          <p:cNvPicPr>
            <a:picLocks noChangeAspect="1"/>
          </p:cNvPicPr>
          <p:nvPr/>
        </p:nvPicPr>
        <p:blipFill rotWithShape="1">
          <a:blip r:embed="rId5"/>
          <a:srcRect l="885" t="31458" r="78419" b="33580"/>
          <a:stretch/>
        </p:blipFill>
        <p:spPr>
          <a:xfrm>
            <a:off x="1977560" y="3635785"/>
            <a:ext cx="1432301" cy="1360388"/>
          </a:xfrm>
          <a:prstGeom prst="rect">
            <a:avLst/>
          </a:prstGeom>
        </p:spPr>
      </p:pic>
      <p:sp>
        <p:nvSpPr>
          <p:cNvPr id="27" name="Rectangle 26">
            <a:extLst>
              <a:ext uri="{FF2B5EF4-FFF2-40B4-BE49-F238E27FC236}">
                <a16:creationId xmlns:a16="http://schemas.microsoft.com/office/drawing/2014/main" id="{CA98647A-A8A3-447A-B8B1-AA1322F6671A}"/>
              </a:ext>
            </a:extLst>
          </p:cNvPr>
          <p:cNvSpPr/>
          <p:nvPr/>
        </p:nvSpPr>
        <p:spPr>
          <a:xfrm>
            <a:off x="1977559" y="4347404"/>
            <a:ext cx="1393411" cy="92333"/>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43D8ACA-2C18-494A-B6FF-2D37FB62CF69}"/>
              </a:ext>
            </a:extLst>
          </p:cNvPr>
          <p:cNvPicPr>
            <a:picLocks noChangeAspect="1"/>
          </p:cNvPicPr>
          <p:nvPr/>
        </p:nvPicPr>
        <p:blipFill rotWithShape="1">
          <a:blip r:embed="rId6"/>
          <a:srcRect l="25435" t="35935" r="13043" b="44907"/>
          <a:stretch/>
        </p:blipFill>
        <p:spPr>
          <a:xfrm>
            <a:off x="4280747" y="703763"/>
            <a:ext cx="4673599" cy="818228"/>
          </a:xfrm>
          <a:prstGeom prst="rect">
            <a:avLst/>
          </a:prstGeom>
        </p:spPr>
      </p:pic>
      <p:sp>
        <p:nvSpPr>
          <p:cNvPr id="17" name="Rectangle 16">
            <a:extLst>
              <a:ext uri="{FF2B5EF4-FFF2-40B4-BE49-F238E27FC236}">
                <a16:creationId xmlns:a16="http://schemas.microsoft.com/office/drawing/2014/main" id="{4B0CACE3-62CC-4EFF-8778-2312086FEA2B}"/>
              </a:ext>
            </a:extLst>
          </p:cNvPr>
          <p:cNvSpPr/>
          <p:nvPr/>
        </p:nvSpPr>
        <p:spPr>
          <a:xfrm>
            <a:off x="8388436" y="1063488"/>
            <a:ext cx="278486" cy="27465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71592A8-FAB9-489B-BDBE-75ABA3D41266}"/>
              </a:ext>
            </a:extLst>
          </p:cNvPr>
          <p:cNvPicPr>
            <a:picLocks noChangeAspect="1"/>
          </p:cNvPicPr>
          <p:nvPr/>
        </p:nvPicPr>
        <p:blipFill rotWithShape="1">
          <a:blip r:embed="rId7"/>
          <a:srcRect l="11413" t="9061" r="44782" b="12059"/>
          <a:stretch/>
        </p:blipFill>
        <p:spPr>
          <a:xfrm>
            <a:off x="4075260" y="2085903"/>
            <a:ext cx="2708593" cy="2742198"/>
          </a:xfrm>
          <a:prstGeom prst="rect">
            <a:avLst/>
          </a:prstGeom>
        </p:spPr>
      </p:pic>
      <p:pic>
        <p:nvPicPr>
          <p:cNvPr id="32" name="Picture 31">
            <a:extLst>
              <a:ext uri="{FF2B5EF4-FFF2-40B4-BE49-F238E27FC236}">
                <a16:creationId xmlns:a16="http://schemas.microsoft.com/office/drawing/2014/main" id="{F8977FCF-F477-4EA0-98B4-454119326F1A}"/>
              </a:ext>
            </a:extLst>
          </p:cNvPr>
          <p:cNvPicPr>
            <a:picLocks noChangeAspect="1"/>
          </p:cNvPicPr>
          <p:nvPr/>
        </p:nvPicPr>
        <p:blipFill rotWithShape="1">
          <a:blip r:embed="rId8"/>
          <a:srcRect l="11631" t="13283" r="45981" b="54439"/>
          <a:stretch/>
        </p:blipFill>
        <p:spPr>
          <a:xfrm>
            <a:off x="6819953" y="2085903"/>
            <a:ext cx="2227883" cy="953831"/>
          </a:xfrm>
          <a:prstGeom prst="rect">
            <a:avLst/>
          </a:prstGeom>
        </p:spPr>
      </p:pic>
      <p:sp>
        <p:nvSpPr>
          <p:cNvPr id="20" name="Rectangle 19">
            <a:extLst>
              <a:ext uri="{FF2B5EF4-FFF2-40B4-BE49-F238E27FC236}">
                <a16:creationId xmlns:a16="http://schemas.microsoft.com/office/drawing/2014/main" id="{1FE87A2C-1231-43FF-A995-7CFE729F5250}"/>
              </a:ext>
            </a:extLst>
          </p:cNvPr>
          <p:cNvSpPr/>
          <p:nvPr/>
        </p:nvSpPr>
        <p:spPr>
          <a:xfrm>
            <a:off x="7025372" y="2617542"/>
            <a:ext cx="515976" cy="19100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828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C75E48-8DBA-42AC-8FBF-2B0914F59EC9}"/>
              </a:ext>
            </a:extLst>
          </p:cNvPr>
          <p:cNvSpPr>
            <a:spLocks noGrp="1"/>
          </p:cNvSpPr>
          <p:nvPr>
            <p:ph type="sldNum" sz="quarter" idx="4"/>
          </p:nvPr>
        </p:nvSpPr>
        <p:spPr>
          <a:xfrm>
            <a:off x="1599471" y="4992628"/>
            <a:ext cx="525690" cy="92333"/>
          </a:xfrm>
        </p:spPr>
        <p:txBody>
          <a:bodyPr/>
          <a:lstStyle/>
          <a:p>
            <a:r>
              <a:rPr lang="en-US" dirty="0"/>
              <a:t>Page </a:t>
            </a:r>
            <a:fld id="{5A9C12DC-491F-9444-86A2-13AC5C62A2FC}" type="slidenum">
              <a:rPr lang="en-US" smtClean="0"/>
              <a:pPr/>
              <a:t>22</a:t>
            </a:fld>
            <a:endParaRPr lang="en-US" dirty="0"/>
          </a:p>
        </p:txBody>
      </p:sp>
      <p:sp>
        <p:nvSpPr>
          <p:cNvPr id="3" name="Footer Placeholder 2">
            <a:extLst>
              <a:ext uri="{FF2B5EF4-FFF2-40B4-BE49-F238E27FC236}">
                <a16:creationId xmlns:a16="http://schemas.microsoft.com/office/drawing/2014/main" id="{C4720D1C-D7C4-4556-A5AB-DF726F80B4AC}"/>
              </a:ext>
            </a:extLst>
          </p:cNvPr>
          <p:cNvSpPr>
            <a:spLocks noGrp="1"/>
          </p:cNvSpPr>
          <p:nvPr>
            <p:ph type="ftr" sz="quarter" idx="3"/>
          </p:nvPr>
        </p:nvSpPr>
        <p:spPr>
          <a:xfrm>
            <a:off x="53881" y="4992628"/>
            <a:ext cx="1509767" cy="92333"/>
          </a:xfrm>
        </p:spPr>
        <p:txBody>
          <a:bodyPr/>
          <a:lstStyle/>
          <a:p>
            <a:r>
              <a:rPr lang="en-US" dirty="0"/>
              <a:t>Confidential Property of Schneider Electric |</a:t>
            </a:r>
          </a:p>
        </p:txBody>
      </p:sp>
      <p:sp>
        <p:nvSpPr>
          <p:cNvPr id="8" name="TextBox 7">
            <a:extLst>
              <a:ext uri="{FF2B5EF4-FFF2-40B4-BE49-F238E27FC236}">
                <a16:creationId xmlns:a16="http://schemas.microsoft.com/office/drawing/2014/main" id="{EE842C09-965B-44DE-AC61-78772BB3C586}"/>
              </a:ext>
            </a:extLst>
          </p:cNvPr>
          <p:cNvSpPr txBox="1"/>
          <p:nvPr/>
        </p:nvSpPr>
        <p:spPr>
          <a:xfrm>
            <a:off x="123205" y="760223"/>
            <a:ext cx="1235023" cy="307777"/>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700" b="1" dirty="0"/>
              <a:t>1</a:t>
            </a:r>
            <a:r>
              <a:rPr lang="en-US" sz="700" dirty="0"/>
              <a:t>. Access </a:t>
            </a:r>
            <a:r>
              <a:rPr lang="en-US" sz="700" dirty="0" err="1"/>
              <a:t>SRiM</a:t>
            </a:r>
            <a:r>
              <a:rPr lang="en-US" sz="700" dirty="0"/>
              <a:t> portal and go to Risk Assessment.</a:t>
            </a:r>
          </a:p>
        </p:txBody>
      </p:sp>
      <p:sp>
        <p:nvSpPr>
          <p:cNvPr id="10" name="TextBox 9">
            <a:extLst>
              <a:ext uri="{FF2B5EF4-FFF2-40B4-BE49-F238E27FC236}">
                <a16:creationId xmlns:a16="http://schemas.microsoft.com/office/drawing/2014/main" id="{347A3CF8-3A76-4054-93C4-36BB7F5B9F5A}"/>
              </a:ext>
            </a:extLst>
          </p:cNvPr>
          <p:cNvSpPr txBox="1"/>
          <p:nvPr/>
        </p:nvSpPr>
        <p:spPr>
          <a:xfrm>
            <a:off x="123205" y="1803683"/>
            <a:ext cx="1088907" cy="738664"/>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2. </a:t>
            </a:r>
            <a:r>
              <a:rPr lang="en-US" dirty="0"/>
              <a:t>Search by supplier or Duns.</a:t>
            </a:r>
          </a:p>
          <a:p>
            <a:endParaRPr lang="en-US" b="1" dirty="0"/>
          </a:p>
          <a:p>
            <a:r>
              <a:rPr lang="en-US" b="1" dirty="0"/>
              <a:t>3</a:t>
            </a:r>
            <a:r>
              <a:rPr lang="en-US" dirty="0"/>
              <a:t>. Click on the flags for a more detailed view of the supplier.</a:t>
            </a:r>
          </a:p>
        </p:txBody>
      </p:sp>
      <p:sp>
        <p:nvSpPr>
          <p:cNvPr id="16" name="TextBox 15">
            <a:extLst>
              <a:ext uri="{FF2B5EF4-FFF2-40B4-BE49-F238E27FC236}">
                <a16:creationId xmlns:a16="http://schemas.microsoft.com/office/drawing/2014/main" id="{6221A645-0648-48B1-B89F-2898FA3108B7}"/>
              </a:ext>
            </a:extLst>
          </p:cNvPr>
          <p:cNvSpPr txBox="1"/>
          <p:nvPr/>
        </p:nvSpPr>
        <p:spPr>
          <a:xfrm>
            <a:off x="123205" y="3310435"/>
            <a:ext cx="1192696" cy="846386"/>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4. </a:t>
            </a:r>
            <a:r>
              <a:rPr lang="en-US" dirty="0"/>
              <a:t>Elementary and Ultimate duns level detailed.</a:t>
            </a:r>
          </a:p>
          <a:p>
            <a:endParaRPr lang="en-US" b="1" dirty="0"/>
          </a:p>
          <a:p>
            <a:r>
              <a:rPr lang="en-US" b="1" dirty="0"/>
              <a:t>5.</a:t>
            </a:r>
            <a:r>
              <a:rPr lang="en-US" dirty="0"/>
              <a:t>Action plans if supplier is not on green status details.</a:t>
            </a:r>
          </a:p>
        </p:txBody>
      </p:sp>
      <p:sp>
        <p:nvSpPr>
          <p:cNvPr id="22" name="Arrow: Pentagon 21">
            <a:extLst>
              <a:ext uri="{FF2B5EF4-FFF2-40B4-BE49-F238E27FC236}">
                <a16:creationId xmlns:a16="http://schemas.microsoft.com/office/drawing/2014/main" id="{9475AAE5-8466-4935-B1B5-62712E3B3A90}"/>
              </a:ext>
            </a:extLst>
          </p:cNvPr>
          <p:cNvSpPr/>
          <p:nvPr/>
        </p:nvSpPr>
        <p:spPr>
          <a:xfrm>
            <a:off x="0" y="58539"/>
            <a:ext cx="4673600" cy="552784"/>
          </a:xfrm>
          <a:prstGeom prst="homePlat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err="1"/>
              <a:t>SRiM</a:t>
            </a:r>
            <a:r>
              <a:rPr lang="en-US" sz="2000" b="1" dirty="0"/>
              <a:t> (How to)</a:t>
            </a:r>
          </a:p>
        </p:txBody>
      </p:sp>
      <p:pic>
        <p:nvPicPr>
          <p:cNvPr id="4" name="Picture 3">
            <a:extLst>
              <a:ext uri="{FF2B5EF4-FFF2-40B4-BE49-F238E27FC236}">
                <a16:creationId xmlns:a16="http://schemas.microsoft.com/office/drawing/2014/main" id="{BAB6B2AE-170E-4909-98D2-320E4A64BB0C}"/>
              </a:ext>
            </a:extLst>
          </p:cNvPr>
          <p:cNvPicPr>
            <a:picLocks noChangeAspect="1"/>
          </p:cNvPicPr>
          <p:nvPr/>
        </p:nvPicPr>
        <p:blipFill>
          <a:blip r:embed="rId2"/>
          <a:stretch>
            <a:fillRect/>
          </a:stretch>
        </p:blipFill>
        <p:spPr>
          <a:xfrm>
            <a:off x="1358228" y="706571"/>
            <a:ext cx="3709465" cy="1025728"/>
          </a:xfrm>
          <a:prstGeom prst="rect">
            <a:avLst/>
          </a:prstGeom>
        </p:spPr>
      </p:pic>
      <p:sp>
        <p:nvSpPr>
          <p:cNvPr id="24" name="Rectangle 23">
            <a:extLst>
              <a:ext uri="{FF2B5EF4-FFF2-40B4-BE49-F238E27FC236}">
                <a16:creationId xmlns:a16="http://schemas.microsoft.com/office/drawing/2014/main" id="{1F94C762-9903-4802-BC47-CF973613E12D}"/>
              </a:ext>
            </a:extLst>
          </p:cNvPr>
          <p:cNvSpPr/>
          <p:nvPr/>
        </p:nvSpPr>
        <p:spPr>
          <a:xfrm>
            <a:off x="1798133" y="881961"/>
            <a:ext cx="469758" cy="15388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244ECD-A7E4-4981-BB75-3975E51A4C24}"/>
              </a:ext>
            </a:extLst>
          </p:cNvPr>
          <p:cNvPicPr>
            <a:picLocks noChangeAspect="1"/>
          </p:cNvPicPr>
          <p:nvPr/>
        </p:nvPicPr>
        <p:blipFill>
          <a:blip r:embed="rId3"/>
          <a:stretch>
            <a:fillRect/>
          </a:stretch>
        </p:blipFill>
        <p:spPr>
          <a:xfrm>
            <a:off x="1358228" y="1724465"/>
            <a:ext cx="4503856" cy="1025728"/>
          </a:xfrm>
          <a:prstGeom prst="rect">
            <a:avLst/>
          </a:prstGeom>
        </p:spPr>
      </p:pic>
      <p:sp>
        <p:nvSpPr>
          <p:cNvPr id="25" name="Rectangle 24">
            <a:extLst>
              <a:ext uri="{FF2B5EF4-FFF2-40B4-BE49-F238E27FC236}">
                <a16:creationId xmlns:a16="http://schemas.microsoft.com/office/drawing/2014/main" id="{5EAACBDC-F2BE-4A6C-A7F7-0F0FF7F27B18}"/>
              </a:ext>
            </a:extLst>
          </p:cNvPr>
          <p:cNvSpPr/>
          <p:nvPr/>
        </p:nvSpPr>
        <p:spPr>
          <a:xfrm>
            <a:off x="2033012" y="2137160"/>
            <a:ext cx="873220" cy="295769"/>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C0FAA2-B9FA-436F-A3C6-22EE39093C2A}"/>
              </a:ext>
            </a:extLst>
          </p:cNvPr>
          <p:cNvPicPr>
            <a:picLocks noChangeAspect="1"/>
          </p:cNvPicPr>
          <p:nvPr/>
        </p:nvPicPr>
        <p:blipFill>
          <a:blip r:embed="rId4"/>
          <a:stretch>
            <a:fillRect/>
          </a:stretch>
        </p:blipFill>
        <p:spPr>
          <a:xfrm>
            <a:off x="1358228" y="2902520"/>
            <a:ext cx="5194156" cy="1938263"/>
          </a:xfrm>
          <a:prstGeom prst="rect">
            <a:avLst/>
          </a:prstGeom>
        </p:spPr>
      </p:pic>
      <p:sp>
        <p:nvSpPr>
          <p:cNvPr id="26" name="Rectangle 25">
            <a:extLst>
              <a:ext uri="{FF2B5EF4-FFF2-40B4-BE49-F238E27FC236}">
                <a16:creationId xmlns:a16="http://schemas.microsoft.com/office/drawing/2014/main" id="{1851B94A-E9E9-4049-99BB-842FBFD33E3E}"/>
              </a:ext>
            </a:extLst>
          </p:cNvPr>
          <p:cNvSpPr/>
          <p:nvPr/>
        </p:nvSpPr>
        <p:spPr>
          <a:xfrm>
            <a:off x="3244585" y="2399002"/>
            <a:ext cx="1185647" cy="18683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8AA8C7B-29F8-4A03-A00D-2D700AA8559C}"/>
              </a:ext>
            </a:extLst>
          </p:cNvPr>
          <p:cNvSpPr/>
          <p:nvPr/>
        </p:nvSpPr>
        <p:spPr>
          <a:xfrm>
            <a:off x="1426649" y="3826588"/>
            <a:ext cx="875333" cy="20669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94169E5-854C-4879-BE9F-D8831195FDB4}"/>
              </a:ext>
            </a:extLst>
          </p:cNvPr>
          <p:cNvSpPr/>
          <p:nvPr/>
        </p:nvSpPr>
        <p:spPr>
          <a:xfrm>
            <a:off x="1424289" y="4289091"/>
            <a:ext cx="875333" cy="161633"/>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61117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C75E48-8DBA-42AC-8FBF-2B0914F59EC9}"/>
              </a:ext>
            </a:extLst>
          </p:cNvPr>
          <p:cNvSpPr>
            <a:spLocks noGrp="1"/>
          </p:cNvSpPr>
          <p:nvPr>
            <p:ph type="sldNum" sz="quarter" idx="4"/>
          </p:nvPr>
        </p:nvSpPr>
        <p:spPr>
          <a:xfrm>
            <a:off x="1599471" y="4992628"/>
            <a:ext cx="525690" cy="92333"/>
          </a:xfrm>
        </p:spPr>
        <p:txBody>
          <a:bodyPr/>
          <a:lstStyle/>
          <a:p>
            <a:r>
              <a:rPr lang="en-US" dirty="0"/>
              <a:t>Page </a:t>
            </a:r>
            <a:fld id="{5A9C12DC-491F-9444-86A2-13AC5C62A2FC}" type="slidenum">
              <a:rPr lang="en-US" smtClean="0"/>
              <a:pPr/>
              <a:t>23</a:t>
            </a:fld>
            <a:endParaRPr lang="en-US" dirty="0"/>
          </a:p>
        </p:txBody>
      </p:sp>
      <p:sp>
        <p:nvSpPr>
          <p:cNvPr id="3" name="Footer Placeholder 2">
            <a:extLst>
              <a:ext uri="{FF2B5EF4-FFF2-40B4-BE49-F238E27FC236}">
                <a16:creationId xmlns:a16="http://schemas.microsoft.com/office/drawing/2014/main" id="{C4720D1C-D7C4-4556-A5AB-DF726F80B4AC}"/>
              </a:ext>
            </a:extLst>
          </p:cNvPr>
          <p:cNvSpPr>
            <a:spLocks noGrp="1"/>
          </p:cNvSpPr>
          <p:nvPr>
            <p:ph type="ftr" sz="quarter" idx="3"/>
          </p:nvPr>
        </p:nvSpPr>
        <p:spPr>
          <a:xfrm>
            <a:off x="53881" y="4992628"/>
            <a:ext cx="1509767" cy="92333"/>
          </a:xfrm>
        </p:spPr>
        <p:txBody>
          <a:bodyPr/>
          <a:lstStyle/>
          <a:p>
            <a:r>
              <a:rPr lang="en-US" dirty="0"/>
              <a:t>Confidential Property of Schneider Electric |</a:t>
            </a:r>
          </a:p>
        </p:txBody>
      </p:sp>
      <p:sp>
        <p:nvSpPr>
          <p:cNvPr id="8" name="TextBox 7">
            <a:extLst>
              <a:ext uri="{FF2B5EF4-FFF2-40B4-BE49-F238E27FC236}">
                <a16:creationId xmlns:a16="http://schemas.microsoft.com/office/drawing/2014/main" id="{EE842C09-965B-44DE-AC61-78772BB3C586}"/>
              </a:ext>
            </a:extLst>
          </p:cNvPr>
          <p:cNvSpPr txBox="1"/>
          <p:nvPr/>
        </p:nvSpPr>
        <p:spPr>
          <a:xfrm>
            <a:off x="123205" y="944519"/>
            <a:ext cx="1235023" cy="630942"/>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700" b="1" dirty="0"/>
              <a:t>1.</a:t>
            </a:r>
            <a:r>
              <a:rPr lang="en-US" sz="700" dirty="0"/>
              <a:t>Access SAM APPS user portal.</a:t>
            </a:r>
          </a:p>
          <a:p>
            <a:endParaRPr lang="en-US" sz="700" b="1" dirty="0"/>
          </a:p>
          <a:p>
            <a:r>
              <a:rPr lang="en-US" sz="700" b="1" dirty="0"/>
              <a:t>2</a:t>
            </a:r>
            <a:r>
              <a:rPr lang="en-US" sz="700" dirty="0"/>
              <a:t>.Search by supplier or duns code.</a:t>
            </a:r>
          </a:p>
        </p:txBody>
      </p:sp>
      <p:sp>
        <p:nvSpPr>
          <p:cNvPr id="10" name="TextBox 9">
            <a:extLst>
              <a:ext uri="{FF2B5EF4-FFF2-40B4-BE49-F238E27FC236}">
                <a16:creationId xmlns:a16="http://schemas.microsoft.com/office/drawing/2014/main" id="{347A3CF8-3A76-4054-93C4-36BB7F5B9F5A}"/>
              </a:ext>
            </a:extLst>
          </p:cNvPr>
          <p:cNvSpPr txBox="1"/>
          <p:nvPr/>
        </p:nvSpPr>
        <p:spPr>
          <a:xfrm>
            <a:off x="123409" y="2980352"/>
            <a:ext cx="1088907" cy="846386"/>
          </a:xfrm>
          <a:prstGeom prst="rect">
            <a:avLst/>
          </a:prstGeom>
          <a:ln w="12700">
            <a:solidFill>
              <a:srgbClr val="0070C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700"/>
            </a:lvl1pPr>
          </a:lstStyle>
          <a:p>
            <a:r>
              <a:rPr lang="en-US" b="1" dirty="0"/>
              <a:t>3. </a:t>
            </a:r>
            <a:r>
              <a:rPr lang="en-US" dirty="0"/>
              <a:t>Select one and it will display the audit results.</a:t>
            </a:r>
          </a:p>
          <a:p>
            <a:endParaRPr lang="en-US" b="1" dirty="0"/>
          </a:p>
          <a:p>
            <a:r>
              <a:rPr lang="en-US" b="1" dirty="0"/>
              <a:t>4</a:t>
            </a:r>
            <a:r>
              <a:rPr lang="en-US" dirty="0"/>
              <a:t>. Click on the audit status to display more details.</a:t>
            </a:r>
          </a:p>
        </p:txBody>
      </p:sp>
      <p:sp>
        <p:nvSpPr>
          <p:cNvPr id="22" name="Arrow: Pentagon 21">
            <a:extLst>
              <a:ext uri="{FF2B5EF4-FFF2-40B4-BE49-F238E27FC236}">
                <a16:creationId xmlns:a16="http://schemas.microsoft.com/office/drawing/2014/main" id="{9475AAE5-8466-4935-B1B5-62712E3B3A90}"/>
              </a:ext>
            </a:extLst>
          </p:cNvPr>
          <p:cNvSpPr/>
          <p:nvPr/>
        </p:nvSpPr>
        <p:spPr>
          <a:xfrm>
            <a:off x="0" y="58539"/>
            <a:ext cx="4673600" cy="552784"/>
          </a:xfrm>
          <a:prstGeom prst="homePlat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SAM Audit  (How to)</a:t>
            </a:r>
          </a:p>
        </p:txBody>
      </p:sp>
      <p:pic>
        <p:nvPicPr>
          <p:cNvPr id="7" name="Picture 6">
            <a:extLst>
              <a:ext uri="{FF2B5EF4-FFF2-40B4-BE49-F238E27FC236}">
                <a16:creationId xmlns:a16="http://schemas.microsoft.com/office/drawing/2014/main" id="{44975BEA-B30A-4FD8-A3A7-49D6655FB109}"/>
              </a:ext>
            </a:extLst>
          </p:cNvPr>
          <p:cNvPicPr>
            <a:picLocks noChangeAspect="1"/>
          </p:cNvPicPr>
          <p:nvPr/>
        </p:nvPicPr>
        <p:blipFill>
          <a:blip r:embed="rId2"/>
          <a:stretch>
            <a:fillRect/>
          </a:stretch>
        </p:blipFill>
        <p:spPr>
          <a:xfrm>
            <a:off x="1424289" y="873495"/>
            <a:ext cx="4118753" cy="1812995"/>
          </a:xfrm>
          <a:prstGeom prst="rect">
            <a:avLst/>
          </a:prstGeom>
        </p:spPr>
      </p:pic>
      <p:sp>
        <p:nvSpPr>
          <p:cNvPr id="28" name="Rectangle 27">
            <a:extLst>
              <a:ext uri="{FF2B5EF4-FFF2-40B4-BE49-F238E27FC236}">
                <a16:creationId xmlns:a16="http://schemas.microsoft.com/office/drawing/2014/main" id="{B94169E5-854C-4879-BE9F-D8831195FDB4}"/>
              </a:ext>
            </a:extLst>
          </p:cNvPr>
          <p:cNvSpPr/>
          <p:nvPr/>
        </p:nvSpPr>
        <p:spPr>
          <a:xfrm>
            <a:off x="1599471" y="1494644"/>
            <a:ext cx="931078" cy="32706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511794D-1ADB-4DB5-9CF9-B251EB021109}"/>
              </a:ext>
            </a:extLst>
          </p:cNvPr>
          <p:cNvPicPr>
            <a:picLocks noChangeAspect="1"/>
          </p:cNvPicPr>
          <p:nvPr/>
        </p:nvPicPr>
        <p:blipFill>
          <a:blip r:embed="rId3"/>
          <a:stretch>
            <a:fillRect/>
          </a:stretch>
        </p:blipFill>
        <p:spPr>
          <a:xfrm>
            <a:off x="1358227" y="2759437"/>
            <a:ext cx="4184814" cy="1661185"/>
          </a:xfrm>
          <a:prstGeom prst="rect">
            <a:avLst/>
          </a:prstGeom>
        </p:spPr>
      </p:pic>
      <p:sp>
        <p:nvSpPr>
          <p:cNvPr id="18" name="Rectangle 17">
            <a:extLst>
              <a:ext uri="{FF2B5EF4-FFF2-40B4-BE49-F238E27FC236}">
                <a16:creationId xmlns:a16="http://schemas.microsoft.com/office/drawing/2014/main" id="{794EFD5C-2653-48AA-830B-8B532E792E5C}"/>
              </a:ext>
            </a:extLst>
          </p:cNvPr>
          <p:cNvSpPr/>
          <p:nvPr/>
        </p:nvSpPr>
        <p:spPr>
          <a:xfrm>
            <a:off x="1358227" y="3175590"/>
            <a:ext cx="1088907" cy="41444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137A9-2379-4512-A969-0E34028D1243}"/>
              </a:ext>
            </a:extLst>
          </p:cNvPr>
          <p:cNvSpPr/>
          <p:nvPr/>
        </p:nvSpPr>
        <p:spPr>
          <a:xfrm>
            <a:off x="4356848" y="3661741"/>
            <a:ext cx="1094110" cy="41407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A4DE171-64B7-493D-8160-E4A566464F97}"/>
              </a:ext>
            </a:extLst>
          </p:cNvPr>
          <p:cNvPicPr>
            <a:picLocks noChangeAspect="1"/>
          </p:cNvPicPr>
          <p:nvPr/>
        </p:nvPicPr>
        <p:blipFill>
          <a:blip r:embed="rId4"/>
          <a:stretch>
            <a:fillRect/>
          </a:stretch>
        </p:blipFill>
        <p:spPr>
          <a:xfrm>
            <a:off x="5623558" y="1058695"/>
            <a:ext cx="3397033" cy="3368034"/>
          </a:xfrm>
          <a:prstGeom prst="rect">
            <a:avLst/>
          </a:prstGeom>
        </p:spPr>
      </p:pic>
      <p:cxnSp>
        <p:nvCxnSpPr>
          <p:cNvPr id="13" name="Straight Arrow Connector 12">
            <a:extLst>
              <a:ext uri="{FF2B5EF4-FFF2-40B4-BE49-F238E27FC236}">
                <a16:creationId xmlns:a16="http://schemas.microsoft.com/office/drawing/2014/main" id="{6955B219-0E16-4D9A-A9F9-9206E607F373}"/>
              </a:ext>
            </a:extLst>
          </p:cNvPr>
          <p:cNvCxnSpPr>
            <a:cxnSpLocks/>
          </p:cNvCxnSpPr>
          <p:nvPr/>
        </p:nvCxnSpPr>
        <p:spPr>
          <a:xfrm flipV="1">
            <a:off x="5031052" y="3588794"/>
            <a:ext cx="657900" cy="264333"/>
          </a:xfrm>
          <a:prstGeom prst="straightConnector1">
            <a:avLst/>
          </a:prstGeom>
          <a:ln w="381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52877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2" name="Arrow: Pentagon 1">
            <a:extLst>
              <a:ext uri="{FF2B5EF4-FFF2-40B4-BE49-F238E27FC236}">
                <a16:creationId xmlns:a16="http://schemas.microsoft.com/office/drawing/2014/main" id="{C13BE2B4-E581-48E4-B288-57C085471476}"/>
              </a:ext>
            </a:extLst>
          </p:cNvPr>
          <p:cNvSpPr/>
          <p:nvPr/>
        </p:nvSpPr>
        <p:spPr>
          <a:xfrm>
            <a:off x="-7884" y="69487"/>
            <a:ext cx="3511550" cy="609600"/>
          </a:xfrm>
          <a:prstGeom prst="homePlate">
            <a:avLst/>
          </a:prstGeom>
          <a:solidFill>
            <a:srgbClr val="7662A8"/>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b="1" dirty="0"/>
              <a:t>SAP Transactions</a:t>
            </a:r>
          </a:p>
        </p:txBody>
      </p:sp>
      <p:graphicFrame>
        <p:nvGraphicFramePr>
          <p:cNvPr id="8" name="Table 7">
            <a:extLst>
              <a:ext uri="{FF2B5EF4-FFF2-40B4-BE49-F238E27FC236}">
                <a16:creationId xmlns:a16="http://schemas.microsoft.com/office/drawing/2014/main" id="{1D032913-A94B-4894-85C9-0945E4CA02AF}"/>
              </a:ext>
            </a:extLst>
          </p:cNvPr>
          <p:cNvGraphicFramePr>
            <a:graphicFrameLocks noGrp="1"/>
          </p:cNvGraphicFramePr>
          <p:nvPr>
            <p:extLst/>
          </p:nvPr>
        </p:nvGraphicFramePr>
        <p:xfrm>
          <a:off x="886969" y="766003"/>
          <a:ext cx="7370062" cy="3780408"/>
        </p:xfrm>
        <a:graphic>
          <a:graphicData uri="http://schemas.openxmlformats.org/drawingml/2006/table">
            <a:tbl>
              <a:tblPr/>
              <a:tblGrid>
                <a:gridCol w="778751">
                  <a:extLst>
                    <a:ext uri="{9D8B030D-6E8A-4147-A177-3AD203B41FA5}">
                      <a16:colId xmlns:a16="http://schemas.microsoft.com/office/drawing/2014/main" val="2627462893"/>
                    </a:ext>
                  </a:extLst>
                </a:gridCol>
                <a:gridCol w="3212352">
                  <a:extLst>
                    <a:ext uri="{9D8B030D-6E8A-4147-A177-3AD203B41FA5}">
                      <a16:colId xmlns:a16="http://schemas.microsoft.com/office/drawing/2014/main" val="1353814986"/>
                    </a:ext>
                  </a:extLst>
                </a:gridCol>
                <a:gridCol w="3378959">
                  <a:extLst>
                    <a:ext uri="{9D8B030D-6E8A-4147-A177-3AD203B41FA5}">
                      <a16:colId xmlns:a16="http://schemas.microsoft.com/office/drawing/2014/main" val="1858016083"/>
                    </a:ext>
                  </a:extLst>
                </a:gridCol>
              </a:tblGrid>
              <a:tr h="172959">
                <a:tc>
                  <a:txBody>
                    <a:bodyPr/>
                    <a:lstStyle/>
                    <a:p>
                      <a:pPr marL="0" marR="0" fontAlgn="t">
                        <a:spcBef>
                          <a:spcPts val="0"/>
                        </a:spcBef>
                        <a:spcAft>
                          <a:spcPts val="0"/>
                        </a:spcAft>
                      </a:pPr>
                      <a:r>
                        <a:rPr lang="en-US" sz="900">
                          <a:solidFill>
                            <a:srgbClr val="FFFFFF"/>
                          </a:solidFill>
                          <a:effectLst/>
                          <a:latin typeface="Calibri" panose="020F0502020204030204" pitchFamily="34" charset="0"/>
                        </a:rPr>
                        <a:t>Shortcut</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7662A8"/>
                    </a:solidFill>
                  </a:tcPr>
                </a:tc>
                <a:tc>
                  <a:txBody>
                    <a:bodyPr/>
                    <a:lstStyle/>
                    <a:p>
                      <a:pPr marL="0" marR="0" fontAlgn="t">
                        <a:spcBef>
                          <a:spcPts val="0"/>
                        </a:spcBef>
                        <a:spcAft>
                          <a:spcPts val="0"/>
                        </a:spcAft>
                      </a:pPr>
                      <a:r>
                        <a:rPr lang="en-US" sz="900" dirty="0">
                          <a:solidFill>
                            <a:srgbClr val="FFFFFF"/>
                          </a:solidFill>
                          <a:effectLst/>
                          <a:latin typeface="Calibri" panose="020F0502020204030204" pitchFamily="34" charset="0"/>
                        </a:rPr>
                        <a:t>Description</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7662A8"/>
                    </a:solidFill>
                  </a:tcPr>
                </a:tc>
                <a:tc>
                  <a:txBody>
                    <a:bodyPr/>
                    <a:lstStyle/>
                    <a:p>
                      <a:pPr marL="0" marR="0" fontAlgn="t">
                        <a:spcBef>
                          <a:spcPts val="0"/>
                        </a:spcBef>
                        <a:spcAft>
                          <a:spcPts val="0"/>
                        </a:spcAft>
                      </a:pPr>
                      <a:r>
                        <a:rPr lang="en-US" sz="900" dirty="0">
                          <a:solidFill>
                            <a:srgbClr val="FFFFFF"/>
                          </a:solidFill>
                          <a:effectLst/>
                          <a:latin typeface="Calibri" panose="020F0502020204030204" pitchFamily="34" charset="0"/>
                        </a:rPr>
                        <a:t>Notes</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7662A8"/>
                    </a:solidFill>
                  </a:tcPr>
                </a:tc>
                <a:extLst>
                  <a:ext uri="{0D108BD9-81ED-4DB2-BD59-A6C34878D82A}">
                    <a16:rowId xmlns:a16="http://schemas.microsoft.com/office/drawing/2014/main" val="1545288486"/>
                  </a:ext>
                </a:extLst>
              </a:tr>
              <a:tr h="172959">
                <a:tc>
                  <a:txBody>
                    <a:bodyPr/>
                    <a:lstStyle/>
                    <a:p>
                      <a:pPr marL="0" marR="0" fontAlgn="t">
                        <a:spcBef>
                          <a:spcPts val="0"/>
                        </a:spcBef>
                        <a:spcAft>
                          <a:spcPts val="0"/>
                        </a:spcAft>
                      </a:pPr>
                      <a:r>
                        <a:rPr lang="en-US" sz="900">
                          <a:effectLst/>
                          <a:latin typeface="Calibri" panose="020F0502020204030204" pitchFamily="34" charset="0"/>
                        </a:rPr>
                        <a:t>XK03</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Look for supplier's information</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87666779"/>
                  </a:ext>
                </a:extLst>
              </a:tr>
              <a:tr h="172959">
                <a:tc>
                  <a:txBody>
                    <a:bodyPr/>
                    <a:lstStyle/>
                    <a:p>
                      <a:pPr marL="0" marR="0" fontAlgn="t">
                        <a:spcBef>
                          <a:spcPts val="0"/>
                        </a:spcBef>
                        <a:spcAft>
                          <a:spcPts val="0"/>
                        </a:spcAft>
                      </a:pPr>
                      <a:r>
                        <a:rPr lang="en-US" sz="900">
                          <a:effectLst/>
                          <a:latin typeface="Calibri" panose="020F0502020204030204" pitchFamily="34" charset="0"/>
                        </a:rPr>
                        <a:t>ME1L</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Look for all part # that the supplier has ever sold</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44826918"/>
                  </a:ext>
                </a:extLst>
              </a:tr>
              <a:tr h="280650">
                <a:tc>
                  <a:txBody>
                    <a:bodyPr/>
                    <a:lstStyle/>
                    <a:p>
                      <a:pPr marL="0" marR="0" fontAlgn="t">
                        <a:spcBef>
                          <a:spcPts val="0"/>
                        </a:spcBef>
                        <a:spcAft>
                          <a:spcPts val="0"/>
                        </a:spcAft>
                      </a:pPr>
                      <a:r>
                        <a:rPr lang="en-US" sz="900">
                          <a:effectLst/>
                          <a:latin typeface="Calibri" panose="020F0502020204030204" pitchFamily="34" charset="0"/>
                        </a:rPr>
                        <a:t>ME2M</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Produces report that displays purchase orders by material</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84034792"/>
                  </a:ext>
                </a:extLst>
              </a:tr>
              <a:tr h="172959">
                <a:tc>
                  <a:txBody>
                    <a:bodyPr/>
                    <a:lstStyle/>
                    <a:p>
                      <a:pPr marL="0" marR="0" fontAlgn="t">
                        <a:spcBef>
                          <a:spcPts val="0"/>
                        </a:spcBef>
                        <a:spcAft>
                          <a:spcPts val="0"/>
                        </a:spcAft>
                      </a:pPr>
                      <a:r>
                        <a:rPr lang="en-US" sz="900">
                          <a:effectLst/>
                          <a:latin typeface="Calibri" panose="020F0502020204030204" pitchFamily="34" charset="0"/>
                        </a:rPr>
                        <a:t>MM60</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Materials List</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90965066"/>
                  </a:ext>
                </a:extLst>
              </a:tr>
              <a:tr h="172959">
                <a:tc>
                  <a:txBody>
                    <a:bodyPr/>
                    <a:lstStyle/>
                    <a:p>
                      <a:pPr marL="0" marR="0" fontAlgn="t">
                        <a:spcBef>
                          <a:spcPts val="0"/>
                        </a:spcBef>
                        <a:spcAft>
                          <a:spcPts val="0"/>
                        </a:spcAft>
                      </a:pPr>
                      <a:r>
                        <a:rPr lang="en-US" sz="900">
                          <a:effectLst/>
                          <a:latin typeface="Calibri" panose="020F0502020204030204" pitchFamily="34" charset="0"/>
                        </a:rPr>
                        <a:t>MD04</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Material ledger/Stock/Requirement List</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77674925"/>
                  </a:ext>
                </a:extLst>
              </a:tr>
              <a:tr h="172959">
                <a:tc>
                  <a:txBody>
                    <a:bodyPr/>
                    <a:lstStyle/>
                    <a:p>
                      <a:pPr marL="0" marR="0" fontAlgn="t">
                        <a:spcBef>
                          <a:spcPts val="0"/>
                        </a:spcBef>
                        <a:spcAft>
                          <a:spcPts val="0"/>
                        </a:spcAft>
                      </a:pPr>
                      <a:r>
                        <a:rPr lang="en-US" sz="900">
                          <a:effectLst/>
                          <a:latin typeface="Calibri" panose="020F0502020204030204" pitchFamily="34" charset="0"/>
                        </a:rPr>
                        <a:t>MM03</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Displays a material master record (Weight)</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72070574"/>
                  </a:ext>
                </a:extLst>
              </a:tr>
              <a:tr h="672253">
                <a:tc>
                  <a:txBody>
                    <a:bodyPr/>
                    <a:lstStyle/>
                    <a:p>
                      <a:pPr marL="0" marR="0" fontAlgn="t">
                        <a:spcBef>
                          <a:spcPts val="0"/>
                        </a:spcBef>
                        <a:spcAft>
                          <a:spcPts val="0"/>
                        </a:spcAft>
                      </a:pPr>
                      <a:r>
                        <a:rPr lang="en-US" sz="900">
                          <a:effectLst/>
                          <a:latin typeface="Calibri" panose="020F0502020204030204" pitchFamily="34" charset="0"/>
                        </a:rPr>
                        <a:t>MMBE</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Look for stock of 1 PN</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202082" rtl="0" fontAlgn="t">
                        <a:spcBef>
                          <a:spcPts val="0"/>
                        </a:spcBef>
                        <a:spcAft>
                          <a:spcPts val="0"/>
                        </a:spcAft>
                      </a:pPr>
                      <a:endParaRPr lang="en-US" sz="1200">
                        <a:effectLst/>
                      </a:endParaRPr>
                    </a:p>
                    <a:p>
                      <a:pPr marL="742950" lvl="1" indent="-285750" rtl="0" fontAlgn="ctr">
                        <a:spcBef>
                          <a:spcPts val="0"/>
                        </a:spcBef>
                        <a:spcAft>
                          <a:spcPts val="0"/>
                        </a:spcAft>
                        <a:buFont typeface="Arial" panose="020B0604020202020204" pitchFamily="34" charset="0"/>
                        <a:buChar char="•"/>
                      </a:pPr>
                      <a:r>
                        <a:rPr lang="en-US" sz="900">
                          <a:effectLst/>
                          <a:latin typeface="Calibri" panose="020F0502020204030204" pitchFamily="34" charset="0"/>
                        </a:rPr>
                        <a:t>SLoc -"2121" - Starting with 2, it's on production line</a:t>
                      </a:r>
                      <a:endParaRPr lang="en-US" sz="1200">
                        <a:effectLst/>
                      </a:endParaRPr>
                    </a:p>
                    <a:p>
                      <a:pPr marL="742950" lvl="1" indent="-285750" rtl="0" fontAlgn="ctr">
                        <a:spcBef>
                          <a:spcPts val="0"/>
                        </a:spcBef>
                        <a:spcAft>
                          <a:spcPts val="0"/>
                        </a:spcAft>
                        <a:buFont typeface="Arial" panose="020B0604020202020204" pitchFamily="34" charset="0"/>
                        <a:buChar char="•"/>
                      </a:pPr>
                      <a:r>
                        <a:rPr lang="en-US" sz="900">
                          <a:effectLst/>
                          <a:latin typeface="Calibri" panose="020F0502020204030204" pitchFamily="34" charset="0"/>
                        </a:rPr>
                        <a:t>Sloc- "4150 / 4100 / 4000" - Starting with 4, it's the real stock</a:t>
                      </a:r>
                      <a:endParaRPr lang="en-US" sz="1200">
                        <a:effectLst/>
                      </a:endParaRP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981753826"/>
                  </a:ext>
                </a:extLst>
              </a:tr>
              <a:tr h="672253">
                <a:tc>
                  <a:txBody>
                    <a:bodyPr/>
                    <a:lstStyle/>
                    <a:p>
                      <a:pPr marL="0" marR="0" fontAlgn="t">
                        <a:spcBef>
                          <a:spcPts val="0"/>
                        </a:spcBef>
                        <a:spcAft>
                          <a:spcPts val="0"/>
                        </a:spcAft>
                      </a:pPr>
                      <a:r>
                        <a:rPr lang="en-US" sz="900">
                          <a:effectLst/>
                          <a:latin typeface="Calibri" panose="020F0502020204030204" pitchFamily="34" charset="0"/>
                        </a:rPr>
                        <a:t>MB52</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Look for multiple PN stock</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202082" rtl="0" fontAlgn="t">
                        <a:spcBef>
                          <a:spcPts val="0"/>
                        </a:spcBef>
                        <a:spcAft>
                          <a:spcPts val="0"/>
                        </a:spcAft>
                      </a:pPr>
                      <a:endParaRPr lang="en-US" sz="1200">
                        <a:effectLst/>
                      </a:endParaRPr>
                    </a:p>
                    <a:p>
                      <a:pPr marL="742950" lvl="1" indent="-285750" rtl="0" fontAlgn="ctr">
                        <a:spcBef>
                          <a:spcPts val="0"/>
                        </a:spcBef>
                        <a:spcAft>
                          <a:spcPts val="0"/>
                        </a:spcAft>
                        <a:buFont typeface="Arial" panose="020B0604020202020204" pitchFamily="34" charset="0"/>
                        <a:buChar char="•"/>
                      </a:pPr>
                      <a:r>
                        <a:rPr lang="en-US" sz="900">
                          <a:effectLst/>
                          <a:latin typeface="Calibri" panose="020F0502020204030204" pitchFamily="34" charset="0"/>
                        </a:rPr>
                        <a:t>SLoc -"2121" - Starting with 2, it's on production line</a:t>
                      </a:r>
                      <a:endParaRPr lang="en-US" sz="1200">
                        <a:effectLst/>
                      </a:endParaRPr>
                    </a:p>
                    <a:p>
                      <a:pPr marL="742950" lvl="1" indent="-285750" rtl="0" fontAlgn="ctr">
                        <a:spcBef>
                          <a:spcPts val="0"/>
                        </a:spcBef>
                        <a:spcAft>
                          <a:spcPts val="0"/>
                        </a:spcAft>
                        <a:buFont typeface="Arial" panose="020B0604020202020204" pitchFamily="34" charset="0"/>
                        <a:buChar char="•"/>
                      </a:pPr>
                      <a:r>
                        <a:rPr lang="en-US" sz="900">
                          <a:effectLst/>
                          <a:latin typeface="Calibri" panose="020F0502020204030204" pitchFamily="34" charset="0"/>
                        </a:rPr>
                        <a:t>Sloc- "4150 / 4100 / 4000" - Starting with 4, it's the real stock</a:t>
                      </a:r>
                      <a:endParaRPr lang="en-US" sz="1200">
                        <a:effectLst/>
                      </a:endParaRP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88409917"/>
                  </a:ext>
                </a:extLst>
              </a:tr>
              <a:tr h="172959">
                <a:tc>
                  <a:txBody>
                    <a:bodyPr/>
                    <a:lstStyle/>
                    <a:p>
                      <a:pPr marL="0" marR="0" fontAlgn="t">
                        <a:spcBef>
                          <a:spcPts val="0"/>
                        </a:spcBef>
                        <a:spcAft>
                          <a:spcPts val="0"/>
                        </a:spcAft>
                      </a:pPr>
                      <a:r>
                        <a:rPr lang="en-US" sz="900">
                          <a:effectLst/>
                          <a:latin typeface="Calibri" panose="020F0502020204030204" pitchFamily="34" charset="0"/>
                        </a:rPr>
                        <a:t>ME0M</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Look for the </a:t>
                      </a:r>
                      <a:r>
                        <a:rPr lang="en-US" sz="900" b="1">
                          <a:effectLst/>
                          <a:latin typeface="Calibri" panose="020F0502020204030204" pitchFamily="34" charset="0"/>
                        </a:rPr>
                        <a:t>active</a:t>
                      </a:r>
                      <a:r>
                        <a:rPr lang="en-US" sz="900">
                          <a:effectLst/>
                          <a:latin typeface="Calibri" panose="020F0502020204030204" pitchFamily="34" charset="0"/>
                        </a:rPr>
                        <a:t> material number out of a batch</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53087753"/>
                  </a:ext>
                </a:extLst>
              </a:tr>
              <a:tr h="172959">
                <a:tc>
                  <a:txBody>
                    <a:bodyPr/>
                    <a:lstStyle/>
                    <a:p>
                      <a:pPr marL="0" marR="0" fontAlgn="t">
                        <a:spcBef>
                          <a:spcPts val="0"/>
                        </a:spcBef>
                        <a:spcAft>
                          <a:spcPts val="0"/>
                        </a:spcAft>
                      </a:pPr>
                      <a:r>
                        <a:rPr lang="en-US" sz="900">
                          <a:effectLst/>
                          <a:latin typeface="Calibri" panose="020F0502020204030204" pitchFamily="34" charset="0"/>
                        </a:rPr>
                        <a:t>MCBE</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Annual Usage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59420401"/>
                  </a:ext>
                </a:extLst>
              </a:tr>
              <a:tr h="172959">
                <a:tc>
                  <a:txBody>
                    <a:bodyPr/>
                    <a:lstStyle/>
                    <a:p>
                      <a:pPr marL="0" marR="0" fontAlgn="t">
                        <a:spcBef>
                          <a:spcPts val="0"/>
                        </a:spcBef>
                        <a:spcAft>
                          <a:spcPts val="0"/>
                        </a:spcAft>
                      </a:pPr>
                      <a:r>
                        <a:rPr lang="en-US" sz="900">
                          <a:effectLst/>
                          <a:latin typeface="Calibri" panose="020F0502020204030204" pitchFamily="34" charset="0"/>
                        </a:rPr>
                        <a:t>CS12</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BOM</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07264710"/>
                  </a:ext>
                </a:extLst>
              </a:tr>
              <a:tr h="172959">
                <a:tc>
                  <a:txBody>
                    <a:bodyPr/>
                    <a:lstStyle/>
                    <a:p>
                      <a:pPr marL="0" marR="0" fontAlgn="t">
                        <a:spcBef>
                          <a:spcPts val="0"/>
                        </a:spcBef>
                        <a:spcAft>
                          <a:spcPts val="0"/>
                        </a:spcAft>
                      </a:pPr>
                      <a:r>
                        <a:rPr lang="en-US" sz="900">
                          <a:effectLst/>
                          <a:latin typeface="Calibri" panose="020F0502020204030204" pitchFamily="34" charset="0"/>
                        </a:rPr>
                        <a:t>CS15</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BOM hacia arriba</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94950731"/>
                  </a:ext>
                </a:extLst>
              </a:tr>
              <a:tr h="172959">
                <a:tc>
                  <a:txBody>
                    <a:bodyPr/>
                    <a:lstStyle/>
                    <a:p>
                      <a:pPr marL="0" marR="0" fontAlgn="t">
                        <a:spcBef>
                          <a:spcPts val="0"/>
                        </a:spcBef>
                        <a:spcAft>
                          <a:spcPts val="0"/>
                        </a:spcAft>
                      </a:pPr>
                      <a:r>
                        <a:rPr lang="en-US" sz="900">
                          <a:effectLst/>
                          <a:latin typeface="Calibri" panose="020F0502020204030204" pitchFamily="34" charset="0"/>
                        </a:rPr>
                        <a:t>SQ00</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Calibri" panose="020F0502020204030204" pitchFamily="34" charset="0"/>
                        </a:rPr>
                        <a:t>Report for blocked PN, ABC, Inhouse or bought</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effectLst/>
                          <a:latin typeface="Calibri" panose="020F0502020204030204" pitchFamily="34" charset="0"/>
                        </a:rPr>
                        <a:t> </a:t>
                      </a:r>
                    </a:p>
                  </a:txBody>
                  <a:tcPr marL="29386" marR="29386" marT="29386" marB="2938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21264054"/>
                  </a:ext>
                </a:extLst>
              </a:tr>
            </a:tbl>
          </a:graphicData>
        </a:graphic>
      </p:graphicFrame>
    </p:spTree>
    <p:extLst>
      <p:ext uri="{BB962C8B-B14F-4D97-AF65-F5344CB8AC3E}">
        <p14:creationId xmlns:p14="http://schemas.microsoft.com/office/powerpoint/2010/main" val="138029833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92CD8E-A58D-4D05-9937-CE7ACE94144F}"/>
              </a:ext>
            </a:extLst>
          </p:cNvPr>
          <p:cNvSpPr>
            <a:spLocks noGrp="1"/>
          </p:cNvSpPr>
          <p:nvPr>
            <p:ph type="sldNum" sz="quarter" idx="4"/>
          </p:nvPr>
        </p:nvSpPr>
        <p:spPr/>
        <p:txBody>
          <a:bodyPr/>
          <a:lstStyle/>
          <a:p>
            <a:r>
              <a:rPr lang="en-US"/>
              <a:t>Page </a:t>
            </a:r>
            <a:fld id="{5A9C12DC-491F-9444-86A2-13AC5C62A2FC}" type="slidenum">
              <a:rPr lang="en-US" smtClean="0"/>
              <a:pPr/>
              <a:t>25</a:t>
            </a:fld>
            <a:endParaRPr lang="en-US" dirty="0"/>
          </a:p>
        </p:txBody>
      </p:sp>
      <p:sp>
        <p:nvSpPr>
          <p:cNvPr id="3" name="Footer Placeholder 2">
            <a:extLst>
              <a:ext uri="{FF2B5EF4-FFF2-40B4-BE49-F238E27FC236}">
                <a16:creationId xmlns:a16="http://schemas.microsoft.com/office/drawing/2014/main" id="{AFB701F2-C9A1-4162-951B-1F930EF16006}"/>
              </a:ext>
            </a:extLst>
          </p:cNvPr>
          <p:cNvSpPr>
            <a:spLocks noGrp="1"/>
          </p:cNvSpPr>
          <p:nvPr>
            <p:ph type="ftr" sz="quarter" idx="3"/>
          </p:nvPr>
        </p:nvSpPr>
        <p:spPr/>
        <p:txBody>
          <a:bodyPr/>
          <a:lstStyle/>
          <a:p>
            <a:r>
              <a:rPr lang="en-US"/>
              <a:t>Confidential Property of Schneider Electric |</a:t>
            </a:r>
            <a:endParaRPr lang="en-US" dirty="0"/>
          </a:p>
        </p:txBody>
      </p:sp>
      <p:sp>
        <p:nvSpPr>
          <p:cNvPr id="6" name="TextBox 5">
            <a:extLst>
              <a:ext uri="{FF2B5EF4-FFF2-40B4-BE49-F238E27FC236}">
                <a16:creationId xmlns:a16="http://schemas.microsoft.com/office/drawing/2014/main" id="{DEE3ED98-0D11-47A8-A005-503880FA3686}"/>
              </a:ext>
            </a:extLst>
          </p:cNvPr>
          <p:cNvSpPr txBox="1"/>
          <p:nvPr/>
        </p:nvSpPr>
        <p:spPr>
          <a:xfrm>
            <a:off x="182839" y="795130"/>
            <a:ext cx="3454883" cy="3406061"/>
          </a:xfrm>
          <a:prstGeom prst="rect">
            <a:avLst/>
          </a:prstGeom>
          <a:noFill/>
          <a:ln>
            <a:noFill/>
          </a:ln>
        </p:spPr>
        <p:txBody>
          <a:bodyPr wrap="square" rtlCol="0">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Transportation Cost:</a:t>
            </a:r>
          </a:p>
          <a:p>
            <a:pPr marL="742934" lvl="1"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Timothy Kent</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Import/Export Impacts:</a:t>
            </a:r>
          </a:p>
          <a:p>
            <a:pPr marL="742934" lvl="1"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Sergio Acosta, Javier Mejia</a:t>
            </a:r>
          </a:p>
          <a:p>
            <a:pPr marL="285750"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Engineering Contact:</a:t>
            </a:r>
          </a:p>
          <a:p>
            <a:pPr marL="742934" lvl="1"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Manuel Solis</a:t>
            </a:r>
          </a:p>
          <a:p>
            <a:pPr marL="742934" lvl="1" indent="-285750" algn="just">
              <a:spcBef>
                <a:spcPts val="500"/>
              </a:spcBef>
              <a:spcAft>
                <a:spcPts val="500"/>
              </a:spcAft>
              <a:buClr>
                <a:schemeClr val="bg2"/>
              </a:buClr>
              <a:buFont typeface="Arial" panose="020B0604020202020204" pitchFamily="34" charset="0"/>
              <a:buChar cha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Quality Contact</a:t>
            </a:r>
          </a:p>
          <a:p>
            <a:pPr marL="742934" lvl="1"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Ricardo Gongora</a:t>
            </a:r>
          </a:p>
        </p:txBody>
      </p:sp>
      <p:sp>
        <p:nvSpPr>
          <p:cNvPr id="7" name="Arrow: Pentagon 6">
            <a:extLst>
              <a:ext uri="{FF2B5EF4-FFF2-40B4-BE49-F238E27FC236}">
                <a16:creationId xmlns:a16="http://schemas.microsoft.com/office/drawing/2014/main" id="{0464BF7F-458C-486C-9189-07A545F50208}"/>
              </a:ext>
            </a:extLst>
          </p:cNvPr>
          <p:cNvSpPr/>
          <p:nvPr/>
        </p:nvSpPr>
        <p:spPr>
          <a:xfrm>
            <a:off x="0" y="73715"/>
            <a:ext cx="3162300" cy="552784"/>
          </a:xfrm>
          <a:prstGeom prst="homePlate">
            <a:avLst/>
          </a:prstGeom>
          <a:solidFill>
            <a:srgbClr val="CC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Contact Information</a:t>
            </a:r>
          </a:p>
        </p:txBody>
      </p:sp>
      <p:sp>
        <p:nvSpPr>
          <p:cNvPr id="8" name="TextBox 7">
            <a:extLst>
              <a:ext uri="{FF2B5EF4-FFF2-40B4-BE49-F238E27FC236}">
                <a16:creationId xmlns:a16="http://schemas.microsoft.com/office/drawing/2014/main" id="{F67DEC62-9906-4BBD-AB4C-64C4C48404D8}"/>
              </a:ext>
            </a:extLst>
          </p:cNvPr>
          <p:cNvSpPr txBox="1"/>
          <p:nvPr/>
        </p:nvSpPr>
        <p:spPr>
          <a:xfrm>
            <a:off x="5436704" y="3860492"/>
            <a:ext cx="3454883" cy="646331"/>
          </a:xfrm>
          <a:prstGeom prst="rect">
            <a:avLst/>
          </a:prstGeom>
          <a:noFill/>
          <a:ln>
            <a:noFill/>
          </a:ln>
        </p:spPr>
        <p:txBody>
          <a:bodyPr wrap="square" rtlCol="0">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rgbClr val="FF0000"/>
                </a:solidFill>
                <a:latin typeface="Arial"/>
                <a:cs typeface="Arial"/>
              </a:rPr>
              <a:t>Note: Contact information is solely for reference.  Different actors may be involved in different projects</a:t>
            </a:r>
          </a:p>
        </p:txBody>
      </p:sp>
    </p:spTree>
    <p:extLst>
      <p:ext uri="{BB962C8B-B14F-4D97-AF65-F5344CB8AC3E}">
        <p14:creationId xmlns:p14="http://schemas.microsoft.com/office/powerpoint/2010/main" val="329859759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26</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881857"/>
            <a:ext cx="8679570" cy="3176589"/>
          </a:xfrm>
        </p:spPr>
        <p:txBody>
          <a:bodyPr/>
          <a:lstStyle/>
          <a:p>
            <a:r>
              <a:rPr lang="en-US" dirty="0">
                <a:hlinkClick r:id="rId3"/>
              </a:rPr>
              <a:t>Box tool training</a:t>
            </a:r>
          </a:p>
          <a:p>
            <a:endParaRPr lang="en-US" dirty="0">
              <a:hlinkClick r:id="rId3"/>
            </a:endParaRPr>
          </a:p>
          <a:p>
            <a:endParaRPr lang="en-US" dirty="0">
              <a:hlinkClick r:id="rId3"/>
            </a:endParaRPr>
          </a:p>
          <a:p>
            <a:pPr algn="ctr"/>
            <a:r>
              <a:rPr lang="en-US" dirty="0">
                <a:hlinkClick r:id="rId3"/>
              </a:rPr>
              <a:t>https://schneider-electric.box.com/s/rm3r0ooskdd7217j51aff8u607j4vwbl</a:t>
            </a:r>
            <a:endParaRPr lang="en-US" dirty="0"/>
          </a:p>
        </p:txBody>
      </p:sp>
      <p:sp>
        <p:nvSpPr>
          <p:cNvPr id="6" name="Text Placeholder 5"/>
          <p:cNvSpPr>
            <a:spLocks noGrp="1"/>
          </p:cNvSpPr>
          <p:nvPr>
            <p:ph type="body" sz="quarter" idx="32"/>
          </p:nvPr>
        </p:nvSpPr>
        <p:spPr/>
        <p:txBody>
          <a:bodyPr/>
          <a:lstStyle/>
          <a:p>
            <a:r>
              <a:rPr lang="en-US" dirty="0"/>
              <a:t>PCR</a:t>
            </a:r>
          </a:p>
        </p:txBody>
      </p:sp>
    </p:spTree>
    <p:extLst>
      <p:ext uri="{BB962C8B-B14F-4D97-AF65-F5344CB8AC3E}">
        <p14:creationId xmlns:p14="http://schemas.microsoft.com/office/powerpoint/2010/main" val="2664770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MOVE</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345517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28</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algn="ctr"/>
            <a:endParaRPr lang="en-US" dirty="0"/>
          </a:p>
          <a:p>
            <a:pPr algn="ctr"/>
            <a:endParaRPr lang="en-US" dirty="0"/>
          </a:p>
          <a:p>
            <a:pPr algn="ctr"/>
            <a:endParaRPr lang="en-US" dirty="0"/>
          </a:p>
          <a:p>
            <a:pPr algn="ctr"/>
            <a:r>
              <a:rPr lang="en-US" dirty="0"/>
              <a:t>https://schneider-electric.app.box.com/s/lnp4gvsg533ssww4ajqd7rn34hxcpjsz</a:t>
            </a:r>
          </a:p>
        </p:txBody>
      </p:sp>
      <p:sp>
        <p:nvSpPr>
          <p:cNvPr id="6" name="Text Placeholder 5"/>
          <p:cNvSpPr>
            <a:spLocks noGrp="1"/>
          </p:cNvSpPr>
          <p:nvPr>
            <p:ph type="body" sz="quarter" idx="32"/>
          </p:nvPr>
        </p:nvSpPr>
        <p:spPr/>
        <p:txBody>
          <a:bodyPr/>
          <a:lstStyle/>
          <a:p>
            <a:r>
              <a:rPr lang="es-MX" dirty="0"/>
              <a:t>MOVE TOOL</a:t>
            </a:r>
            <a:endParaRPr lang="en-US" dirty="0"/>
          </a:p>
        </p:txBody>
      </p:sp>
      <p:sp>
        <p:nvSpPr>
          <p:cNvPr id="7" name="Text Placeholder 6"/>
          <p:cNvSpPr>
            <a:spLocks noGrp="1"/>
          </p:cNvSpPr>
          <p:nvPr>
            <p:ph type="body" sz="quarter" idx="33"/>
          </p:nvPr>
        </p:nvSpPr>
        <p:spPr/>
        <p:txBody>
          <a:bodyPr/>
          <a:lstStyle/>
          <a:p>
            <a:r>
              <a:rPr lang="es-MX" dirty="0"/>
              <a:t>Link to MOVE Tool</a:t>
            </a:r>
            <a:endParaRPr lang="en-US" dirty="0"/>
          </a:p>
        </p:txBody>
      </p:sp>
    </p:spTree>
    <p:extLst>
      <p:ext uri="{BB962C8B-B14F-4D97-AF65-F5344CB8AC3E}">
        <p14:creationId xmlns:p14="http://schemas.microsoft.com/office/powerpoint/2010/main" val="1860091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29</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r>
              <a:rPr lang="en-US" b="1" dirty="0"/>
              <a:t>MOVE: Introduction to MOVE</a:t>
            </a:r>
          </a:p>
          <a:p>
            <a:r>
              <a:rPr lang="en-US" dirty="0"/>
              <a:t>Course code: GSCPURD000101</a:t>
            </a:r>
          </a:p>
          <a:p>
            <a:endParaRPr lang="es-MX" b="1" dirty="0"/>
          </a:p>
          <a:p>
            <a:r>
              <a:rPr lang="en-US" b="1" dirty="0"/>
              <a:t>MOVE: Approving Lines in MOVE</a:t>
            </a:r>
          </a:p>
          <a:p>
            <a:r>
              <a:rPr lang="en-US" dirty="0"/>
              <a:t>Course Code: GSCPURD0001014</a:t>
            </a:r>
            <a:endParaRPr lang="es-MX" b="1" dirty="0"/>
          </a:p>
          <a:p>
            <a:endParaRPr lang="es-MX" dirty="0"/>
          </a:p>
          <a:p>
            <a:r>
              <a:rPr lang="en-US" b="1" dirty="0"/>
              <a:t>MOVE: Mass Upload in MOVE</a:t>
            </a:r>
          </a:p>
          <a:p>
            <a:r>
              <a:rPr lang="en-US" dirty="0"/>
              <a:t>Course Code:GSCPURD0001012</a:t>
            </a:r>
          </a:p>
        </p:txBody>
      </p:sp>
      <p:sp>
        <p:nvSpPr>
          <p:cNvPr id="6" name="Text Placeholder 5"/>
          <p:cNvSpPr>
            <a:spLocks noGrp="1"/>
          </p:cNvSpPr>
          <p:nvPr>
            <p:ph type="body" sz="quarter" idx="32"/>
          </p:nvPr>
        </p:nvSpPr>
        <p:spPr/>
        <p:txBody>
          <a:bodyPr/>
          <a:lstStyle/>
          <a:p>
            <a:r>
              <a:rPr lang="es-MX" dirty="0"/>
              <a:t>MOVE TOOL</a:t>
            </a:r>
            <a:endParaRPr lang="en-US" dirty="0"/>
          </a:p>
        </p:txBody>
      </p:sp>
      <p:sp>
        <p:nvSpPr>
          <p:cNvPr id="7" name="Text Placeholder 6"/>
          <p:cNvSpPr>
            <a:spLocks noGrp="1"/>
          </p:cNvSpPr>
          <p:nvPr>
            <p:ph type="body" sz="quarter" idx="33"/>
          </p:nvPr>
        </p:nvSpPr>
        <p:spPr/>
        <p:txBody>
          <a:bodyPr/>
          <a:lstStyle/>
          <a:p>
            <a:r>
              <a:rPr lang="es-MX" dirty="0"/>
              <a:t>My learning link </a:t>
            </a:r>
            <a:r>
              <a:rPr lang="es-MX" dirty="0" err="1"/>
              <a:t>courses</a:t>
            </a:r>
            <a:endParaRPr lang="en-US" dirty="0"/>
          </a:p>
        </p:txBody>
      </p:sp>
    </p:spTree>
    <p:extLst>
      <p:ext uri="{BB962C8B-B14F-4D97-AF65-F5344CB8AC3E}">
        <p14:creationId xmlns:p14="http://schemas.microsoft.com/office/powerpoint/2010/main" val="181532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PCR</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95682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MOVE DASHBOARD</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3485127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31</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1235075"/>
            <a:ext cx="8679570" cy="3176589"/>
          </a:xfrm>
        </p:spPr>
        <p:txBody>
          <a:bodyPr/>
          <a:lstStyle/>
          <a:p>
            <a:endParaRPr lang="en-US" dirty="0"/>
          </a:p>
          <a:p>
            <a:r>
              <a:rPr lang="en-US" dirty="0"/>
              <a:t>1.-Go to the next link  </a:t>
            </a:r>
            <a:r>
              <a:rPr lang="en-US" dirty="0">
                <a:hlinkClick r:id="rId3"/>
              </a:rPr>
              <a:t>http://10.166.11.230/SPPL/welcome.aspx</a:t>
            </a:r>
            <a:endParaRPr lang="en-US" dirty="0"/>
          </a:p>
          <a:p>
            <a:endParaRPr lang="en-US" dirty="0"/>
          </a:p>
          <a:p>
            <a:r>
              <a:rPr lang="en-US" dirty="0"/>
              <a:t>2.- Select the MOVE dashboard</a:t>
            </a:r>
          </a:p>
          <a:p>
            <a:endParaRPr lang="en-US" dirty="0"/>
          </a:p>
          <a:p>
            <a:r>
              <a:rPr lang="en-US" dirty="0"/>
              <a:t>3.- The MOVE dashboard is a tool to see a summary of the information contained in one idea</a:t>
            </a:r>
          </a:p>
          <a:p>
            <a:pPr algn="ctr"/>
            <a:endParaRPr lang="en-US" dirty="0"/>
          </a:p>
        </p:txBody>
      </p:sp>
      <p:sp>
        <p:nvSpPr>
          <p:cNvPr id="6" name="Text Placeholder 5"/>
          <p:cNvSpPr>
            <a:spLocks noGrp="1"/>
          </p:cNvSpPr>
          <p:nvPr>
            <p:ph type="body" sz="quarter" idx="32"/>
          </p:nvPr>
        </p:nvSpPr>
        <p:spPr/>
        <p:txBody>
          <a:bodyPr/>
          <a:lstStyle/>
          <a:p>
            <a:r>
              <a:rPr lang="es-MX" dirty="0"/>
              <a:t>MOVE DASHBOARD</a:t>
            </a:r>
            <a:endParaRPr lang="en-US" dirty="0"/>
          </a:p>
        </p:txBody>
      </p:sp>
      <p:sp>
        <p:nvSpPr>
          <p:cNvPr id="7" name="Text Placeholder 6"/>
          <p:cNvSpPr>
            <a:spLocks noGrp="1"/>
          </p:cNvSpPr>
          <p:nvPr>
            <p:ph type="body" sz="quarter" idx="33"/>
          </p:nvPr>
        </p:nvSpPr>
        <p:spPr/>
        <p:txBody>
          <a:bodyPr/>
          <a:lstStyle/>
          <a:p>
            <a:endParaRPr lang="en-US" dirty="0"/>
          </a:p>
        </p:txBody>
      </p:sp>
    </p:spTree>
    <p:extLst>
      <p:ext uri="{BB962C8B-B14F-4D97-AF65-F5344CB8AC3E}">
        <p14:creationId xmlns:p14="http://schemas.microsoft.com/office/powerpoint/2010/main" val="156003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1917699"/>
            <a:ext cx="8679570" cy="2493965"/>
          </a:xfrm>
        </p:spPr>
        <p:txBody>
          <a:bodyPr/>
          <a:lstStyle/>
          <a:p>
            <a:endParaRPr lang="es-MX" dirty="0"/>
          </a:p>
          <a:p>
            <a:r>
              <a:rPr lang="es-MX" dirty="0"/>
              <a:t>1.- You need to </a:t>
            </a:r>
            <a:r>
              <a:rPr lang="es-MX" dirty="0" err="1"/>
              <a:t>select</a:t>
            </a:r>
            <a:r>
              <a:rPr lang="es-MX" dirty="0"/>
              <a:t> the </a:t>
            </a:r>
            <a:r>
              <a:rPr lang="es-MX" dirty="0" err="1"/>
              <a:t>filters</a:t>
            </a:r>
            <a:r>
              <a:rPr lang="es-MX" dirty="0"/>
              <a:t> you need , </a:t>
            </a:r>
            <a:r>
              <a:rPr lang="es-MX" dirty="0" err="1"/>
              <a:t>between</a:t>
            </a:r>
            <a:r>
              <a:rPr lang="es-MX" dirty="0"/>
              <a:t> the </a:t>
            </a:r>
            <a:r>
              <a:rPr lang="es-MX" dirty="0" err="1"/>
              <a:t>options</a:t>
            </a:r>
            <a:r>
              <a:rPr lang="es-MX" dirty="0"/>
              <a:t>.</a:t>
            </a:r>
          </a:p>
          <a:p>
            <a:r>
              <a:rPr lang="es-MX" dirty="0"/>
              <a:t>2.- In show more </a:t>
            </a:r>
            <a:r>
              <a:rPr lang="es-MX" dirty="0" err="1"/>
              <a:t>filters</a:t>
            </a:r>
            <a:r>
              <a:rPr lang="es-MX" dirty="0"/>
              <a:t>, you will </a:t>
            </a:r>
            <a:r>
              <a:rPr lang="es-MX" dirty="0" err="1"/>
              <a:t>find</a:t>
            </a:r>
            <a:r>
              <a:rPr lang="es-MX" dirty="0"/>
              <a:t> more </a:t>
            </a:r>
            <a:r>
              <a:rPr lang="es-MX" dirty="0" err="1"/>
              <a:t>options</a:t>
            </a:r>
            <a:r>
              <a:rPr lang="es-MX" dirty="0"/>
              <a:t> </a:t>
            </a:r>
          </a:p>
          <a:p>
            <a:endParaRPr lang="en-US" dirty="0"/>
          </a:p>
        </p:txBody>
      </p:sp>
      <p:sp>
        <p:nvSpPr>
          <p:cNvPr id="6" name="Text Placeholder 5"/>
          <p:cNvSpPr>
            <a:spLocks noGrp="1"/>
          </p:cNvSpPr>
          <p:nvPr>
            <p:ph type="body" sz="quarter" idx="32"/>
          </p:nvPr>
        </p:nvSpPr>
        <p:spPr/>
        <p:txBody>
          <a:bodyPr/>
          <a:lstStyle/>
          <a:p>
            <a:r>
              <a:rPr lang="es-MX" dirty="0"/>
              <a:t>MOVE DASHBOARD</a:t>
            </a:r>
            <a:endParaRPr lang="en-US" dirty="0"/>
          </a:p>
        </p:txBody>
      </p:sp>
      <p:sp>
        <p:nvSpPr>
          <p:cNvPr id="7" name="Text Placeholder 6"/>
          <p:cNvSpPr>
            <a:spLocks noGrp="1"/>
          </p:cNvSpPr>
          <p:nvPr>
            <p:ph type="body" sz="quarter" idx="33"/>
          </p:nvPr>
        </p:nvSpPr>
        <p:spPr/>
        <p:txBody>
          <a:bodyPr/>
          <a:lstStyle/>
          <a:p>
            <a:endParaRPr lang="en-US" dirty="0"/>
          </a:p>
        </p:txBody>
      </p:sp>
      <p:pic>
        <p:nvPicPr>
          <p:cNvPr id="2" name="Picture 1">
            <a:extLst>
              <a:ext uri="{FF2B5EF4-FFF2-40B4-BE49-F238E27FC236}">
                <a16:creationId xmlns:a16="http://schemas.microsoft.com/office/drawing/2014/main" id="{2666BFF3-DF9D-4C77-AE04-539A1144F0C3}"/>
              </a:ext>
            </a:extLst>
          </p:cNvPr>
          <p:cNvPicPr>
            <a:picLocks noChangeAspect="1"/>
          </p:cNvPicPr>
          <p:nvPr/>
        </p:nvPicPr>
        <p:blipFill>
          <a:blip r:embed="rId3"/>
          <a:stretch>
            <a:fillRect/>
          </a:stretch>
        </p:blipFill>
        <p:spPr>
          <a:xfrm>
            <a:off x="20198" y="683366"/>
            <a:ext cx="9144000" cy="1289601"/>
          </a:xfrm>
          <a:prstGeom prst="rect">
            <a:avLst/>
          </a:prstGeom>
        </p:spPr>
      </p:pic>
      <p:pic>
        <p:nvPicPr>
          <p:cNvPr id="8" name="Picture 7">
            <a:extLst>
              <a:ext uri="{FF2B5EF4-FFF2-40B4-BE49-F238E27FC236}">
                <a16:creationId xmlns:a16="http://schemas.microsoft.com/office/drawing/2014/main" id="{E1F473D3-4FF9-489D-85BA-CE4617CF0892}"/>
              </a:ext>
            </a:extLst>
          </p:cNvPr>
          <p:cNvPicPr>
            <a:picLocks noChangeAspect="1"/>
          </p:cNvPicPr>
          <p:nvPr/>
        </p:nvPicPr>
        <p:blipFill>
          <a:blip r:embed="rId4"/>
          <a:stretch>
            <a:fillRect/>
          </a:stretch>
        </p:blipFill>
        <p:spPr>
          <a:xfrm>
            <a:off x="20198" y="2888129"/>
            <a:ext cx="9144000" cy="1792941"/>
          </a:xfrm>
          <a:prstGeom prst="rect">
            <a:avLst/>
          </a:prstGeom>
        </p:spPr>
      </p:pic>
    </p:spTree>
    <p:extLst>
      <p:ext uri="{BB962C8B-B14F-4D97-AF65-F5344CB8AC3E}">
        <p14:creationId xmlns:p14="http://schemas.microsoft.com/office/powerpoint/2010/main" val="829311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1917699"/>
            <a:ext cx="8679570" cy="2493965"/>
          </a:xfrm>
        </p:spPr>
        <p:txBody>
          <a:bodyPr/>
          <a:lstStyle/>
          <a:p>
            <a:endParaRPr lang="es-MX" dirty="0"/>
          </a:p>
          <a:p>
            <a:r>
              <a:rPr lang="es-MX" dirty="0"/>
              <a:t>1.- You need to </a:t>
            </a:r>
            <a:r>
              <a:rPr lang="es-MX" dirty="0" err="1"/>
              <a:t>select</a:t>
            </a:r>
            <a:r>
              <a:rPr lang="es-MX" dirty="0"/>
              <a:t> the </a:t>
            </a:r>
            <a:r>
              <a:rPr lang="es-MX" dirty="0" err="1"/>
              <a:t>filters</a:t>
            </a:r>
            <a:r>
              <a:rPr lang="es-MX" dirty="0"/>
              <a:t> you need , </a:t>
            </a:r>
            <a:r>
              <a:rPr lang="es-MX" dirty="0" err="1"/>
              <a:t>between</a:t>
            </a:r>
            <a:r>
              <a:rPr lang="es-MX" dirty="0"/>
              <a:t> the </a:t>
            </a:r>
            <a:r>
              <a:rPr lang="es-MX" dirty="0" err="1"/>
              <a:t>options</a:t>
            </a:r>
            <a:r>
              <a:rPr lang="es-MX" dirty="0"/>
              <a:t>.</a:t>
            </a:r>
          </a:p>
          <a:p>
            <a:r>
              <a:rPr lang="es-MX" dirty="0"/>
              <a:t>2.- In show more </a:t>
            </a:r>
            <a:r>
              <a:rPr lang="es-MX" dirty="0" err="1"/>
              <a:t>filters</a:t>
            </a:r>
            <a:r>
              <a:rPr lang="es-MX" dirty="0"/>
              <a:t>, you will </a:t>
            </a:r>
            <a:r>
              <a:rPr lang="es-MX" dirty="0" err="1"/>
              <a:t>find</a:t>
            </a:r>
            <a:r>
              <a:rPr lang="es-MX" dirty="0"/>
              <a:t> more </a:t>
            </a:r>
            <a:r>
              <a:rPr lang="es-MX" dirty="0" err="1"/>
              <a:t>options</a:t>
            </a:r>
            <a:r>
              <a:rPr lang="es-MX" dirty="0"/>
              <a:t> </a:t>
            </a:r>
          </a:p>
          <a:p>
            <a:endParaRPr lang="en-US" dirty="0"/>
          </a:p>
        </p:txBody>
      </p:sp>
      <p:sp>
        <p:nvSpPr>
          <p:cNvPr id="6" name="Text Placeholder 5"/>
          <p:cNvSpPr>
            <a:spLocks noGrp="1"/>
          </p:cNvSpPr>
          <p:nvPr>
            <p:ph type="body" sz="quarter" idx="32"/>
          </p:nvPr>
        </p:nvSpPr>
        <p:spPr/>
        <p:txBody>
          <a:bodyPr/>
          <a:lstStyle/>
          <a:p>
            <a:r>
              <a:rPr lang="es-MX" dirty="0"/>
              <a:t>MOVE DASHBOARD</a:t>
            </a:r>
            <a:endParaRPr lang="en-US" dirty="0"/>
          </a:p>
        </p:txBody>
      </p:sp>
      <p:sp>
        <p:nvSpPr>
          <p:cNvPr id="7" name="Text Placeholder 6"/>
          <p:cNvSpPr>
            <a:spLocks noGrp="1"/>
          </p:cNvSpPr>
          <p:nvPr>
            <p:ph type="body" sz="quarter" idx="33"/>
          </p:nvPr>
        </p:nvSpPr>
        <p:spPr/>
        <p:txBody>
          <a:bodyPr/>
          <a:lstStyle/>
          <a:p>
            <a:endParaRPr lang="en-US" dirty="0"/>
          </a:p>
        </p:txBody>
      </p:sp>
      <p:pic>
        <p:nvPicPr>
          <p:cNvPr id="2" name="Picture 1">
            <a:extLst>
              <a:ext uri="{FF2B5EF4-FFF2-40B4-BE49-F238E27FC236}">
                <a16:creationId xmlns:a16="http://schemas.microsoft.com/office/drawing/2014/main" id="{2666BFF3-DF9D-4C77-AE04-539A1144F0C3}"/>
              </a:ext>
            </a:extLst>
          </p:cNvPr>
          <p:cNvPicPr>
            <a:picLocks noChangeAspect="1"/>
          </p:cNvPicPr>
          <p:nvPr/>
        </p:nvPicPr>
        <p:blipFill>
          <a:blip r:embed="rId3"/>
          <a:stretch>
            <a:fillRect/>
          </a:stretch>
        </p:blipFill>
        <p:spPr>
          <a:xfrm>
            <a:off x="20198" y="683366"/>
            <a:ext cx="9144000" cy="1289601"/>
          </a:xfrm>
          <a:prstGeom prst="rect">
            <a:avLst/>
          </a:prstGeom>
        </p:spPr>
      </p:pic>
      <p:pic>
        <p:nvPicPr>
          <p:cNvPr id="8" name="Picture 7">
            <a:extLst>
              <a:ext uri="{FF2B5EF4-FFF2-40B4-BE49-F238E27FC236}">
                <a16:creationId xmlns:a16="http://schemas.microsoft.com/office/drawing/2014/main" id="{E1F473D3-4FF9-489D-85BA-CE4617CF0892}"/>
              </a:ext>
            </a:extLst>
          </p:cNvPr>
          <p:cNvPicPr>
            <a:picLocks noChangeAspect="1"/>
          </p:cNvPicPr>
          <p:nvPr/>
        </p:nvPicPr>
        <p:blipFill>
          <a:blip r:embed="rId4"/>
          <a:stretch>
            <a:fillRect/>
          </a:stretch>
        </p:blipFill>
        <p:spPr>
          <a:xfrm>
            <a:off x="20198" y="2888129"/>
            <a:ext cx="9144000" cy="1792941"/>
          </a:xfrm>
          <a:prstGeom prst="rect">
            <a:avLst/>
          </a:prstGeom>
        </p:spPr>
      </p:pic>
    </p:spTree>
    <p:extLst>
      <p:ext uri="{BB962C8B-B14F-4D97-AF65-F5344CB8AC3E}">
        <p14:creationId xmlns:p14="http://schemas.microsoft.com/office/powerpoint/2010/main" val="664262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s-MX" dirty="0"/>
              <a:t>MOVE DASHBOARD</a:t>
            </a:r>
            <a:endParaRPr lang="en-US" dirty="0"/>
          </a:p>
        </p:txBody>
      </p:sp>
      <p:pic>
        <p:nvPicPr>
          <p:cNvPr id="11" name="Picture 10">
            <a:extLst>
              <a:ext uri="{FF2B5EF4-FFF2-40B4-BE49-F238E27FC236}">
                <a16:creationId xmlns:a16="http://schemas.microsoft.com/office/drawing/2014/main" id="{9CB845CA-6A9F-4384-A61B-B28AA9EC73E9}"/>
              </a:ext>
            </a:extLst>
          </p:cNvPr>
          <p:cNvPicPr>
            <a:picLocks noChangeAspect="1"/>
          </p:cNvPicPr>
          <p:nvPr/>
        </p:nvPicPr>
        <p:blipFill rotWithShape="1">
          <a:blip r:embed="rId3"/>
          <a:srcRect r="44531"/>
          <a:stretch/>
        </p:blipFill>
        <p:spPr>
          <a:xfrm>
            <a:off x="46434" y="1117276"/>
            <a:ext cx="9051131" cy="2566026"/>
          </a:xfrm>
          <a:prstGeom prst="rect">
            <a:avLst/>
          </a:prstGeom>
        </p:spPr>
      </p:pic>
    </p:spTree>
    <p:extLst>
      <p:ext uri="{BB962C8B-B14F-4D97-AF65-F5344CB8AC3E}">
        <p14:creationId xmlns:p14="http://schemas.microsoft.com/office/powerpoint/2010/main" val="366681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35</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s-MX" dirty="0"/>
              <a:t>MOVE DASHBOARD</a:t>
            </a:r>
            <a:endParaRPr lang="en-US" dirty="0"/>
          </a:p>
        </p:txBody>
      </p:sp>
      <p:pic>
        <p:nvPicPr>
          <p:cNvPr id="12" name="Picture 11">
            <a:extLst>
              <a:ext uri="{FF2B5EF4-FFF2-40B4-BE49-F238E27FC236}">
                <a16:creationId xmlns:a16="http://schemas.microsoft.com/office/drawing/2014/main" id="{9E96F39D-D6F3-4F43-A5CF-6A2F77B76638}"/>
              </a:ext>
            </a:extLst>
          </p:cNvPr>
          <p:cNvPicPr>
            <a:picLocks noChangeAspect="1"/>
          </p:cNvPicPr>
          <p:nvPr/>
        </p:nvPicPr>
        <p:blipFill rotWithShape="1">
          <a:blip r:embed="rId3"/>
          <a:srcRect l="55547"/>
          <a:stretch/>
        </p:blipFill>
        <p:spPr>
          <a:xfrm>
            <a:off x="85725" y="1011277"/>
            <a:ext cx="8929687" cy="3212748"/>
          </a:xfrm>
          <a:prstGeom prst="rect">
            <a:avLst/>
          </a:prstGeom>
        </p:spPr>
      </p:pic>
    </p:spTree>
    <p:extLst>
      <p:ext uri="{BB962C8B-B14F-4D97-AF65-F5344CB8AC3E}">
        <p14:creationId xmlns:p14="http://schemas.microsoft.com/office/powerpoint/2010/main" val="1161855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GPS</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104409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411A5F8-AF8A-4021-BA11-9C4F7C76CA4A}"/>
              </a:ext>
            </a:extLst>
          </p:cNvPr>
          <p:cNvSpPr>
            <a:spLocks noGrp="1"/>
          </p:cNvSpPr>
          <p:nvPr>
            <p:ph type="title"/>
          </p:nvPr>
        </p:nvSpPr>
        <p:spPr>
          <a:xfrm>
            <a:off x="258056" y="230188"/>
            <a:ext cx="8633531" cy="307777"/>
          </a:xfrm>
        </p:spPr>
        <p:txBody>
          <a:bodyPr/>
          <a:lstStyle/>
          <a:p>
            <a:r>
              <a:rPr lang="en-US" dirty="0"/>
              <a:t>3.1 Mandatory Templates: Charter</a:t>
            </a:r>
          </a:p>
        </p:txBody>
      </p:sp>
      <p:sp>
        <p:nvSpPr>
          <p:cNvPr id="27" name="Content Placeholder 26">
            <a:extLst>
              <a:ext uri="{FF2B5EF4-FFF2-40B4-BE49-F238E27FC236}">
                <a16:creationId xmlns:a16="http://schemas.microsoft.com/office/drawing/2014/main" id="{DC5724E3-6DC3-4D02-BE70-3DF3DE8679FB}"/>
              </a:ext>
            </a:extLst>
          </p:cNvPr>
          <p:cNvSpPr>
            <a:spLocks noGrp="1"/>
          </p:cNvSpPr>
          <p:nvPr>
            <p:ph sz="quarter" idx="17"/>
          </p:nvPr>
        </p:nvSpPr>
        <p:spPr>
          <a:xfrm>
            <a:off x="252412" y="1281383"/>
            <a:ext cx="5580062" cy="1405513"/>
          </a:xfrm>
        </p:spPr>
        <p:txBody>
          <a:bodyPr/>
          <a:lstStyle/>
          <a:p>
            <a:endParaRPr lang="en-US"/>
          </a:p>
        </p:txBody>
      </p:sp>
      <p:sp>
        <p:nvSpPr>
          <p:cNvPr id="2" name="Slide Number Placeholder 1">
            <a:extLst>
              <a:ext uri="{FF2B5EF4-FFF2-40B4-BE49-F238E27FC236}">
                <a16:creationId xmlns:a16="http://schemas.microsoft.com/office/drawing/2014/main" id="{869903DF-9AE2-4BAC-9FC0-B34964B706D8}"/>
              </a:ext>
            </a:extLst>
          </p:cNvPr>
          <p:cNvSpPr>
            <a:spLocks noGrp="1"/>
          </p:cNvSpPr>
          <p:nvPr>
            <p:ph type="sldNum" sz="quarter" idx="4"/>
          </p:nvPr>
        </p:nvSpPr>
        <p:spPr/>
        <p:txBody>
          <a:bodyPr/>
          <a:lstStyle/>
          <a:p>
            <a:r>
              <a:rPr lang="en-US"/>
              <a:t>Page </a:t>
            </a:r>
            <a:fld id="{5A9C12DC-491F-9444-86A2-13AC5C62A2FC}" type="slidenum">
              <a:rPr lang="en-US" smtClean="0"/>
              <a:pPr/>
              <a:t>37</a:t>
            </a:fld>
            <a:endParaRPr lang="en-US" dirty="0"/>
          </a:p>
        </p:txBody>
      </p:sp>
      <p:sp>
        <p:nvSpPr>
          <p:cNvPr id="3" name="Footer Placeholder 2">
            <a:extLst>
              <a:ext uri="{FF2B5EF4-FFF2-40B4-BE49-F238E27FC236}">
                <a16:creationId xmlns:a16="http://schemas.microsoft.com/office/drawing/2014/main" id="{8B1FEB57-503E-4F30-808F-9899337F2A25}"/>
              </a:ext>
            </a:extLst>
          </p:cNvPr>
          <p:cNvSpPr>
            <a:spLocks noGrp="1"/>
          </p:cNvSpPr>
          <p:nvPr>
            <p:ph type="ftr" sz="quarter" idx="3"/>
          </p:nvPr>
        </p:nvSpPr>
        <p:spPr/>
        <p:txBody>
          <a:bodyPr/>
          <a:lstStyle/>
          <a:p>
            <a:r>
              <a:rPr lang="en-US"/>
              <a:t>Confidential Property of Schneider Electric |</a:t>
            </a:r>
            <a:endParaRPr lang="en-US" dirty="0"/>
          </a:p>
        </p:txBody>
      </p:sp>
      <p:pic>
        <p:nvPicPr>
          <p:cNvPr id="4" name="Picture 3">
            <a:extLst>
              <a:ext uri="{FF2B5EF4-FFF2-40B4-BE49-F238E27FC236}">
                <a16:creationId xmlns:a16="http://schemas.microsoft.com/office/drawing/2014/main" id="{76189E2C-A0A6-4CA7-8F9A-DA010C3DA971}"/>
              </a:ext>
            </a:extLst>
          </p:cNvPr>
          <p:cNvPicPr>
            <a:picLocks noChangeAspect="1"/>
          </p:cNvPicPr>
          <p:nvPr/>
        </p:nvPicPr>
        <p:blipFill>
          <a:blip r:embed="rId2"/>
          <a:stretch>
            <a:fillRect/>
          </a:stretch>
        </p:blipFill>
        <p:spPr>
          <a:xfrm>
            <a:off x="248480" y="536153"/>
            <a:ext cx="8438321" cy="2597293"/>
          </a:xfrm>
          <a:prstGeom prst="rect">
            <a:avLst/>
          </a:prstGeom>
        </p:spPr>
      </p:pic>
      <p:sp>
        <p:nvSpPr>
          <p:cNvPr id="6" name="Oval 5">
            <a:extLst>
              <a:ext uri="{FF2B5EF4-FFF2-40B4-BE49-F238E27FC236}">
                <a16:creationId xmlns:a16="http://schemas.microsoft.com/office/drawing/2014/main" id="{EDD4C1EC-DF63-4BC2-9335-F5D5DDA0C44D}"/>
              </a:ext>
            </a:extLst>
          </p:cNvPr>
          <p:cNvSpPr/>
          <p:nvPr/>
        </p:nvSpPr>
        <p:spPr>
          <a:xfrm>
            <a:off x="751401" y="1350532"/>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7" name="Oval 6">
            <a:extLst>
              <a:ext uri="{FF2B5EF4-FFF2-40B4-BE49-F238E27FC236}">
                <a16:creationId xmlns:a16="http://schemas.microsoft.com/office/drawing/2014/main" id="{C51CC817-A24D-4CD7-AF35-AC78A9E5EFE1}"/>
              </a:ext>
            </a:extLst>
          </p:cNvPr>
          <p:cNvSpPr/>
          <p:nvPr/>
        </p:nvSpPr>
        <p:spPr>
          <a:xfrm>
            <a:off x="4581256" y="2028998"/>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8" name="Oval 7">
            <a:extLst>
              <a:ext uri="{FF2B5EF4-FFF2-40B4-BE49-F238E27FC236}">
                <a16:creationId xmlns:a16="http://schemas.microsoft.com/office/drawing/2014/main" id="{586DE8BA-B97D-42B9-B8E2-E8AD2C8017BF}"/>
              </a:ext>
            </a:extLst>
          </p:cNvPr>
          <p:cNvSpPr/>
          <p:nvPr/>
        </p:nvSpPr>
        <p:spPr>
          <a:xfrm>
            <a:off x="2174191" y="2817940"/>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D</a:t>
            </a:r>
          </a:p>
        </p:txBody>
      </p:sp>
      <p:sp>
        <p:nvSpPr>
          <p:cNvPr id="9" name="Rectangle 8">
            <a:extLst>
              <a:ext uri="{FF2B5EF4-FFF2-40B4-BE49-F238E27FC236}">
                <a16:creationId xmlns:a16="http://schemas.microsoft.com/office/drawing/2014/main" id="{2252F9BF-B99A-43EF-B46E-13A43D31A9ED}"/>
              </a:ext>
            </a:extLst>
          </p:cNvPr>
          <p:cNvSpPr/>
          <p:nvPr/>
        </p:nvSpPr>
        <p:spPr bwMode="auto">
          <a:xfrm>
            <a:off x="248479" y="2692050"/>
            <a:ext cx="7593495" cy="441396"/>
          </a:xfrm>
          <a:prstGeom prst="rect">
            <a:avLst/>
          </a:prstGeom>
          <a:noFill/>
          <a:ln w="19050" cap="flat" cmpd="sng" algn="ctr">
            <a:solidFill>
              <a:schemeClr val="tx1">
                <a:lumMod val="65000"/>
                <a:lumOff val="35000"/>
              </a:schemeClr>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1350" dirty="0">
              <a:solidFill>
                <a:schemeClr val="bg2"/>
              </a:solidFill>
              <a:latin typeface="Arial" charset="0"/>
            </a:endParaRPr>
          </a:p>
        </p:txBody>
      </p:sp>
      <p:sp>
        <p:nvSpPr>
          <p:cNvPr id="11" name="TextBox 10">
            <a:extLst>
              <a:ext uri="{FF2B5EF4-FFF2-40B4-BE49-F238E27FC236}">
                <a16:creationId xmlns:a16="http://schemas.microsoft.com/office/drawing/2014/main" id="{875BC755-D03C-4CC7-BF74-FCD586025507}"/>
              </a:ext>
            </a:extLst>
          </p:cNvPr>
          <p:cNvSpPr txBox="1"/>
          <p:nvPr/>
        </p:nvSpPr>
        <p:spPr>
          <a:xfrm>
            <a:off x="262109" y="3160784"/>
            <a:ext cx="8438322" cy="1754326"/>
          </a:xfrm>
          <a:prstGeom prst="rect">
            <a:avLst/>
          </a:prstGeom>
          <a:noFill/>
          <a:ln w="19050">
            <a:noFill/>
          </a:ln>
        </p:spPr>
        <p:txBody>
          <a:bodyPr wrap="square" rtlCol="0">
            <a:spAutoFit/>
          </a:bodyPr>
          <a:lstStyle/>
          <a:p>
            <a:r>
              <a:rPr lang="en-US" sz="900" dirty="0">
                <a:solidFill>
                  <a:schemeClr val="accent1"/>
                </a:solidFill>
              </a:rPr>
              <a:t>If you start a new initiative, you can auto-generate the number of your initiative. You can click Skip, if you already know the number, if you want to create a draft file or if you want to add it manually later. This functionality communicates with the Database. </a:t>
            </a:r>
          </a:p>
          <a:p>
            <a:endParaRPr lang="en-SG" sz="900" dirty="0">
              <a:solidFill>
                <a:schemeClr val="tx1">
                  <a:lumMod val="65000"/>
                  <a:lumOff val="35000"/>
                </a:schemeClr>
              </a:solidFill>
            </a:endParaRPr>
          </a:p>
          <a:p>
            <a:r>
              <a:rPr lang="en-SG" sz="900" dirty="0">
                <a:solidFill>
                  <a:schemeClr val="tx1">
                    <a:lumMod val="65000"/>
                    <a:lumOff val="35000"/>
                  </a:schemeClr>
                </a:solidFill>
              </a:rPr>
              <a:t>Choose your Domain group</a:t>
            </a:r>
          </a:p>
          <a:p>
            <a:endParaRPr lang="en-SG" sz="900" dirty="0">
              <a:solidFill>
                <a:schemeClr val="tx1">
                  <a:lumMod val="65000"/>
                  <a:lumOff val="35000"/>
                </a:schemeClr>
              </a:solidFill>
            </a:endParaRPr>
          </a:p>
          <a:p>
            <a:pPr fontAlgn="t"/>
            <a:r>
              <a:rPr lang="en-SG" sz="900" dirty="0">
                <a:solidFill>
                  <a:schemeClr val="tx1">
                    <a:lumMod val="65000"/>
                    <a:lumOff val="35000"/>
                  </a:schemeClr>
                </a:solidFill>
              </a:rPr>
              <a:t>Select the type of restriction to information: Public or Restricted. </a:t>
            </a:r>
            <a:br>
              <a:rPr lang="en-SG" sz="900" dirty="0">
                <a:solidFill>
                  <a:schemeClr val="tx1">
                    <a:lumMod val="65000"/>
                    <a:lumOff val="35000"/>
                  </a:schemeClr>
                </a:solidFill>
              </a:rPr>
            </a:br>
            <a:r>
              <a:rPr lang="en-SG" sz="900" dirty="0">
                <a:solidFill>
                  <a:schemeClr val="tx1">
                    <a:lumMod val="65000"/>
                    <a:lumOff val="35000"/>
                  </a:schemeClr>
                </a:solidFill>
              </a:rPr>
              <a:t>- </a:t>
            </a:r>
            <a:r>
              <a:rPr lang="en-SG" sz="900" b="1" dirty="0">
                <a:solidFill>
                  <a:schemeClr val="tx1">
                    <a:lumMod val="65000"/>
                    <a:lumOff val="35000"/>
                  </a:schemeClr>
                </a:solidFill>
              </a:rPr>
              <a:t>Public</a:t>
            </a:r>
            <a:r>
              <a:rPr lang="en-SG" sz="900" dirty="0">
                <a:solidFill>
                  <a:schemeClr val="tx1">
                    <a:lumMod val="65000"/>
                    <a:lumOff val="35000"/>
                  </a:schemeClr>
                </a:solidFill>
              </a:rPr>
              <a:t> access means that everyone that have access in the Box folder "Global SCLD Projects and Programs" can view your project information.</a:t>
            </a:r>
            <a:br>
              <a:rPr lang="en-SG" sz="900" dirty="0">
                <a:solidFill>
                  <a:schemeClr val="tx1">
                    <a:lumMod val="65000"/>
                    <a:lumOff val="35000"/>
                  </a:schemeClr>
                </a:solidFill>
              </a:rPr>
            </a:br>
            <a:r>
              <a:rPr lang="en-SG" sz="900" dirty="0">
                <a:solidFill>
                  <a:schemeClr val="tx1">
                    <a:lumMod val="65000"/>
                    <a:lumOff val="35000"/>
                  </a:schemeClr>
                </a:solidFill>
              </a:rPr>
              <a:t>- </a:t>
            </a:r>
            <a:r>
              <a:rPr lang="en-SG" sz="900" b="1" dirty="0">
                <a:solidFill>
                  <a:schemeClr val="tx1">
                    <a:lumMod val="65000"/>
                    <a:lumOff val="35000"/>
                  </a:schemeClr>
                </a:solidFill>
              </a:rPr>
              <a:t>Restricted</a:t>
            </a:r>
            <a:r>
              <a:rPr lang="en-SG" sz="900" dirty="0">
                <a:solidFill>
                  <a:schemeClr val="tx1">
                    <a:lumMod val="65000"/>
                    <a:lumOff val="35000"/>
                  </a:schemeClr>
                </a:solidFill>
              </a:rPr>
              <a:t> projects with confidential information, will have their data in a separate Master list (List of Project Data) which will be visible only by a specific group of people in Box. By </a:t>
            </a:r>
            <a:r>
              <a:rPr lang="en-SG" sz="900" b="1" dirty="0">
                <a:solidFill>
                  <a:schemeClr val="tx1">
                    <a:lumMod val="65000"/>
                    <a:lumOff val="35000"/>
                  </a:schemeClr>
                </a:solidFill>
              </a:rPr>
              <a:t>default</a:t>
            </a:r>
            <a:r>
              <a:rPr lang="en-SG" sz="900" dirty="0">
                <a:solidFill>
                  <a:schemeClr val="tx1">
                    <a:lumMod val="65000"/>
                    <a:lumOff val="35000"/>
                  </a:schemeClr>
                </a:solidFill>
              </a:rPr>
              <a:t>, every project has a </a:t>
            </a:r>
            <a:r>
              <a:rPr lang="en-SG" sz="900" b="1" dirty="0">
                <a:solidFill>
                  <a:schemeClr val="tx1">
                    <a:lumMod val="65000"/>
                    <a:lumOff val="35000"/>
                  </a:schemeClr>
                </a:solidFill>
              </a:rPr>
              <a:t>public access.</a:t>
            </a:r>
            <a:br>
              <a:rPr lang="en-SG" sz="900" dirty="0">
                <a:solidFill>
                  <a:schemeClr val="tx1">
                    <a:lumMod val="65000"/>
                    <a:lumOff val="35000"/>
                  </a:schemeClr>
                </a:solidFill>
              </a:rPr>
            </a:br>
            <a:endParaRPr lang="en-SG" sz="900" dirty="0">
              <a:solidFill>
                <a:schemeClr val="tx1">
                  <a:lumMod val="65000"/>
                  <a:lumOff val="35000"/>
                </a:schemeClr>
              </a:solidFill>
            </a:endParaRPr>
          </a:p>
          <a:p>
            <a:pPr fontAlgn="t"/>
            <a:r>
              <a:rPr lang="en-US" sz="900" b="1" dirty="0">
                <a:solidFill>
                  <a:schemeClr val="tx1">
                    <a:lumMod val="65000"/>
                    <a:lumOff val="35000"/>
                  </a:schemeClr>
                </a:solidFill>
              </a:rPr>
              <a:t>Select “Y” only if you have Schneider Digital Requirements. </a:t>
            </a:r>
            <a:r>
              <a:rPr lang="en-US" sz="900" dirty="0">
                <a:solidFill>
                  <a:schemeClr val="tx1">
                    <a:lumMod val="65000"/>
                    <a:lumOff val="35000"/>
                  </a:schemeClr>
                </a:solidFill>
              </a:rPr>
              <a:t>Depending on the project/program you will need Schneider Digital effort (</a:t>
            </a:r>
            <a:r>
              <a:rPr lang="en-SG" sz="900" dirty="0">
                <a:solidFill>
                  <a:schemeClr val="tx1">
                    <a:lumMod val="65000"/>
                    <a:lumOff val="35000"/>
                  </a:schemeClr>
                </a:solidFill>
              </a:rPr>
              <a:t>e.g. SAP change, EDI, new software, </a:t>
            </a:r>
            <a:r>
              <a:rPr lang="en-SG" sz="900" dirty="0" err="1">
                <a:solidFill>
                  <a:schemeClr val="tx1">
                    <a:lumMod val="65000"/>
                    <a:lumOff val="35000"/>
                  </a:schemeClr>
                </a:solidFill>
              </a:rPr>
              <a:t>etc</a:t>
            </a:r>
            <a:r>
              <a:rPr lang="en-US" sz="900" dirty="0">
                <a:solidFill>
                  <a:schemeClr val="tx1">
                    <a:lumMod val="65000"/>
                    <a:lumOff val="35000"/>
                  </a:schemeClr>
                </a:solidFill>
              </a:rPr>
              <a:t>) or IT budget and/or resources or you won’t need them.</a:t>
            </a:r>
          </a:p>
        </p:txBody>
      </p:sp>
      <p:sp>
        <p:nvSpPr>
          <p:cNvPr id="12" name="Oval 11">
            <a:extLst>
              <a:ext uri="{FF2B5EF4-FFF2-40B4-BE49-F238E27FC236}">
                <a16:creationId xmlns:a16="http://schemas.microsoft.com/office/drawing/2014/main" id="{AEB57BA6-0227-4F45-AE5F-CDC56CA1A644}"/>
              </a:ext>
            </a:extLst>
          </p:cNvPr>
          <p:cNvSpPr/>
          <p:nvPr/>
        </p:nvSpPr>
        <p:spPr>
          <a:xfrm>
            <a:off x="109397" y="3312386"/>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14" name="Oval 13">
            <a:extLst>
              <a:ext uri="{FF2B5EF4-FFF2-40B4-BE49-F238E27FC236}">
                <a16:creationId xmlns:a16="http://schemas.microsoft.com/office/drawing/2014/main" id="{6B993591-A0A6-4980-819D-E9DE91FDC48F}"/>
              </a:ext>
            </a:extLst>
          </p:cNvPr>
          <p:cNvSpPr/>
          <p:nvPr/>
        </p:nvSpPr>
        <p:spPr>
          <a:xfrm>
            <a:off x="109397" y="3946786"/>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15" name="Oval 14">
            <a:extLst>
              <a:ext uri="{FF2B5EF4-FFF2-40B4-BE49-F238E27FC236}">
                <a16:creationId xmlns:a16="http://schemas.microsoft.com/office/drawing/2014/main" id="{A643BD42-3437-485F-8D26-519D4A37B67F}"/>
              </a:ext>
            </a:extLst>
          </p:cNvPr>
          <p:cNvSpPr/>
          <p:nvPr/>
        </p:nvSpPr>
        <p:spPr>
          <a:xfrm>
            <a:off x="109397" y="4570404"/>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D</a:t>
            </a:r>
          </a:p>
        </p:txBody>
      </p:sp>
      <p:sp>
        <p:nvSpPr>
          <p:cNvPr id="16" name="TextBox 15">
            <a:extLst>
              <a:ext uri="{FF2B5EF4-FFF2-40B4-BE49-F238E27FC236}">
                <a16:creationId xmlns:a16="http://schemas.microsoft.com/office/drawing/2014/main" id="{E78316C5-D1B3-4CF3-8180-7BCCE9BB89E4}"/>
              </a:ext>
            </a:extLst>
          </p:cNvPr>
          <p:cNvSpPr txBox="1"/>
          <p:nvPr/>
        </p:nvSpPr>
        <p:spPr>
          <a:xfrm>
            <a:off x="5088435" y="50746"/>
            <a:ext cx="1488078" cy="612934"/>
          </a:xfrm>
          <a:prstGeom prst="roundRect">
            <a:avLst/>
          </a:prstGeom>
          <a:solidFill>
            <a:schemeClr val="accent6"/>
          </a:solidFill>
          <a:ln w="19050">
            <a:noFill/>
          </a:ln>
        </p:spPr>
        <p:txBody>
          <a:bodyPr wrap="square" rtlCol="0">
            <a:spAutoFit/>
          </a:bodyPr>
          <a:lstStyle/>
          <a:p>
            <a:pPr lvl="0" algn="ctr" fontAlgn="base">
              <a:spcBef>
                <a:spcPct val="0"/>
              </a:spcBef>
              <a:spcAft>
                <a:spcPct val="0"/>
              </a:spcAft>
            </a:pPr>
            <a:r>
              <a:rPr lang="en-US" sz="1000" b="1" dirty="0">
                <a:solidFill>
                  <a:schemeClr val="bg1"/>
                </a:solidFill>
                <a:latin typeface="Calibri" pitchFamily="34" charset="0"/>
                <a:ea typeface="Calibri" pitchFamily="34" charset="0"/>
                <a:cs typeface="Times New Roman" pitchFamily="18" charset="0"/>
              </a:rPr>
              <a:t>Do not name a project using these symbols </a:t>
            </a:r>
          </a:p>
          <a:p>
            <a:pPr lvl="0" algn="ctr" fontAlgn="base">
              <a:spcBef>
                <a:spcPct val="0"/>
              </a:spcBef>
              <a:spcAft>
                <a:spcPct val="0"/>
              </a:spcAft>
            </a:pPr>
            <a:r>
              <a:rPr lang="en-US" sz="1000" dirty="0">
                <a:solidFill>
                  <a:schemeClr val="bg1"/>
                </a:solidFill>
              </a:rPr>
              <a:t>\ / : * ? &lt; &gt; |</a:t>
            </a:r>
            <a:r>
              <a:rPr lang="en-US" sz="1000" b="1" dirty="0">
                <a:solidFill>
                  <a:schemeClr val="bg1"/>
                </a:solidFill>
                <a:latin typeface="Calibri" pitchFamily="34" charset="0"/>
                <a:ea typeface="Calibri" pitchFamily="34" charset="0"/>
                <a:cs typeface="Times New Roman" pitchFamily="18" charset="0"/>
              </a:rPr>
              <a:t> </a:t>
            </a:r>
            <a:endParaRPr lang="en-US" sz="1000" b="1" dirty="0">
              <a:solidFill>
                <a:schemeClr val="bg1"/>
              </a:solidFill>
              <a:latin typeface="Arial" pitchFamily="34" charset="0"/>
              <a:cs typeface="Arial" pitchFamily="34" charset="0"/>
            </a:endParaRPr>
          </a:p>
        </p:txBody>
      </p:sp>
      <p:pic>
        <p:nvPicPr>
          <p:cNvPr id="17" name="Picture 16" descr="2r.png">
            <a:extLst>
              <a:ext uri="{FF2B5EF4-FFF2-40B4-BE49-F238E27FC236}">
                <a16:creationId xmlns:a16="http://schemas.microsoft.com/office/drawing/2014/main" id="{76B36FA0-92B0-4D2D-B7D2-A61F458425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310060">
            <a:off x="4902450" y="225528"/>
            <a:ext cx="341157" cy="341157"/>
          </a:xfrm>
          <a:prstGeom prst="rect">
            <a:avLst/>
          </a:prstGeom>
        </p:spPr>
      </p:pic>
      <p:sp>
        <p:nvSpPr>
          <p:cNvPr id="18" name="Oval 17">
            <a:extLst>
              <a:ext uri="{FF2B5EF4-FFF2-40B4-BE49-F238E27FC236}">
                <a16:creationId xmlns:a16="http://schemas.microsoft.com/office/drawing/2014/main" id="{91BA19B3-89D6-4867-A9E2-3B114B78A3B5}"/>
              </a:ext>
            </a:extLst>
          </p:cNvPr>
          <p:cNvSpPr/>
          <p:nvPr/>
        </p:nvSpPr>
        <p:spPr>
          <a:xfrm>
            <a:off x="5057623" y="77881"/>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19" name="TextBox 18">
            <a:extLst>
              <a:ext uri="{FF2B5EF4-FFF2-40B4-BE49-F238E27FC236}">
                <a16:creationId xmlns:a16="http://schemas.microsoft.com/office/drawing/2014/main" id="{2016B0DB-3444-498D-A783-313643B46508}"/>
              </a:ext>
            </a:extLst>
          </p:cNvPr>
          <p:cNvSpPr txBox="1"/>
          <p:nvPr/>
        </p:nvSpPr>
        <p:spPr>
          <a:xfrm>
            <a:off x="6704850" y="2124312"/>
            <a:ext cx="2378093" cy="612934"/>
          </a:xfrm>
          <a:prstGeom prst="roundRect">
            <a:avLst/>
          </a:prstGeom>
          <a:solidFill>
            <a:schemeClr val="accent6"/>
          </a:solidFill>
          <a:ln w="19050">
            <a:noFill/>
          </a:ln>
        </p:spPr>
        <p:txBody>
          <a:bodyPr wrap="square" rtlCol="0">
            <a:spAutoFit/>
          </a:bodyPr>
          <a:lstStyle/>
          <a:p>
            <a:pPr lvl="0" algn="ctr" fontAlgn="base">
              <a:spcBef>
                <a:spcPct val="0"/>
              </a:spcBef>
              <a:spcAft>
                <a:spcPct val="0"/>
              </a:spcAft>
            </a:pPr>
            <a:r>
              <a:rPr lang="en-US" sz="1000" b="1" dirty="0">
                <a:solidFill>
                  <a:schemeClr val="bg1"/>
                </a:solidFill>
                <a:latin typeface="Calibri" pitchFamily="34" charset="0"/>
                <a:ea typeface="Calibri" pitchFamily="34" charset="0"/>
                <a:cs typeface="Times New Roman" pitchFamily="18" charset="0"/>
              </a:rPr>
              <a:t>As a suggestion, in the impact category, just put the most important/relevant customer impact.</a:t>
            </a:r>
            <a:endParaRPr lang="en-US" sz="1000" b="1" dirty="0">
              <a:solidFill>
                <a:schemeClr val="bg1"/>
              </a:solidFill>
              <a:latin typeface="Arial" pitchFamily="34" charset="0"/>
              <a:cs typeface="Arial" pitchFamily="34" charset="0"/>
            </a:endParaRPr>
          </a:p>
        </p:txBody>
      </p:sp>
      <p:pic>
        <p:nvPicPr>
          <p:cNvPr id="20" name="Picture 19" descr="2r.png">
            <a:extLst>
              <a:ext uri="{FF2B5EF4-FFF2-40B4-BE49-F238E27FC236}">
                <a16:creationId xmlns:a16="http://schemas.microsoft.com/office/drawing/2014/main" id="{4D6C1FDA-FFA1-439B-B164-1E999CA77E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310060">
            <a:off x="6516438" y="2048640"/>
            <a:ext cx="341157" cy="341157"/>
          </a:xfrm>
          <a:prstGeom prst="rect">
            <a:avLst/>
          </a:prstGeom>
        </p:spPr>
      </p:pic>
      <p:sp>
        <p:nvSpPr>
          <p:cNvPr id="21" name="TextBox 20">
            <a:extLst>
              <a:ext uri="{FF2B5EF4-FFF2-40B4-BE49-F238E27FC236}">
                <a16:creationId xmlns:a16="http://schemas.microsoft.com/office/drawing/2014/main" id="{F416E50A-E518-4ECE-B929-B660C671BE68}"/>
              </a:ext>
            </a:extLst>
          </p:cNvPr>
          <p:cNvSpPr txBox="1"/>
          <p:nvPr/>
        </p:nvSpPr>
        <p:spPr>
          <a:xfrm>
            <a:off x="4138098" y="3496872"/>
            <a:ext cx="4876830" cy="408623"/>
          </a:xfrm>
          <a:prstGeom prst="roundRect">
            <a:avLst/>
          </a:prstGeom>
          <a:solidFill>
            <a:schemeClr val="accent6"/>
          </a:solidFill>
          <a:ln w="19050">
            <a:noFill/>
          </a:ln>
        </p:spPr>
        <p:txBody>
          <a:bodyPr wrap="square" rtlCol="0">
            <a:spAutoFit/>
          </a:bodyPr>
          <a:lstStyle/>
          <a:p>
            <a:r>
              <a:rPr lang="en-US" sz="900" b="1" dirty="0">
                <a:solidFill>
                  <a:schemeClr val="bg1"/>
                </a:solidFill>
              </a:rPr>
              <a:t>Q: My project doesn’t have a project number, can I assign this number? A: </a:t>
            </a:r>
            <a:r>
              <a:rPr lang="en-US" sz="900" dirty="0">
                <a:solidFill>
                  <a:schemeClr val="bg1"/>
                </a:solidFill>
              </a:rPr>
              <a:t>For Global project, please contact Global PMO. If it’s regional project, contact regional PMO.</a:t>
            </a:r>
          </a:p>
        </p:txBody>
      </p:sp>
      <p:sp>
        <p:nvSpPr>
          <p:cNvPr id="22" name="Oval 21">
            <a:extLst>
              <a:ext uri="{FF2B5EF4-FFF2-40B4-BE49-F238E27FC236}">
                <a16:creationId xmlns:a16="http://schemas.microsoft.com/office/drawing/2014/main" id="{52617137-CE91-4537-8818-3503EDD5E1B8}"/>
              </a:ext>
            </a:extLst>
          </p:cNvPr>
          <p:cNvSpPr/>
          <p:nvPr/>
        </p:nvSpPr>
        <p:spPr>
          <a:xfrm>
            <a:off x="4045226" y="3558103"/>
            <a:ext cx="201119" cy="18757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4" name="Oval 23">
            <a:extLst>
              <a:ext uri="{FF2B5EF4-FFF2-40B4-BE49-F238E27FC236}">
                <a16:creationId xmlns:a16="http://schemas.microsoft.com/office/drawing/2014/main" id="{6D09840B-1C8B-4B0C-BE55-86F52500E46E}"/>
              </a:ext>
            </a:extLst>
          </p:cNvPr>
          <p:cNvSpPr/>
          <p:nvPr/>
        </p:nvSpPr>
        <p:spPr>
          <a:xfrm>
            <a:off x="751401" y="1610790"/>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5" name="Oval 24">
            <a:extLst>
              <a:ext uri="{FF2B5EF4-FFF2-40B4-BE49-F238E27FC236}">
                <a16:creationId xmlns:a16="http://schemas.microsoft.com/office/drawing/2014/main" id="{3EA1399C-2019-4111-A495-681C5FDDE365}"/>
              </a:ext>
            </a:extLst>
          </p:cNvPr>
          <p:cNvSpPr/>
          <p:nvPr/>
        </p:nvSpPr>
        <p:spPr>
          <a:xfrm>
            <a:off x="109397" y="3636485"/>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8" name="TextBox 27">
            <a:extLst>
              <a:ext uri="{FF2B5EF4-FFF2-40B4-BE49-F238E27FC236}">
                <a16:creationId xmlns:a16="http://schemas.microsoft.com/office/drawing/2014/main" id="{7D463DD1-011C-417D-ABA7-EF76A6A00D4F}"/>
              </a:ext>
            </a:extLst>
          </p:cNvPr>
          <p:cNvSpPr txBox="1"/>
          <p:nvPr/>
        </p:nvSpPr>
        <p:spPr>
          <a:xfrm>
            <a:off x="252584" y="536061"/>
            <a:ext cx="1645920" cy="230832"/>
          </a:xfrm>
          <a:prstGeom prst="rect">
            <a:avLst/>
          </a:prstGeom>
          <a:solidFill>
            <a:schemeClr val="accent5"/>
          </a:solidFill>
          <a:ln w="19050">
            <a:solidFill>
              <a:schemeClr val="accent5"/>
            </a:solidFill>
          </a:ln>
        </p:spPr>
        <p:txBody>
          <a:bodyPr wrap="square" rtlCol="0">
            <a:spAutoFit/>
          </a:bodyPr>
          <a:lstStyle/>
          <a:p>
            <a:pPr algn="ctr" fontAlgn="t"/>
            <a:r>
              <a:rPr lang="en-SG" sz="900" b="1" dirty="0">
                <a:solidFill>
                  <a:schemeClr val="bg1"/>
                </a:solidFill>
              </a:rPr>
              <a:t>Mandatory fields</a:t>
            </a:r>
          </a:p>
        </p:txBody>
      </p:sp>
      <p:pic>
        <p:nvPicPr>
          <p:cNvPr id="26" name="Graphic 25" descr="Share">
            <a:hlinkClick r:id="rId4" action="ppaction://hlinksldjump"/>
            <a:extLst>
              <a:ext uri="{FF2B5EF4-FFF2-40B4-BE49-F238E27FC236}">
                <a16:creationId xmlns:a16="http://schemas.microsoft.com/office/drawing/2014/main" id="{B0696AFE-8B7E-4105-90E9-D8C0EE42AABA}"/>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406281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6DF31D-5133-4D73-8E94-0ABB165A70E7}"/>
              </a:ext>
            </a:extLst>
          </p:cNvPr>
          <p:cNvSpPr>
            <a:spLocks noGrp="1"/>
          </p:cNvSpPr>
          <p:nvPr>
            <p:ph type="title"/>
          </p:nvPr>
        </p:nvSpPr>
        <p:spPr>
          <a:xfrm>
            <a:off x="258056" y="230188"/>
            <a:ext cx="8633531" cy="307777"/>
          </a:xfrm>
        </p:spPr>
        <p:txBody>
          <a:bodyPr/>
          <a:lstStyle/>
          <a:p>
            <a:r>
              <a:rPr lang="en-US" dirty="0"/>
              <a:t>3.1 Mandatory Templates: Charter</a:t>
            </a:r>
          </a:p>
        </p:txBody>
      </p:sp>
      <p:sp>
        <p:nvSpPr>
          <p:cNvPr id="7" name="Text Placeholder 6">
            <a:extLst>
              <a:ext uri="{FF2B5EF4-FFF2-40B4-BE49-F238E27FC236}">
                <a16:creationId xmlns:a16="http://schemas.microsoft.com/office/drawing/2014/main" id="{5D5C9A32-E08D-4EDD-B4FE-D8A56166062B}"/>
              </a:ext>
            </a:extLst>
          </p:cNvPr>
          <p:cNvSpPr>
            <a:spLocks noGrp="1"/>
          </p:cNvSpPr>
          <p:nvPr>
            <p:ph type="body" idx="15"/>
          </p:nvPr>
        </p:nvSpPr>
        <p:spPr/>
        <p:txBody>
          <a:bodyPr/>
          <a:lstStyle/>
          <a:p>
            <a:r>
              <a:rPr lang="en-US" dirty="0"/>
              <a:t>How to populate the Hoshin</a:t>
            </a:r>
          </a:p>
        </p:txBody>
      </p:sp>
      <p:sp>
        <p:nvSpPr>
          <p:cNvPr id="2" name="Slide Number Placeholder 1">
            <a:extLst>
              <a:ext uri="{FF2B5EF4-FFF2-40B4-BE49-F238E27FC236}">
                <a16:creationId xmlns:a16="http://schemas.microsoft.com/office/drawing/2014/main" id="{137EB3F0-6DF5-42B3-904F-A7A778C80784}"/>
              </a:ext>
            </a:extLst>
          </p:cNvPr>
          <p:cNvSpPr>
            <a:spLocks noGrp="1"/>
          </p:cNvSpPr>
          <p:nvPr>
            <p:ph type="sldNum" sz="quarter" idx="4"/>
          </p:nvPr>
        </p:nvSpPr>
        <p:spPr/>
        <p:txBody>
          <a:bodyPr/>
          <a:lstStyle/>
          <a:p>
            <a:r>
              <a:rPr lang="en-US"/>
              <a:t>Page </a:t>
            </a:r>
            <a:fld id="{5A9C12DC-491F-9444-86A2-13AC5C62A2FC}" type="slidenum">
              <a:rPr lang="en-US" smtClean="0"/>
              <a:pPr/>
              <a:t>38</a:t>
            </a:fld>
            <a:endParaRPr lang="en-US" dirty="0"/>
          </a:p>
        </p:txBody>
      </p:sp>
      <p:sp>
        <p:nvSpPr>
          <p:cNvPr id="3" name="Footer Placeholder 2">
            <a:extLst>
              <a:ext uri="{FF2B5EF4-FFF2-40B4-BE49-F238E27FC236}">
                <a16:creationId xmlns:a16="http://schemas.microsoft.com/office/drawing/2014/main" id="{4EB3EAFC-E7A0-4EE0-B5A5-A4FCA239F590}"/>
              </a:ext>
            </a:extLst>
          </p:cNvPr>
          <p:cNvSpPr>
            <a:spLocks noGrp="1"/>
          </p:cNvSpPr>
          <p:nvPr>
            <p:ph type="ftr" sz="quarter" idx="3"/>
          </p:nvPr>
        </p:nvSpPr>
        <p:spPr>
          <a:xfrm>
            <a:off x="252413" y="4857154"/>
            <a:ext cx="1509767" cy="92333"/>
          </a:xfrm>
        </p:spPr>
        <p:txBody>
          <a:bodyPr/>
          <a:lstStyle/>
          <a:p>
            <a:r>
              <a:rPr lang="en-US" dirty="0"/>
              <a:t>Confidential Property of Schneider Electric |</a:t>
            </a:r>
          </a:p>
        </p:txBody>
      </p:sp>
      <p:pic>
        <p:nvPicPr>
          <p:cNvPr id="12" name="Picture 11">
            <a:extLst>
              <a:ext uri="{FF2B5EF4-FFF2-40B4-BE49-F238E27FC236}">
                <a16:creationId xmlns:a16="http://schemas.microsoft.com/office/drawing/2014/main" id="{6CA8D51C-640A-4AD0-93D1-3F3DE7B3574B}"/>
              </a:ext>
            </a:extLst>
          </p:cNvPr>
          <p:cNvPicPr>
            <a:picLocks noChangeAspect="1"/>
          </p:cNvPicPr>
          <p:nvPr/>
        </p:nvPicPr>
        <p:blipFill>
          <a:blip r:embed="rId2"/>
          <a:stretch>
            <a:fillRect/>
          </a:stretch>
        </p:blipFill>
        <p:spPr>
          <a:xfrm>
            <a:off x="166579" y="899905"/>
            <a:ext cx="5894747" cy="1641242"/>
          </a:xfrm>
          <a:prstGeom prst="rect">
            <a:avLst/>
          </a:prstGeom>
        </p:spPr>
      </p:pic>
      <p:sp>
        <p:nvSpPr>
          <p:cNvPr id="15" name="Oval 14">
            <a:extLst>
              <a:ext uri="{FF2B5EF4-FFF2-40B4-BE49-F238E27FC236}">
                <a16:creationId xmlns:a16="http://schemas.microsoft.com/office/drawing/2014/main" id="{F8B3A52F-E643-44A7-BE2D-5F44763175A8}"/>
              </a:ext>
            </a:extLst>
          </p:cNvPr>
          <p:cNvSpPr/>
          <p:nvPr/>
        </p:nvSpPr>
        <p:spPr>
          <a:xfrm>
            <a:off x="3373894" y="1367400"/>
            <a:ext cx="176082" cy="16428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E</a:t>
            </a:r>
          </a:p>
        </p:txBody>
      </p:sp>
      <p:sp>
        <p:nvSpPr>
          <p:cNvPr id="17" name="Oval 16">
            <a:extLst>
              <a:ext uri="{FF2B5EF4-FFF2-40B4-BE49-F238E27FC236}">
                <a16:creationId xmlns:a16="http://schemas.microsoft.com/office/drawing/2014/main" id="{E87BE0C8-623B-464B-AFA5-F5645F042319}"/>
              </a:ext>
            </a:extLst>
          </p:cNvPr>
          <p:cNvSpPr/>
          <p:nvPr/>
        </p:nvSpPr>
        <p:spPr>
          <a:xfrm>
            <a:off x="3679549" y="1531684"/>
            <a:ext cx="176082" cy="16428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F</a:t>
            </a:r>
            <a:endParaRPr lang="en-GB" sz="1000" dirty="0"/>
          </a:p>
        </p:txBody>
      </p:sp>
      <p:sp>
        <p:nvSpPr>
          <p:cNvPr id="18" name="Oval 17">
            <a:extLst>
              <a:ext uri="{FF2B5EF4-FFF2-40B4-BE49-F238E27FC236}">
                <a16:creationId xmlns:a16="http://schemas.microsoft.com/office/drawing/2014/main" id="{7FB8C774-642A-4A51-B6A2-66FD9CA39046}"/>
              </a:ext>
            </a:extLst>
          </p:cNvPr>
          <p:cNvSpPr/>
          <p:nvPr/>
        </p:nvSpPr>
        <p:spPr>
          <a:xfrm>
            <a:off x="536592" y="1084443"/>
            <a:ext cx="176082" cy="16428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G</a:t>
            </a:r>
            <a:endParaRPr lang="en-GB" sz="1000" dirty="0"/>
          </a:p>
        </p:txBody>
      </p:sp>
      <p:pic>
        <p:nvPicPr>
          <p:cNvPr id="4" name="Picture 3">
            <a:extLst>
              <a:ext uri="{FF2B5EF4-FFF2-40B4-BE49-F238E27FC236}">
                <a16:creationId xmlns:a16="http://schemas.microsoft.com/office/drawing/2014/main" id="{362C7889-DA0E-4BF5-8514-7B81DE919A07}"/>
              </a:ext>
            </a:extLst>
          </p:cNvPr>
          <p:cNvPicPr>
            <a:picLocks noChangeAspect="1"/>
          </p:cNvPicPr>
          <p:nvPr/>
        </p:nvPicPr>
        <p:blipFill>
          <a:blip r:embed="rId3"/>
          <a:stretch>
            <a:fillRect/>
          </a:stretch>
        </p:blipFill>
        <p:spPr>
          <a:xfrm>
            <a:off x="104708" y="2725685"/>
            <a:ext cx="5956618" cy="1377479"/>
          </a:xfrm>
          <a:prstGeom prst="rect">
            <a:avLst/>
          </a:prstGeom>
        </p:spPr>
      </p:pic>
      <p:sp>
        <p:nvSpPr>
          <p:cNvPr id="19" name="Oval 18">
            <a:extLst>
              <a:ext uri="{FF2B5EF4-FFF2-40B4-BE49-F238E27FC236}">
                <a16:creationId xmlns:a16="http://schemas.microsoft.com/office/drawing/2014/main" id="{B966835C-D41E-4652-A04F-ACEAF28639F4}"/>
              </a:ext>
            </a:extLst>
          </p:cNvPr>
          <p:cNvSpPr/>
          <p:nvPr/>
        </p:nvSpPr>
        <p:spPr>
          <a:xfrm>
            <a:off x="3473809" y="3493410"/>
            <a:ext cx="205740" cy="205740"/>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H</a:t>
            </a:r>
          </a:p>
        </p:txBody>
      </p:sp>
      <p:sp>
        <p:nvSpPr>
          <p:cNvPr id="21" name="Oval 20">
            <a:extLst>
              <a:ext uri="{FF2B5EF4-FFF2-40B4-BE49-F238E27FC236}">
                <a16:creationId xmlns:a16="http://schemas.microsoft.com/office/drawing/2014/main" id="{306BF987-7A1F-481A-812F-FB7401557459}"/>
              </a:ext>
            </a:extLst>
          </p:cNvPr>
          <p:cNvSpPr/>
          <p:nvPr/>
        </p:nvSpPr>
        <p:spPr>
          <a:xfrm>
            <a:off x="6229485" y="885614"/>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E</a:t>
            </a:r>
          </a:p>
        </p:txBody>
      </p:sp>
      <p:sp>
        <p:nvSpPr>
          <p:cNvPr id="22" name="Oval 21">
            <a:extLst>
              <a:ext uri="{FF2B5EF4-FFF2-40B4-BE49-F238E27FC236}">
                <a16:creationId xmlns:a16="http://schemas.microsoft.com/office/drawing/2014/main" id="{15FE1176-6380-4C90-9D95-743A96B3E763}"/>
              </a:ext>
            </a:extLst>
          </p:cNvPr>
          <p:cNvSpPr/>
          <p:nvPr/>
        </p:nvSpPr>
        <p:spPr>
          <a:xfrm>
            <a:off x="6229485" y="1566401"/>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F</a:t>
            </a:r>
            <a:endParaRPr lang="en-GB" sz="1000" dirty="0"/>
          </a:p>
        </p:txBody>
      </p:sp>
      <p:sp>
        <p:nvSpPr>
          <p:cNvPr id="23" name="Oval 22">
            <a:extLst>
              <a:ext uri="{FF2B5EF4-FFF2-40B4-BE49-F238E27FC236}">
                <a16:creationId xmlns:a16="http://schemas.microsoft.com/office/drawing/2014/main" id="{514551F6-4C71-4569-9C44-94FF65DA5A53}"/>
              </a:ext>
            </a:extLst>
          </p:cNvPr>
          <p:cNvSpPr/>
          <p:nvPr/>
        </p:nvSpPr>
        <p:spPr>
          <a:xfrm>
            <a:off x="6229485" y="2131050"/>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G</a:t>
            </a:r>
            <a:endParaRPr lang="en-GB" sz="1000" dirty="0"/>
          </a:p>
        </p:txBody>
      </p:sp>
      <p:sp>
        <p:nvSpPr>
          <p:cNvPr id="24" name="Oval 23">
            <a:extLst>
              <a:ext uri="{FF2B5EF4-FFF2-40B4-BE49-F238E27FC236}">
                <a16:creationId xmlns:a16="http://schemas.microsoft.com/office/drawing/2014/main" id="{BE321797-8EAE-499C-A827-64945BB7537C}"/>
              </a:ext>
            </a:extLst>
          </p:cNvPr>
          <p:cNvSpPr/>
          <p:nvPr/>
        </p:nvSpPr>
        <p:spPr>
          <a:xfrm>
            <a:off x="6229485" y="2822431"/>
            <a:ext cx="182880" cy="182880"/>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H</a:t>
            </a:r>
          </a:p>
        </p:txBody>
      </p:sp>
      <p:sp>
        <p:nvSpPr>
          <p:cNvPr id="25" name="TextBox 24">
            <a:extLst>
              <a:ext uri="{FF2B5EF4-FFF2-40B4-BE49-F238E27FC236}">
                <a16:creationId xmlns:a16="http://schemas.microsoft.com/office/drawing/2014/main" id="{062C12F5-23A1-409F-BC66-DC17E7D2F17A}"/>
              </a:ext>
            </a:extLst>
          </p:cNvPr>
          <p:cNvSpPr txBox="1"/>
          <p:nvPr/>
        </p:nvSpPr>
        <p:spPr>
          <a:xfrm>
            <a:off x="6431340" y="869085"/>
            <a:ext cx="2460248" cy="2246769"/>
          </a:xfrm>
          <a:prstGeom prst="rect">
            <a:avLst/>
          </a:prstGeom>
          <a:noFill/>
        </p:spPr>
        <p:txBody>
          <a:bodyPr wrap="square" rtlCol="0">
            <a:spAutoFit/>
          </a:bodyPr>
          <a:lstStyle/>
          <a:p>
            <a:r>
              <a:rPr lang="en-US" sz="1000" dirty="0">
                <a:solidFill>
                  <a:schemeClr val="accent1"/>
                </a:solidFill>
              </a:rPr>
              <a:t>You can select the Hoshin level (( 1 - GSC, 2- Functional/Regional, 3- Cluster or 4- Plant)</a:t>
            </a:r>
          </a:p>
          <a:p>
            <a:endParaRPr lang="en-US" sz="1000" dirty="0">
              <a:solidFill>
                <a:schemeClr val="accent1"/>
              </a:solidFill>
            </a:endParaRPr>
          </a:p>
          <a:p>
            <a:r>
              <a:rPr lang="en-US" sz="1000" dirty="0">
                <a:solidFill>
                  <a:schemeClr val="accent1"/>
                </a:solidFill>
              </a:rPr>
              <a:t>Select the Hoshin AIP# (If your initiative doesn’t contribute to Hoshin, please leave it as it is)</a:t>
            </a:r>
          </a:p>
          <a:p>
            <a:endParaRPr lang="en-US" sz="1000" dirty="0">
              <a:solidFill>
                <a:schemeClr val="accent1"/>
              </a:solidFill>
            </a:endParaRPr>
          </a:p>
          <a:p>
            <a:r>
              <a:rPr lang="en-US" sz="1000" dirty="0">
                <a:solidFill>
                  <a:schemeClr val="accent1"/>
                </a:solidFill>
              </a:rPr>
              <a:t>Select your function</a:t>
            </a:r>
          </a:p>
          <a:p>
            <a:endParaRPr lang="en-US" sz="1000" dirty="0">
              <a:solidFill>
                <a:schemeClr val="accent1"/>
              </a:solidFill>
            </a:endParaRPr>
          </a:p>
          <a:p>
            <a:endParaRPr lang="en-US" sz="1000" dirty="0">
              <a:solidFill>
                <a:schemeClr val="accent1"/>
              </a:solidFill>
            </a:endParaRPr>
          </a:p>
          <a:p>
            <a:endParaRPr lang="en-US" sz="1000" dirty="0">
              <a:solidFill>
                <a:schemeClr val="accent1"/>
              </a:solidFill>
            </a:endParaRPr>
          </a:p>
          <a:p>
            <a:r>
              <a:rPr lang="en-US" sz="1000" dirty="0">
                <a:solidFill>
                  <a:schemeClr val="accent1"/>
                </a:solidFill>
              </a:rPr>
              <a:t>Add the name of the Cluster and/or the name of the Plant (if it is applicable)</a:t>
            </a:r>
          </a:p>
        </p:txBody>
      </p:sp>
      <p:sp>
        <p:nvSpPr>
          <p:cNvPr id="26" name="Oval 25">
            <a:extLst>
              <a:ext uri="{FF2B5EF4-FFF2-40B4-BE49-F238E27FC236}">
                <a16:creationId xmlns:a16="http://schemas.microsoft.com/office/drawing/2014/main" id="{676BB791-C3A0-4E07-B467-3ACA71710F4D}"/>
              </a:ext>
            </a:extLst>
          </p:cNvPr>
          <p:cNvSpPr/>
          <p:nvPr/>
        </p:nvSpPr>
        <p:spPr>
          <a:xfrm>
            <a:off x="1007655" y="2994760"/>
            <a:ext cx="156505" cy="156505"/>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I</a:t>
            </a:r>
          </a:p>
        </p:txBody>
      </p:sp>
      <p:sp>
        <p:nvSpPr>
          <p:cNvPr id="27" name="Oval 26">
            <a:extLst>
              <a:ext uri="{FF2B5EF4-FFF2-40B4-BE49-F238E27FC236}">
                <a16:creationId xmlns:a16="http://schemas.microsoft.com/office/drawing/2014/main" id="{5DC892F5-F6A3-47B5-943D-D7714268A9E6}"/>
              </a:ext>
            </a:extLst>
          </p:cNvPr>
          <p:cNvSpPr/>
          <p:nvPr/>
        </p:nvSpPr>
        <p:spPr>
          <a:xfrm>
            <a:off x="1002403" y="3147160"/>
            <a:ext cx="156505" cy="156505"/>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J</a:t>
            </a:r>
          </a:p>
        </p:txBody>
      </p:sp>
      <p:sp>
        <p:nvSpPr>
          <p:cNvPr id="28" name="Oval 27">
            <a:extLst>
              <a:ext uri="{FF2B5EF4-FFF2-40B4-BE49-F238E27FC236}">
                <a16:creationId xmlns:a16="http://schemas.microsoft.com/office/drawing/2014/main" id="{D6BFE67C-9E75-489E-990B-E0485A04AF5F}"/>
              </a:ext>
            </a:extLst>
          </p:cNvPr>
          <p:cNvSpPr/>
          <p:nvPr/>
        </p:nvSpPr>
        <p:spPr>
          <a:xfrm>
            <a:off x="6229485" y="3267279"/>
            <a:ext cx="182880" cy="182880"/>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I</a:t>
            </a:r>
          </a:p>
        </p:txBody>
      </p:sp>
      <p:sp>
        <p:nvSpPr>
          <p:cNvPr id="29" name="Oval 28">
            <a:extLst>
              <a:ext uri="{FF2B5EF4-FFF2-40B4-BE49-F238E27FC236}">
                <a16:creationId xmlns:a16="http://schemas.microsoft.com/office/drawing/2014/main" id="{D31F0E54-8764-4BC3-AA4F-5050A89F5ACD}"/>
              </a:ext>
            </a:extLst>
          </p:cNvPr>
          <p:cNvSpPr/>
          <p:nvPr/>
        </p:nvSpPr>
        <p:spPr>
          <a:xfrm>
            <a:off x="6229485" y="3856626"/>
            <a:ext cx="182880" cy="182880"/>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J</a:t>
            </a:r>
          </a:p>
        </p:txBody>
      </p:sp>
      <p:sp>
        <p:nvSpPr>
          <p:cNvPr id="30" name="TextBox 29">
            <a:extLst>
              <a:ext uri="{FF2B5EF4-FFF2-40B4-BE49-F238E27FC236}">
                <a16:creationId xmlns:a16="http://schemas.microsoft.com/office/drawing/2014/main" id="{39EEA0EC-0731-4FBE-9042-46C8CD075D4C}"/>
              </a:ext>
            </a:extLst>
          </p:cNvPr>
          <p:cNvSpPr txBox="1"/>
          <p:nvPr/>
        </p:nvSpPr>
        <p:spPr>
          <a:xfrm>
            <a:off x="6431340" y="3210727"/>
            <a:ext cx="2712660" cy="1015663"/>
          </a:xfrm>
          <a:prstGeom prst="rect">
            <a:avLst/>
          </a:prstGeom>
          <a:noFill/>
          <a:ln w="19050">
            <a:noFill/>
          </a:ln>
        </p:spPr>
        <p:txBody>
          <a:bodyPr wrap="square" rtlCol="0">
            <a:spAutoFit/>
          </a:bodyPr>
          <a:lstStyle/>
          <a:p>
            <a:pPr fontAlgn="t"/>
            <a:r>
              <a:rPr lang="en-SG" sz="1000" dirty="0">
                <a:solidFill>
                  <a:schemeClr val="tx1">
                    <a:lumMod val="65000"/>
                    <a:lumOff val="35000"/>
                  </a:schemeClr>
                </a:solidFill>
              </a:rPr>
              <a:t>The specific outside group (OG) customer or group of OG customers impacted by the project.</a:t>
            </a:r>
          </a:p>
          <a:p>
            <a:pPr fontAlgn="t"/>
            <a:endParaRPr lang="en-SG" sz="1000" dirty="0">
              <a:solidFill>
                <a:schemeClr val="tx1">
                  <a:lumMod val="65000"/>
                  <a:lumOff val="35000"/>
                </a:schemeClr>
              </a:solidFill>
            </a:endParaRPr>
          </a:p>
          <a:p>
            <a:pPr fontAlgn="t"/>
            <a:r>
              <a:rPr lang="en-SG" sz="1000" dirty="0">
                <a:solidFill>
                  <a:schemeClr val="tx1">
                    <a:lumMod val="65000"/>
                    <a:lumOff val="35000"/>
                  </a:schemeClr>
                </a:solidFill>
              </a:rPr>
              <a:t>Specific inside group (IG) customer or group of IG customers impacted by the project.</a:t>
            </a:r>
            <a:endParaRPr lang="en-US" sz="1000" dirty="0">
              <a:solidFill>
                <a:schemeClr val="tx1">
                  <a:lumMod val="65000"/>
                  <a:lumOff val="35000"/>
                </a:schemeClr>
              </a:solidFill>
            </a:endParaRPr>
          </a:p>
        </p:txBody>
      </p:sp>
      <p:sp>
        <p:nvSpPr>
          <p:cNvPr id="31" name="TextBox 30">
            <a:extLst>
              <a:ext uri="{FF2B5EF4-FFF2-40B4-BE49-F238E27FC236}">
                <a16:creationId xmlns:a16="http://schemas.microsoft.com/office/drawing/2014/main" id="{DF80817D-0EE6-4158-914C-54B0D6057C5D}"/>
              </a:ext>
            </a:extLst>
          </p:cNvPr>
          <p:cNvSpPr txBox="1"/>
          <p:nvPr/>
        </p:nvSpPr>
        <p:spPr>
          <a:xfrm>
            <a:off x="3191271" y="2573214"/>
            <a:ext cx="1876029" cy="442674"/>
          </a:xfrm>
          <a:prstGeom prst="roundRect">
            <a:avLst/>
          </a:prstGeom>
          <a:solidFill>
            <a:schemeClr val="accent6"/>
          </a:solidFill>
          <a:ln w="19050">
            <a:noFill/>
          </a:ln>
        </p:spPr>
        <p:txBody>
          <a:bodyPr wrap="square" rtlCol="0">
            <a:spAutoFit/>
          </a:bodyPr>
          <a:lstStyle/>
          <a:p>
            <a:pPr lvl="0" algn="ctr" fontAlgn="base">
              <a:spcBef>
                <a:spcPct val="0"/>
              </a:spcBef>
              <a:spcAft>
                <a:spcPct val="0"/>
              </a:spcAft>
            </a:pPr>
            <a:r>
              <a:rPr lang="en-US" sz="1000" b="1" dirty="0">
                <a:solidFill>
                  <a:schemeClr val="bg1"/>
                </a:solidFill>
                <a:latin typeface="Calibri" pitchFamily="34" charset="0"/>
                <a:ea typeface="Calibri" pitchFamily="34" charset="0"/>
                <a:cs typeface="Times New Roman" pitchFamily="18" charset="0"/>
              </a:rPr>
              <a:t>As it is optional, you may hide these fields by selecting “N”</a:t>
            </a:r>
            <a:endParaRPr lang="en-US" sz="1000" b="1" dirty="0">
              <a:solidFill>
                <a:schemeClr val="bg1"/>
              </a:solidFill>
              <a:latin typeface="Arial" pitchFamily="34" charset="0"/>
              <a:cs typeface="Arial" pitchFamily="34" charset="0"/>
            </a:endParaRPr>
          </a:p>
        </p:txBody>
      </p:sp>
      <p:pic>
        <p:nvPicPr>
          <p:cNvPr id="32" name="Picture 31" descr="2r.png">
            <a:extLst>
              <a:ext uri="{FF2B5EF4-FFF2-40B4-BE49-F238E27FC236}">
                <a16:creationId xmlns:a16="http://schemas.microsoft.com/office/drawing/2014/main" id="{9E0EC4BE-75DC-4CB4-9F15-8A01010D510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310060">
            <a:off x="3183555" y="2402188"/>
            <a:ext cx="341157" cy="341157"/>
          </a:xfrm>
          <a:prstGeom prst="rect">
            <a:avLst/>
          </a:prstGeom>
        </p:spPr>
      </p:pic>
      <p:sp>
        <p:nvSpPr>
          <p:cNvPr id="33" name="TextBox 32">
            <a:extLst>
              <a:ext uri="{FF2B5EF4-FFF2-40B4-BE49-F238E27FC236}">
                <a16:creationId xmlns:a16="http://schemas.microsoft.com/office/drawing/2014/main" id="{D46A82F5-D9FF-4206-9FE8-3CD5D0338226}"/>
              </a:ext>
            </a:extLst>
          </p:cNvPr>
          <p:cNvSpPr txBox="1"/>
          <p:nvPr/>
        </p:nvSpPr>
        <p:spPr>
          <a:xfrm>
            <a:off x="6757067" y="2394238"/>
            <a:ext cx="1463040" cy="230832"/>
          </a:xfrm>
          <a:prstGeom prst="rect">
            <a:avLst/>
          </a:prstGeom>
          <a:solidFill>
            <a:srgbClr val="0070C0"/>
          </a:solidFill>
          <a:ln w="19050">
            <a:solidFill>
              <a:srgbClr val="0070C0"/>
            </a:solidFill>
          </a:ln>
        </p:spPr>
        <p:txBody>
          <a:bodyPr wrap="square" rtlCol="0">
            <a:spAutoFit/>
          </a:bodyPr>
          <a:lstStyle/>
          <a:p>
            <a:pPr algn="ctr" fontAlgn="t"/>
            <a:r>
              <a:rPr lang="en-SG" sz="900" b="1" dirty="0">
                <a:solidFill>
                  <a:schemeClr val="bg1"/>
                </a:solidFill>
              </a:rPr>
              <a:t>Optional fields</a:t>
            </a:r>
          </a:p>
        </p:txBody>
      </p:sp>
      <p:sp>
        <p:nvSpPr>
          <p:cNvPr id="34" name="TextBox 33">
            <a:extLst>
              <a:ext uri="{FF2B5EF4-FFF2-40B4-BE49-F238E27FC236}">
                <a16:creationId xmlns:a16="http://schemas.microsoft.com/office/drawing/2014/main" id="{FA2533FF-7D41-40DC-B527-62E179621947}"/>
              </a:ext>
            </a:extLst>
          </p:cNvPr>
          <p:cNvSpPr txBox="1"/>
          <p:nvPr/>
        </p:nvSpPr>
        <p:spPr>
          <a:xfrm>
            <a:off x="6757067" y="530501"/>
            <a:ext cx="1463040" cy="230832"/>
          </a:xfrm>
          <a:prstGeom prst="rect">
            <a:avLst/>
          </a:prstGeom>
          <a:solidFill>
            <a:schemeClr val="accent5"/>
          </a:solidFill>
          <a:ln w="19050">
            <a:solidFill>
              <a:schemeClr val="accent5"/>
            </a:solidFill>
          </a:ln>
        </p:spPr>
        <p:txBody>
          <a:bodyPr wrap="square" rtlCol="0">
            <a:spAutoFit/>
          </a:bodyPr>
          <a:lstStyle/>
          <a:p>
            <a:pPr algn="ctr" fontAlgn="t"/>
            <a:r>
              <a:rPr lang="en-SG" sz="900" b="1" dirty="0">
                <a:solidFill>
                  <a:schemeClr val="bg1"/>
                </a:solidFill>
              </a:rPr>
              <a:t>Mandatory fields</a:t>
            </a:r>
          </a:p>
        </p:txBody>
      </p:sp>
      <p:pic>
        <p:nvPicPr>
          <p:cNvPr id="35" name="Graphic 34" descr="Share">
            <a:hlinkClick r:id="rId5" action="ppaction://hlinksldjump"/>
            <a:extLst>
              <a:ext uri="{FF2B5EF4-FFF2-40B4-BE49-F238E27FC236}">
                <a16:creationId xmlns:a16="http://schemas.microsoft.com/office/drawing/2014/main" id="{21E7BA51-6154-4CE5-9DB5-6A5EBD3D7326}"/>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2285673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2874" y="833077"/>
            <a:ext cx="5670630" cy="2506118"/>
          </a:xfrm>
          <a:prstGeom prst="rect">
            <a:avLst/>
          </a:prstGeom>
        </p:spPr>
      </p:pic>
      <p:pic>
        <p:nvPicPr>
          <p:cNvPr id="32" name="Picture 31"/>
          <p:cNvPicPr>
            <a:picLocks noChangeAspect="1"/>
          </p:cNvPicPr>
          <p:nvPr/>
        </p:nvPicPr>
        <p:blipFill>
          <a:blip r:embed="rId3"/>
          <a:stretch>
            <a:fillRect/>
          </a:stretch>
        </p:blipFill>
        <p:spPr>
          <a:xfrm>
            <a:off x="1213824" y="3348508"/>
            <a:ext cx="5689680" cy="1508647"/>
          </a:xfrm>
          <a:prstGeom prst="rect">
            <a:avLst/>
          </a:prstGeom>
        </p:spPr>
      </p:pic>
      <p:sp>
        <p:nvSpPr>
          <p:cNvPr id="2" name="Title 1"/>
          <p:cNvSpPr>
            <a:spLocks noGrp="1"/>
          </p:cNvSpPr>
          <p:nvPr>
            <p:ph type="title"/>
          </p:nvPr>
        </p:nvSpPr>
        <p:spPr/>
        <p:txBody>
          <a:bodyPr/>
          <a:lstStyle/>
          <a:p>
            <a:r>
              <a:rPr lang="en-US" dirty="0"/>
              <a:t>3.1 Mandatory Templates: Charter</a:t>
            </a:r>
            <a:endParaRPr lang="en-SG" dirty="0"/>
          </a:p>
        </p:txBody>
      </p:sp>
      <p:sp>
        <p:nvSpPr>
          <p:cNvPr id="5" name="Text Placeholder 4">
            <a:extLst>
              <a:ext uri="{FF2B5EF4-FFF2-40B4-BE49-F238E27FC236}">
                <a16:creationId xmlns:a16="http://schemas.microsoft.com/office/drawing/2014/main" id="{C3FC8BA8-DE5E-4030-BF39-7161E82BEC7A}"/>
              </a:ext>
            </a:extLst>
          </p:cNvPr>
          <p:cNvSpPr>
            <a:spLocks noGrp="1"/>
          </p:cNvSpPr>
          <p:nvPr>
            <p:ph type="body" idx="15"/>
          </p:nvPr>
        </p:nvSpPr>
        <p:spPr>
          <a:xfrm>
            <a:off x="258055" y="604935"/>
            <a:ext cx="8633531" cy="169277"/>
          </a:xfrm>
        </p:spPr>
        <p:txBody>
          <a:bodyPr/>
          <a:lstStyle/>
          <a:p>
            <a:r>
              <a:rPr lang="en-US" dirty="0"/>
              <a:t>What is the reason of the initiative?</a:t>
            </a:r>
          </a:p>
        </p:txBody>
      </p:sp>
      <p:sp>
        <p:nvSpPr>
          <p:cNvPr id="6" name="Slide Number Placeholder 5"/>
          <p:cNvSpPr>
            <a:spLocks noGrp="1"/>
          </p:cNvSpPr>
          <p:nvPr>
            <p:ph type="sldNum" sz="quarter" idx="4"/>
          </p:nvPr>
        </p:nvSpPr>
        <p:spPr>
          <a:xfrm>
            <a:off x="1747891" y="4857155"/>
            <a:ext cx="525690" cy="92333"/>
          </a:xfrm>
        </p:spPr>
        <p:txBody>
          <a:bodyPr/>
          <a:lstStyle/>
          <a:p>
            <a:r>
              <a:rPr lang="en-US"/>
              <a:t>Page </a:t>
            </a:r>
            <a:fld id="{5A9C12DC-491F-9444-86A2-13AC5C62A2FC}" type="slidenum">
              <a:rPr lang="en-US" smtClean="0"/>
              <a:pPr/>
              <a:t>39</a:t>
            </a:fld>
            <a:endParaRPr lang="en-US" dirty="0"/>
          </a:p>
        </p:txBody>
      </p:sp>
      <p:sp>
        <p:nvSpPr>
          <p:cNvPr id="7" name="Footer Placeholder 6"/>
          <p:cNvSpPr>
            <a:spLocks noGrp="1"/>
          </p:cNvSpPr>
          <p:nvPr>
            <p:ph type="ftr" sz="quarter" idx="3"/>
          </p:nvPr>
        </p:nvSpPr>
        <p:spPr>
          <a:xfrm>
            <a:off x="252413" y="4857154"/>
            <a:ext cx="1509767" cy="92333"/>
          </a:xfrm>
        </p:spPr>
        <p:txBody>
          <a:bodyPr/>
          <a:lstStyle/>
          <a:p>
            <a:r>
              <a:rPr lang="en-US"/>
              <a:t>Confidential Property of Schneider Electric |</a:t>
            </a:r>
            <a:endParaRPr lang="en-US" dirty="0"/>
          </a:p>
        </p:txBody>
      </p:sp>
      <p:sp>
        <p:nvSpPr>
          <p:cNvPr id="10" name="Rectangle 9"/>
          <p:cNvSpPr/>
          <p:nvPr/>
        </p:nvSpPr>
        <p:spPr>
          <a:xfrm>
            <a:off x="3925170" y="969075"/>
            <a:ext cx="2592288" cy="646331"/>
          </a:xfrm>
          <a:prstGeom prst="rect">
            <a:avLst/>
          </a:prstGeom>
        </p:spPr>
        <p:txBody>
          <a:bodyPr wrap="square">
            <a:spAutoFit/>
          </a:bodyPr>
          <a:lstStyle/>
          <a:p>
            <a:r>
              <a:rPr lang="en-SG" sz="900" dirty="0">
                <a:solidFill>
                  <a:schemeClr val="tx1">
                    <a:lumMod val="65000"/>
                    <a:lumOff val="35000"/>
                  </a:schemeClr>
                </a:solidFill>
              </a:rPr>
              <a:t>Any measurable, tangible, verifiable outcome, result, or item that must be produced to complete a project or part of a</a:t>
            </a:r>
          </a:p>
          <a:p>
            <a:r>
              <a:rPr lang="en-SG" sz="900" dirty="0">
                <a:solidFill>
                  <a:schemeClr val="tx1">
                    <a:lumMod val="65000"/>
                    <a:lumOff val="35000"/>
                  </a:schemeClr>
                </a:solidFill>
              </a:rPr>
              <a:t>project/program (phase). </a:t>
            </a:r>
            <a:endParaRPr lang="en-US" sz="900" dirty="0">
              <a:solidFill>
                <a:schemeClr val="tx1">
                  <a:lumMod val="65000"/>
                  <a:lumOff val="35000"/>
                </a:schemeClr>
              </a:solidFill>
            </a:endParaRPr>
          </a:p>
        </p:txBody>
      </p:sp>
      <p:sp>
        <p:nvSpPr>
          <p:cNvPr id="11" name="TextBox 10"/>
          <p:cNvSpPr txBox="1"/>
          <p:nvPr/>
        </p:nvSpPr>
        <p:spPr>
          <a:xfrm>
            <a:off x="3925170" y="1605662"/>
            <a:ext cx="2646294" cy="369332"/>
          </a:xfrm>
          <a:prstGeom prst="rect">
            <a:avLst/>
          </a:prstGeom>
          <a:noFill/>
        </p:spPr>
        <p:txBody>
          <a:bodyPr wrap="square" rtlCol="0">
            <a:spAutoFit/>
          </a:bodyPr>
          <a:lstStyle/>
          <a:p>
            <a:pPr indent="-129779"/>
            <a:r>
              <a:rPr lang="en-SG" sz="900" dirty="0">
                <a:solidFill>
                  <a:schemeClr val="tx1">
                    <a:lumMod val="65000"/>
                    <a:lumOff val="35000"/>
                  </a:schemeClr>
                </a:solidFill>
              </a:rPr>
              <a:t>What will be the outcome, result or item that must be produced to complete the project?</a:t>
            </a:r>
            <a:endParaRPr lang="en-US" sz="900" dirty="0">
              <a:solidFill>
                <a:schemeClr val="tx1">
                  <a:lumMod val="65000"/>
                  <a:lumOff val="35000"/>
                </a:schemeClr>
              </a:solidFill>
            </a:endParaRPr>
          </a:p>
        </p:txBody>
      </p:sp>
      <p:sp>
        <p:nvSpPr>
          <p:cNvPr id="14" name="TextBox 13"/>
          <p:cNvSpPr txBox="1"/>
          <p:nvPr/>
        </p:nvSpPr>
        <p:spPr>
          <a:xfrm>
            <a:off x="1776960" y="1016068"/>
            <a:ext cx="2268252" cy="784830"/>
          </a:xfrm>
          <a:prstGeom prst="rect">
            <a:avLst/>
          </a:prstGeom>
          <a:noFill/>
        </p:spPr>
        <p:txBody>
          <a:bodyPr wrap="square" rtlCol="0">
            <a:spAutoFit/>
          </a:bodyPr>
          <a:lstStyle/>
          <a:p>
            <a:r>
              <a:rPr lang="en-SG" sz="900" dirty="0">
                <a:solidFill>
                  <a:schemeClr val="tx1">
                    <a:lumMod val="65000"/>
                    <a:lumOff val="35000"/>
                  </a:schemeClr>
                </a:solidFill>
              </a:rPr>
              <a:t>Something toward which work is to be directed, a strategic position to be attained, a purpose to be achieved, a result to be obtained, a product to be produced, or service to be performed. </a:t>
            </a:r>
            <a:endParaRPr lang="en-US" sz="900" dirty="0">
              <a:solidFill>
                <a:schemeClr val="tx1">
                  <a:lumMod val="65000"/>
                  <a:lumOff val="35000"/>
                </a:schemeClr>
              </a:solidFill>
            </a:endParaRPr>
          </a:p>
        </p:txBody>
      </p:sp>
      <p:sp>
        <p:nvSpPr>
          <p:cNvPr id="15" name="TextBox 14"/>
          <p:cNvSpPr txBox="1"/>
          <p:nvPr/>
        </p:nvSpPr>
        <p:spPr>
          <a:xfrm>
            <a:off x="3862245" y="2209682"/>
            <a:ext cx="2538282" cy="923330"/>
          </a:xfrm>
          <a:prstGeom prst="rect">
            <a:avLst/>
          </a:prstGeom>
          <a:noFill/>
        </p:spPr>
        <p:txBody>
          <a:bodyPr wrap="square" rtlCol="0">
            <a:spAutoFit/>
          </a:bodyPr>
          <a:lstStyle/>
          <a:p>
            <a:pPr indent="-129779"/>
            <a:r>
              <a:rPr lang="en-SG" sz="900" dirty="0">
                <a:solidFill>
                  <a:schemeClr val="tx1">
                    <a:lumMod val="65000"/>
                    <a:lumOff val="35000"/>
                  </a:schemeClr>
                </a:solidFill>
              </a:rPr>
              <a:t>The work that needs to be accomplished to deliver a product, service, or result with the specified features and functions.</a:t>
            </a:r>
          </a:p>
          <a:p>
            <a:pPr indent="-129779"/>
            <a:r>
              <a:rPr lang="en-SG" sz="900" dirty="0">
                <a:solidFill>
                  <a:schemeClr val="tx1">
                    <a:lumMod val="65000"/>
                    <a:lumOff val="35000"/>
                  </a:schemeClr>
                </a:solidFill>
              </a:rPr>
              <a:t>The perimeter of the project: what</a:t>
            </a:r>
          </a:p>
          <a:p>
            <a:pPr indent="-129779"/>
            <a:r>
              <a:rPr lang="en-SG" sz="900" dirty="0">
                <a:solidFill>
                  <a:schemeClr val="tx1">
                    <a:lumMod val="65000"/>
                    <a:lumOff val="35000"/>
                  </a:schemeClr>
                </a:solidFill>
              </a:rPr>
              <a:t>is related with it and what is out of</a:t>
            </a:r>
          </a:p>
          <a:p>
            <a:pPr indent="-129779"/>
            <a:r>
              <a:rPr lang="en-SG" sz="900" dirty="0">
                <a:solidFill>
                  <a:schemeClr val="tx1">
                    <a:lumMod val="65000"/>
                    <a:lumOff val="35000"/>
                  </a:schemeClr>
                </a:solidFill>
              </a:rPr>
              <a:t>the project.</a:t>
            </a:r>
            <a:endParaRPr lang="en-US" sz="900" dirty="0">
              <a:solidFill>
                <a:schemeClr val="tx1">
                  <a:lumMod val="65000"/>
                  <a:lumOff val="35000"/>
                </a:schemeClr>
              </a:solidFill>
            </a:endParaRPr>
          </a:p>
        </p:txBody>
      </p:sp>
      <p:sp>
        <p:nvSpPr>
          <p:cNvPr id="16" name="TextBox 15"/>
          <p:cNvSpPr txBox="1"/>
          <p:nvPr/>
        </p:nvSpPr>
        <p:spPr>
          <a:xfrm>
            <a:off x="1324878" y="2389973"/>
            <a:ext cx="2214246" cy="369332"/>
          </a:xfrm>
          <a:prstGeom prst="rect">
            <a:avLst/>
          </a:prstGeom>
          <a:noFill/>
        </p:spPr>
        <p:txBody>
          <a:bodyPr wrap="square" rtlCol="0">
            <a:spAutoFit/>
          </a:bodyPr>
          <a:lstStyle/>
          <a:p>
            <a:pPr indent="-129779"/>
            <a:r>
              <a:rPr lang="en-SG" sz="900" dirty="0">
                <a:solidFill>
                  <a:schemeClr val="tx1">
                    <a:lumMod val="65000"/>
                    <a:lumOff val="35000"/>
                  </a:schemeClr>
                </a:solidFill>
              </a:rPr>
              <a:t>The key financial, service and other benefits of the project.</a:t>
            </a:r>
            <a:endParaRPr lang="en-US" sz="900" dirty="0">
              <a:solidFill>
                <a:schemeClr val="tx1">
                  <a:lumMod val="65000"/>
                  <a:lumOff val="35000"/>
                </a:schemeClr>
              </a:solidFill>
            </a:endParaRPr>
          </a:p>
        </p:txBody>
      </p:sp>
      <p:sp>
        <p:nvSpPr>
          <p:cNvPr id="17" name="Rounded Rectangle 16"/>
          <p:cNvSpPr/>
          <p:nvPr/>
        </p:nvSpPr>
        <p:spPr bwMode="auto">
          <a:xfrm rot="526457">
            <a:off x="5491828" y="95503"/>
            <a:ext cx="1711725" cy="837000"/>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lvl="0" algn="ctr" fontAlgn="base">
              <a:spcBef>
                <a:spcPct val="0"/>
              </a:spcBef>
              <a:spcAft>
                <a:spcPct val="0"/>
              </a:spcAft>
            </a:pPr>
            <a:r>
              <a:rPr lang="en-US" sz="900" u="sng" dirty="0">
                <a:solidFill>
                  <a:schemeClr val="bg1"/>
                </a:solidFill>
                <a:latin typeface="+mj-lt"/>
                <a:ea typeface="Calibri" pitchFamily="34" charset="0"/>
                <a:cs typeface="Times New Roman" pitchFamily="18" charset="0"/>
              </a:rPr>
              <a:t>Key deliverables </a:t>
            </a:r>
            <a:r>
              <a:rPr lang="en-US" sz="900" dirty="0">
                <a:solidFill>
                  <a:schemeClr val="bg1"/>
                </a:solidFill>
                <a:latin typeface="+mj-lt"/>
                <a:ea typeface="Calibri" pitchFamily="34" charset="0"/>
                <a:cs typeface="Times New Roman" pitchFamily="18" charset="0"/>
              </a:rPr>
              <a:t>are “what is left at the end of the project”.</a:t>
            </a:r>
          </a:p>
          <a:p>
            <a:pPr lvl="0" algn="ctr" fontAlgn="base">
              <a:spcBef>
                <a:spcPct val="0"/>
              </a:spcBef>
              <a:spcAft>
                <a:spcPct val="0"/>
              </a:spcAft>
            </a:pPr>
            <a:r>
              <a:rPr lang="en-US" sz="900" dirty="0">
                <a:solidFill>
                  <a:schemeClr val="bg1"/>
                </a:solidFill>
                <a:latin typeface="+mj-lt"/>
                <a:ea typeface="Calibri" pitchFamily="34" charset="0"/>
                <a:cs typeface="Times New Roman" pitchFamily="18" charset="0"/>
              </a:rPr>
              <a:t>Example: animation of the project and assessment are not deliverables.</a:t>
            </a:r>
            <a:endParaRPr lang="en-US" sz="1500" dirty="0">
              <a:solidFill>
                <a:schemeClr val="bg1"/>
              </a:solidFill>
              <a:latin typeface="+mj-lt"/>
              <a:cs typeface="Arial" pitchFamily="34" charset="0"/>
            </a:endParaRPr>
          </a:p>
        </p:txBody>
      </p:sp>
      <p:pic>
        <p:nvPicPr>
          <p:cNvPr id="18" name="Picture 17"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12249">
            <a:off x="5332017" y="-42826"/>
            <a:ext cx="455730" cy="455730"/>
          </a:xfrm>
          <a:prstGeom prst="rect">
            <a:avLst/>
          </a:prstGeom>
        </p:spPr>
      </p:pic>
      <p:sp>
        <p:nvSpPr>
          <p:cNvPr id="19" name="Rounded Rectangle 18"/>
          <p:cNvSpPr/>
          <p:nvPr/>
        </p:nvSpPr>
        <p:spPr bwMode="auto">
          <a:xfrm rot="568960">
            <a:off x="37673" y="1105370"/>
            <a:ext cx="1737371" cy="998088"/>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a:lnSpc>
                <a:spcPct val="85000"/>
              </a:lnSpc>
              <a:defRPr/>
            </a:pPr>
            <a:r>
              <a:rPr lang="pt-BR" sz="900" dirty="0">
                <a:solidFill>
                  <a:schemeClr val="bg1"/>
                </a:solidFill>
                <a:latin typeface="+mj-lt"/>
                <a:cs typeface="Calibri" pitchFamily="34" charset="0"/>
              </a:rPr>
              <a:t>The </a:t>
            </a:r>
            <a:r>
              <a:rPr lang="pt-BR" sz="900" u="sng" dirty="0">
                <a:solidFill>
                  <a:schemeClr val="bg1"/>
                </a:solidFill>
                <a:latin typeface="+mj-lt"/>
                <a:cs typeface="Calibri" pitchFamily="34" charset="0"/>
              </a:rPr>
              <a:t>objective</a:t>
            </a:r>
            <a:r>
              <a:rPr lang="pt-BR" sz="900" dirty="0">
                <a:solidFill>
                  <a:schemeClr val="bg1"/>
                </a:solidFill>
                <a:latin typeface="+mj-lt"/>
                <a:cs typeface="Calibri" pitchFamily="34" charset="0"/>
              </a:rPr>
              <a:t> must carry the organization from a troubled past to a future with benefits and value creation.</a:t>
            </a:r>
          </a:p>
          <a:p>
            <a:pPr algn="ctr">
              <a:lnSpc>
                <a:spcPct val="85000"/>
              </a:lnSpc>
              <a:defRPr/>
            </a:pPr>
            <a:r>
              <a:rPr lang="pt-BR" sz="900" dirty="0">
                <a:solidFill>
                  <a:schemeClr val="bg1"/>
                </a:solidFill>
                <a:latin typeface="+mj-lt"/>
                <a:cs typeface="Calibri" pitchFamily="34" charset="0"/>
              </a:rPr>
              <a:t>You can use the SMART methodology to define objectives for your project.</a:t>
            </a:r>
          </a:p>
        </p:txBody>
      </p:sp>
      <p:pic>
        <p:nvPicPr>
          <p:cNvPr id="20" name="Picture 19"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793535">
            <a:off x="174151" y="816073"/>
            <a:ext cx="455730" cy="455730"/>
          </a:xfrm>
          <a:prstGeom prst="rect">
            <a:avLst/>
          </a:prstGeom>
        </p:spPr>
      </p:pic>
      <p:sp>
        <p:nvSpPr>
          <p:cNvPr id="21" name="Rectangle 20"/>
          <p:cNvSpPr/>
          <p:nvPr/>
        </p:nvSpPr>
        <p:spPr>
          <a:xfrm>
            <a:off x="1266264" y="3598229"/>
            <a:ext cx="2106234" cy="369332"/>
          </a:xfrm>
          <a:prstGeom prst="rect">
            <a:avLst/>
          </a:prstGeom>
        </p:spPr>
        <p:txBody>
          <a:bodyPr wrap="square">
            <a:spAutoFit/>
          </a:bodyPr>
          <a:lstStyle/>
          <a:p>
            <a:r>
              <a:rPr lang="en-SG" sz="900" dirty="0">
                <a:solidFill>
                  <a:schemeClr val="tx1">
                    <a:lumMod val="65000"/>
                    <a:lumOff val="35000"/>
                  </a:schemeClr>
                </a:solidFill>
              </a:rPr>
              <a:t>Key Performance Indicators to measure the success of the project. </a:t>
            </a:r>
            <a:endParaRPr lang="en-US" sz="900" dirty="0">
              <a:solidFill>
                <a:schemeClr val="tx1">
                  <a:lumMod val="65000"/>
                  <a:lumOff val="35000"/>
                </a:schemeClr>
              </a:solidFill>
            </a:endParaRPr>
          </a:p>
        </p:txBody>
      </p:sp>
      <p:sp>
        <p:nvSpPr>
          <p:cNvPr id="22" name="TextBox 21"/>
          <p:cNvSpPr txBox="1"/>
          <p:nvPr/>
        </p:nvSpPr>
        <p:spPr>
          <a:xfrm>
            <a:off x="1252883" y="3981587"/>
            <a:ext cx="2106234" cy="369332"/>
          </a:xfrm>
          <a:prstGeom prst="rect">
            <a:avLst/>
          </a:prstGeom>
          <a:noFill/>
        </p:spPr>
        <p:txBody>
          <a:bodyPr wrap="square" rtlCol="0">
            <a:spAutoFit/>
          </a:bodyPr>
          <a:lstStyle/>
          <a:p>
            <a:pPr indent="-129779"/>
            <a:r>
              <a:rPr lang="en-SG" sz="900" dirty="0">
                <a:solidFill>
                  <a:schemeClr val="tx1">
                    <a:lumMod val="65000"/>
                    <a:lumOff val="35000"/>
                  </a:schemeClr>
                </a:solidFill>
              </a:rPr>
              <a:t>How you will measure the performance of the project?</a:t>
            </a:r>
            <a:endParaRPr lang="en-US" sz="900" dirty="0">
              <a:solidFill>
                <a:schemeClr val="tx1">
                  <a:lumMod val="65000"/>
                  <a:lumOff val="35000"/>
                </a:schemeClr>
              </a:solidFill>
            </a:endParaRPr>
          </a:p>
        </p:txBody>
      </p:sp>
      <p:sp>
        <p:nvSpPr>
          <p:cNvPr id="24" name="Rectangle 23"/>
          <p:cNvSpPr/>
          <p:nvPr/>
        </p:nvSpPr>
        <p:spPr>
          <a:xfrm>
            <a:off x="3879167" y="3519922"/>
            <a:ext cx="2484276" cy="646331"/>
          </a:xfrm>
          <a:prstGeom prst="rect">
            <a:avLst/>
          </a:prstGeom>
        </p:spPr>
        <p:txBody>
          <a:bodyPr wrap="square">
            <a:spAutoFit/>
          </a:bodyPr>
          <a:lstStyle/>
          <a:p>
            <a:r>
              <a:rPr lang="en-SG" sz="900" dirty="0">
                <a:solidFill>
                  <a:schemeClr val="tx1">
                    <a:lumMod val="65000"/>
                    <a:lumOff val="35000"/>
                  </a:schemeClr>
                </a:solidFill>
              </a:rPr>
              <a:t>An applicable restriction or limitation, either internal or external to the project that will affect the performance of the project or a process. </a:t>
            </a:r>
            <a:endParaRPr lang="en-US" sz="900" dirty="0">
              <a:solidFill>
                <a:schemeClr val="tx1">
                  <a:lumMod val="65000"/>
                  <a:lumOff val="35000"/>
                </a:schemeClr>
              </a:solidFill>
            </a:endParaRPr>
          </a:p>
        </p:txBody>
      </p:sp>
      <p:sp>
        <p:nvSpPr>
          <p:cNvPr id="27" name="TextBox 26"/>
          <p:cNvSpPr txBox="1"/>
          <p:nvPr/>
        </p:nvSpPr>
        <p:spPr>
          <a:xfrm>
            <a:off x="3845776" y="4156728"/>
            <a:ext cx="2430270" cy="507831"/>
          </a:xfrm>
          <a:prstGeom prst="rect">
            <a:avLst/>
          </a:prstGeom>
          <a:noFill/>
        </p:spPr>
        <p:txBody>
          <a:bodyPr wrap="square" rtlCol="0">
            <a:spAutoFit/>
          </a:bodyPr>
          <a:lstStyle/>
          <a:p>
            <a:pPr indent="-129779"/>
            <a:r>
              <a:rPr lang="en-SG" sz="900" dirty="0">
                <a:solidFill>
                  <a:schemeClr val="tx1">
                    <a:lumMod val="65000"/>
                    <a:lumOff val="35000"/>
                  </a:schemeClr>
                </a:solidFill>
              </a:rPr>
              <a:t>What are the restrictions that  will be affect the performance of the project?</a:t>
            </a:r>
          </a:p>
          <a:p>
            <a:pPr indent="-129779"/>
            <a:r>
              <a:rPr lang="en-SG" sz="900" dirty="0">
                <a:solidFill>
                  <a:schemeClr val="tx1">
                    <a:lumMod val="65000"/>
                    <a:lumOff val="35000"/>
                  </a:schemeClr>
                </a:solidFill>
              </a:rPr>
              <a:t>e.g. Scope, schedule, cost, quality, etc</a:t>
            </a:r>
          </a:p>
        </p:txBody>
      </p:sp>
      <p:sp>
        <p:nvSpPr>
          <p:cNvPr id="28" name="Rounded Rectangle 27"/>
          <p:cNvSpPr/>
          <p:nvPr/>
        </p:nvSpPr>
        <p:spPr bwMode="auto">
          <a:xfrm rot="546532">
            <a:off x="5801136" y="2851473"/>
            <a:ext cx="1566898" cy="559069"/>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lvl="0" algn="ctr" fontAlgn="base">
              <a:spcBef>
                <a:spcPct val="0"/>
              </a:spcBef>
              <a:spcAft>
                <a:spcPct val="0"/>
              </a:spcAft>
            </a:pPr>
            <a:r>
              <a:rPr lang="en-SG" sz="900" dirty="0">
                <a:solidFill>
                  <a:schemeClr val="bg1"/>
                </a:solidFill>
              </a:rPr>
              <a:t>Defining what is NOT in the </a:t>
            </a:r>
            <a:r>
              <a:rPr lang="en-SG" sz="900" u="sng" dirty="0">
                <a:solidFill>
                  <a:schemeClr val="bg1"/>
                </a:solidFill>
              </a:rPr>
              <a:t>scope</a:t>
            </a:r>
            <a:r>
              <a:rPr lang="en-SG" sz="900" dirty="0">
                <a:solidFill>
                  <a:schemeClr val="bg1"/>
                </a:solidFill>
              </a:rPr>
              <a:t> really helps defining the scope.</a:t>
            </a:r>
            <a:endParaRPr lang="en-US" sz="1500" dirty="0">
              <a:solidFill>
                <a:schemeClr val="bg1"/>
              </a:solidFill>
              <a:latin typeface="+mj-lt"/>
              <a:cs typeface="Arial" pitchFamily="34" charset="0"/>
            </a:endParaRPr>
          </a:p>
        </p:txBody>
      </p:sp>
      <p:pic>
        <p:nvPicPr>
          <p:cNvPr id="29" name="Picture 28"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947608">
            <a:off x="5733618" y="2545436"/>
            <a:ext cx="455730" cy="455730"/>
          </a:xfrm>
          <a:prstGeom prst="rect">
            <a:avLst/>
          </a:prstGeom>
        </p:spPr>
      </p:pic>
      <p:sp>
        <p:nvSpPr>
          <p:cNvPr id="26" name="TextBox 25">
            <a:extLst>
              <a:ext uri="{FF2B5EF4-FFF2-40B4-BE49-F238E27FC236}">
                <a16:creationId xmlns:a16="http://schemas.microsoft.com/office/drawing/2014/main" id="{D7D5EAD9-CB2C-4115-8171-FA4A06FA121B}"/>
              </a:ext>
            </a:extLst>
          </p:cNvPr>
          <p:cNvSpPr txBox="1"/>
          <p:nvPr/>
        </p:nvSpPr>
        <p:spPr>
          <a:xfrm>
            <a:off x="6823692" y="984998"/>
            <a:ext cx="2259228" cy="1323439"/>
          </a:xfrm>
          <a:prstGeom prst="rect">
            <a:avLst/>
          </a:prstGeom>
          <a:noFill/>
        </p:spPr>
        <p:txBody>
          <a:bodyPr wrap="square" rtlCol="0">
            <a:spAutoFit/>
          </a:bodyPr>
          <a:lstStyle/>
          <a:p>
            <a:r>
              <a:rPr lang="en-US" sz="800" dirty="0">
                <a:solidFill>
                  <a:schemeClr val="accent1"/>
                </a:solidFill>
              </a:rPr>
              <a:t>In the </a:t>
            </a:r>
            <a:r>
              <a:rPr lang="en-US" sz="800" b="1" dirty="0">
                <a:solidFill>
                  <a:schemeClr val="accent5"/>
                </a:solidFill>
              </a:rPr>
              <a:t>Key Deliverables </a:t>
            </a:r>
            <a:r>
              <a:rPr lang="en-US" sz="800" dirty="0">
                <a:solidFill>
                  <a:schemeClr val="accent1"/>
                </a:solidFill>
              </a:rPr>
              <a:t>field, the user can display the due date of those deliverables in PowerPoint.</a:t>
            </a:r>
          </a:p>
          <a:p>
            <a:r>
              <a:rPr lang="en-US" sz="800" dirty="0">
                <a:solidFill>
                  <a:schemeClr val="accent1"/>
                </a:solidFill>
              </a:rPr>
              <a:t>In order to do that, please add a semicolon “</a:t>
            </a:r>
            <a:r>
              <a:rPr lang="en-US" sz="800" b="1" dirty="0">
                <a:solidFill>
                  <a:schemeClr val="accent5"/>
                </a:solidFill>
              </a:rPr>
              <a:t>;</a:t>
            </a:r>
            <a:r>
              <a:rPr lang="en-US" sz="800" dirty="0">
                <a:solidFill>
                  <a:schemeClr val="accent1"/>
                </a:solidFill>
              </a:rPr>
              <a:t>” after the deliverable and then enter the due date.</a:t>
            </a:r>
          </a:p>
          <a:p>
            <a:endParaRPr lang="en-US" sz="800" dirty="0">
              <a:solidFill>
                <a:schemeClr val="accent1"/>
              </a:solidFill>
            </a:endParaRPr>
          </a:p>
          <a:p>
            <a:r>
              <a:rPr lang="en-US" sz="800" b="1" u="sng" dirty="0">
                <a:solidFill>
                  <a:schemeClr val="accent1"/>
                </a:solidFill>
              </a:rPr>
              <a:t>Format</a:t>
            </a:r>
          </a:p>
          <a:p>
            <a:r>
              <a:rPr lang="en-US" sz="800" dirty="0">
                <a:solidFill>
                  <a:schemeClr val="accent1"/>
                </a:solidFill>
              </a:rPr>
              <a:t>Deliverable </a:t>
            </a:r>
            <a:r>
              <a:rPr lang="en-US" sz="800" dirty="0">
                <a:solidFill>
                  <a:schemeClr val="accent5"/>
                </a:solidFill>
              </a:rPr>
              <a:t>;</a:t>
            </a:r>
            <a:r>
              <a:rPr lang="en-US" sz="800" dirty="0">
                <a:solidFill>
                  <a:schemeClr val="accent1"/>
                </a:solidFill>
              </a:rPr>
              <a:t> Due Date          </a:t>
            </a:r>
            <a:br>
              <a:rPr lang="en-US" sz="800" dirty="0">
                <a:solidFill>
                  <a:schemeClr val="accent1"/>
                </a:solidFill>
              </a:rPr>
            </a:br>
            <a:r>
              <a:rPr lang="en-US" sz="800" dirty="0">
                <a:solidFill>
                  <a:schemeClr val="accent1"/>
                </a:solidFill>
              </a:rPr>
              <a:t>e.g. Deliverable 1 ; Sep 2019</a:t>
            </a:r>
          </a:p>
        </p:txBody>
      </p:sp>
      <p:pic>
        <p:nvPicPr>
          <p:cNvPr id="30" name="Graphic 29" descr="Share">
            <a:hlinkClick r:id="rId5" action="ppaction://hlinksldjump"/>
            <a:extLst>
              <a:ext uri="{FF2B5EF4-FFF2-40B4-BE49-F238E27FC236}">
                <a16:creationId xmlns:a16="http://schemas.microsoft.com/office/drawing/2014/main" id="{2C4B1FB8-7F51-4077-87B6-729C843641E6}"/>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373737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7" name="Text Placeholder 6"/>
          <p:cNvSpPr>
            <a:spLocks noGrp="1"/>
          </p:cNvSpPr>
          <p:nvPr>
            <p:ph type="body" sz="quarter" idx="33"/>
          </p:nvPr>
        </p:nvSpPr>
        <p:spPr>
          <a:xfrm>
            <a:off x="252413" y="1083365"/>
            <a:ext cx="8647112" cy="2889102"/>
          </a:xfrm>
          <a:ln w="9525">
            <a:noFill/>
          </a:ln>
        </p:spPr>
        <p:style>
          <a:lnRef idx="2">
            <a:schemeClr val="accent2"/>
          </a:lnRef>
          <a:fillRef idx="1">
            <a:schemeClr val="lt1"/>
          </a:fillRef>
          <a:effectRef idx="0">
            <a:schemeClr val="accent2"/>
          </a:effectRef>
          <a:fontRef idx="minor">
            <a:schemeClr val="dk1"/>
          </a:fontRef>
        </p:style>
        <p:txBody>
          <a:bodyPr/>
          <a:lstStyle/>
          <a:p>
            <a:pPr>
              <a:buFont typeface="Arial" panose="020B0604020202020204" pitchFamily="34" charset="0"/>
              <a:buChar char="•"/>
            </a:pPr>
            <a:r>
              <a:rPr lang="en-US" dirty="0"/>
              <a:t>The Product Evolution Process Request Content &amp; Impact Analysis Form (IAF) is a form used to describe a project idea. 				</a:t>
            </a:r>
          </a:p>
          <a:p>
            <a:pPr>
              <a:buFont typeface="Arial" panose="020B0604020202020204" pitchFamily="34" charset="0"/>
              <a:buChar char="•"/>
            </a:pPr>
            <a:r>
              <a:rPr lang="en-US" dirty="0"/>
              <a:t>It is used to evaluate the financial viability and impacts of an evolution request. This document should be an attachment to the </a:t>
            </a:r>
            <a:r>
              <a:rPr lang="en-US" b="1" dirty="0">
                <a:solidFill>
                  <a:srgbClr val="0070C0"/>
                </a:solidFill>
              </a:rPr>
              <a:t>TEMPO request</a:t>
            </a:r>
            <a:r>
              <a:rPr lang="en-US" dirty="0"/>
              <a:t>.				</a:t>
            </a:r>
          </a:p>
          <a:p>
            <a:pPr>
              <a:buFont typeface="Arial" panose="020B0604020202020204" pitchFamily="34" charset="0"/>
              <a:buChar char="•"/>
            </a:pPr>
            <a:r>
              <a:rPr lang="en-US" dirty="0"/>
              <a:t>This is a </a:t>
            </a:r>
            <a:r>
              <a:rPr lang="en-US" b="1" dirty="0">
                <a:solidFill>
                  <a:srgbClr val="0070C0"/>
                </a:solidFill>
              </a:rPr>
              <a:t>LIVING DOCUMENT </a:t>
            </a:r>
            <a:r>
              <a:rPr lang="en-US" dirty="0"/>
              <a:t>to be updated throughout the life of the project.  This document should be reviewed and approved at the Open stage gate or prior.  </a:t>
            </a:r>
          </a:p>
          <a:p>
            <a:pPr>
              <a:buFont typeface="Arial" panose="020B0604020202020204" pitchFamily="34" charset="0"/>
              <a:buChar char="•"/>
            </a:pPr>
            <a:r>
              <a:rPr lang="en-US" dirty="0"/>
              <a:t>The document can be reviewed at any stage gate deemed necessary by the Board of Change (BOC).</a:t>
            </a:r>
            <a:r>
              <a:rPr lang="en-US" sz="1800" dirty="0"/>
              <a:t>	</a:t>
            </a:r>
            <a:r>
              <a:rPr lang="en-US" dirty="0"/>
              <a:t>			</a:t>
            </a:r>
          </a:p>
        </p:txBody>
      </p:sp>
      <p:sp>
        <p:nvSpPr>
          <p:cNvPr id="2" name="Arrow: Pentagon 1">
            <a:extLst>
              <a:ext uri="{FF2B5EF4-FFF2-40B4-BE49-F238E27FC236}">
                <a16:creationId xmlns:a16="http://schemas.microsoft.com/office/drawing/2014/main" id="{C13BE2B4-E581-48E4-B288-57C085471476}"/>
              </a:ext>
            </a:extLst>
          </p:cNvPr>
          <p:cNvSpPr/>
          <p:nvPr/>
        </p:nvSpPr>
        <p:spPr>
          <a:xfrm>
            <a:off x="0" y="194012"/>
            <a:ext cx="3511550" cy="609600"/>
          </a:xfrm>
          <a:prstGeom prst="homePlate">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b="1" dirty="0"/>
              <a:t>PCR</a:t>
            </a: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49F8F0-2048-449B-9ABB-A8223F7CF6B9}"/>
              </a:ext>
            </a:extLst>
          </p:cNvPr>
          <p:cNvPicPr>
            <a:picLocks noChangeAspect="1"/>
          </p:cNvPicPr>
          <p:nvPr/>
        </p:nvPicPr>
        <p:blipFill>
          <a:blip r:embed="rId2"/>
          <a:stretch>
            <a:fillRect/>
          </a:stretch>
        </p:blipFill>
        <p:spPr>
          <a:xfrm>
            <a:off x="451610" y="991445"/>
            <a:ext cx="7187440" cy="1114053"/>
          </a:xfrm>
          <a:prstGeom prst="rect">
            <a:avLst/>
          </a:prstGeom>
        </p:spPr>
      </p:pic>
      <p:sp>
        <p:nvSpPr>
          <p:cNvPr id="2" name="Title 1"/>
          <p:cNvSpPr>
            <a:spLocks noGrp="1"/>
          </p:cNvSpPr>
          <p:nvPr>
            <p:ph type="title"/>
          </p:nvPr>
        </p:nvSpPr>
        <p:spPr/>
        <p:txBody>
          <a:bodyPr/>
          <a:lstStyle/>
          <a:p>
            <a:r>
              <a:rPr lang="en-US" dirty="0"/>
              <a:t>3.1 Mandatory Templates: Charter</a:t>
            </a:r>
            <a:endParaRPr lang="en-SG" dirty="0"/>
          </a:p>
        </p:txBody>
      </p:sp>
      <p:sp>
        <p:nvSpPr>
          <p:cNvPr id="10" name="Text Placeholder 9">
            <a:extLst>
              <a:ext uri="{FF2B5EF4-FFF2-40B4-BE49-F238E27FC236}">
                <a16:creationId xmlns:a16="http://schemas.microsoft.com/office/drawing/2014/main" id="{3F7B656C-269E-4E0C-AB6A-76E7472CA7BC}"/>
              </a:ext>
            </a:extLst>
          </p:cNvPr>
          <p:cNvSpPr>
            <a:spLocks noGrp="1"/>
          </p:cNvSpPr>
          <p:nvPr>
            <p:ph type="body" idx="15"/>
          </p:nvPr>
        </p:nvSpPr>
        <p:spPr/>
        <p:txBody>
          <a:bodyPr/>
          <a:lstStyle/>
          <a:p>
            <a:r>
              <a:rPr lang="en-US" dirty="0"/>
              <a:t>Dependencies</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40</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17" name="TextBox 16"/>
          <p:cNvSpPr txBox="1"/>
          <p:nvPr/>
        </p:nvSpPr>
        <p:spPr>
          <a:xfrm>
            <a:off x="721179" y="1406199"/>
            <a:ext cx="2430269" cy="507831"/>
          </a:xfrm>
          <a:prstGeom prst="rect">
            <a:avLst/>
          </a:prstGeom>
          <a:noFill/>
        </p:spPr>
        <p:txBody>
          <a:bodyPr wrap="square" rtlCol="0">
            <a:spAutoFit/>
          </a:bodyPr>
          <a:lstStyle/>
          <a:p>
            <a:pPr indent="-129779" algn="ctr"/>
            <a:r>
              <a:rPr lang="en-SG" sz="900" dirty="0"/>
              <a:t>Is there any relationship with any other activity/project or milestone that will impact the project?</a:t>
            </a:r>
            <a:endParaRPr lang="en-US" sz="900" dirty="0"/>
          </a:p>
        </p:txBody>
      </p:sp>
      <p:sp>
        <p:nvSpPr>
          <p:cNvPr id="26" name="TextBox 25"/>
          <p:cNvSpPr txBox="1"/>
          <p:nvPr/>
        </p:nvSpPr>
        <p:spPr>
          <a:xfrm>
            <a:off x="861725" y="2303099"/>
            <a:ext cx="5989699" cy="2308324"/>
          </a:xfrm>
          <a:prstGeom prst="rect">
            <a:avLst/>
          </a:prstGeom>
          <a:noFill/>
          <a:ln w="19050">
            <a:noFill/>
          </a:ln>
        </p:spPr>
        <p:txBody>
          <a:bodyPr wrap="square" rtlCol="0">
            <a:spAutoFit/>
          </a:bodyPr>
          <a:lstStyle/>
          <a:p>
            <a:pPr fontAlgn="t"/>
            <a:r>
              <a:rPr lang="en-SG" sz="900" dirty="0">
                <a:solidFill>
                  <a:schemeClr val="tx1">
                    <a:lumMod val="65000"/>
                    <a:lumOff val="35000"/>
                  </a:schemeClr>
                </a:solidFill>
              </a:rPr>
              <a:t>Insert what </a:t>
            </a:r>
            <a:r>
              <a:rPr lang="en-SG" sz="900" b="1" dirty="0">
                <a:solidFill>
                  <a:schemeClr val="tx1">
                    <a:lumMod val="65000"/>
                    <a:lumOff val="35000"/>
                  </a:schemeClr>
                </a:solidFill>
              </a:rPr>
              <a:t>actions, projects or outside influences </a:t>
            </a:r>
            <a:r>
              <a:rPr lang="en-SG" sz="900" dirty="0">
                <a:solidFill>
                  <a:schemeClr val="tx1">
                    <a:lumMod val="65000"/>
                    <a:lumOff val="35000"/>
                  </a:schemeClr>
                </a:solidFill>
              </a:rPr>
              <a:t>is the project reliant on, or will impact planning and timelines of the project. </a:t>
            </a:r>
          </a:p>
          <a:p>
            <a:pPr fontAlgn="t"/>
            <a:endParaRPr lang="en-SG" sz="900" dirty="0">
              <a:solidFill>
                <a:schemeClr val="tx1">
                  <a:lumMod val="65000"/>
                  <a:lumOff val="35000"/>
                </a:schemeClr>
              </a:solidFill>
            </a:endParaRPr>
          </a:p>
          <a:p>
            <a:pPr fontAlgn="t"/>
            <a:r>
              <a:rPr lang="en-SG" sz="900" dirty="0">
                <a:solidFill>
                  <a:schemeClr val="tx1">
                    <a:lumMod val="65000"/>
                    <a:lumOff val="35000"/>
                  </a:schemeClr>
                </a:solidFill>
              </a:rPr>
              <a:t>Insert the </a:t>
            </a:r>
            <a:r>
              <a:rPr lang="en-SG" sz="900" b="1" dirty="0">
                <a:solidFill>
                  <a:schemeClr val="tx1">
                    <a:lumMod val="65000"/>
                    <a:lumOff val="35000"/>
                  </a:schemeClr>
                </a:solidFill>
              </a:rPr>
              <a:t>date</a:t>
            </a:r>
            <a:r>
              <a:rPr lang="en-SG" sz="900" dirty="0">
                <a:solidFill>
                  <a:schemeClr val="tx1">
                    <a:lumMod val="65000"/>
                    <a:lumOff val="35000"/>
                  </a:schemeClr>
                </a:solidFill>
              </a:rPr>
              <a:t> that the specific dependency is going to impact the project. Only dates in the following format are allowed: 15/July/2015</a:t>
            </a:r>
          </a:p>
          <a:p>
            <a:pPr fontAlgn="t"/>
            <a:endParaRPr lang="en-SG" sz="900" dirty="0">
              <a:solidFill>
                <a:schemeClr val="tx1">
                  <a:lumMod val="65000"/>
                  <a:lumOff val="35000"/>
                </a:schemeClr>
              </a:solidFill>
            </a:endParaRPr>
          </a:p>
          <a:p>
            <a:pPr fontAlgn="t"/>
            <a:r>
              <a:rPr lang="en-SG" sz="900" dirty="0">
                <a:solidFill>
                  <a:schemeClr val="tx1">
                    <a:lumMod val="65000"/>
                    <a:lumOff val="35000"/>
                  </a:schemeClr>
                </a:solidFill>
              </a:rPr>
              <a:t>Insert the </a:t>
            </a:r>
            <a:r>
              <a:rPr lang="en-SG" sz="900" b="1" dirty="0">
                <a:solidFill>
                  <a:schemeClr val="tx1">
                    <a:lumMod val="65000"/>
                    <a:lumOff val="35000"/>
                  </a:schemeClr>
                </a:solidFill>
              </a:rPr>
              <a:t>category</a:t>
            </a:r>
            <a:r>
              <a:rPr lang="en-SG" sz="900" dirty="0">
                <a:solidFill>
                  <a:schemeClr val="tx1">
                    <a:lumMod val="65000"/>
                    <a:lumOff val="35000"/>
                  </a:schemeClr>
                </a:solidFill>
              </a:rPr>
              <a:t> that the dependency falls under. You can choose among the 8 categories from the drop down list (General, Budget, Schedule, People, Process, Tools, Other Project, Project).</a:t>
            </a:r>
          </a:p>
          <a:p>
            <a:pPr fontAlgn="t"/>
            <a:endParaRPr lang="en-SG" sz="900" dirty="0">
              <a:solidFill>
                <a:schemeClr val="tx1">
                  <a:lumMod val="65000"/>
                  <a:lumOff val="35000"/>
                </a:schemeClr>
              </a:solidFill>
            </a:endParaRPr>
          </a:p>
          <a:p>
            <a:pPr fontAlgn="t"/>
            <a:r>
              <a:rPr lang="en-SG" sz="900" dirty="0">
                <a:solidFill>
                  <a:schemeClr val="tx1">
                    <a:lumMod val="65000"/>
                    <a:lumOff val="35000"/>
                  </a:schemeClr>
                </a:solidFill>
              </a:rPr>
              <a:t>If you choose </a:t>
            </a:r>
            <a:r>
              <a:rPr lang="en-SG" sz="900" b="1" dirty="0">
                <a:solidFill>
                  <a:schemeClr val="tx1">
                    <a:lumMod val="65000"/>
                    <a:lumOff val="35000"/>
                  </a:schemeClr>
                </a:solidFill>
              </a:rPr>
              <a:t>"Other Project“</a:t>
            </a:r>
            <a:r>
              <a:rPr lang="en-SG" sz="900" dirty="0">
                <a:solidFill>
                  <a:schemeClr val="tx1">
                    <a:lumMod val="65000"/>
                    <a:lumOff val="35000"/>
                  </a:schemeClr>
                </a:solidFill>
              </a:rPr>
              <a:t> in the Category column, then this field must include the name of the other project that yours is dependant on, otherwise it appears as </a:t>
            </a:r>
            <a:r>
              <a:rPr lang="en-SG" sz="900" b="1" dirty="0">
                <a:solidFill>
                  <a:srgbClr val="C00000"/>
                </a:solidFill>
              </a:rPr>
              <a:t>Red</a:t>
            </a:r>
            <a:r>
              <a:rPr lang="en-SG" sz="900" dirty="0">
                <a:solidFill>
                  <a:srgbClr val="000000"/>
                </a:solidFill>
              </a:rPr>
              <a:t>.</a:t>
            </a:r>
            <a:endParaRPr lang="en-SG" sz="900" dirty="0">
              <a:solidFill>
                <a:schemeClr val="tx1">
                  <a:lumMod val="65000"/>
                  <a:lumOff val="35000"/>
                </a:schemeClr>
              </a:solidFill>
            </a:endParaRPr>
          </a:p>
          <a:p>
            <a:pPr fontAlgn="t"/>
            <a:r>
              <a:rPr lang="en-SG" sz="900" dirty="0">
                <a:solidFill>
                  <a:schemeClr val="tx1">
                    <a:lumMod val="65000"/>
                    <a:lumOff val="35000"/>
                  </a:schemeClr>
                </a:solidFill>
              </a:rPr>
              <a:t>If it is </a:t>
            </a:r>
            <a:r>
              <a:rPr lang="en-SG" sz="900" b="1" dirty="0">
                <a:solidFill>
                  <a:srgbClr val="00B050"/>
                </a:solidFill>
              </a:rPr>
              <a:t>Green</a:t>
            </a:r>
            <a:r>
              <a:rPr lang="en-SG" sz="900" dirty="0">
                <a:solidFill>
                  <a:srgbClr val="000000"/>
                </a:solidFill>
              </a:rPr>
              <a:t>, </a:t>
            </a:r>
            <a:r>
              <a:rPr lang="en-SG" sz="900" dirty="0">
                <a:solidFill>
                  <a:schemeClr val="tx1">
                    <a:lumMod val="65000"/>
                    <a:lumOff val="35000"/>
                  </a:schemeClr>
                </a:solidFill>
              </a:rPr>
              <a:t>it means that the Category field is </a:t>
            </a:r>
            <a:r>
              <a:rPr lang="en-SG" sz="900" b="1" dirty="0">
                <a:solidFill>
                  <a:schemeClr val="tx1">
                    <a:lumMod val="65000"/>
                    <a:lumOff val="35000"/>
                  </a:schemeClr>
                </a:solidFill>
              </a:rPr>
              <a:t>"Other Project"</a:t>
            </a:r>
            <a:r>
              <a:rPr lang="en-SG" sz="900" dirty="0">
                <a:solidFill>
                  <a:schemeClr val="tx1">
                    <a:lumMod val="65000"/>
                    <a:lumOff val="35000"/>
                  </a:schemeClr>
                </a:solidFill>
              </a:rPr>
              <a:t> and a Project has been inserted in the Project field.</a:t>
            </a:r>
          </a:p>
          <a:p>
            <a:pPr fontAlgn="t"/>
            <a:r>
              <a:rPr lang="en-SG" sz="900" dirty="0">
                <a:solidFill>
                  <a:schemeClr val="tx1">
                    <a:lumMod val="65000"/>
                    <a:lumOff val="35000"/>
                  </a:schemeClr>
                </a:solidFill>
              </a:rPr>
              <a:t>If it is </a:t>
            </a:r>
            <a:r>
              <a:rPr lang="en-SG" sz="900" b="1" dirty="0">
                <a:solidFill>
                  <a:schemeClr val="tx1">
                    <a:lumMod val="65000"/>
                    <a:lumOff val="35000"/>
                  </a:schemeClr>
                </a:solidFill>
              </a:rPr>
              <a:t>Grey</a:t>
            </a:r>
            <a:r>
              <a:rPr lang="en-SG" sz="900" dirty="0">
                <a:solidFill>
                  <a:schemeClr val="tx1">
                    <a:lumMod val="65000"/>
                    <a:lumOff val="35000"/>
                  </a:schemeClr>
                </a:solidFill>
              </a:rPr>
              <a:t>, it means that the Category field is not </a:t>
            </a:r>
            <a:r>
              <a:rPr lang="en-SG" sz="900" b="1" dirty="0">
                <a:solidFill>
                  <a:schemeClr val="tx1">
                    <a:lumMod val="65000"/>
                    <a:lumOff val="35000"/>
                  </a:schemeClr>
                </a:solidFill>
              </a:rPr>
              <a:t>"Other Project"</a:t>
            </a:r>
            <a:r>
              <a:rPr lang="en-SG" sz="900" dirty="0">
                <a:solidFill>
                  <a:schemeClr val="tx1">
                    <a:lumMod val="65000"/>
                    <a:lumOff val="35000"/>
                  </a:schemeClr>
                </a:solidFill>
              </a:rPr>
              <a:t>.</a:t>
            </a:r>
          </a:p>
          <a:p>
            <a:pPr fontAlgn="t"/>
            <a:endParaRPr lang="en-SG" sz="900" dirty="0">
              <a:solidFill>
                <a:schemeClr val="tx1">
                  <a:lumMod val="65000"/>
                  <a:lumOff val="35000"/>
                </a:schemeClr>
              </a:solidFill>
            </a:endParaRPr>
          </a:p>
          <a:p>
            <a:pPr fontAlgn="t"/>
            <a:endParaRPr lang="en-SG" sz="900" dirty="0">
              <a:solidFill>
                <a:schemeClr val="tx1">
                  <a:lumMod val="65000"/>
                  <a:lumOff val="35000"/>
                </a:schemeClr>
              </a:solidFill>
            </a:endParaRPr>
          </a:p>
        </p:txBody>
      </p:sp>
      <p:sp>
        <p:nvSpPr>
          <p:cNvPr id="21" name="Oval 20"/>
          <p:cNvSpPr/>
          <p:nvPr/>
        </p:nvSpPr>
        <p:spPr>
          <a:xfrm>
            <a:off x="868556" y="1193197"/>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23" name="Oval 22"/>
          <p:cNvSpPr/>
          <p:nvPr/>
        </p:nvSpPr>
        <p:spPr>
          <a:xfrm>
            <a:off x="3888825" y="1198451"/>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4" name="Oval 23"/>
          <p:cNvSpPr/>
          <p:nvPr/>
        </p:nvSpPr>
        <p:spPr>
          <a:xfrm>
            <a:off x="5607432" y="1193195"/>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25" name="Oval 24"/>
          <p:cNvSpPr/>
          <p:nvPr/>
        </p:nvSpPr>
        <p:spPr>
          <a:xfrm>
            <a:off x="6529330" y="1198451"/>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D</a:t>
            </a:r>
          </a:p>
        </p:txBody>
      </p:sp>
      <p:sp>
        <p:nvSpPr>
          <p:cNvPr id="28" name="Oval 27"/>
          <p:cNvSpPr/>
          <p:nvPr/>
        </p:nvSpPr>
        <p:spPr>
          <a:xfrm>
            <a:off x="727879" y="2323054"/>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30" name="Oval 29"/>
          <p:cNvSpPr/>
          <p:nvPr/>
        </p:nvSpPr>
        <p:spPr>
          <a:xfrm>
            <a:off x="733135" y="2738211"/>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31" name="Oval 30"/>
          <p:cNvSpPr/>
          <p:nvPr/>
        </p:nvSpPr>
        <p:spPr>
          <a:xfrm>
            <a:off x="722625" y="3158626"/>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32" name="Oval 31"/>
          <p:cNvSpPr/>
          <p:nvPr/>
        </p:nvSpPr>
        <p:spPr>
          <a:xfrm>
            <a:off x="733135" y="3558018"/>
            <a:ext cx="156505" cy="15650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D</a:t>
            </a:r>
          </a:p>
        </p:txBody>
      </p:sp>
      <p:pic>
        <p:nvPicPr>
          <p:cNvPr id="18" name="Graphic 17" descr="Share">
            <a:hlinkClick r:id="rId3" action="ppaction://hlinksldjump"/>
            <a:extLst>
              <a:ext uri="{FF2B5EF4-FFF2-40B4-BE49-F238E27FC236}">
                <a16:creationId xmlns:a16="http://schemas.microsoft.com/office/drawing/2014/main" id="{896C32BC-AECB-4040-B85D-7F2CEB2A1C94}"/>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1968909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03AFC8-68D5-4C44-B332-AB612CC44E0F}"/>
              </a:ext>
            </a:extLst>
          </p:cNvPr>
          <p:cNvPicPr>
            <a:picLocks noChangeAspect="1"/>
          </p:cNvPicPr>
          <p:nvPr/>
        </p:nvPicPr>
        <p:blipFill>
          <a:blip r:embed="rId2"/>
          <a:stretch>
            <a:fillRect/>
          </a:stretch>
        </p:blipFill>
        <p:spPr>
          <a:xfrm>
            <a:off x="123825" y="1047750"/>
            <a:ext cx="7002532" cy="2624075"/>
          </a:xfrm>
          <a:prstGeom prst="rect">
            <a:avLst/>
          </a:prstGeom>
        </p:spPr>
      </p:pic>
      <p:sp>
        <p:nvSpPr>
          <p:cNvPr id="2" name="Title 1"/>
          <p:cNvSpPr>
            <a:spLocks noGrp="1"/>
          </p:cNvSpPr>
          <p:nvPr>
            <p:ph type="title"/>
          </p:nvPr>
        </p:nvSpPr>
        <p:spPr/>
        <p:txBody>
          <a:bodyPr/>
          <a:lstStyle/>
          <a:p>
            <a:r>
              <a:rPr lang="en-US" dirty="0"/>
              <a:t>3.1 Mandatory Templates: Charter</a:t>
            </a:r>
            <a:endParaRPr lang="en-SG" dirty="0"/>
          </a:p>
        </p:txBody>
      </p:sp>
      <p:sp>
        <p:nvSpPr>
          <p:cNvPr id="5" name="Text Placeholder 4">
            <a:extLst>
              <a:ext uri="{FF2B5EF4-FFF2-40B4-BE49-F238E27FC236}">
                <a16:creationId xmlns:a16="http://schemas.microsoft.com/office/drawing/2014/main" id="{DA8DC842-9CF0-4085-BF41-4DA54F8EC678}"/>
              </a:ext>
            </a:extLst>
          </p:cNvPr>
          <p:cNvSpPr>
            <a:spLocks noGrp="1"/>
          </p:cNvSpPr>
          <p:nvPr>
            <p:ph type="body" idx="15"/>
          </p:nvPr>
        </p:nvSpPr>
        <p:spPr>
          <a:xfrm>
            <a:off x="258055" y="604935"/>
            <a:ext cx="8633531" cy="169277"/>
          </a:xfrm>
        </p:spPr>
        <p:txBody>
          <a:bodyPr/>
          <a:lstStyle/>
          <a:p>
            <a:r>
              <a:rPr lang="en-US" dirty="0"/>
              <a:t>Multi Project</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41</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9" name="TextBox 8"/>
          <p:cNvSpPr txBox="1"/>
          <p:nvPr/>
        </p:nvSpPr>
        <p:spPr>
          <a:xfrm>
            <a:off x="123825" y="772709"/>
            <a:ext cx="8251243" cy="261610"/>
          </a:xfrm>
          <a:prstGeom prst="rect">
            <a:avLst/>
          </a:prstGeom>
          <a:noFill/>
        </p:spPr>
        <p:txBody>
          <a:bodyPr wrap="square" rtlCol="0">
            <a:spAutoFit/>
          </a:bodyPr>
          <a:lstStyle/>
          <a:p>
            <a:r>
              <a:rPr lang="en-SG" sz="1050" dirty="0">
                <a:solidFill>
                  <a:schemeClr val="tx1">
                    <a:lumMod val="65000"/>
                    <a:lumOff val="35000"/>
                  </a:schemeClr>
                </a:solidFill>
              </a:rPr>
              <a:t>You can manage several projects in one GPS file. To activate this feature, choose </a:t>
            </a:r>
            <a:r>
              <a:rPr lang="en-SG" sz="1050" b="1" dirty="0">
                <a:solidFill>
                  <a:schemeClr val="tx1">
                    <a:lumMod val="65000"/>
                    <a:lumOff val="35000"/>
                  </a:schemeClr>
                </a:solidFill>
              </a:rPr>
              <a:t>Multi Projec</a:t>
            </a:r>
            <a:r>
              <a:rPr lang="en-SG" sz="1050" dirty="0">
                <a:solidFill>
                  <a:schemeClr val="tx1">
                    <a:lumMod val="65000"/>
                    <a:lumOff val="35000"/>
                  </a:schemeClr>
                </a:solidFill>
              </a:rPr>
              <a:t>t in the </a:t>
            </a:r>
            <a:r>
              <a:rPr lang="en-SG" sz="1050" b="1" dirty="0">
                <a:solidFill>
                  <a:schemeClr val="tx1">
                    <a:lumMod val="65000"/>
                    <a:lumOff val="35000"/>
                  </a:schemeClr>
                </a:solidFill>
              </a:rPr>
              <a:t>Initiative Category.</a:t>
            </a:r>
          </a:p>
        </p:txBody>
      </p:sp>
      <p:sp>
        <p:nvSpPr>
          <p:cNvPr id="10" name="TextBox 9"/>
          <p:cNvSpPr txBox="1"/>
          <p:nvPr/>
        </p:nvSpPr>
        <p:spPr>
          <a:xfrm>
            <a:off x="550488" y="4146226"/>
            <a:ext cx="3640511" cy="707886"/>
          </a:xfrm>
          <a:prstGeom prst="rect">
            <a:avLst/>
          </a:prstGeom>
          <a:noFill/>
        </p:spPr>
        <p:txBody>
          <a:bodyPr wrap="square" rtlCol="0">
            <a:spAutoFit/>
          </a:bodyPr>
          <a:lstStyle/>
          <a:p>
            <a:r>
              <a:rPr lang="en-SG" sz="1000" b="1" dirty="0">
                <a:solidFill>
                  <a:schemeClr val="tx1">
                    <a:lumMod val="75000"/>
                    <a:lumOff val="25000"/>
                  </a:schemeClr>
                </a:solidFill>
              </a:rPr>
              <a:t>Save Project</a:t>
            </a:r>
          </a:p>
          <a:p>
            <a:r>
              <a:rPr lang="en-SG" sz="1000" dirty="0">
                <a:solidFill>
                  <a:schemeClr val="tx1">
                    <a:lumMod val="75000"/>
                    <a:lumOff val="25000"/>
                  </a:schemeClr>
                </a:solidFill>
              </a:rPr>
              <a:t>- Fill in the fields and click on “Save Project”. Your project details will be saved in “Project List” Worksheet</a:t>
            </a:r>
          </a:p>
          <a:p>
            <a:endParaRPr lang="en-SG" sz="1000" dirty="0">
              <a:solidFill>
                <a:schemeClr val="tx1">
                  <a:lumMod val="75000"/>
                  <a:lumOff val="25000"/>
                </a:schemeClr>
              </a:solidFill>
            </a:endParaRPr>
          </a:p>
        </p:txBody>
      </p:sp>
      <p:sp>
        <p:nvSpPr>
          <p:cNvPr id="11" name="Rectangle 10"/>
          <p:cNvSpPr/>
          <p:nvPr/>
        </p:nvSpPr>
        <p:spPr>
          <a:xfrm>
            <a:off x="5201042" y="4146226"/>
            <a:ext cx="3837660" cy="553998"/>
          </a:xfrm>
          <a:prstGeom prst="rect">
            <a:avLst/>
          </a:prstGeom>
        </p:spPr>
        <p:txBody>
          <a:bodyPr wrap="square">
            <a:spAutoFit/>
          </a:bodyPr>
          <a:lstStyle/>
          <a:p>
            <a:r>
              <a:rPr lang="en-SG" sz="1000" b="1" dirty="0">
                <a:solidFill>
                  <a:schemeClr val="tx1">
                    <a:lumMod val="75000"/>
                    <a:lumOff val="25000"/>
                  </a:schemeClr>
                </a:solidFill>
              </a:rPr>
              <a:t>Duplicate Project</a:t>
            </a:r>
          </a:p>
          <a:p>
            <a:pPr marL="285750" indent="-285750">
              <a:buFontTx/>
              <a:buChar char="-"/>
            </a:pPr>
            <a:r>
              <a:rPr lang="en-SG" sz="1000" dirty="0">
                <a:solidFill>
                  <a:schemeClr val="tx1">
                    <a:lumMod val="75000"/>
                    <a:lumOff val="25000"/>
                  </a:schemeClr>
                </a:solidFill>
              </a:rPr>
              <a:t>If the new project has similar information with the existing one in GPS, load the project and click on “Duplicate Project”</a:t>
            </a:r>
          </a:p>
        </p:txBody>
      </p:sp>
      <p:sp>
        <p:nvSpPr>
          <p:cNvPr id="12" name="Rectangle 11"/>
          <p:cNvSpPr/>
          <p:nvPr/>
        </p:nvSpPr>
        <p:spPr>
          <a:xfrm>
            <a:off x="5315899" y="3698185"/>
            <a:ext cx="2894651" cy="369332"/>
          </a:xfrm>
          <a:prstGeom prst="rect">
            <a:avLst/>
          </a:prstGeom>
        </p:spPr>
        <p:txBody>
          <a:bodyPr wrap="square">
            <a:spAutoFit/>
          </a:bodyPr>
          <a:lstStyle/>
          <a:p>
            <a:r>
              <a:rPr lang="en-SG" sz="900" b="1" dirty="0">
                <a:solidFill>
                  <a:schemeClr val="tx1">
                    <a:lumMod val="75000"/>
                    <a:lumOff val="25000"/>
                  </a:schemeClr>
                </a:solidFill>
              </a:rPr>
              <a:t>Add Project</a:t>
            </a:r>
          </a:p>
          <a:p>
            <a:r>
              <a:rPr lang="en-SG" sz="900" dirty="0">
                <a:solidFill>
                  <a:schemeClr val="tx1">
                    <a:lumMod val="75000"/>
                    <a:lumOff val="25000"/>
                  </a:schemeClr>
                </a:solidFill>
              </a:rPr>
              <a:t>- Click on “New Project” to create new forms</a:t>
            </a:r>
          </a:p>
        </p:txBody>
      </p:sp>
      <p:sp>
        <p:nvSpPr>
          <p:cNvPr id="13" name="Rectangle 12"/>
          <p:cNvSpPr/>
          <p:nvPr/>
        </p:nvSpPr>
        <p:spPr>
          <a:xfrm>
            <a:off x="550489" y="3653919"/>
            <a:ext cx="4572000" cy="553998"/>
          </a:xfrm>
          <a:prstGeom prst="rect">
            <a:avLst/>
          </a:prstGeom>
        </p:spPr>
        <p:txBody>
          <a:bodyPr>
            <a:spAutoFit/>
          </a:bodyPr>
          <a:lstStyle/>
          <a:p>
            <a:r>
              <a:rPr lang="en-SG" sz="1000" b="1" dirty="0">
                <a:solidFill>
                  <a:schemeClr val="tx1">
                    <a:lumMod val="75000"/>
                    <a:lumOff val="25000"/>
                  </a:schemeClr>
                </a:solidFill>
              </a:rPr>
              <a:t>Load Project</a:t>
            </a:r>
          </a:p>
          <a:p>
            <a:r>
              <a:rPr lang="en-SG" sz="1000" dirty="0">
                <a:solidFill>
                  <a:schemeClr val="tx1">
                    <a:lumMod val="75000"/>
                    <a:lumOff val="25000"/>
                  </a:schemeClr>
                </a:solidFill>
              </a:rPr>
              <a:t>1. “Select the project that you would like to load” from the drop down list</a:t>
            </a:r>
          </a:p>
          <a:p>
            <a:r>
              <a:rPr lang="en-SG" sz="1000" dirty="0">
                <a:solidFill>
                  <a:schemeClr val="tx1">
                    <a:lumMod val="75000"/>
                    <a:lumOff val="25000"/>
                  </a:schemeClr>
                </a:solidFill>
              </a:rPr>
              <a:t>2. Click on “Load Project” then you can start to view/modify them</a:t>
            </a:r>
          </a:p>
        </p:txBody>
      </p:sp>
      <p:sp>
        <p:nvSpPr>
          <p:cNvPr id="14" name="TextBox 13"/>
          <p:cNvSpPr txBox="1"/>
          <p:nvPr/>
        </p:nvSpPr>
        <p:spPr>
          <a:xfrm>
            <a:off x="6671029" y="3182200"/>
            <a:ext cx="2367673" cy="408623"/>
          </a:xfrm>
          <a:prstGeom prst="roundRect">
            <a:avLst/>
          </a:prstGeom>
          <a:solidFill>
            <a:schemeClr val="accent6"/>
          </a:solidFill>
          <a:ln w="19050">
            <a:noFill/>
          </a:ln>
        </p:spPr>
        <p:txBody>
          <a:bodyPr wrap="square" rtlCol="0">
            <a:spAutoFit/>
          </a:bodyPr>
          <a:lstStyle/>
          <a:p>
            <a:pPr lvl="0" algn="ctr" fontAlgn="base">
              <a:spcBef>
                <a:spcPct val="0"/>
              </a:spcBef>
              <a:spcAft>
                <a:spcPct val="0"/>
              </a:spcAft>
            </a:pPr>
            <a:r>
              <a:rPr lang="en-US" sz="900" b="1" dirty="0">
                <a:solidFill>
                  <a:schemeClr val="bg1"/>
                </a:solidFill>
                <a:latin typeface="Calibri" pitchFamily="34" charset="0"/>
                <a:ea typeface="Calibri" pitchFamily="34" charset="0"/>
                <a:cs typeface="Times New Roman" pitchFamily="18" charset="0"/>
              </a:rPr>
              <a:t>ALWAYS save the project </a:t>
            </a:r>
            <a:r>
              <a:rPr lang="en-US" sz="900" dirty="0">
                <a:solidFill>
                  <a:schemeClr val="bg1"/>
                </a:solidFill>
                <a:latin typeface="Calibri" pitchFamily="34" charset="0"/>
                <a:ea typeface="Calibri" pitchFamily="34" charset="0"/>
                <a:cs typeface="Times New Roman" pitchFamily="18" charset="0"/>
              </a:rPr>
              <a:t>before moving to another project or you will lose the data</a:t>
            </a:r>
            <a:endParaRPr lang="en-US" sz="900" dirty="0">
              <a:solidFill>
                <a:schemeClr val="bg1"/>
              </a:solidFill>
              <a:latin typeface="Arial" pitchFamily="34" charset="0"/>
              <a:cs typeface="Arial" pitchFamily="34" charset="0"/>
            </a:endParaRPr>
          </a:p>
        </p:txBody>
      </p:sp>
      <p:pic>
        <p:nvPicPr>
          <p:cNvPr id="15" name="Picture 14" descr="2r.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310060">
            <a:off x="6631354" y="3048369"/>
            <a:ext cx="341157" cy="341157"/>
          </a:xfrm>
          <a:prstGeom prst="rect">
            <a:avLst/>
          </a:prstGeom>
        </p:spPr>
      </p:pic>
      <p:sp>
        <p:nvSpPr>
          <p:cNvPr id="20" name="Oval 19"/>
          <p:cNvSpPr/>
          <p:nvPr/>
        </p:nvSpPr>
        <p:spPr>
          <a:xfrm>
            <a:off x="5133019" y="1950953"/>
            <a:ext cx="182880" cy="182880"/>
          </a:xfrm>
          <a:prstGeom prst="ellipse">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A</a:t>
            </a:r>
          </a:p>
        </p:txBody>
      </p:sp>
      <p:sp>
        <p:nvSpPr>
          <p:cNvPr id="21" name="Oval 20"/>
          <p:cNvSpPr/>
          <p:nvPr/>
        </p:nvSpPr>
        <p:spPr>
          <a:xfrm>
            <a:off x="5133019" y="2243412"/>
            <a:ext cx="182880" cy="182880"/>
          </a:xfrm>
          <a:prstGeom prst="ellipse">
            <a:avLst/>
          </a:prstGeom>
          <a:solidFill>
            <a:srgbClr val="36C746"/>
          </a:solidFill>
          <a:ln>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B</a:t>
            </a:r>
          </a:p>
        </p:txBody>
      </p:sp>
      <p:sp>
        <p:nvSpPr>
          <p:cNvPr id="22" name="Oval 21"/>
          <p:cNvSpPr/>
          <p:nvPr/>
        </p:nvSpPr>
        <p:spPr>
          <a:xfrm>
            <a:off x="5133019" y="2535871"/>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C</a:t>
            </a:r>
          </a:p>
        </p:txBody>
      </p:sp>
      <p:sp>
        <p:nvSpPr>
          <p:cNvPr id="23" name="Oval 22"/>
          <p:cNvSpPr/>
          <p:nvPr/>
        </p:nvSpPr>
        <p:spPr>
          <a:xfrm>
            <a:off x="5133019" y="2828331"/>
            <a:ext cx="182880" cy="182880"/>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solidFill>
                  <a:sysClr val="windowText" lastClr="000000"/>
                </a:solidFill>
              </a:rPr>
              <a:t>D</a:t>
            </a:r>
          </a:p>
        </p:txBody>
      </p:sp>
      <p:sp>
        <p:nvSpPr>
          <p:cNvPr id="26" name="Oval 25">
            <a:extLst>
              <a:ext uri="{FF2B5EF4-FFF2-40B4-BE49-F238E27FC236}">
                <a16:creationId xmlns:a16="http://schemas.microsoft.com/office/drawing/2014/main" id="{684B516E-4265-4647-B245-3F2773142A0B}"/>
              </a:ext>
            </a:extLst>
          </p:cNvPr>
          <p:cNvSpPr/>
          <p:nvPr/>
        </p:nvSpPr>
        <p:spPr>
          <a:xfrm>
            <a:off x="258055" y="3739009"/>
            <a:ext cx="182880" cy="182880"/>
          </a:xfrm>
          <a:prstGeom prst="ellipse">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A</a:t>
            </a:r>
          </a:p>
        </p:txBody>
      </p:sp>
      <p:sp>
        <p:nvSpPr>
          <p:cNvPr id="27" name="Oval 26">
            <a:extLst>
              <a:ext uri="{FF2B5EF4-FFF2-40B4-BE49-F238E27FC236}">
                <a16:creationId xmlns:a16="http://schemas.microsoft.com/office/drawing/2014/main" id="{5AF7310E-B62D-4D50-87B6-AEA725887405}"/>
              </a:ext>
            </a:extLst>
          </p:cNvPr>
          <p:cNvSpPr/>
          <p:nvPr/>
        </p:nvSpPr>
        <p:spPr>
          <a:xfrm>
            <a:off x="7106985" y="1094293"/>
            <a:ext cx="182880" cy="182880"/>
          </a:xfrm>
          <a:prstGeom prst="ellipse">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A</a:t>
            </a:r>
          </a:p>
        </p:txBody>
      </p:sp>
      <p:sp>
        <p:nvSpPr>
          <p:cNvPr id="28" name="Oval 27">
            <a:extLst>
              <a:ext uri="{FF2B5EF4-FFF2-40B4-BE49-F238E27FC236}">
                <a16:creationId xmlns:a16="http://schemas.microsoft.com/office/drawing/2014/main" id="{E89AF40A-F6C7-49A6-AE02-80A3A45C0A2F}"/>
              </a:ext>
            </a:extLst>
          </p:cNvPr>
          <p:cNvSpPr/>
          <p:nvPr/>
        </p:nvSpPr>
        <p:spPr>
          <a:xfrm>
            <a:off x="258055" y="4200960"/>
            <a:ext cx="182880" cy="182880"/>
          </a:xfrm>
          <a:prstGeom prst="ellipse">
            <a:avLst/>
          </a:prstGeom>
          <a:solidFill>
            <a:srgbClr val="36C746"/>
          </a:solidFill>
          <a:ln>
            <a:solidFill>
              <a:srgbClr val="36C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B</a:t>
            </a:r>
          </a:p>
        </p:txBody>
      </p:sp>
      <p:sp>
        <p:nvSpPr>
          <p:cNvPr id="29" name="Oval 28">
            <a:extLst>
              <a:ext uri="{FF2B5EF4-FFF2-40B4-BE49-F238E27FC236}">
                <a16:creationId xmlns:a16="http://schemas.microsoft.com/office/drawing/2014/main" id="{B27FBD26-012A-42D8-81A0-82960D83E28E}"/>
              </a:ext>
            </a:extLst>
          </p:cNvPr>
          <p:cNvSpPr/>
          <p:nvPr/>
        </p:nvSpPr>
        <p:spPr>
          <a:xfrm>
            <a:off x="5018162" y="4200960"/>
            <a:ext cx="182880" cy="182880"/>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solidFill>
                  <a:sysClr val="windowText" lastClr="000000"/>
                </a:solidFill>
              </a:rPr>
              <a:t>D</a:t>
            </a:r>
          </a:p>
        </p:txBody>
      </p:sp>
      <p:sp>
        <p:nvSpPr>
          <p:cNvPr id="31" name="Oval 30">
            <a:extLst>
              <a:ext uri="{FF2B5EF4-FFF2-40B4-BE49-F238E27FC236}">
                <a16:creationId xmlns:a16="http://schemas.microsoft.com/office/drawing/2014/main" id="{D943E1A2-70AD-42D1-B986-184564FB5EAF}"/>
              </a:ext>
            </a:extLst>
          </p:cNvPr>
          <p:cNvSpPr/>
          <p:nvPr/>
        </p:nvSpPr>
        <p:spPr>
          <a:xfrm>
            <a:off x="5031049" y="3743438"/>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050" dirty="0"/>
              <a:t>C</a:t>
            </a:r>
          </a:p>
        </p:txBody>
      </p:sp>
      <p:pic>
        <p:nvPicPr>
          <p:cNvPr id="24" name="Graphic 23" descr="Share">
            <a:hlinkClick r:id="rId4" action="ppaction://hlinksldjump"/>
            <a:extLst>
              <a:ext uri="{FF2B5EF4-FFF2-40B4-BE49-F238E27FC236}">
                <a16:creationId xmlns:a16="http://schemas.microsoft.com/office/drawing/2014/main" id="{14ECDF92-2DEE-4956-A18A-77B1047BCF0D}"/>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4077178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p:txBody>
          <a:bodyPr>
            <a:spAutoFit/>
          </a:bodyPr>
          <a:lstStyle/>
          <a:p>
            <a:r>
              <a:rPr lang="en-US" dirty="0"/>
              <a:t>3.3 Mandatory Templates: Status Report</a:t>
            </a:r>
          </a:p>
        </p:txBody>
      </p:sp>
      <p:sp>
        <p:nvSpPr>
          <p:cNvPr id="9" name="Text Placeholder 8">
            <a:extLst>
              <a:ext uri="{FF2B5EF4-FFF2-40B4-BE49-F238E27FC236}">
                <a16:creationId xmlns:a16="http://schemas.microsoft.com/office/drawing/2014/main" id="{FA7D854C-0F03-4479-BEC3-F48C0081D729}"/>
              </a:ext>
            </a:extLst>
          </p:cNvPr>
          <p:cNvSpPr>
            <a:spLocks noGrp="1"/>
          </p:cNvSpPr>
          <p:nvPr>
            <p:ph type="body" idx="15"/>
          </p:nvPr>
        </p:nvSpPr>
        <p:spPr/>
        <p:txBody>
          <a:bodyPr/>
          <a:lstStyle/>
          <a:p>
            <a:r>
              <a:rPr lang="en-US" dirty="0"/>
              <a:t>Stage Gate, Frequency of Reporting and Key Indicators</a:t>
            </a:r>
          </a:p>
        </p:txBody>
      </p:sp>
      <p:sp>
        <p:nvSpPr>
          <p:cNvPr id="6" name="Slide Number Placeholder 5"/>
          <p:cNvSpPr>
            <a:spLocks noGrp="1"/>
          </p:cNvSpPr>
          <p:nvPr>
            <p:ph type="sldNum" sz="quarter" idx="4"/>
          </p:nvPr>
        </p:nvSpPr>
        <p:spPr/>
        <p:txBody>
          <a:bodyPr/>
          <a:lstStyle/>
          <a:p>
            <a:r>
              <a:rPr lang="en-US" dirty="0"/>
              <a:t>Page </a:t>
            </a:r>
            <a:fld id="{5A9C12DC-491F-9444-86A2-13AC5C62A2FC}" type="slidenum">
              <a:rPr lang="en-US" smtClean="0"/>
              <a:pPr/>
              <a:t>42</a:t>
            </a:fld>
            <a:endParaRPr lang="en-US" dirty="0"/>
          </a:p>
        </p:txBody>
      </p:sp>
      <p:sp>
        <p:nvSpPr>
          <p:cNvPr id="7" name="Footer Placeholder 6"/>
          <p:cNvSpPr>
            <a:spLocks noGrp="1"/>
          </p:cNvSpPr>
          <p:nvPr>
            <p:ph type="ftr" sz="quarter" idx="3"/>
          </p:nvPr>
        </p:nvSpPr>
        <p:spPr/>
        <p:txBody>
          <a:bodyPr/>
          <a:lstStyle/>
          <a:p>
            <a:r>
              <a:rPr lang="en-US" dirty="0"/>
              <a:t>Confidential Property of Schneider Electric |</a:t>
            </a:r>
          </a:p>
        </p:txBody>
      </p:sp>
      <p:sp>
        <p:nvSpPr>
          <p:cNvPr id="23" name="TextBox 22"/>
          <p:cNvSpPr txBox="1"/>
          <p:nvPr/>
        </p:nvSpPr>
        <p:spPr>
          <a:xfrm>
            <a:off x="7328475" y="859643"/>
            <a:ext cx="1633414" cy="561856"/>
          </a:xfrm>
          <a:prstGeom prst="roundRect">
            <a:avLst/>
          </a:prstGeom>
          <a:solidFill>
            <a:schemeClr val="accent6"/>
          </a:solidFill>
          <a:ln w="19050">
            <a:noFill/>
          </a:ln>
        </p:spPr>
        <p:txBody>
          <a:bodyPr wrap="square" rtlCol="0">
            <a:spAutoFit/>
          </a:bodyPr>
          <a:lstStyle/>
          <a:p>
            <a:r>
              <a:rPr lang="en-SG" sz="900" dirty="0">
                <a:solidFill>
                  <a:schemeClr val="bg1"/>
                </a:solidFill>
              </a:rPr>
              <a:t>Frequency can be different depending on the phase you are.</a:t>
            </a:r>
          </a:p>
        </p:txBody>
      </p:sp>
      <p:pic>
        <p:nvPicPr>
          <p:cNvPr id="24" name="Picture 23"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345190">
            <a:off x="7070189" y="776034"/>
            <a:ext cx="543719" cy="455730"/>
          </a:xfrm>
          <a:prstGeom prst="rect">
            <a:avLst/>
          </a:prstGeom>
        </p:spPr>
      </p:pic>
      <p:pic>
        <p:nvPicPr>
          <p:cNvPr id="12" name="Picture 11">
            <a:extLst>
              <a:ext uri="{FF2B5EF4-FFF2-40B4-BE49-F238E27FC236}">
                <a16:creationId xmlns:a16="http://schemas.microsoft.com/office/drawing/2014/main" id="{E8BFEE44-1A88-482B-98D1-4BCD1983AE48}"/>
              </a:ext>
            </a:extLst>
          </p:cNvPr>
          <p:cNvPicPr>
            <a:picLocks noChangeAspect="1"/>
          </p:cNvPicPr>
          <p:nvPr/>
        </p:nvPicPr>
        <p:blipFill>
          <a:blip r:embed="rId3"/>
          <a:stretch>
            <a:fillRect/>
          </a:stretch>
        </p:blipFill>
        <p:spPr>
          <a:xfrm>
            <a:off x="177415" y="798447"/>
            <a:ext cx="6962053" cy="1820405"/>
          </a:xfrm>
          <a:prstGeom prst="rect">
            <a:avLst/>
          </a:prstGeom>
        </p:spPr>
      </p:pic>
      <p:sp>
        <p:nvSpPr>
          <p:cNvPr id="18" name="TextBox 17">
            <a:extLst>
              <a:ext uri="{FF2B5EF4-FFF2-40B4-BE49-F238E27FC236}">
                <a16:creationId xmlns:a16="http://schemas.microsoft.com/office/drawing/2014/main" id="{4502BD97-B8FB-42AB-A8C7-C9F8DD544A93}"/>
              </a:ext>
            </a:extLst>
          </p:cNvPr>
          <p:cNvSpPr txBox="1"/>
          <p:nvPr/>
        </p:nvSpPr>
        <p:spPr>
          <a:xfrm>
            <a:off x="1912883" y="1421499"/>
            <a:ext cx="5090949" cy="246221"/>
          </a:xfrm>
          <a:prstGeom prst="rect">
            <a:avLst/>
          </a:prstGeom>
          <a:solidFill>
            <a:schemeClr val="accent2">
              <a:lumMod val="20000"/>
              <a:lumOff val="80000"/>
            </a:schemeClr>
          </a:solidFill>
          <a:ln w="19050">
            <a:solidFill>
              <a:schemeClr val="accent2">
                <a:lumMod val="20000"/>
                <a:lumOff val="80000"/>
              </a:schemeClr>
            </a:solidFill>
          </a:ln>
        </p:spPr>
        <p:txBody>
          <a:bodyPr wrap="square" lIns="0" rIns="0" rtlCol="0">
            <a:spAutoFit/>
          </a:bodyPr>
          <a:lstStyle/>
          <a:p>
            <a:r>
              <a:rPr lang="en-US" sz="1000" dirty="0">
                <a:solidFill>
                  <a:schemeClr val="tx1">
                    <a:lumMod val="75000"/>
                    <a:lumOff val="25000"/>
                  </a:schemeClr>
                </a:solidFill>
              </a:rPr>
              <a:t>These fields are optional for you to add comments regarding your  key indicators’ status.</a:t>
            </a:r>
          </a:p>
        </p:txBody>
      </p:sp>
      <p:sp>
        <p:nvSpPr>
          <p:cNvPr id="19" name="TextBox 18">
            <a:extLst>
              <a:ext uri="{FF2B5EF4-FFF2-40B4-BE49-F238E27FC236}">
                <a16:creationId xmlns:a16="http://schemas.microsoft.com/office/drawing/2014/main" id="{464C56FD-5273-43EC-A1AE-FC1B969130EE}"/>
              </a:ext>
            </a:extLst>
          </p:cNvPr>
          <p:cNvSpPr txBox="1"/>
          <p:nvPr/>
        </p:nvSpPr>
        <p:spPr>
          <a:xfrm>
            <a:off x="177415" y="2793075"/>
            <a:ext cx="3830730" cy="400110"/>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SG" sz="1000" dirty="0">
                <a:solidFill>
                  <a:schemeClr val="tx1">
                    <a:lumMod val="65000"/>
                    <a:lumOff val="35000"/>
                  </a:schemeClr>
                </a:solidFill>
              </a:rPr>
              <a:t>Frequency : </a:t>
            </a:r>
            <a:r>
              <a:rPr lang="en-US" sz="1000" dirty="0">
                <a:solidFill>
                  <a:schemeClr val="tx1">
                    <a:lumMod val="75000"/>
                    <a:lumOff val="25000"/>
                  </a:schemeClr>
                </a:solidFill>
              </a:rPr>
              <a:t>Specify how often are you going to update the initiative status. It can be weekly, bi-weekly, monthly, quarterly.</a:t>
            </a:r>
            <a:endParaRPr lang="en-US" sz="1000" dirty="0">
              <a:solidFill>
                <a:schemeClr val="tx1">
                  <a:lumMod val="65000"/>
                  <a:lumOff val="35000"/>
                </a:schemeClr>
              </a:solidFill>
            </a:endParaRPr>
          </a:p>
        </p:txBody>
      </p:sp>
      <p:sp>
        <p:nvSpPr>
          <p:cNvPr id="20" name="TextBox 19">
            <a:extLst>
              <a:ext uri="{FF2B5EF4-FFF2-40B4-BE49-F238E27FC236}">
                <a16:creationId xmlns:a16="http://schemas.microsoft.com/office/drawing/2014/main" id="{B1984F40-9015-44B4-926B-387D096F84E5}"/>
              </a:ext>
            </a:extLst>
          </p:cNvPr>
          <p:cNvSpPr txBox="1"/>
          <p:nvPr/>
        </p:nvSpPr>
        <p:spPr>
          <a:xfrm>
            <a:off x="177415" y="3341435"/>
            <a:ext cx="3830730" cy="707886"/>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US" sz="1000" dirty="0">
                <a:solidFill>
                  <a:schemeClr val="tx1">
                    <a:lumMod val="65000"/>
                    <a:lumOff val="35000"/>
                  </a:schemeClr>
                </a:solidFill>
              </a:rPr>
              <a:t>Stage Gate : </a:t>
            </a:r>
            <a:r>
              <a:rPr lang="en-US" sz="1000" dirty="0">
                <a:solidFill>
                  <a:schemeClr val="tx1">
                    <a:lumMod val="75000"/>
                    <a:lumOff val="25000"/>
                  </a:schemeClr>
                </a:solidFill>
              </a:rPr>
              <a:t>According to your timeline and the PMP process, indicate the </a:t>
            </a:r>
            <a:r>
              <a:rPr lang="en-US" sz="1000" u="sng" dirty="0">
                <a:solidFill>
                  <a:schemeClr val="tx1">
                    <a:lumMod val="75000"/>
                    <a:lumOff val="25000"/>
                  </a:schemeClr>
                </a:solidFill>
              </a:rPr>
              <a:t>last stage gate that the project has passed. </a:t>
            </a:r>
            <a:r>
              <a:rPr lang="en-US" sz="1000" dirty="0">
                <a:solidFill>
                  <a:schemeClr val="tx1">
                    <a:lumMod val="75000"/>
                    <a:lumOff val="25000"/>
                  </a:schemeClr>
                </a:solidFill>
              </a:rPr>
              <a:t> You can select among Prior to Open, Open, Select, Do, Implement, Produce, Sell, Close or the Schneider Digital Stage Gates</a:t>
            </a:r>
            <a:endParaRPr lang="en-US" sz="1000" dirty="0">
              <a:solidFill>
                <a:schemeClr val="tx1">
                  <a:lumMod val="65000"/>
                  <a:lumOff val="35000"/>
                </a:schemeClr>
              </a:solidFill>
            </a:endParaRPr>
          </a:p>
        </p:txBody>
      </p:sp>
      <p:sp>
        <p:nvSpPr>
          <p:cNvPr id="13" name="Rectangle 12">
            <a:hlinkClick r:id="rId4"/>
            <a:extLst>
              <a:ext uri="{FF2B5EF4-FFF2-40B4-BE49-F238E27FC236}">
                <a16:creationId xmlns:a16="http://schemas.microsoft.com/office/drawing/2014/main" id="{7A387ABC-0C21-4994-A343-AC52F9DB4ADD}"/>
              </a:ext>
            </a:extLst>
          </p:cNvPr>
          <p:cNvSpPr/>
          <p:nvPr/>
        </p:nvSpPr>
        <p:spPr>
          <a:xfrm>
            <a:off x="7334433" y="1766079"/>
            <a:ext cx="1621497" cy="9829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Click here for more information about the Stage Gates (Project Management Process)</a:t>
            </a:r>
          </a:p>
        </p:txBody>
      </p:sp>
      <p:sp>
        <p:nvSpPr>
          <p:cNvPr id="25" name="Oval 24">
            <a:extLst>
              <a:ext uri="{FF2B5EF4-FFF2-40B4-BE49-F238E27FC236}">
                <a16:creationId xmlns:a16="http://schemas.microsoft.com/office/drawing/2014/main" id="{2C3ACE54-5F89-4214-8ABD-58AF350CEB99}"/>
              </a:ext>
            </a:extLst>
          </p:cNvPr>
          <p:cNvSpPr/>
          <p:nvPr/>
        </p:nvSpPr>
        <p:spPr>
          <a:xfrm>
            <a:off x="46794" y="842958"/>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26" name="Oval 25">
            <a:extLst>
              <a:ext uri="{FF2B5EF4-FFF2-40B4-BE49-F238E27FC236}">
                <a16:creationId xmlns:a16="http://schemas.microsoft.com/office/drawing/2014/main" id="{FAF63DA7-9612-4FDB-A74F-ACA0C1818B88}"/>
              </a:ext>
            </a:extLst>
          </p:cNvPr>
          <p:cNvSpPr/>
          <p:nvPr/>
        </p:nvSpPr>
        <p:spPr>
          <a:xfrm>
            <a:off x="67521" y="3345367"/>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7" name="Oval 26">
            <a:extLst>
              <a:ext uri="{FF2B5EF4-FFF2-40B4-BE49-F238E27FC236}">
                <a16:creationId xmlns:a16="http://schemas.microsoft.com/office/drawing/2014/main" id="{40233942-07AC-472C-BA3F-C05D80FC38B7}"/>
              </a:ext>
            </a:extLst>
          </p:cNvPr>
          <p:cNvSpPr/>
          <p:nvPr/>
        </p:nvSpPr>
        <p:spPr>
          <a:xfrm>
            <a:off x="46794" y="1261562"/>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28" name="Oval 27">
            <a:extLst>
              <a:ext uri="{FF2B5EF4-FFF2-40B4-BE49-F238E27FC236}">
                <a16:creationId xmlns:a16="http://schemas.microsoft.com/office/drawing/2014/main" id="{FABA66C8-EF8C-49C2-A576-36B09E447244}"/>
              </a:ext>
            </a:extLst>
          </p:cNvPr>
          <p:cNvSpPr/>
          <p:nvPr/>
        </p:nvSpPr>
        <p:spPr>
          <a:xfrm>
            <a:off x="67521" y="2701635"/>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29" name="Oval 28">
            <a:extLst>
              <a:ext uri="{FF2B5EF4-FFF2-40B4-BE49-F238E27FC236}">
                <a16:creationId xmlns:a16="http://schemas.microsoft.com/office/drawing/2014/main" id="{8874CC41-AF1D-407F-96FF-671A5374CEF0}"/>
              </a:ext>
            </a:extLst>
          </p:cNvPr>
          <p:cNvSpPr/>
          <p:nvPr/>
        </p:nvSpPr>
        <p:spPr>
          <a:xfrm>
            <a:off x="3825265" y="835653"/>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30" name="TextBox 29">
            <a:extLst>
              <a:ext uri="{FF2B5EF4-FFF2-40B4-BE49-F238E27FC236}">
                <a16:creationId xmlns:a16="http://schemas.microsoft.com/office/drawing/2014/main" id="{C613F7EA-9FCC-4DD7-976B-FE618A90C592}"/>
              </a:ext>
            </a:extLst>
          </p:cNvPr>
          <p:cNvSpPr txBox="1"/>
          <p:nvPr/>
        </p:nvSpPr>
        <p:spPr>
          <a:xfrm>
            <a:off x="177415" y="4222432"/>
            <a:ext cx="3830730" cy="400110"/>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US" sz="1000" dirty="0">
                <a:solidFill>
                  <a:schemeClr val="tx1">
                    <a:lumMod val="65000"/>
                    <a:lumOff val="35000"/>
                  </a:schemeClr>
                </a:solidFill>
              </a:rPr>
              <a:t>Indicate the Status of each category (</a:t>
            </a:r>
            <a:r>
              <a:rPr lang="en-US" sz="1000" dirty="0" err="1">
                <a:solidFill>
                  <a:schemeClr val="tx1">
                    <a:lumMod val="65000"/>
                    <a:lumOff val="35000"/>
                  </a:schemeClr>
                </a:solidFill>
              </a:rPr>
              <a:t>e.g</a:t>
            </a:r>
            <a:r>
              <a:rPr lang="en-US" sz="1000" dirty="0">
                <a:solidFill>
                  <a:schemeClr val="tx1">
                    <a:lumMod val="65000"/>
                    <a:lumOff val="35000"/>
                  </a:schemeClr>
                </a:solidFill>
              </a:rPr>
              <a:t> Schedule Budget) and provide a short description</a:t>
            </a:r>
          </a:p>
        </p:txBody>
      </p:sp>
      <p:sp>
        <p:nvSpPr>
          <p:cNvPr id="31" name="Oval 30">
            <a:extLst>
              <a:ext uri="{FF2B5EF4-FFF2-40B4-BE49-F238E27FC236}">
                <a16:creationId xmlns:a16="http://schemas.microsoft.com/office/drawing/2014/main" id="{AEE8BFD7-1693-4233-A488-4B6A0EB789BC}"/>
              </a:ext>
            </a:extLst>
          </p:cNvPr>
          <p:cNvSpPr/>
          <p:nvPr/>
        </p:nvSpPr>
        <p:spPr>
          <a:xfrm>
            <a:off x="67521" y="4161719"/>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14" name="Rectangle: Rounded Corners 13">
            <a:extLst>
              <a:ext uri="{FF2B5EF4-FFF2-40B4-BE49-F238E27FC236}">
                <a16:creationId xmlns:a16="http://schemas.microsoft.com/office/drawing/2014/main" id="{B2B96447-A404-483E-B147-2962CE994A7D}"/>
              </a:ext>
            </a:extLst>
          </p:cNvPr>
          <p:cNvSpPr/>
          <p:nvPr/>
        </p:nvSpPr>
        <p:spPr>
          <a:xfrm>
            <a:off x="4191611" y="2749858"/>
            <a:ext cx="301752" cy="28723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G</a:t>
            </a:r>
            <a:endParaRPr lang="en-US" b="1" dirty="0"/>
          </a:p>
        </p:txBody>
      </p:sp>
      <p:sp>
        <p:nvSpPr>
          <p:cNvPr id="34" name="Rectangle: Rounded Corners 33">
            <a:extLst>
              <a:ext uri="{FF2B5EF4-FFF2-40B4-BE49-F238E27FC236}">
                <a16:creationId xmlns:a16="http://schemas.microsoft.com/office/drawing/2014/main" id="{813A06BF-A426-4834-AB33-62CCA7C5EC16}"/>
              </a:ext>
            </a:extLst>
          </p:cNvPr>
          <p:cNvSpPr/>
          <p:nvPr/>
        </p:nvSpPr>
        <p:spPr>
          <a:xfrm>
            <a:off x="4191611" y="3052054"/>
            <a:ext cx="301752" cy="287230"/>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A</a:t>
            </a:r>
            <a:endParaRPr lang="en-US" b="1" dirty="0">
              <a:solidFill>
                <a:schemeClr val="tx1"/>
              </a:solidFill>
            </a:endParaRPr>
          </a:p>
        </p:txBody>
      </p:sp>
      <p:sp>
        <p:nvSpPr>
          <p:cNvPr id="35" name="Rectangle: Rounded Corners 34">
            <a:extLst>
              <a:ext uri="{FF2B5EF4-FFF2-40B4-BE49-F238E27FC236}">
                <a16:creationId xmlns:a16="http://schemas.microsoft.com/office/drawing/2014/main" id="{3B56EA67-E656-4795-BAC3-88B2D6F2F27A}"/>
              </a:ext>
            </a:extLst>
          </p:cNvPr>
          <p:cNvSpPr/>
          <p:nvPr/>
        </p:nvSpPr>
        <p:spPr>
          <a:xfrm>
            <a:off x="4191611" y="3354250"/>
            <a:ext cx="301752" cy="28723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R</a:t>
            </a:r>
            <a:endParaRPr lang="en-US" b="1" dirty="0"/>
          </a:p>
        </p:txBody>
      </p:sp>
      <p:sp>
        <p:nvSpPr>
          <p:cNvPr id="36" name="Rectangle: Rounded Corners 35">
            <a:extLst>
              <a:ext uri="{FF2B5EF4-FFF2-40B4-BE49-F238E27FC236}">
                <a16:creationId xmlns:a16="http://schemas.microsoft.com/office/drawing/2014/main" id="{6C4BC0C0-96D5-406B-97EB-A05867837471}"/>
              </a:ext>
            </a:extLst>
          </p:cNvPr>
          <p:cNvSpPr/>
          <p:nvPr/>
        </p:nvSpPr>
        <p:spPr>
          <a:xfrm>
            <a:off x="4191611" y="3656446"/>
            <a:ext cx="301752" cy="287230"/>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B</a:t>
            </a:r>
            <a:endParaRPr lang="en-US" b="1" dirty="0"/>
          </a:p>
        </p:txBody>
      </p:sp>
      <p:sp>
        <p:nvSpPr>
          <p:cNvPr id="37" name="Rectangle: Rounded Corners 36">
            <a:extLst>
              <a:ext uri="{FF2B5EF4-FFF2-40B4-BE49-F238E27FC236}">
                <a16:creationId xmlns:a16="http://schemas.microsoft.com/office/drawing/2014/main" id="{5F86D290-ADB6-498D-8356-39F7A0F62D5D}"/>
              </a:ext>
            </a:extLst>
          </p:cNvPr>
          <p:cNvSpPr/>
          <p:nvPr/>
        </p:nvSpPr>
        <p:spPr>
          <a:xfrm>
            <a:off x="4191611" y="3958642"/>
            <a:ext cx="301752" cy="287230"/>
          </a:xfrm>
          <a:prstGeom prst="round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G</a:t>
            </a:r>
            <a:endParaRPr lang="en-US" b="1" dirty="0"/>
          </a:p>
        </p:txBody>
      </p:sp>
      <p:sp>
        <p:nvSpPr>
          <p:cNvPr id="38" name="Rectangle: Rounded Corners 37">
            <a:extLst>
              <a:ext uri="{FF2B5EF4-FFF2-40B4-BE49-F238E27FC236}">
                <a16:creationId xmlns:a16="http://schemas.microsoft.com/office/drawing/2014/main" id="{C1A3E038-D4AD-4929-AD89-B93710766CD7}"/>
              </a:ext>
            </a:extLst>
          </p:cNvPr>
          <p:cNvSpPr/>
          <p:nvPr/>
        </p:nvSpPr>
        <p:spPr>
          <a:xfrm>
            <a:off x="4191611" y="4260838"/>
            <a:ext cx="301752" cy="287230"/>
          </a:xfrm>
          <a:prstGeom prst="roundRect">
            <a:avLst/>
          </a:prstGeom>
          <a:solidFill>
            <a:schemeClr val="bg1">
              <a:lumMod val="9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W</a:t>
            </a:r>
            <a:endParaRPr lang="en-US" b="1" dirty="0">
              <a:solidFill>
                <a:schemeClr val="tx1"/>
              </a:solidFill>
            </a:endParaRPr>
          </a:p>
        </p:txBody>
      </p:sp>
      <p:sp>
        <p:nvSpPr>
          <p:cNvPr id="39" name="Rectangle: Rounded Corners 38">
            <a:extLst>
              <a:ext uri="{FF2B5EF4-FFF2-40B4-BE49-F238E27FC236}">
                <a16:creationId xmlns:a16="http://schemas.microsoft.com/office/drawing/2014/main" id="{DE93A196-ED47-4246-8E18-6C77FD3020D5}"/>
              </a:ext>
            </a:extLst>
          </p:cNvPr>
          <p:cNvSpPr/>
          <p:nvPr/>
        </p:nvSpPr>
        <p:spPr>
          <a:xfrm>
            <a:off x="4191611" y="4563033"/>
            <a:ext cx="301752" cy="287230"/>
          </a:xfrm>
          <a:prstGeom prst="round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200" b="1" dirty="0"/>
              <a:t>N/A</a:t>
            </a:r>
            <a:endParaRPr lang="en-US" b="1" dirty="0"/>
          </a:p>
        </p:txBody>
      </p:sp>
      <p:sp>
        <p:nvSpPr>
          <p:cNvPr id="40" name="TextBox 39">
            <a:extLst>
              <a:ext uri="{FF2B5EF4-FFF2-40B4-BE49-F238E27FC236}">
                <a16:creationId xmlns:a16="http://schemas.microsoft.com/office/drawing/2014/main" id="{F831D837-BBF5-4941-A538-7DDB2D0A399F}"/>
              </a:ext>
            </a:extLst>
          </p:cNvPr>
          <p:cNvSpPr txBox="1"/>
          <p:nvPr/>
        </p:nvSpPr>
        <p:spPr>
          <a:xfrm>
            <a:off x="4523926" y="2749075"/>
            <a:ext cx="244378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On schedule, on budget, low risk impact</a:t>
            </a:r>
          </a:p>
        </p:txBody>
      </p:sp>
      <p:sp>
        <p:nvSpPr>
          <p:cNvPr id="41" name="TextBox 40">
            <a:extLst>
              <a:ext uri="{FF2B5EF4-FFF2-40B4-BE49-F238E27FC236}">
                <a16:creationId xmlns:a16="http://schemas.microsoft.com/office/drawing/2014/main" id="{BFED62BA-BBA6-4532-B652-BE84710E58F9}"/>
              </a:ext>
            </a:extLst>
          </p:cNvPr>
          <p:cNvSpPr txBox="1"/>
          <p:nvPr/>
        </p:nvSpPr>
        <p:spPr>
          <a:xfrm>
            <a:off x="4523920" y="3083744"/>
            <a:ext cx="412703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Some delays, budget overrun, risks impacting project. Project ongoing</a:t>
            </a:r>
          </a:p>
        </p:txBody>
      </p:sp>
      <p:sp>
        <p:nvSpPr>
          <p:cNvPr id="42" name="TextBox 41">
            <a:extLst>
              <a:ext uri="{FF2B5EF4-FFF2-40B4-BE49-F238E27FC236}">
                <a16:creationId xmlns:a16="http://schemas.microsoft.com/office/drawing/2014/main" id="{7C2C6D8D-E727-417B-80DE-4A028B0A7371}"/>
              </a:ext>
            </a:extLst>
          </p:cNvPr>
          <p:cNvSpPr txBox="1"/>
          <p:nvPr/>
        </p:nvSpPr>
        <p:spPr>
          <a:xfrm>
            <a:off x="4523923" y="3374895"/>
            <a:ext cx="4499867"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Significant schedule delays, budget concerns and/or risks. at risk of stopping.</a:t>
            </a:r>
          </a:p>
        </p:txBody>
      </p:sp>
      <p:sp>
        <p:nvSpPr>
          <p:cNvPr id="43" name="TextBox 42">
            <a:extLst>
              <a:ext uri="{FF2B5EF4-FFF2-40B4-BE49-F238E27FC236}">
                <a16:creationId xmlns:a16="http://schemas.microsoft.com/office/drawing/2014/main" id="{314C5D3C-612A-4B4A-9AC3-09ED98854DDC}"/>
              </a:ext>
            </a:extLst>
          </p:cNvPr>
          <p:cNvSpPr txBox="1"/>
          <p:nvPr/>
        </p:nvSpPr>
        <p:spPr>
          <a:xfrm>
            <a:off x="4523923" y="3678676"/>
            <a:ext cx="244378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Closed / Finished</a:t>
            </a:r>
          </a:p>
        </p:txBody>
      </p:sp>
      <p:sp>
        <p:nvSpPr>
          <p:cNvPr id="44" name="TextBox 43">
            <a:extLst>
              <a:ext uri="{FF2B5EF4-FFF2-40B4-BE49-F238E27FC236}">
                <a16:creationId xmlns:a16="http://schemas.microsoft.com/office/drawing/2014/main" id="{2BECA340-B61C-4DDC-8C43-1724A08E4671}"/>
              </a:ext>
            </a:extLst>
          </p:cNvPr>
          <p:cNvSpPr txBox="1"/>
          <p:nvPr/>
        </p:nvSpPr>
        <p:spPr>
          <a:xfrm>
            <a:off x="4523922" y="3967391"/>
            <a:ext cx="244378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Cancelled / Dropped</a:t>
            </a:r>
          </a:p>
        </p:txBody>
      </p:sp>
      <p:sp>
        <p:nvSpPr>
          <p:cNvPr id="45" name="TextBox 44">
            <a:extLst>
              <a:ext uri="{FF2B5EF4-FFF2-40B4-BE49-F238E27FC236}">
                <a16:creationId xmlns:a16="http://schemas.microsoft.com/office/drawing/2014/main" id="{B42240DD-CDC5-4D5B-A09B-68236954BB57}"/>
              </a:ext>
            </a:extLst>
          </p:cNvPr>
          <p:cNvSpPr txBox="1"/>
          <p:nvPr/>
        </p:nvSpPr>
        <p:spPr>
          <a:xfrm>
            <a:off x="4523921" y="4287300"/>
            <a:ext cx="244378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Not Started/Prior to OPEN</a:t>
            </a:r>
          </a:p>
        </p:txBody>
      </p:sp>
      <p:sp>
        <p:nvSpPr>
          <p:cNvPr id="46" name="TextBox 45">
            <a:extLst>
              <a:ext uri="{FF2B5EF4-FFF2-40B4-BE49-F238E27FC236}">
                <a16:creationId xmlns:a16="http://schemas.microsoft.com/office/drawing/2014/main" id="{3D92946D-C9CF-42CD-A1B1-EE5B0CB257C3}"/>
              </a:ext>
            </a:extLst>
          </p:cNvPr>
          <p:cNvSpPr txBox="1"/>
          <p:nvPr/>
        </p:nvSpPr>
        <p:spPr>
          <a:xfrm>
            <a:off x="4523920" y="4585948"/>
            <a:ext cx="2443786" cy="246221"/>
          </a:xfrm>
          <a:prstGeom prst="rect">
            <a:avLst/>
          </a:prstGeom>
          <a:solidFill>
            <a:schemeClr val="bg1"/>
          </a:solidFill>
          <a:ln w="19050">
            <a:noFill/>
          </a:ln>
        </p:spPr>
        <p:txBody>
          <a:bodyPr wrap="square" rtlCol="0">
            <a:spAutoFit/>
          </a:bodyPr>
          <a:lstStyle/>
          <a:p>
            <a:r>
              <a:rPr lang="en-US" sz="1000" dirty="0">
                <a:solidFill>
                  <a:schemeClr val="tx1">
                    <a:lumMod val="65000"/>
                    <a:lumOff val="35000"/>
                  </a:schemeClr>
                </a:solidFill>
              </a:rPr>
              <a:t>Not Applicable</a:t>
            </a:r>
          </a:p>
        </p:txBody>
      </p:sp>
      <p:pic>
        <p:nvPicPr>
          <p:cNvPr id="47" name="Graphic 46" descr="Share">
            <a:hlinkClick r:id="rId5" action="ppaction://hlinksldjump"/>
            <a:extLst>
              <a:ext uri="{FF2B5EF4-FFF2-40B4-BE49-F238E27FC236}">
                <a16:creationId xmlns:a16="http://schemas.microsoft.com/office/drawing/2014/main" id="{F2C4CCBB-559D-4D9D-9D19-99B3C3BDEB50}"/>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4265772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Mandatory Templates: Status Report</a:t>
            </a:r>
            <a:endParaRPr lang="en-SG" dirty="0"/>
          </a:p>
        </p:txBody>
      </p:sp>
      <p:sp>
        <p:nvSpPr>
          <p:cNvPr id="9" name="Text Placeholder 8">
            <a:extLst>
              <a:ext uri="{FF2B5EF4-FFF2-40B4-BE49-F238E27FC236}">
                <a16:creationId xmlns:a16="http://schemas.microsoft.com/office/drawing/2014/main" id="{0F55EFC9-4EE1-4811-9967-1ED2AE6B71C2}"/>
              </a:ext>
            </a:extLst>
          </p:cNvPr>
          <p:cNvSpPr>
            <a:spLocks noGrp="1"/>
          </p:cNvSpPr>
          <p:nvPr>
            <p:ph type="body" idx="15"/>
          </p:nvPr>
        </p:nvSpPr>
        <p:spPr>
          <a:xfrm>
            <a:off x="258055" y="604935"/>
            <a:ext cx="8633531" cy="169277"/>
          </a:xfrm>
        </p:spPr>
        <p:txBody>
          <a:bodyPr/>
          <a:lstStyle/>
          <a:p>
            <a:r>
              <a:rPr lang="en-US" dirty="0"/>
              <a:t>Achievements, Issues, KPIs</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43</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11" name="Rectangle 10"/>
          <p:cNvSpPr/>
          <p:nvPr/>
        </p:nvSpPr>
        <p:spPr>
          <a:xfrm>
            <a:off x="3369506" y="2120310"/>
            <a:ext cx="2268252" cy="219291"/>
          </a:xfrm>
          <a:prstGeom prst="rect">
            <a:avLst/>
          </a:prstGeom>
          <a:solidFill>
            <a:schemeClr val="bg1"/>
          </a:solidFill>
        </p:spPr>
        <p:txBody>
          <a:bodyPr wrap="square">
            <a:spAutoFit/>
          </a:bodyPr>
          <a:lstStyle/>
          <a:p>
            <a:pPr indent="-129779" algn="ctr"/>
            <a:endParaRPr lang="en-SG" sz="825" dirty="0"/>
          </a:p>
        </p:txBody>
      </p:sp>
      <p:sp>
        <p:nvSpPr>
          <p:cNvPr id="27" name="Rectangle 26"/>
          <p:cNvSpPr/>
          <p:nvPr/>
        </p:nvSpPr>
        <p:spPr>
          <a:xfrm>
            <a:off x="464356" y="2228315"/>
            <a:ext cx="2456979" cy="207749"/>
          </a:xfrm>
          <a:prstGeom prst="rect">
            <a:avLst/>
          </a:prstGeom>
          <a:solidFill>
            <a:schemeClr val="bg1"/>
          </a:solidFill>
        </p:spPr>
        <p:txBody>
          <a:bodyPr wrap="square">
            <a:spAutoFit/>
          </a:bodyPr>
          <a:lstStyle/>
          <a:p>
            <a:pPr algn="ctr"/>
            <a:endParaRPr lang="en-US" sz="750" dirty="0"/>
          </a:p>
        </p:txBody>
      </p:sp>
      <p:pic>
        <p:nvPicPr>
          <p:cNvPr id="5" name="Picture 4"/>
          <p:cNvPicPr>
            <a:picLocks noChangeAspect="1"/>
          </p:cNvPicPr>
          <p:nvPr/>
        </p:nvPicPr>
        <p:blipFill>
          <a:blip r:embed="rId2"/>
          <a:stretch>
            <a:fillRect/>
          </a:stretch>
        </p:blipFill>
        <p:spPr>
          <a:xfrm>
            <a:off x="115777" y="2061841"/>
            <a:ext cx="6068009" cy="1154064"/>
          </a:xfrm>
          <a:prstGeom prst="rect">
            <a:avLst/>
          </a:prstGeom>
        </p:spPr>
      </p:pic>
      <p:pic>
        <p:nvPicPr>
          <p:cNvPr id="4" name="Picture 3"/>
          <p:cNvPicPr>
            <a:picLocks noChangeAspect="1"/>
          </p:cNvPicPr>
          <p:nvPr/>
        </p:nvPicPr>
        <p:blipFill>
          <a:blip r:embed="rId3"/>
          <a:stretch>
            <a:fillRect/>
          </a:stretch>
        </p:blipFill>
        <p:spPr>
          <a:xfrm>
            <a:off x="115777" y="798018"/>
            <a:ext cx="5990733" cy="1189913"/>
          </a:xfrm>
          <a:prstGeom prst="rect">
            <a:avLst/>
          </a:prstGeom>
        </p:spPr>
      </p:pic>
      <p:sp>
        <p:nvSpPr>
          <p:cNvPr id="14" name="Oval 13">
            <a:extLst>
              <a:ext uri="{FF2B5EF4-FFF2-40B4-BE49-F238E27FC236}">
                <a16:creationId xmlns:a16="http://schemas.microsoft.com/office/drawing/2014/main" id="{DA3A4C61-CF63-46ED-9F15-0B13B4E66E9D}"/>
              </a:ext>
            </a:extLst>
          </p:cNvPr>
          <p:cNvSpPr/>
          <p:nvPr/>
        </p:nvSpPr>
        <p:spPr>
          <a:xfrm>
            <a:off x="2728108" y="969133"/>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15" name="Oval 14">
            <a:extLst>
              <a:ext uri="{FF2B5EF4-FFF2-40B4-BE49-F238E27FC236}">
                <a16:creationId xmlns:a16="http://schemas.microsoft.com/office/drawing/2014/main" id="{0BC1C64C-63EF-425A-9B0F-4A17D8BE8C13}"/>
              </a:ext>
            </a:extLst>
          </p:cNvPr>
          <p:cNvSpPr/>
          <p:nvPr/>
        </p:nvSpPr>
        <p:spPr>
          <a:xfrm>
            <a:off x="83097" y="2071937"/>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sp>
        <p:nvSpPr>
          <p:cNvPr id="17" name="Oval 16">
            <a:extLst>
              <a:ext uri="{FF2B5EF4-FFF2-40B4-BE49-F238E27FC236}">
                <a16:creationId xmlns:a16="http://schemas.microsoft.com/office/drawing/2014/main" id="{29C187E4-B688-4717-937A-9DBD408D4970}"/>
              </a:ext>
            </a:extLst>
          </p:cNvPr>
          <p:cNvSpPr/>
          <p:nvPr/>
        </p:nvSpPr>
        <p:spPr>
          <a:xfrm>
            <a:off x="6000906" y="969133"/>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18" name="TextBox 17">
            <a:extLst>
              <a:ext uri="{FF2B5EF4-FFF2-40B4-BE49-F238E27FC236}">
                <a16:creationId xmlns:a16="http://schemas.microsoft.com/office/drawing/2014/main" id="{7D3E4527-DDB0-4CA5-945D-2A4CB7F4DB61}"/>
              </a:ext>
            </a:extLst>
          </p:cNvPr>
          <p:cNvSpPr txBox="1"/>
          <p:nvPr/>
        </p:nvSpPr>
        <p:spPr>
          <a:xfrm>
            <a:off x="157817" y="3341195"/>
            <a:ext cx="4519285" cy="707886"/>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SG" sz="1000" dirty="0">
                <a:solidFill>
                  <a:schemeClr val="tx1">
                    <a:lumMod val="65000"/>
                    <a:lumOff val="35000"/>
                  </a:schemeClr>
                </a:solidFill>
              </a:rPr>
              <a:t>Achievements : </a:t>
            </a:r>
            <a:r>
              <a:rPr lang="en-SG" sz="1000" dirty="0">
                <a:solidFill>
                  <a:schemeClr val="tx1">
                    <a:lumMod val="75000"/>
                    <a:lumOff val="25000"/>
                  </a:schemeClr>
                </a:solidFill>
              </a:rPr>
              <a:t>What are the key achievements of the project to date?</a:t>
            </a:r>
          </a:p>
          <a:p>
            <a:r>
              <a:rPr lang="en-SG" sz="1000" dirty="0">
                <a:solidFill>
                  <a:schemeClr val="tx1">
                    <a:lumMod val="75000"/>
                    <a:lumOff val="25000"/>
                  </a:schemeClr>
                </a:solidFill>
              </a:rPr>
              <a:t>Insert the key achievements accumulated since the beginning of the project.</a:t>
            </a:r>
          </a:p>
          <a:p>
            <a:r>
              <a:rPr lang="en-SG" sz="1000" dirty="0">
                <a:solidFill>
                  <a:schemeClr val="tx1">
                    <a:lumMod val="75000"/>
                    <a:lumOff val="25000"/>
                  </a:schemeClr>
                </a:solidFill>
              </a:rPr>
              <a:t>As you have a limited number of characters, you should select the best ones to appear in the report.</a:t>
            </a:r>
            <a:endParaRPr lang="en-US" sz="1000" dirty="0">
              <a:solidFill>
                <a:schemeClr val="tx1">
                  <a:lumMod val="75000"/>
                  <a:lumOff val="25000"/>
                </a:schemeClr>
              </a:solidFill>
            </a:endParaRPr>
          </a:p>
        </p:txBody>
      </p:sp>
      <p:sp>
        <p:nvSpPr>
          <p:cNvPr id="19" name="TextBox 18">
            <a:extLst>
              <a:ext uri="{FF2B5EF4-FFF2-40B4-BE49-F238E27FC236}">
                <a16:creationId xmlns:a16="http://schemas.microsoft.com/office/drawing/2014/main" id="{A0D9839C-BA44-4583-99E2-59F2C6D76E24}"/>
              </a:ext>
            </a:extLst>
          </p:cNvPr>
          <p:cNvSpPr txBox="1"/>
          <p:nvPr/>
        </p:nvSpPr>
        <p:spPr>
          <a:xfrm>
            <a:off x="157817" y="4354303"/>
            <a:ext cx="4519285" cy="246221"/>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US" sz="1000" dirty="0">
                <a:solidFill>
                  <a:schemeClr val="tx1">
                    <a:lumMod val="65000"/>
                    <a:lumOff val="35000"/>
                  </a:schemeClr>
                </a:solidFill>
              </a:rPr>
              <a:t>Issues: </a:t>
            </a:r>
            <a:r>
              <a:rPr lang="en-SG" sz="1000" dirty="0">
                <a:solidFill>
                  <a:schemeClr val="tx1">
                    <a:lumMod val="75000"/>
                    <a:lumOff val="25000"/>
                  </a:schemeClr>
                </a:solidFill>
              </a:rPr>
              <a:t>What are the issues identified that affect the project?</a:t>
            </a:r>
          </a:p>
        </p:txBody>
      </p:sp>
      <p:sp>
        <p:nvSpPr>
          <p:cNvPr id="20" name="Oval 19">
            <a:extLst>
              <a:ext uri="{FF2B5EF4-FFF2-40B4-BE49-F238E27FC236}">
                <a16:creationId xmlns:a16="http://schemas.microsoft.com/office/drawing/2014/main" id="{AE17D979-27E8-425B-BB4B-FA79B43DFE65}"/>
              </a:ext>
            </a:extLst>
          </p:cNvPr>
          <p:cNvSpPr/>
          <p:nvPr/>
        </p:nvSpPr>
        <p:spPr>
          <a:xfrm>
            <a:off x="62412" y="4252369"/>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1" name="Oval 20">
            <a:extLst>
              <a:ext uri="{FF2B5EF4-FFF2-40B4-BE49-F238E27FC236}">
                <a16:creationId xmlns:a16="http://schemas.microsoft.com/office/drawing/2014/main" id="{468333F8-F837-4435-81E8-0723204050C4}"/>
              </a:ext>
            </a:extLst>
          </p:cNvPr>
          <p:cNvSpPr/>
          <p:nvPr/>
        </p:nvSpPr>
        <p:spPr>
          <a:xfrm>
            <a:off x="62412" y="3249755"/>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22" name="TextBox 21">
            <a:extLst>
              <a:ext uri="{FF2B5EF4-FFF2-40B4-BE49-F238E27FC236}">
                <a16:creationId xmlns:a16="http://schemas.microsoft.com/office/drawing/2014/main" id="{0000A8AB-533A-452A-A8BF-D05A6BDE98D7}"/>
              </a:ext>
            </a:extLst>
          </p:cNvPr>
          <p:cNvSpPr txBox="1"/>
          <p:nvPr/>
        </p:nvSpPr>
        <p:spPr>
          <a:xfrm>
            <a:off x="4996543" y="3341195"/>
            <a:ext cx="3810000" cy="861774"/>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SG" sz="1000" dirty="0">
                <a:solidFill>
                  <a:schemeClr val="tx1">
                    <a:lumMod val="75000"/>
                    <a:lumOff val="25000"/>
                  </a:schemeClr>
                </a:solidFill>
              </a:rPr>
              <a:t>You can specify and track up to</a:t>
            </a:r>
            <a:r>
              <a:rPr lang="en-SG" sz="1000" b="1" dirty="0">
                <a:solidFill>
                  <a:schemeClr val="tx1">
                    <a:lumMod val="75000"/>
                    <a:lumOff val="25000"/>
                  </a:schemeClr>
                </a:solidFill>
              </a:rPr>
              <a:t> 6 </a:t>
            </a:r>
            <a:r>
              <a:rPr lang="en-SG" sz="1000" dirty="0">
                <a:solidFill>
                  <a:schemeClr val="tx1">
                    <a:lumMod val="75000"/>
                    <a:lumOff val="25000"/>
                  </a:schemeClr>
                </a:solidFill>
              </a:rPr>
              <a:t>KPIs in the status report. If you have more than </a:t>
            </a:r>
            <a:r>
              <a:rPr lang="en-SG" sz="1000" b="1" dirty="0">
                <a:solidFill>
                  <a:schemeClr val="tx1">
                    <a:lumMod val="75000"/>
                    <a:lumOff val="25000"/>
                  </a:schemeClr>
                </a:solidFill>
              </a:rPr>
              <a:t>6</a:t>
            </a:r>
            <a:r>
              <a:rPr lang="en-SG" sz="1000" dirty="0">
                <a:solidFill>
                  <a:schemeClr val="tx1">
                    <a:lumMod val="75000"/>
                    <a:lumOff val="25000"/>
                  </a:schemeClr>
                </a:solidFill>
              </a:rPr>
              <a:t> KPI, it is advised to use the </a:t>
            </a:r>
            <a:r>
              <a:rPr lang="en-SG" sz="1000" b="1" dirty="0">
                <a:solidFill>
                  <a:schemeClr val="tx1">
                    <a:lumMod val="75000"/>
                    <a:lumOff val="25000"/>
                  </a:schemeClr>
                </a:solidFill>
              </a:rPr>
              <a:t>KPI template</a:t>
            </a:r>
            <a:r>
              <a:rPr lang="en-SG" sz="1000" dirty="0">
                <a:solidFill>
                  <a:schemeClr val="tx1">
                    <a:lumMod val="75000"/>
                    <a:lumOff val="25000"/>
                  </a:schemeClr>
                </a:solidFill>
              </a:rPr>
              <a:t>.</a:t>
            </a:r>
          </a:p>
          <a:p>
            <a:endParaRPr lang="en-SG" sz="1000" dirty="0">
              <a:solidFill>
                <a:schemeClr val="tx1">
                  <a:lumMod val="75000"/>
                  <a:lumOff val="25000"/>
                </a:schemeClr>
              </a:solidFill>
            </a:endParaRPr>
          </a:p>
          <a:p>
            <a:r>
              <a:rPr lang="en-SG" sz="1000" dirty="0">
                <a:solidFill>
                  <a:schemeClr val="tx1">
                    <a:lumMod val="75000"/>
                    <a:lumOff val="25000"/>
                  </a:schemeClr>
                </a:solidFill>
              </a:rPr>
              <a:t>You can customize the headers with the white background.</a:t>
            </a:r>
            <a:endParaRPr lang="en-US" sz="1000" dirty="0">
              <a:solidFill>
                <a:schemeClr val="tx1">
                  <a:lumMod val="75000"/>
                  <a:lumOff val="25000"/>
                </a:schemeClr>
              </a:solidFill>
            </a:endParaRPr>
          </a:p>
          <a:p>
            <a:endParaRPr lang="en-US" sz="1000" dirty="0">
              <a:solidFill>
                <a:schemeClr val="tx1">
                  <a:lumMod val="65000"/>
                  <a:lumOff val="35000"/>
                </a:schemeClr>
              </a:solidFill>
            </a:endParaRPr>
          </a:p>
        </p:txBody>
      </p:sp>
      <p:sp>
        <p:nvSpPr>
          <p:cNvPr id="23" name="Oval 22">
            <a:extLst>
              <a:ext uri="{FF2B5EF4-FFF2-40B4-BE49-F238E27FC236}">
                <a16:creationId xmlns:a16="http://schemas.microsoft.com/office/drawing/2014/main" id="{F3BE98A1-4517-4671-9B2C-0DC4F98CF41D}"/>
              </a:ext>
            </a:extLst>
          </p:cNvPr>
          <p:cNvSpPr/>
          <p:nvPr/>
        </p:nvSpPr>
        <p:spPr>
          <a:xfrm>
            <a:off x="4824173" y="3322271"/>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C</a:t>
            </a:r>
          </a:p>
        </p:txBody>
      </p:sp>
      <p:pic>
        <p:nvPicPr>
          <p:cNvPr id="24" name="Graphic 23" descr="Share">
            <a:hlinkClick r:id="rId4" action="ppaction://hlinksldjump"/>
            <a:extLst>
              <a:ext uri="{FF2B5EF4-FFF2-40B4-BE49-F238E27FC236}">
                <a16:creationId xmlns:a16="http://schemas.microsoft.com/office/drawing/2014/main" id="{E99CA844-7629-48F3-A081-DE55AF973691}"/>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2486457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2"/>
          <a:srcRect r="19880"/>
          <a:stretch/>
        </p:blipFill>
        <p:spPr>
          <a:xfrm>
            <a:off x="216188" y="2274895"/>
            <a:ext cx="5310098" cy="1256664"/>
          </a:xfrm>
          <a:prstGeom prst="rect">
            <a:avLst/>
          </a:prstGeom>
        </p:spPr>
      </p:pic>
      <p:pic>
        <p:nvPicPr>
          <p:cNvPr id="24" name="Picture 23"/>
          <p:cNvPicPr>
            <a:picLocks noChangeAspect="1"/>
          </p:cNvPicPr>
          <p:nvPr/>
        </p:nvPicPr>
        <p:blipFill rotWithShape="1">
          <a:blip r:embed="rId3"/>
          <a:srcRect r="19924"/>
          <a:stretch/>
        </p:blipFill>
        <p:spPr>
          <a:xfrm>
            <a:off x="230990" y="889445"/>
            <a:ext cx="5295295" cy="1380255"/>
          </a:xfrm>
          <a:prstGeom prst="rect">
            <a:avLst/>
          </a:prstGeom>
        </p:spPr>
      </p:pic>
      <p:sp>
        <p:nvSpPr>
          <p:cNvPr id="2" name="Title 1"/>
          <p:cNvSpPr>
            <a:spLocks noGrp="1"/>
          </p:cNvSpPr>
          <p:nvPr>
            <p:ph type="title"/>
          </p:nvPr>
        </p:nvSpPr>
        <p:spPr/>
        <p:txBody>
          <a:bodyPr/>
          <a:lstStyle/>
          <a:p>
            <a:r>
              <a:rPr lang="en-US" dirty="0"/>
              <a:t>3.3 Mandatory Templates: Status Report</a:t>
            </a:r>
            <a:endParaRPr lang="en-SG" dirty="0"/>
          </a:p>
        </p:txBody>
      </p:sp>
      <p:sp>
        <p:nvSpPr>
          <p:cNvPr id="6" name="Text Placeholder 5">
            <a:extLst>
              <a:ext uri="{FF2B5EF4-FFF2-40B4-BE49-F238E27FC236}">
                <a16:creationId xmlns:a16="http://schemas.microsoft.com/office/drawing/2014/main" id="{B358D177-4050-4516-9042-DBCC0DE613D1}"/>
              </a:ext>
            </a:extLst>
          </p:cNvPr>
          <p:cNvSpPr>
            <a:spLocks noGrp="1"/>
          </p:cNvSpPr>
          <p:nvPr>
            <p:ph type="body" idx="15"/>
          </p:nvPr>
        </p:nvSpPr>
        <p:spPr/>
        <p:txBody>
          <a:bodyPr/>
          <a:lstStyle/>
          <a:p>
            <a:r>
              <a:rPr lang="en-US" dirty="0"/>
              <a:t>Risks, Previous/Next Steps</a:t>
            </a:r>
          </a:p>
        </p:txBody>
      </p:sp>
      <p:sp>
        <p:nvSpPr>
          <p:cNvPr id="36" name="TextBox 35"/>
          <p:cNvSpPr txBox="1"/>
          <p:nvPr/>
        </p:nvSpPr>
        <p:spPr>
          <a:xfrm>
            <a:off x="6169161" y="1007378"/>
            <a:ext cx="2708523" cy="561856"/>
          </a:xfrm>
          <a:prstGeom prst="roundRect">
            <a:avLst/>
          </a:prstGeom>
          <a:solidFill>
            <a:schemeClr val="accent6"/>
          </a:solidFill>
          <a:ln w="19050">
            <a:noFill/>
          </a:ln>
        </p:spPr>
        <p:txBody>
          <a:bodyPr wrap="square" rtlCol="0">
            <a:spAutoFit/>
          </a:bodyPr>
          <a:lstStyle/>
          <a:p>
            <a:pPr>
              <a:buNone/>
            </a:pPr>
            <a:r>
              <a:rPr lang="en-SG" sz="900" dirty="0">
                <a:solidFill>
                  <a:schemeClr val="bg1"/>
                </a:solidFill>
              </a:rPr>
              <a:t>A risk is an event that is likely to happen whereas an issue is something that has already happened.</a:t>
            </a:r>
            <a:endParaRPr lang="en-US" sz="900" dirty="0">
              <a:solidFill>
                <a:schemeClr val="bg1"/>
              </a:solidFill>
            </a:endParaRPr>
          </a:p>
        </p:txBody>
      </p:sp>
      <p:pic>
        <p:nvPicPr>
          <p:cNvPr id="37" name="Picture 36"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345190">
            <a:off x="5983977" y="853463"/>
            <a:ext cx="455730" cy="455730"/>
          </a:xfrm>
          <a:prstGeom prst="rect">
            <a:avLst/>
          </a:prstGeom>
        </p:spPr>
      </p:pic>
      <p:sp>
        <p:nvSpPr>
          <p:cNvPr id="40" name="TextBox 39"/>
          <p:cNvSpPr txBox="1"/>
          <p:nvPr/>
        </p:nvSpPr>
        <p:spPr>
          <a:xfrm>
            <a:off x="6169161" y="2500046"/>
            <a:ext cx="2274314" cy="561856"/>
          </a:xfrm>
          <a:prstGeom prst="roundRect">
            <a:avLst/>
          </a:prstGeom>
          <a:solidFill>
            <a:schemeClr val="accent6"/>
          </a:solidFill>
          <a:ln w="19050">
            <a:noFill/>
          </a:ln>
        </p:spPr>
        <p:txBody>
          <a:bodyPr wrap="square" rtlCol="0">
            <a:spAutoFit/>
          </a:bodyPr>
          <a:lstStyle/>
          <a:p>
            <a:pPr algn="ctr"/>
            <a:r>
              <a:rPr lang="en-US" sz="900" dirty="0">
                <a:solidFill>
                  <a:schemeClr val="bg1"/>
                </a:solidFill>
              </a:rPr>
              <a:t>Previous and Next Actions are only actions completed, as you only can report what is finished.</a:t>
            </a:r>
          </a:p>
        </p:txBody>
      </p:sp>
      <p:pic>
        <p:nvPicPr>
          <p:cNvPr id="41" name="Picture 40"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345190">
            <a:off x="5983978" y="2294350"/>
            <a:ext cx="455730" cy="455730"/>
          </a:xfrm>
          <a:prstGeom prst="rect">
            <a:avLst/>
          </a:prstGeom>
        </p:spPr>
      </p:pic>
      <p:sp>
        <p:nvSpPr>
          <p:cNvPr id="43" name="Rectangle 42"/>
          <p:cNvSpPr/>
          <p:nvPr/>
        </p:nvSpPr>
        <p:spPr>
          <a:xfrm>
            <a:off x="511832" y="2838967"/>
            <a:ext cx="4536504" cy="346249"/>
          </a:xfrm>
          <a:prstGeom prst="rect">
            <a:avLst/>
          </a:prstGeom>
          <a:solidFill>
            <a:schemeClr val="accent2">
              <a:lumMod val="20000"/>
              <a:lumOff val="80000"/>
            </a:schemeClr>
          </a:solidFill>
        </p:spPr>
        <p:txBody>
          <a:bodyPr wrap="square">
            <a:spAutoFit/>
          </a:bodyPr>
          <a:lstStyle/>
          <a:p>
            <a:pPr algn="ctr"/>
            <a:r>
              <a:rPr lang="en-SG" sz="825" b="1" dirty="0"/>
              <a:t>Note:</a:t>
            </a:r>
            <a:r>
              <a:rPr lang="en-SG" sz="825" dirty="0"/>
              <a:t> The period changes according to the "Frequency" that you insert in the cell C9.</a:t>
            </a:r>
          </a:p>
          <a:p>
            <a:pPr algn="ctr"/>
            <a:r>
              <a:rPr lang="en-SG" sz="825" dirty="0"/>
              <a:t>It means that you should only report the previous/next actions according to your frequency.</a:t>
            </a:r>
            <a:endParaRPr lang="en-US" sz="825" dirty="0"/>
          </a:p>
        </p:txBody>
      </p:sp>
      <p:sp>
        <p:nvSpPr>
          <p:cNvPr id="18" name="Oval 17">
            <a:extLst>
              <a:ext uri="{FF2B5EF4-FFF2-40B4-BE49-F238E27FC236}">
                <a16:creationId xmlns:a16="http://schemas.microsoft.com/office/drawing/2014/main" id="{03B125C3-AA92-4226-B5C6-8AE92D9E6BB8}"/>
              </a:ext>
            </a:extLst>
          </p:cNvPr>
          <p:cNvSpPr/>
          <p:nvPr/>
        </p:nvSpPr>
        <p:spPr>
          <a:xfrm>
            <a:off x="115658" y="942812"/>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19" name="Oval 18">
            <a:extLst>
              <a:ext uri="{FF2B5EF4-FFF2-40B4-BE49-F238E27FC236}">
                <a16:creationId xmlns:a16="http://schemas.microsoft.com/office/drawing/2014/main" id="{32D9F42D-A97E-4E0B-8454-D8D31FB295C6}"/>
              </a:ext>
            </a:extLst>
          </p:cNvPr>
          <p:cNvSpPr/>
          <p:nvPr/>
        </p:nvSpPr>
        <p:spPr>
          <a:xfrm>
            <a:off x="115658" y="2327969"/>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sp>
        <p:nvSpPr>
          <p:cNvPr id="20" name="TextBox 19">
            <a:extLst>
              <a:ext uri="{FF2B5EF4-FFF2-40B4-BE49-F238E27FC236}">
                <a16:creationId xmlns:a16="http://schemas.microsoft.com/office/drawing/2014/main" id="{34AB12CC-EAB9-4132-908C-8573C309FE17}"/>
              </a:ext>
            </a:extLst>
          </p:cNvPr>
          <p:cNvSpPr txBox="1"/>
          <p:nvPr/>
        </p:nvSpPr>
        <p:spPr>
          <a:xfrm>
            <a:off x="230991" y="3561806"/>
            <a:ext cx="6464100" cy="1015663"/>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SG" sz="1000" b="1" dirty="0">
                <a:solidFill>
                  <a:schemeClr val="tx1">
                    <a:lumMod val="65000"/>
                    <a:lumOff val="35000"/>
                  </a:schemeClr>
                </a:solidFill>
              </a:rPr>
              <a:t>Risk : </a:t>
            </a:r>
            <a:r>
              <a:rPr lang="en-SG" sz="1000" dirty="0">
                <a:solidFill>
                  <a:schemeClr val="tx1">
                    <a:lumMod val="75000"/>
                    <a:lumOff val="25000"/>
                  </a:schemeClr>
                </a:solidFill>
              </a:rPr>
              <a:t>Unforeseen event or activity that can impact the project's progress, result or outcome.</a:t>
            </a:r>
          </a:p>
          <a:p>
            <a:r>
              <a:rPr lang="en-IE" sz="1000" dirty="0">
                <a:solidFill>
                  <a:schemeClr val="tx1">
                    <a:lumMod val="75000"/>
                    <a:lumOff val="25000"/>
                  </a:schemeClr>
                </a:solidFill>
              </a:rPr>
              <a:t>Identify risks, root-cause and consequence using supporting tools as Brainstorming, SWOT, Fishbone</a:t>
            </a:r>
            <a:r>
              <a:rPr lang="en-US" sz="1000" dirty="0">
                <a:solidFill>
                  <a:schemeClr val="tx1">
                    <a:lumMod val="75000"/>
                    <a:lumOff val="25000"/>
                  </a:schemeClr>
                </a:solidFill>
              </a:rPr>
              <a:t>.</a:t>
            </a:r>
          </a:p>
          <a:p>
            <a:endParaRPr lang="en-US" sz="1000" dirty="0">
              <a:solidFill>
                <a:schemeClr val="tx1">
                  <a:lumMod val="75000"/>
                  <a:lumOff val="25000"/>
                </a:schemeClr>
              </a:solidFill>
            </a:endParaRPr>
          </a:p>
          <a:p>
            <a:r>
              <a:rPr lang="en-US" sz="1000" b="1" dirty="0">
                <a:solidFill>
                  <a:schemeClr val="tx1">
                    <a:lumMod val="75000"/>
                    <a:lumOff val="25000"/>
                  </a:schemeClr>
                </a:solidFill>
              </a:rPr>
              <a:t>Risk Type : </a:t>
            </a:r>
            <a:r>
              <a:rPr lang="en-SG" sz="1000" dirty="0">
                <a:solidFill>
                  <a:schemeClr val="tx1">
                    <a:lumMod val="75000"/>
                    <a:lumOff val="25000"/>
                  </a:schemeClr>
                </a:solidFill>
              </a:rPr>
              <a:t>Choose how to respond to the risk, using probability and impact matrix to prioritize what get action.</a:t>
            </a:r>
            <a:endParaRPr lang="en-US" sz="1000" dirty="0">
              <a:solidFill>
                <a:schemeClr val="tx1">
                  <a:lumMod val="75000"/>
                  <a:lumOff val="25000"/>
                </a:schemeClr>
              </a:solidFill>
            </a:endParaRPr>
          </a:p>
          <a:p>
            <a:r>
              <a:rPr lang="en-US" sz="1000" dirty="0">
                <a:solidFill>
                  <a:schemeClr val="tx1">
                    <a:lumMod val="75000"/>
                    <a:lumOff val="25000"/>
                  </a:schemeClr>
                </a:solidFill>
              </a:rPr>
              <a:t>	       Type of Risks : </a:t>
            </a:r>
            <a:r>
              <a:rPr lang="en-US" sz="1000" b="1" dirty="0">
                <a:solidFill>
                  <a:schemeClr val="tx1">
                    <a:lumMod val="75000"/>
                    <a:lumOff val="25000"/>
                  </a:schemeClr>
                </a:solidFill>
              </a:rPr>
              <a:t>Avoid, Transfer, Accept, Mitigate, Exploit, Share, Enhance</a:t>
            </a:r>
          </a:p>
          <a:p>
            <a:r>
              <a:rPr lang="en-US" sz="1000" b="1" dirty="0">
                <a:solidFill>
                  <a:schemeClr val="tx1">
                    <a:lumMod val="75000"/>
                    <a:lumOff val="25000"/>
                  </a:schemeClr>
                </a:solidFill>
              </a:rPr>
              <a:t>Risk Action : </a:t>
            </a:r>
            <a:r>
              <a:rPr lang="en-SG" sz="1000" dirty="0">
                <a:solidFill>
                  <a:schemeClr val="tx1">
                    <a:lumMod val="75000"/>
                    <a:lumOff val="25000"/>
                  </a:schemeClr>
                </a:solidFill>
              </a:rPr>
              <a:t>The mitigation action taken for the immediate Risk. </a:t>
            </a:r>
            <a:endParaRPr lang="en-US" sz="1000" dirty="0">
              <a:solidFill>
                <a:schemeClr val="tx1">
                  <a:lumMod val="75000"/>
                  <a:lumOff val="25000"/>
                </a:schemeClr>
              </a:solidFill>
            </a:endParaRPr>
          </a:p>
        </p:txBody>
      </p:sp>
      <p:sp>
        <p:nvSpPr>
          <p:cNvPr id="21" name="TextBox 20">
            <a:extLst>
              <a:ext uri="{FF2B5EF4-FFF2-40B4-BE49-F238E27FC236}">
                <a16:creationId xmlns:a16="http://schemas.microsoft.com/office/drawing/2014/main" id="{404335B4-FEFA-472F-8A49-F9D653B308B2}"/>
              </a:ext>
            </a:extLst>
          </p:cNvPr>
          <p:cNvSpPr txBox="1"/>
          <p:nvPr/>
        </p:nvSpPr>
        <p:spPr>
          <a:xfrm>
            <a:off x="216187" y="4673080"/>
            <a:ext cx="6478903" cy="246221"/>
          </a:xfrm>
          <a:prstGeom prst="rect">
            <a:avLst/>
          </a:prstGeom>
          <a:solidFill>
            <a:schemeClr val="accent2">
              <a:lumMod val="20000"/>
              <a:lumOff val="80000"/>
            </a:schemeClr>
          </a:solidFill>
          <a:ln w="19050">
            <a:solidFill>
              <a:schemeClr val="accent2">
                <a:lumMod val="20000"/>
                <a:lumOff val="80000"/>
              </a:schemeClr>
            </a:solidFill>
          </a:ln>
        </p:spPr>
        <p:txBody>
          <a:bodyPr wrap="square" rtlCol="0">
            <a:spAutoFit/>
          </a:bodyPr>
          <a:lstStyle/>
          <a:p>
            <a:r>
              <a:rPr lang="en-US" sz="1000" b="1" dirty="0">
                <a:solidFill>
                  <a:schemeClr val="tx1">
                    <a:lumMod val="65000"/>
                    <a:lumOff val="35000"/>
                  </a:schemeClr>
                </a:solidFill>
              </a:rPr>
              <a:t>Prev/Next Actions</a:t>
            </a:r>
            <a:r>
              <a:rPr lang="en-US" sz="1000" dirty="0">
                <a:solidFill>
                  <a:schemeClr val="tx1">
                    <a:lumMod val="65000"/>
                    <a:lumOff val="35000"/>
                  </a:schemeClr>
                </a:solidFill>
              </a:rPr>
              <a:t>: </a:t>
            </a:r>
            <a:r>
              <a:rPr lang="en-SG" sz="1000" dirty="0">
                <a:solidFill>
                  <a:schemeClr val="tx1">
                    <a:lumMod val="75000"/>
                    <a:lumOff val="25000"/>
                  </a:schemeClr>
                </a:solidFill>
              </a:rPr>
              <a:t>Use these fields for the periodic status report to indicate past/current or next actions</a:t>
            </a:r>
          </a:p>
        </p:txBody>
      </p:sp>
      <p:sp>
        <p:nvSpPr>
          <p:cNvPr id="22" name="Oval 21">
            <a:extLst>
              <a:ext uri="{FF2B5EF4-FFF2-40B4-BE49-F238E27FC236}">
                <a16:creationId xmlns:a16="http://schemas.microsoft.com/office/drawing/2014/main" id="{166B0ED3-1A27-4FBC-B271-2BDE5D92E6CA}"/>
              </a:ext>
            </a:extLst>
          </p:cNvPr>
          <p:cNvSpPr/>
          <p:nvPr/>
        </p:nvSpPr>
        <p:spPr>
          <a:xfrm>
            <a:off x="115658" y="3575849"/>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A</a:t>
            </a:r>
          </a:p>
        </p:txBody>
      </p:sp>
      <p:sp>
        <p:nvSpPr>
          <p:cNvPr id="23" name="Oval 22">
            <a:extLst>
              <a:ext uri="{FF2B5EF4-FFF2-40B4-BE49-F238E27FC236}">
                <a16:creationId xmlns:a16="http://schemas.microsoft.com/office/drawing/2014/main" id="{EAD7C1B3-6B45-4C68-9B02-B3D5623E29B7}"/>
              </a:ext>
            </a:extLst>
          </p:cNvPr>
          <p:cNvSpPr/>
          <p:nvPr/>
        </p:nvSpPr>
        <p:spPr>
          <a:xfrm>
            <a:off x="115658" y="4613310"/>
            <a:ext cx="182880" cy="18288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900" dirty="0"/>
              <a:t>B</a:t>
            </a:r>
          </a:p>
        </p:txBody>
      </p:sp>
      <p:pic>
        <p:nvPicPr>
          <p:cNvPr id="17" name="Graphic 16" descr="Share">
            <a:hlinkClick r:id="rId5" action="ppaction://hlinksldjump"/>
            <a:extLst>
              <a:ext uri="{FF2B5EF4-FFF2-40B4-BE49-F238E27FC236}">
                <a16:creationId xmlns:a16="http://schemas.microsoft.com/office/drawing/2014/main" id="{BBA45D42-FF14-4CB7-9DB3-997E7D301B44}"/>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2733467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EAA6429A-2AA0-412C-8571-72EC112D39C1}"/>
              </a:ext>
            </a:extLst>
          </p:cNvPr>
          <p:cNvPicPr>
            <a:picLocks noChangeAspect="1"/>
          </p:cNvPicPr>
          <p:nvPr/>
        </p:nvPicPr>
        <p:blipFill>
          <a:blip r:embed="rId2"/>
          <a:stretch>
            <a:fillRect/>
          </a:stretch>
        </p:blipFill>
        <p:spPr>
          <a:xfrm>
            <a:off x="1086847" y="562570"/>
            <a:ext cx="6404960" cy="580430"/>
          </a:xfrm>
          <a:prstGeom prst="rect">
            <a:avLst/>
          </a:prstGeom>
        </p:spPr>
      </p:pic>
      <p:pic>
        <p:nvPicPr>
          <p:cNvPr id="4" name="Picture 3"/>
          <p:cNvPicPr>
            <a:picLocks noChangeAspect="1"/>
          </p:cNvPicPr>
          <p:nvPr/>
        </p:nvPicPr>
        <p:blipFill rotWithShape="1">
          <a:blip r:embed="rId3"/>
          <a:srcRect t="35221"/>
          <a:stretch/>
        </p:blipFill>
        <p:spPr>
          <a:xfrm>
            <a:off x="1115422" y="1092104"/>
            <a:ext cx="6404960" cy="1023887"/>
          </a:xfrm>
          <a:prstGeom prst="rect">
            <a:avLst/>
          </a:prstGeom>
        </p:spPr>
      </p:pic>
      <p:sp>
        <p:nvSpPr>
          <p:cNvPr id="2" name="Title 1"/>
          <p:cNvSpPr>
            <a:spLocks noGrp="1"/>
          </p:cNvSpPr>
          <p:nvPr>
            <p:ph type="title"/>
          </p:nvPr>
        </p:nvSpPr>
        <p:spPr/>
        <p:txBody>
          <a:bodyPr/>
          <a:lstStyle/>
          <a:p>
            <a:r>
              <a:rPr lang="en-US" dirty="0"/>
              <a:t>3.3 Mandatory Templates: Status Report</a:t>
            </a:r>
            <a:endParaRPr lang="en-SG" dirty="0"/>
          </a:p>
        </p:txBody>
      </p:sp>
      <p:sp>
        <p:nvSpPr>
          <p:cNvPr id="8" name="Text Placeholder 7">
            <a:extLst>
              <a:ext uri="{FF2B5EF4-FFF2-40B4-BE49-F238E27FC236}">
                <a16:creationId xmlns:a16="http://schemas.microsoft.com/office/drawing/2014/main" id="{7F3AA3E3-D3B7-4D92-B72B-B6EA57122992}"/>
              </a:ext>
            </a:extLst>
          </p:cNvPr>
          <p:cNvSpPr>
            <a:spLocks noGrp="1"/>
          </p:cNvSpPr>
          <p:nvPr>
            <p:ph type="body" idx="15"/>
          </p:nvPr>
        </p:nvSpPr>
        <p:spPr/>
        <p:txBody>
          <a:bodyPr/>
          <a:lstStyle/>
          <a:p>
            <a:r>
              <a:rPr lang="en-US" dirty="0"/>
              <a:t>Timelines</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45</a:t>
            </a:fld>
            <a:endParaRPr lang="en-US" dirty="0"/>
          </a:p>
        </p:txBody>
      </p:sp>
      <p:sp>
        <p:nvSpPr>
          <p:cNvPr id="56" name="TextBox 55"/>
          <p:cNvSpPr txBox="1"/>
          <p:nvPr/>
        </p:nvSpPr>
        <p:spPr>
          <a:xfrm>
            <a:off x="36805" y="1283499"/>
            <a:ext cx="1087646" cy="646331"/>
          </a:xfrm>
          <a:prstGeom prst="rect">
            <a:avLst/>
          </a:prstGeom>
          <a:noFill/>
        </p:spPr>
        <p:txBody>
          <a:bodyPr wrap="square" rtlCol="0">
            <a:spAutoFit/>
          </a:bodyPr>
          <a:lstStyle/>
          <a:p>
            <a:pPr algn="ctr"/>
            <a:r>
              <a:rPr lang="en-SG" sz="900" dirty="0">
                <a:latin typeface="Calibri"/>
              </a:rPr>
              <a:t>Minimum is 4 phases and maximum is 16 phases</a:t>
            </a:r>
            <a:endParaRPr lang="en-US" sz="900" dirty="0"/>
          </a:p>
        </p:txBody>
      </p:sp>
      <p:sp>
        <p:nvSpPr>
          <p:cNvPr id="57" name="Left Brace 56"/>
          <p:cNvSpPr/>
          <p:nvPr/>
        </p:nvSpPr>
        <p:spPr bwMode="auto">
          <a:xfrm>
            <a:off x="973809" y="1298395"/>
            <a:ext cx="108012" cy="756084"/>
          </a:xfrm>
          <a:prstGeom prst="leftBrace">
            <a:avLst/>
          </a:prstGeom>
          <a:solidFill>
            <a:schemeClr val="bg1"/>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fontAlgn="base">
              <a:spcBef>
                <a:spcPct val="0"/>
              </a:spcBef>
              <a:spcAft>
                <a:spcPct val="0"/>
              </a:spcAft>
            </a:pPr>
            <a:endParaRPr lang="en-US" sz="1350" dirty="0">
              <a:solidFill>
                <a:schemeClr val="bg2"/>
              </a:solidFill>
              <a:latin typeface="Arial" charset="0"/>
            </a:endParaRPr>
          </a:p>
        </p:txBody>
      </p:sp>
      <p:sp>
        <p:nvSpPr>
          <p:cNvPr id="79" name="Oval 78"/>
          <p:cNvSpPr/>
          <p:nvPr/>
        </p:nvSpPr>
        <p:spPr>
          <a:xfrm>
            <a:off x="1145119"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81" name="Oval 80"/>
          <p:cNvSpPr/>
          <p:nvPr/>
        </p:nvSpPr>
        <p:spPr>
          <a:xfrm>
            <a:off x="2871216"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sp>
        <p:nvSpPr>
          <p:cNvPr id="82" name="Oval 81"/>
          <p:cNvSpPr/>
          <p:nvPr/>
        </p:nvSpPr>
        <p:spPr>
          <a:xfrm>
            <a:off x="4197135"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
            </a:r>
          </a:p>
        </p:txBody>
      </p:sp>
      <p:sp>
        <p:nvSpPr>
          <p:cNvPr id="83" name="Oval 82"/>
          <p:cNvSpPr/>
          <p:nvPr/>
        </p:nvSpPr>
        <p:spPr>
          <a:xfrm>
            <a:off x="5467679"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a:t>
            </a:r>
          </a:p>
        </p:txBody>
      </p:sp>
      <p:sp>
        <p:nvSpPr>
          <p:cNvPr id="84" name="Oval 83"/>
          <p:cNvSpPr/>
          <p:nvPr/>
        </p:nvSpPr>
        <p:spPr>
          <a:xfrm>
            <a:off x="6059369"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F</a:t>
            </a:r>
          </a:p>
        </p:txBody>
      </p:sp>
      <p:sp>
        <p:nvSpPr>
          <p:cNvPr id="85" name="Oval 84"/>
          <p:cNvSpPr/>
          <p:nvPr/>
        </p:nvSpPr>
        <p:spPr>
          <a:xfrm>
            <a:off x="6540597"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G</a:t>
            </a:r>
          </a:p>
        </p:txBody>
      </p:sp>
      <p:sp>
        <p:nvSpPr>
          <p:cNvPr id="86" name="Rectangle 85"/>
          <p:cNvSpPr/>
          <p:nvPr/>
        </p:nvSpPr>
        <p:spPr>
          <a:xfrm>
            <a:off x="1095831" y="895150"/>
            <a:ext cx="1647369" cy="213360"/>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5669552" y="902009"/>
            <a:ext cx="1410331" cy="19009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860543" y="90536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H</a:t>
            </a:r>
          </a:p>
        </p:txBody>
      </p:sp>
      <p:sp>
        <p:nvSpPr>
          <p:cNvPr id="89" name="Oval 88"/>
          <p:cNvSpPr/>
          <p:nvPr/>
        </p:nvSpPr>
        <p:spPr>
          <a:xfrm>
            <a:off x="5385843" y="91324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a:t>
            </a:r>
          </a:p>
        </p:txBody>
      </p:sp>
      <p:sp>
        <p:nvSpPr>
          <p:cNvPr id="91" name="Oval 90"/>
          <p:cNvSpPr/>
          <p:nvPr/>
        </p:nvSpPr>
        <p:spPr>
          <a:xfrm>
            <a:off x="198422" y="2154480"/>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92" name="TextBox 91"/>
          <p:cNvSpPr txBox="1"/>
          <p:nvPr/>
        </p:nvSpPr>
        <p:spPr>
          <a:xfrm>
            <a:off x="393692" y="2115954"/>
            <a:ext cx="4496362" cy="784830"/>
          </a:xfrm>
          <a:prstGeom prst="rect">
            <a:avLst/>
          </a:prstGeom>
          <a:noFill/>
          <a:ln w="19050">
            <a:noFill/>
          </a:ln>
        </p:spPr>
        <p:txBody>
          <a:bodyPr wrap="square" rtlCol="0">
            <a:spAutoFit/>
          </a:bodyPr>
          <a:lstStyle/>
          <a:p>
            <a:r>
              <a:rPr lang="en-SG" sz="900" b="1" dirty="0">
                <a:solidFill>
                  <a:schemeClr val="bg2"/>
                </a:solidFill>
              </a:rPr>
              <a:t>Phase/Project</a:t>
            </a:r>
          </a:p>
          <a:p>
            <a:r>
              <a:rPr lang="en-SG" sz="900" dirty="0">
                <a:solidFill>
                  <a:schemeClr val="tx1">
                    <a:lumMod val="65000"/>
                    <a:lumOff val="35000"/>
                  </a:schemeClr>
                </a:solidFill>
              </a:rPr>
              <a:t>Collection of tasks/activities executed in a same period of time and reviewed at a future stage gate. If they are done, that means you can pass through the stage gate.</a:t>
            </a:r>
          </a:p>
          <a:p>
            <a:r>
              <a:rPr lang="en-SG" sz="900" dirty="0">
                <a:solidFill>
                  <a:schemeClr val="tx1">
                    <a:lumMod val="65000"/>
                    <a:lumOff val="35000"/>
                  </a:schemeClr>
                </a:solidFill>
              </a:rPr>
              <a:t>For very large projects with multiple Project Phases, e.g. Phase 1 China, Phase 2 EAJ etc, </a:t>
            </a:r>
            <a:r>
              <a:rPr lang="en-SG" sz="900" b="1" dirty="0">
                <a:solidFill>
                  <a:schemeClr val="tx1">
                    <a:lumMod val="65000"/>
                    <a:lumOff val="35000"/>
                  </a:schemeClr>
                </a:solidFill>
              </a:rPr>
              <a:t>the PMP Phases in the template can be replaced</a:t>
            </a:r>
            <a:r>
              <a:rPr lang="en-SG" sz="900" dirty="0">
                <a:solidFill>
                  <a:schemeClr val="tx1">
                    <a:lumMod val="65000"/>
                    <a:lumOff val="35000"/>
                  </a:schemeClr>
                </a:solidFill>
              </a:rPr>
              <a:t>.</a:t>
            </a:r>
            <a:endParaRPr lang="en-US" sz="900" dirty="0">
              <a:solidFill>
                <a:schemeClr val="tx1">
                  <a:lumMod val="65000"/>
                  <a:lumOff val="35000"/>
                </a:schemeClr>
              </a:solidFill>
            </a:endParaRPr>
          </a:p>
        </p:txBody>
      </p:sp>
      <p:sp>
        <p:nvSpPr>
          <p:cNvPr id="93" name="Oval 92"/>
          <p:cNvSpPr/>
          <p:nvPr/>
        </p:nvSpPr>
        <p:spPr>
          <a:xfrm>
            <a:off x="192779" y="291419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sp>
        <p:nvSpPr>
          <p:cNvPr id="94" name="TextBox 93"/>
          <p:cNvSpPr txBox="1"/>
          <p:nvPr/>
        </p:nvSpPr>
        <p:spPr>
          <a:xfrm>
            <a:off x="388048" y="2882616"/>
            <a:ext cx="4496362" cy="507831"/>
          </a:xfrm>
          <a:prstGeom prst="rect">
            <a:avLst/>
          </a:prstGeom>
          <a:noFill/>
          <a:ln w="19050">
            <a:noFill/>
          </a:ln>
        </p:spPr>
        <p:txBody>
          <a:bodyPr wrap="square" rtlCol="0">
            <a:spAutoFit/>
          </a:bodyPr>
          <a:lstStyle/>
          <a:p>
            <a:r>
              <a:rPr lang="en-SG" sz="900" b="1" dirty="0">
                <a:solidFill>
                  <a:schemeClr val="bg2"/>
                </a:solidFill>
              </a:rPr>
              <a:t>Schneider Digital Phase</a:t>
            </a:r>
            <a:endParaRPr lang="en-SG" sz="900" b="1" dirty="0">
              <a:solidFill>
                <a:schemeClr val="tx1">
                  <a:lumMod val="65000"/>
                  <a:lumOff val="35000"/>
                </a:schemeClr>
              </a:solidFill>
            </a:endParaRPr>
          </a:p>
          <a:p>
            <a:r>
              <a:rPr lang="en-SG" sz="900" dirty="0">
                <a:solidFill>
                  <a:schemeClr val="tx1">
                    <a:lumMod val="65000"/>
                    <a:lumOff val="35000"/>
                  </a:schemeClr>
                </a:solidFill>
              </a:rPr>
              <a:t>If there’s Schneider Digital involvement in your project, select the phases of the Schneider Digital project from the drop down list, otherwise leave it blank.</a:t>
            </a:r>
            <a:endParaRPr lang="en-US" sz="900" dirty="0">
              <a:solidFill>
                <a:schemeClr val="tx1">
                  <a:lumMod val="65000"/>
                  <a:lumOff val="35000"/>
                </a:schemeClr>
              </a:solidFill>
            </a:endParaRPr>
          </a:p>
        </p:txBody>
      </p:sp>
      <p:sp>
        <p:nvSpPr>
          <p:cNvPr id="95" name="Oval 94"/>
          <p:cNvSpPr/>
          <p:nvPr/>
        </p:nvSpPr>
        <p:spPr>
          <a:xfrm>
            <a:off x="198422" y="3395488"/>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sp>
        <p:nvSpPr>
          <p:cNvPr id="96" name="TextBox 95"/>
          <p:cNvSpPr txBox="1"/>
          <p:nvPr/>
        </p:nvSpPr>
        <p:spPr>
          <a:xfrm>
            <a:off x="393691" y="3363907"/>
            <a:ext cx="4496362" cy="507831"/>
          </a:xfrm>
          <a:prstGeom prst="rect">
            <a:avLst/>
          </a:prstGeom>
          <a:noFill/>
          <a:ln w="19050">
            <a:noFill/>
          </a:ln>
        </p:spPr>
        <p:txBody>
          <a:bodyPr wrap="square" rtlCol="0">
            <a:spAutoFit/>
          </a:bodyPr>
          <a:lstStyle/>
          <a:p>
            <a:r>
              <a:rPr lang="en-SG" sz="900" b="1" dirty="0">
                <a:solidFill>
                  <a:schemeClr val="bg2"/>
                </a:solidFill>
              </a:rPr>
              <a:t>Planned</a:t>
            </a:r>
            <a:endParaRPr lang="en-SG" sz="900" b="1" dirty="0">
              <a:solidFill>
                <a:schemeClr val="bg2"/>
              </a:solidFill>
              <a:latin typeface="+mj-lt"/>
            </a:endParaRPr>
          </a:p>
          <a:p>
            <a:r>
              <a:rPr lang="en-SG" sz="900" dirty="0">
                <a:solidFill>
                  <a:schemeClr val="tx1">
                    <a:lumMod val="65000"/>
                    <a:lumOff val="35000"/>
                  </a:schemeClr>
                </a:solidFill>
                <a:latin typeface="+mj-lt"/>
              </a:rPr>
              <a:t>The planned dates should not be modified along the project, because it’s our first commitment. You can use the reforecast column.</a:t>
            </a:r>
            <a:endParaRPr lang="en-US" sz="900" dirty="0">
              <a:solidFill>
                <a:schemeClr val="tx1">
                  <a:lumMod val="65000"/>
                  <a:lumOff val="35000"/>
                </a:schemeClr>
              </a:solidFill>
              <a:latin typeface="+mj-lt"/>
            </a:endParaRPr>
          </a:p>
        </p:txBody>
      </p:sp>
      <p:sp>
        <p:nvSpPr>
          <p:cNvPr id="99" name="Oval 98"/>
          <p:cNvSpPr/>
          <p:nvPr/>
        </p:nvSpPr>
        <p:spPr>
          <a:xfrm>
            <a:off x="192779" y="385861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
            </a:r>
          </a:p>
        </p:txBody>
      </p:sp>
      <p:sp>
        <p:nvSpPr>
          <p:cNvPr id="100" name="TextBox 99"/>
          <p:cNvSpPr txBox="1"/>
          <p:nvPr/>
        </p:nvSpPr>
        <p:spPr>
          <a:xfrm>
            <a:off x="388048" y="3827030"/>
            <a:ext cx="4496362" cy="230832"/>
          </a:xfrm>
          <a:prstGeom prst="rect">
            <a:avLst/>
          </a:prstGeom>
          <a:noFill/>
          <a:ln w="19050">
            <a:noFill/>
          </a:ln>
        </p:spPr>
        <p:txBody>
          <a:bodyPr wrap="square" rtlCol="0">
            <a:spAutoFit/>
          </a:bodyPr>
          <a:lstStyle/>
          <a:p>
            <a:r>
              <a:rPr lang="en-SG" sz="900" b="1" dirty="0">
                <a:solidFill>
                  <a:schemeClr val="bg2"/>
                </a:solidFill>
              </a:rPr>
              <a:t>Actual + Reforecast (RF)</a:t>
            </a:r>
            <a:endParaRPr lang="en-US" sz="900" dirty="0">
              <a:solidFill>
                <a:schemeClr val="tx1">
                  <a:lumMod val="65000"/>
                  <a:lumOff val="35000"/>
                </a:schemeClr>
              </a:solidFill>
            </a:endParaRPr>
          </a:p>
        </p:txBody>
      </p:sp>
      <p:sp>
        <p:nvSpPr>
          <p:cNvPr id="101" name="TextBox 100"/>
          <p:cNvSpPr txBox="1"/>
          <p:nvPr/>
        </p:nvSpPr>
        <p:spPr>
          <a:xfrm>
            <a:off x="59887" y="3546012"/>
            <a:ext cx="468923" cy="307777"/>
          </a:xfrm>
          <a:prstGeom prst="rect">
            <a:avLst/>
          </a:prstGeom>
          <a:noFill/>
          <a:ln>
            <a:noFill/>
          </a:ln>
        </p:spPr>
        <p:txBody>
          <a:bodyPr wrap="square" rtlCol="0">
            <a:spAutoFit/>
          </a:bodyPr>
          <a:lstStyle/>
          <a:p>
            <a:pPr algn="ctr"/>
            <a:r>
              <a:rPr lang="en-US" sz="1400" b="1" dirty="0">
                <a:solidFill>
                  <a:srgbClr val="FF0000"/>
                </a:solidFill>
              </a:rPr>
              <a:t>!!!</a:t>
            </a:r>
          </a:p>
        </p:txBody>
      </p:sp>
      <p:sp>
        <p:nvSpPr>
          <p:cNvPr id="103" name="Oval 102"/>
          <p:cNvSpPr/>
          <p:nvPr/>
        </p:nvSpPr>
        <p:spPr>
          <a:xfrm>
            <a:off x="164917" y="455549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a:t>
            </a:r>
          </a:p>
        </p:txBody>
      </p:sp>
      <p:sp>
        <p:nvSpPr>
          <p:cNvPr id="104" name="TextBox 103"/>
          <p:cNvSpPr txBox="1"/>
          <p:nvPr/>
        </p:nvSpPr>
        <p:spPr>
          <a:xfrm>
            <a:off x="360187" y="4516966"/>
            <a:ext cx="4069964" cy="507831"/>
          </a:xfrm>
          <a:prstGeom prst="rect">
            <a:avLst/>
          </a:prstGeom>
          <a:solidFill>
            <a:schemeClr val="bg1"/>
          </a:solidFill>
          <a:ln w="19050">
            <a:noFill/>
          </a:ln>
        </p:spPr>
        <p:txBody>
          <a:bodyPr wrap="square" rtlCol="0">
            <a:spAutoFit/>
          </a:bodyPr>
          <a:lstStyle/>
          <a:p>
            <a:r>
              <a:rPr lang="en-SG" sz="900" b="1" dirty="0">
                <a:solidFill>
                  <a:schemeClr val="bg2"/>
                </a:solidFill>
              </a:rPr>
              <a:t>Stage Gate</a:t>
            </a:r>
          </a:p>
          <a:p>
            <a:r>
              <a:rPr lang="en-SG" sz="900" dirty="0">
                <a:solidFill>
                  <a:schemeClr val="tx1">
                    <a:lumMod val="65000"/>
                    <a:lumOff val="35000"/>
                  </a:schemeClr>
                </a:solidFill>
              </a:rPr>
              <a:t>Stage Gate at the </a:t>
            </a:r>
            <a:r>
              <a:rPr lang="en-SG" sz="900" b="1" dirty="0">
                <a:solidFill>
                  <a:schemeClr val="tx1">
                    <a:lumMod val="65000"/>
                    <a:lumOff val="35000"/>
                  </a:schemeClr>
                </a:solidFill>
              </a:rPr>
              <a:t>end of each phase</a:t>
            </a:r>
            <a:r>
              <a:rPr lang="en-SG" sz="900" dirty="0">
                <a:solidFill>
                  <a:schemeClr val="tx1">
                    <a:lumMod val="65000"/>
                    <a:lumOff val="35000"/>
                  </a:schemeClr>
                </a:solidFill>
              </a:rPr>
              <a:t>. If more than one phases belong to the same stage gate, then you can enter the same stage gate multiple times.</a:t>
            </a:r>
            <a:endParaRPr lang="en-US" sz="900" dirty="0">
              <a:solidFill>
                <a:schemeClr val="tx1">
                  <a:lumMod val="65000"/>
                  <a:lumOff val="35000"/>
                </a:schemeClr>
              </a:solidFill>
            </a:endParaRPr>
          </a:p>
        </p:txBody>
      </p:sp>
      <p:sp>
        <p:nvSpPr>
          <p:cNvPr id="105" name="Oval 104"/>
          <p:cNvSpPr/>
          <p:nvPr/>
        </p:nvSpPr>
        <p:spPr>
          <a:xfrm>
            <a:off x="4773392" y="2184023"/>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F</a:t>
            </a:r>
          </a:p>
        </p:txBody>
      </p:sp>
      <p:sp>
        <p:nvSpPr>
          <p:cNvPr id="106" name="TextBox 105"/>
          <p:cNvSpPr txBox="1"/>
          <p:nvPr/>
        </p:nvSpPr>
        <p:spPr>
          <a:xfrm>
            <a:off x="4998819" y="2152442"/>
            <a:ext cx="4142441" cy="784830"/>
          </a:xfrm>
          <a:prstGeom prst="rect">
            <a:avLst/>
          </a:prstGeom>
          <a:noFill/>
          <a:ln w="19050">
            <a:noFill/>
          </a:ln>
        </p:spPr>
        <p:txBody>
          <a:bodyPr wrap="square" rtlCol="0">
            <a:spAutoFit/>
          </a:bodyPr>
          <a:lstStyle/>
          <a:p>
            <a:r>
              <a:rPr lang="en-SG" sz="900" b="1" dirty="0">
                <a:solidFill>
                  <a:schemeClr val="bg2"/>
                </a:solidFill>
              </a:rPr>
              <a:t>Status</a:t>
            </a:r>
          </a:p>
          <a:p>
            <a:r>
              <a:rPr lang="en-SG" sz="900" dirty="0">
                <a:solidFill>
                  <a:schemeClr val="tx1">
                    <a:lumMod val="65000"/>
                    <a:lumOff val="35000"/>
                  </a:schemeClr>
                </a:solidFill>
              </a:rPr>
              <a:t>The status of the phase </a:t>
            </a:r>
          </a:p>
          <a:p>
            <a:pPr fontAlgn="t"/>
            <a:r>
              <a:rPr lang="en-SG" sz="900" b="1" dirty="0">
                <a:solidFill>
                  <a:schemeClr val="tx2"/>
                </a:solidFill>
              </a:rPr>
              <a:t>G - Green</a:t>
            </a:r>
            <a:r>
              <a:rPr lang="en-SG" sz="900" b="1" dirty="0">
                <a:solidFill>
                  <a:schemeClr val="accent1"/>
                </a:solidFill>
              </a:rPr>
              <a:t> </a:t>
            </a:r>
            <a:r>
              <a:rPr lang="en-SG" sz="900" dirty="0">
                <a:solidFill>
                  <a:schemeClr val="tx1">
                    <a:lumMod val="65000"/>
                    <a:lumOff val="35000"/>
                  </a:schemeClr>
                </a:solidFill>
              </a:rPr>
              <a:t>– value measured is equal or greater than the goal/target.</a:t>
            </a:r>
          </a:p>
          <a:p>
            <a:pPr fontAlgn="t"/>
            <a:r>
              <a:rPr lang="en-SG" sz="900" b="1" dirty="0">
                <a:solidFill>
                  <a:srgbClr val="FFC000"/>
                </a:solidFill>
              </a:rPr>
              <a:t>A - Amber </a:t>
            </a:r>
            <a:r>
              <a:rPr lang="en-SG" sz="900" dirty="0">
                <a:solidFill>
                  <a:schemeClr val="tx1">
                    <a:lumMod val="65000"/>
                    <a:lumOff val="35000"/>
                  </a:schemeClr>
                </a:solidFill>
              </a:rPr>
              <a:t>- value measured is below the goal/target, but can be recovered.</a:t>
            </a:r>
          </a:p>
          <a:p>
            <a:pPr fontAlgn="t"/>
            <a:r>
              <a:rPr lang="en-SG" sz="900" b="1" dirty="0">
                <a:solidFill>
                  <a:srgbClr val="C00000"/>
                </a:solidFill>
              </a:rPr>
              <a:t>R - Red </a:t>
            </a:r>
            <a:r>
              <a:rPr lang="en-SG" sz="900" dirty="0">
                <a:solidFill>
                  <a:srgbClr val="000000"/>
                </a:solidFill>
              </a:rPr>
              <a:t>- </a:t>
            </a:r>
            <a:r>
              <a:rPr lang="en-SG" sz="900" dirty="0">
                <a:solidFill>
                  <a:schemeClr val="tx1">
                    <a:lumMod val="65000"/>
                    <a:lumOff val="35000"/>
                  </a:schemeClr>
                </a:solidFill>
              </a:rPr>
              <a:t>value measured is below the goal/target and cannot be recovered.</a:t>
            </a:r>
          </a:p>
        </p:txBody>
      </p:sp>
      <p:sp>
        <p:nvSpPr>
          <p:cNvPr id="107" name="Oval 106"/>
          <p:cNvSpPr/>
          <p:nvPr/>
        </p:nvSpPr>
        <p:spPr>
          <a:xfrm>
            <a:off x="4773392" y="2899109"/>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G</a:t>
            </a:r>
          </a:p>
        </p:txBody>
      </p:sp>
      <p:sp>
        <p:nvSpPr>
          <p:cNvPr id="108" name="TextBox 107"/>
          <p:cNvSpPr txBox="1"/>
          <p:nvPr/>
        </p:nvSpPr>
        <p:spPr>
          <a:xfrm>
            <a:off x="4980675" y="2860583"/>
            <a:ext cx="4069964" cy="369332"/>
          </a:xfrm>
          <a:prstGeom prst="rect">
            <a:avLst/>
          </a:prstGeom>
          <a:noFill/>
          <a:ln w="19050">
            <a:noFill/>
          </a:ln>
        </p:spPr>
        <p:txBody>
          <a:bodyPr wrap="square" rtlCol="0">
            <a:spAutoFit/>
          </a:bodyPr>
          <a:lstStyle/>
          <a:p>
            <a:r>
              <a:rPr lang="en-SG" sz="900" b="1" dirty="0">
                <a:solidFill>
                  <a:schemeClr val="bg2"/>
                </a:solidFill>
              </a:rPr>
              <a:t>Responsible</a:t>
            </a:r>
          </a:p>
          <a:p>
            <a:r>
              <a:rPr lang="en-SG" sz="900" dirty="0">
                <a:solidFill>
                  <a:schemeClr val="tx1">
                    <a:lumMod val="65000"/>
                    <a:lumOff val="35000"/>
                  </a:schemeClr>
                </a:solidFill>
              </a:rPr>
              <a:t>Who is in charge to run the phase</a:t>
            </a:r>
          </a:p>
        </p:txBody>
      </p:sp>
      <p:sp>
        <p:nvSpPr>
          <p:cNvPr id="109" name="Oval 108"/>
          <p:cNvSpPr/>
          <p:nvPr/>
        </p:nvSpPr>
        <p:spPr>
          <a:xfrm>
            <a:off x="4773392" y="3219268"/>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H</a:t>
            </a:r>
          </a:p>
        </p:txBody>
      </p:sp>
      <p:sp>
        <p:nvSpPr>
          <p:cNvPr id="110" name="TextBox 109"/>
          <p:cNvSpPr txBox="1"/>
          <p:nvPr/>
        </p:nvSpPr>
        <p:spPr>
          <a:xfrm>
            <a:off x="4962236" y="3179512"/>
            <a:ext cx="4112191" cy="369332"/>
          </a:xfrm>
          <a:prstGeom prst="rect">
            <a:avLst/>
          </a:prstGeom>
          <a:noFill/>
          <a:ln w="19050">
            <a:noFill/>
          </a:ln>
        </p:spPr>
        <p:txBody>
          <a:bodyPr wrap="square" rtlCol="0">
            <a:spAutoFit/>
          </a:bodyPr>
          <a:lstStyle/>
          <a:p>
            <a:r>
              <a:rPr lang="en-SG" sz="900" b="1" dirty="0">
                <a:solidFill>
                  <a:schemeClr val="bg2"/>
                </a:solidFill>
              </a:rPr>
              <a:t>Add Phase: </a:t>
            </a:r>
            <a:r>
              <a:rPr lang="en-SG" sz="900" dirty="0">
                <a:solidFill>
                  <a:schemeClr val="tx1">
                    <a:lumMod val="65000"/>
                    <a:lumOff val="35000"/>
                  </a:schemeClr>
                </a:solidFill>
              </a:rPr>
              <a:t>Add new row for new phase</a:t>
            </a:r>
          </a:p>
          <a:p>
            <a:r>
              <a:rPr lang="en-SG" sz="900" b="1" dirty="0">
                <a:solidFill>
                  <a:schemeClr val="bg2"/>
                </a:solidFill>
              </a:rPr>
              <a:t>Remove phase: </a:t>
            </a:r>
            <a:r>
              <a:rPr lang="en-US" sz="900" dirty="0">
                <a:solidFill>
                  <a:schemeClr val="tx1">
                    <a:lumMod val="65000"/>
                    <a:lumOff val="35000"/>
                  </a:schemeClr>
                </a:solidFill>
              </a:rPr>
              <a:t>Remove selected cell phase</a:t>
            </a:r>
          </a:p>
        </p:txBody>
      </p:sp>
      <p:sp>
        <p:nvSpPr>
          <p:cNvPr id="112" name="TextBox 111"/>
          <p:cNvSpPr txBox="1"/>
          <p:nvPr/>
        </p:nvSpPr>
        <p:spPr>
          <a:xfrm>
            <a:off x="4962236" y="3560045"/>
            <a:ext cx="3788073" cy="369332"/>
          </a:xfrm>
          <a:prstGeom prst="rect">
            <a:avLst/>
          </a:prstGeom>
          <a:solidFill>
            <a:schemeClr val="bg1"/>
          </a:solidFill>
          <a:ln w="19050">
            <a:noFill/>
          </a:ln>
        </p:spPr>
        <p:txBody>
          <a:bodyPr wrap="square" rtlCol="0">
            <a:spAutoFit/>
          </a:bodyPr>
          <a:lstStyle/>
          <a:p>
            <a:r>
              <a:rPr lang="en-SG" sz="900" b="1" dirty="0">
                <a:solidFill>
                  <a:schemeClr val="bg2"/>
                </a:solidFill>
              </a:rPr>
              <a:t>Load Standard PMP Phases &amp; Stage Gates: </a:t>
            </a:r>
            <a:r>
              <a:rPr lang="en-SG" sz="900" dirty="0">
                <a:solidFill>
                  <a:schemeClr val="tx1">
                    <a:lumMod val="65000"/>
                    <a:lumOff val="35000"/>
                  </a:schemeClr>
                </a:solidFill>
              </a:rPr>
              <a:t>To help you to define the phase with the example of our PMP standard</a:t>
            </a:r>
            <a:endParaRPr lang="en-US" sz="900" dirty="0">
              <a:solidFill>
                <a:schemeClr val="tx1">
                  <a:lumMod val="65000"/>
                  <a:lumOff val="35000"/>
                </a:schemeClr>
              </a:solidFill>
            </a:endParaRPr>
          </a:p>
        </p:txBody>
      </p:sp>
      <p:sp>
        <p:nvSpPr>
          <p:cNvPr id="111" name="Oval 110"/>
          <p:cNvSpPr/>
          <p:nvPr/>
        </p:nvSpPr>
        <p:spPr>
          <a:xfrm>
            <a:off x="4773392" y="3550106"/>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a:t>
            </a:r>
          </a:p>
        </p:txBody>
      </p:sp>
      <p:graphicFrame>
        <p:nvGraphicFramePr>
          <p:cNvPr id="102" name="Table 101"/>
          <p:cNvGraphicFramePr>
            <a:graphicFrameLocks noGrp="1"/>
          </p:cNvGraphicFramePr>
          <p:nvPr>
            <p:extLst/>
          </p:nvPr>
        </p:nvGraphicFramePr>
        <p:xfrm>
          <a:off x="473988" y="4035675"/>
          <a:ext cx="4227221" cy="487680"/>
        </p:xfrm>
        <a:graphic>
          <a:graphicData uri="http://schemas.openxmlformats.org/drawingml/2006/table">
            <a:tbl>
              <a:tblPr firstRow="1" bandRow="1">
                <a:tableStyleId>{5940675A-B579-460E-94D1-54222C63F5DA}</a:tableStyleId>
              </a:tblPr>
              <a:tblGrid>
                <a:gridCol w="945204">
                  <a:extLst>
                    <a:ext uri="{9D8B030D-6E8A-4147-A177-3AD203B41FA5}">
                      <a16:colId xmlns:a16="http://schemas.microsoft.com/office/drawing/2014/main" val="4227808047"/>
                    </a:ext>
                  </a:extLst>
                </a:gridCol>
                <a:gridCol w="3282017">
                  <a:extLst>
                    <a:ext uri="{9D8B030D-6E8A-4147-A177-3AD203B41FA5}">
                      <a16:colId xmlns:a16="http://schemas.microsoft.com/office/drawing/2014/main" val="3982092353"/>
                    </a:ext>
                  </a:extLst>
                </a:gridCol>
              </a:tblGrid>
              <a:tr h="211094">
                <a:tc>
                  <a:txBody>
                    <a:bodyPr/>
                    <a:lstStyle/>
                    <a:p>
                      <a:pPr algn="ctr" fontAlgn="t"/>
                      <a:r>
                        <a:rPr lang="en-US" sz="800" b="1" i="0" u="none" strike="noStrike" dirty="0">
                          <a:solidFill>
                            <a:schemeClr val="bg1"/>
                          </a:solidFill>
                          <a:latin typeface="Arial"/>
                        </a:rPr>
                        <a:t>Actual Start Date</a:t>
                      </a:r>
                    </a:p>
                  </a:txBody>
                  <a:tcPr marL="0" marR="0" marT="0" marB="0" anchor="ctr">
                    <a:solidFill>
                      <a:schemeClr val="accent6"/>
                    </a:solidFill>
                  </a:tcPr>
                </a:tc>
                <a:tc>
                  <a:txBody>
                    <a:bodyPr/>
                    <a:lstStyle/>
                    <a:p>
                      <a:pPr algn="l" fontAlgn="t"/>
                      <a:r>
                        <a:rPr lang="en-SG" sz="800" b="0" i="0" u="none" strike="noStrike" dirty="0">
                          <a:solidFill>
                            <a:schemeClr val="tx1">
                              <a:lumMod val="65000"/>
                              <a:lumOff val="35000"/>
                            </a:schemeClr>
                          </a:solidFill>
                          <a:latin typeface="Arial"/>
                        </a:rPr>
                        <a:t>Date that the phase actually started.</a:t>
                      </a:r>
                      <a:r>
                        <a:rPr lang="en-SG" sz="800" b="0" i="0" u="none" strike="noStrike" baseline="0" dirty="0">
                          <a:solidFill>
                            <a:schemeClr val="tx1">
                              <a:lumMod val="65000"/>
                              <a:lumOff val="35000"/>
                            </a:schemeClr>
                          </a:solidFill>
                          <a:latin typeface="Arial"/>
                        </a:rPr>
                        <a:t> </a:t>
                      </a:r>
                      <a:r>
                        <a:rPr lang="en-SG" sz="800" b="0" i="0" u="none" strike="noStrike" dirty="0">
                          <a:solidFill>
                            <a:schemeClr val="tx1">
                              <a:lumMod val="65000"/>
                              <a:lumOff val="35000"/>
                            </a:schemeClr>
                          </a:solidFill>
                          <a:latin typeface="Arial"/>
                        </a:rPr>
                        <a:t>If the phase hasn't started yet, then add the same date as the planned Start Date.</a:t>
                      </a:r>
                    </a:p>
                  </a:txBody>
                  <a:tcPr marL="0" marR="0" marT="0" marB="0" anchor="ctr">
                    <a:solidFill>
                      <a:schemeClr val="bg1"/>
                    </a:solidFill>
                  </a:tcPr>
                </a:tc>
                <a:extLst>
                  <a:ext uri="{0D108BD9-81ED-4DB2-BD59-A6C34878D82A}">
                    <a16:rowId xmlns:a16="http://schemas.microsoft.com/office/drawing/2014/main" val="2995969637"/>
                  </a:ext>
                </a:extLst>
              </a:tr>
              <a:tr h="211094">
                <a:tc>
                  <a:txBody>
                    <a:bodyPr/>
                    <a:lstStyle/>
                    <a:p>
                      <a:pPr algn="ctr" fontAlgn="t"/>
                      <a:r>
                        <a:rPr lang="en-US" sz="800" b="1" i="0" u="none" strike="noStrike" dirty="0">
                          <a:solidFill>
                            <a:schemeClr val="bg1"/>
                          </a:solidFill>
                          <a:latin typeface="Arial"/>
                        </a:rPr>
                        <a:t>Actual End Date</a:t>
                      </a:r>
                    </a:p>
                  </a:txBody>
                  <a:tcPr marL="0" marR="0" marT="0" marB="0" anchor="ctr">
                    <a:solidFill>
                      <a:schemeClr val="accent6"/>
                    </a:solidFill>
                  </a:tcPr>
                </a:tc>
                <a:tc>
                  <a:txBody>
                    <a:bodyPr/>
                    <a:lstStyle/>
                    <a:p>
                      <a:pPr algn="l" fontAlgn="t"/>
                      <a:r>
                        <a:rPr lang="en-SG" sz="800" b="0" i="0" u="none" strike="noStrike" dirty="0">
                          <a:solidFill>
                            <a:schemeClr val="tx1">
                              <a:lumMod val="65000"/>
                              <a:lumOff val="35000"/>
                            </a:schemeClr>
                          </a:solidFill>
                          <a:latin typeface="Arial"/>
                        </a:rPr>
                        <a:t>Date that the phase actually finished.</a:t>
                      </a:r>
                      <a:r>
                        <a:rPr lang="en-SG" sz="800" b="0" i="0" u="none" strike="noStrike" baseline="0" dirty="0">
                          <a:solidFill>
                            <a:schemeClr val="tx1">
                              <a:lumMod val="65000"/>
                              <a:lumOff val="35000"/>
                            </a:schemeClr>
                          </a:solidFill>
                          <a:latin typeface="Arial"/>
                        </a:rPr>
                        <a:t> </a:t>
                      </a:r>
                      <a:r>
                        <a:rPr lang="en-SG" sz="800" b="0" i="0" u="none" strike="noStrike" dirty="0">
                          <a:solidFill>
                            <a:schemeClr val="tx1">
                              <a:lumMod val="65000"/>
                              <a:lumOff val="35000"/>
                            </a:schemeClr>
                          </a:solidFill>
                          <a:latin typeface="Arial"/>
                        </a:rPr>
                        <a:t>If the phase hasn't finished yet, then add the same date as the planned End Date.</a:t>
                      </a:r>
                    </a:p>
                  </a:txBody>
                  <a:tcPr marL="0" marR="0" marT="0" marB="0" anchor="ctr">
                    <a:solidFill>
                      <a:schemeClr val="bg1"/>
                    </a:solidFill>
                  </a:tcPr>
                </a:tc>
                <a:extLst>
                  <a:ext uri="{0D108BD9-81ED-4DB2-BD59-A6C34878D82A}">
                    <a16:rowId xmlns:a16="http://schemas.microsoft.com/office/drawing/2014/main" val="3878285451"/>
                  </a:ext>
                </a:extLst>
              </a:tr>
            </a:tbl>
          </a:graphicData>
        </a:graphic>
      </p:graphicFrame>
      <p:sp>
        <p:nvSpPr>
          <p:cNvPr id="114" name="TextBox 113"/>
          <p:cNvSpPr txBox="1"/>
          <p:nvPr/>
        </p:nvSpPr>
        <p:spPr>
          <a:xfrm>
            <a:off x="4926681" y="3866918"/>
            <a:ext cx="4069964" cy="646331"/>
          </a:xfrm>
          <a:prstGeom prst="rect">
            <a:avLst/>
          </a:prstGeom>
          <a:solidFill>
            <a:schemeClr val="bg1"/>
          </a:solidFill>
          <a:ln w="19050">
            <a:noFill/>
          </a:ln>
        </p:spPr>
        <p:txBody>
          <a:bodyPr wrap="square" rtlCol="0">
            <a:spAutoFit/>
          </a:bodyPr>
          <a:lstStyle/>
          <a:p>
            <a:r>
              <a:rPr lang="en-SG" sz="900" b="1" dirty="0">
                <a:solidFill>
                  <a:schemeClr val="bg2"/>
                </a:solidFill>
              </a:rPr>
              <a:t>Preferred Period Breakdown</a:t>
            </a:r>
          </a:p>
          <a:p>
            <a:r>
              <a:rPr lang="en-SG" sz="900" dirty="0">
                <a:solidFill>
                  <a:schemeClr val="tx1">
                    <a:lumMod val="65000"/>
                    <a:lumOff val="35000"/>
                  </a:schemeClr>
                </a:solidFill>
              </a:rPr>
              <a:t>Indicate whether the project milestones and progress charts should be broken down by week, month or quarter.</a:t>
            </a:r>
          </a:p>
          <a:p>
            <a:r>
              <a:rPr lang="en-SG" sz="900" b="1" dirty="0">
                <a:solidFill>
                  <a:schemeClr val="accent5"/>
                </a:solidFill>
              </a:rPr>
              <a:t>Notice that this button has an impact on the axis of the Gantt Chart</a:t>
            </a:r>
            <a:r>
              <a:rPr lang="en-SG" sz="900" dirty="0">
                <a:solidFill>
                  <a:schemeClr val="accent5"/>
                </a:solidFill>
              </a:rPr>
              <a:t>.</a:t>
            </a:r>
            <a:endParaRPr lang="en-US" sz="900" dirty="0">
              <a:solidFill>
                <a:schemeClr val="accent5"/>
              </a:solidFill>
            </a:endParaRPr>
          </a:p>
        </p:txBody>
      </p:sp>
      <p:sp>
        <p:nvSpPr>
          <p:cNvPr id="115" name="TextBox 114"/>
          <p:cNvSpPr txBox="1"/>
          <p:nvPr/>
        </p:nvSpPr>
        <p:spPr>
          <a:xfrm>
            <a:off x="7668566" y="699452"/>
            <a:ext cx="1392604" cy="1021556"/>
          </a:xfrm>
          <a:prstGeom prst="roundRect">
            <a:avLst/>
          </a:prstGeom>
          <a:solidFill>
            <a:schemeClr val="accent6"/>
          </a:solidFill>
          <a:ln w="19050">
            <a:noFill/>
          </a:ln>
        </p:spPr>
        <p:txBody>
          <a:bodyPr wrap="square" rtlCol="0">
            <a:spAutoFit/>
          </a:bodyPr>
          <a:lstStyle/>
          <a:p>
            <a:pPr algn="ctr"/>
            <a:r>
              <a:rPr lang="en-SG" sz="900" dirty="0">
                <a:solidFill>
                  <a:schemeClr val="bg1"/>
                </a:solidFill>
                <a:latin typeface="Calibri"/>
              </a:rPr>
              <a:t>Option to load from the project plan is recommended as it is more detailed and automatic (avoid manual errors).</a:t>
            </a:r>
            <a:endParaRPr lang="en-US" sz="900" dirty="0">
              <a:solidFill>
                <a:schemeClr val="bg1"/>
              </a:solidFill>
            </a:endParaRPr>
          </a:p>
        </p:txBody>
      </p:sp>
      <p:pic>
        <p:nvPicPr>
          <p:cNvPr id="116" name="Picture 115" descr="2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345190">
            <a:off x="7454492" y="585756"/>
            <a:ext cx="400499" cy="455730"/>
          </a:xfrm>
          <a:prstGeom prst="rect">
            <a:avLst/>
          </a:prstGeom>
        </p:spPr>
      </p:pic>
      <p:sp>
        <p:nvSpPr>
          <p:cNvPr id="113" name="Oval 112"/>
          <p:cNvSpPr/>
          <p:nvPr/>
        </p:nvSpPr>
        <p:spPr>
          <a:xfrm>
            <a:off x="4773392" y="3943206"/>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J</a:t>
            </a:r>
          </a:p>
        </p:txBody>
      </p:sp>
      <p:pic>
        <p:nvPicPr>
          <p:cNvPr id="3" name="Picture 2">
            <a:extLst>
              <a:ext uri="{FF2B5EF4-FFF2-40B4-BE49-F238E27FC236}">
                <a16:creationId xmlns:a16="http://schemas.microsoft.com/office/drawing/2014/main" id="{DA0B8392-C2D3-414C-87D2-2D53E020C122}"/>
              </a:ext>
            </a:extLst>
          </p:cNvPr>
          <p:cNvPicPr>
            <a:picLocks noChangeAspect="1"/>
          </p:cNvPicPr>
          <p:nvPr/>
        </p:nvPicPr>
        <p:blipFill>
          <a:blip r:embed="rId5"/>
          <a:stretch>
            <a:fillRect/>
          </a:stretch>
        </p:blipFill>
        <p:spPr>
          <a:xfrm>
            <a:off x="2166002" y="1164777"/>
            <a:ext cx="705214" cy="177649"/>
          </a:xfrm>
          <a:prstGeom prst="rect">
            <a:avLst/>
          </a:prstGeom>
        </p:spPr>
      </p:pic>
      <p:sp>
        <p:nvSpPr>
          <p:cNvPr id="80" name="Oval 79"/>
          <p:cNvSpPr/>
          <p:nvPr/>
        </p:nvSpPr>
        <p:spPr>
          <a:xfrm>
            <a:off x="2162225" y="1164777"/>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pic>
        <p:nvPicPr>
          <p:cNvPr id="5" name="Picture 4">
            <a:extLst>
              <a:ext uri="{FF2B5EF4-FFF2-40B4-BE49-F238E27FC236}">
                <a16:creationId xmlns:a16="http://schemas.microsoft.com/office/drawing/2014/main" id="{63AB4D72-D985-4F22-940D-C4AA7E234ED0}"/>
              </a:ext>
            </a:extLst>
          </p:cNvPr>
          <p:cNvPicPr>
            <a:picLocks noChangeAspect="1"/>
          </p:cNvPicPr>
          <p:nvPr/>
        </p:nvPicPr>
        <p:blipFill>
          <a:blip r:embed="rId6"/>
          <a:stretch>
            <a:fillRect/>
          </a:stretch>
        </p:blipFill>
        <p:spPr>
          <a:xfrm>
            <a:off x="3938088" y="699452"/>
            <a:ext cx="1862278" cy="213789"/>
          </a:xfrm>
          <a:prstGeom prst="rect">
            <a:avLst/>
          </a:prstGeom>
        </p:spPr>
      </p:pic>
      <p:sp>
        <p:nvSpPr>
          <p:cNvPr id="90" name="Oval 89"/>
          <p:cNvSpPr/>
          <p:nvPr/>
        </p:nvSpPr>
        <p:spPr>
          <a:xfrm>
            <a:off x="4376731" y="69988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J</a:t>
            </a:r>
          </a:p>
        </p:txBody>
      </p:sp>
      <p:pic>
        <p:nvPicPr>
          <p:cNvPr id="47" name="Graphic 46" descr="Share">
            <a:hlinkClick r:id="rId7" action="ppaction://hlinksldjump"/>
            <a:extLst>
              <a:ext uri="{FF2B5EF4-FFF2-40B4-BE49-F238E27FC236}">
                <a16:creationId xmlns:a16="http://schemas.microsoft.com/office/drawing/2014/main" id="{EAC3BAE6-89D0-41B2-9A02-87550C249646}"/>
              </a:ext>
            </a:extLst>
          </p:cNvPr>
          <p:cNvPicPr>
            <a:picLocks noChangeAspect="1"/>
          </p:cNvPicPr>
          <p:nvPr/>
        </p:nvPicPr>
        <p:blipFill>
          <a:blip r:embed="rId8" cstate="email">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3632027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5EBC5BAF-3493-427A-B5C8-1F252F9C0B79}"/>
              </a:ext>
            </a:extLst>
          </p:cNvPr>
          <p:cNvPicPr>
            <a:picLocks noChangeAspect="1"/>
          </p:cNvPicPr>
          <p:nvPr/>
        </p:nvPicPr>
        <p:blipFill>
          <a:blip r:embed="rId2"/>
          <a:stretch>
            <a:fillRect/>
          </a:stretch>
        </p:blipFill>
        <p:spPr>
          <a:xfrm>
            <a:off x="4882242" y="2831927"/>
            <a:ext cx="2981125" cy="1093341"/>
          </a:xfrm>
          <a:prstGeom prst="rect">
            <a:avLst/>
          </a:prstGeom>
        </p:spPr>
      </p:pic>
      <p:sp>
        <p:nvSpPr>
          <p:cNvPr id="47" name="Rectangle 46">
            <a:extLst>
              <a:ext uri="{FF2B5EF4-FFF2-40B4-BE49-F238E27FC236}">
                <a16:creationId xmlns:a16="http://schemas.microsoft.com/office/drawing/2014/main" id="{74B3493E-B91F-4E69-85AB-22600E7A7E0A}"/>
              </a:ext>
            </a:extLst>
          </p:cNvPr>
          <p:cNvSpPr/>
          <p:nvPr/>
        </p:nvSpPr>
        <p:spPr>
          <a:xfrm>
            <a:off x="4846346" y="1450033"/>
            <a:ext cx="4045240" cy="507831"/>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US" sz="900" dirty="0">
                <a:solidFill>
                  <a:schemeClr val="tx1">
                    <a:lumMod val="65000"/>
                    <a:lumOff val="35000"/>
                  </a:schemeClr>
                </a:solidFill>
                <a:latin typeface="Arial"/>
              </a:rPr>
              <a:t>The “Dependencies” button, automatically populates  all the dependencies that exist in the Schedule and it directs you to Dependencies Worksheet in order to view them.</a:t>
            </a:r>
          </a:p>
        </p:txBody>
      </p:sp>
      <p:sp>
        <p:nvSpPr>
          <p:cNvPr id="46" name="Oval 45">
            <a:extLst>
              <a:ext uri="{FF2B5EF4-FFF2-40B4-BE49-F238E27FC236}">
                <a16:creationId xmlns:a16="http://schemas.microsoft.com/office/drawing/2014/main" id="{F772873B-B37C-41B8-B086-958CA4C52910}"/>
              </a:ext>
            </a:extLst>
          </p:cNvPr>
          <p:cNvSpPr/>
          <p:nvPr/>
        </p:nvSpPr>
        <p:spPr>
          <a:xfrm>
            <a:off x="4679841" y="1425306"/>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G</a:t>
            </a:r>
          </a:p>
        </p:txBody>
      </p:sp>
      <p:sp>
        <p:nvSpPr>
          <p:cNvPr id="40" name="Rectangle 39">
            <a:extLst>
              <a:ext uri="{FF2B5EF4-FFF2-40B4-BE49-F238E27FC236}">
                <a16:creationId xmlns:a16="http://schemas.microsoft.com/office/drawing/2014/main" id="{768AEC38-7FDF-480E-AA67-D5B04E658FFD}"/>
              </a:ext>
            </a:extLst>
          </p:cNvPr>
          <p:cNvSpPr/>
          <p:nvPr/>
        </p:nvSpPr>
        <p:spPr>
          <a:xfrm>
            <a:off x="170036" y="3761593"/>
            <a:ext cx="4428130" cy="369332"/>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SG" sz="900" dirty="0">
                <a:solidFill>
                  <a:schemeClr val="tx1">
                    <a:lumMod val="65000"/>
                    <a:lumOff val="35000"/>
                  </a:schemeClr>
                </a:solidFill>
                <a:latin typeface="Arial"/>
              </a:rPr>
              <a:t>It updates the % of phase/task completion based on the time that has passed since the phase/task started. It doesn’t calculate the work effort.</a:t>
            </a:r>
          </a:p>
        </p:txBody>
      </p:sp>
      <p:sp>
        <p:nvSpPr>
          <p:cNvPr id="21" name="Title 20">
            <a:extLst>
              <a:ext uri="{FF2B5EF4-FFF2-40B4-BE49-F238E27FC236}">
                <a16:creationId xmlns:a16="http://schemas.microsoft.com/office/drawing/2014/main" id="{AD937EB6-5758-4E31-BD0A-BF5140A4616F}"/>
              </a:ext>
            </a:extLst>
          </p:cNvPr>
          <p:cNvSpPr>
            <a:spLocks noGrp="1"/>
          </p:cNvSpPr>
          <p:nvPr>
            <p:ph type="title"/>
          </p:nvPr>
        </p:nvSpPr>
        <p:spPr>
          <a:xfrm>
            <a:off x="258056" y="230188"/>
            <a:ext cx="8633531" cy="307777"/>
          </a:xfrm>
        </p:spPr>
        <p:txBody>
          <a:bodyPr/>
          <a:lstStyle/>
          <a:p>
            <a:r>
              <a:rPr lang="en-US" dirty="0"/>
              <a:t>4.2 Optional Templates: Schedule</a:t>
            </a:r>
          </a:p>
        </p:txBody>
      </p:sp>
      <p:sp>
        <p:nvSpPr>
          <p:cNvPr id="25" name="Text Placeholder 24">
            <a:extLst>
              <a:ext uri="{FF2B5EF4-FFF2-40B4-BE49-F238E27FC236}">
                <a16:creationId xmlns:a16="http://schemas.microsoft.com/office/drawing/2014/main" id="{702DE302-42ED-4F5C-9E8E-61AFB8539A89}"/>
              </a:ext>
            </a:extLst>
          </p:cNvPr>
          <p:cNvSpPr>
            <a:spLocks noGrp="1"/>
          </p:cNvSpPr>
          <p:nvPr>
            <p:ph type="body" idx="15"/>
          </p:nvPr>
        </p:nvSpPr>
        <p:spPr/>
        <p:txBody>
          <a:bodyPr/>
          <a:lstStyle/>
          <a:p>
            <a:r>
              <a:rPr lang="en-US" dirty="0"/>
              <a:t>Schedule : Buttons</a:t>
            </a:r>
          </a:p>
        </p:txBody>
      </p:sp>
      <p:sp>
        <p:nvSpPr>
          <p:cNvPr id="2" name="Slide Number Placeholder 1">
            <a:extLst>
              <a:ext uri="{FF2B5EF4-FFF2-40B4-BE49-F238E27FC236}">
                <a16:creationId xmlns:a16="http://schemas.microsoft.com/office/drawing/2014/main" id="{10EBFF51-BA8E-402D-A470-BAFE23A081BE}"/>
              </a:ext>
            </a:extLst>
          </p:cNvPr>
          <p:cNvSpPr>
            <a:spLocks noGrp="1"/>
          </p:cNvSpPr>
          <p:nvPr>
            <p:ph type="sldNum" sz="quarter" idx="4"/>
          </p:nvPr>
        </p:nvSpPr>
        <p:spPr>
          <a:xfrm>
            <a:off x="1747891" y="4857155"/>
            <a:ext cx="525690" cy="92333"/>
          </a:xfrm>
        </p:spPr>
        <p:txBody>
          <a:bodyPr/>
          <a:lstStyle/>
          <a:p>
            <a:r>
              <a:rPr lang="en-US"/>
              <a:t>Page </a:t>
            </a:r>
            <a:fld id="{5A9C12DC-491F-9444-86A2-13AC5C62A2FC}" type="slidenum">
              <a:rPr lang="en-US" smtClean="0"/>
              <a:pPr/>
              <a:t>46</a:t>
            </a:fld>
            <a:endParaRPr lang="en-US" dirty="0"/>
          </a:p>
        </p:txBody>
      </p:sp>
      <p:sp>
        <p:nvSpPr>
          <p:cNvPr id="3" name="Footer Placeholder 2">
            <a:extLst>
              <a:ext uri="{FF2B5EF4-FFF2-40B4-BE49-F238E27FC236}">
                <a16:creationId xmlns:a16="http://schemas.microsoft.com/office/drawing/2014/main" id="{9CABA37D-5781-4167-83D3-9F2ADC1C7F89}"/>
              </a:ext>
            </a:extLst>
          </p:cNvPr>
          <p:cNvSpPr>
            <a:spLocks noGrp="1"/>
          </p:cNvSpPr>
          <p:nvPr>
            <p:ph type="ftr" sz="quarter" idx="3"/>
          </p:nvPr>
        </p:nvSpPr>
        <p:spPr>
          <a:xfrm>
            <a:off x="252413" y="4857154"/>
            <a:ext cx="1509767" cy="92333"/>
          </a:xfrm>
        </p:spPr>
        <p:txBody>
          <a:bodyPr/>
          <a:lstStyle/>
          <a:p>
            <a:r>
              <a:rPr lang="en-US"/>
              <a:t>Confidential Property of Schneider Electric |</a:t>
            </a:r>
            <a:endParaRPr lang="en-US" dirty="0"/>
          </a:p>
        </p:txBody>
      </p:sp>
      <p:sp>
        <p:nvSpPr>
          <p:cNvPr id="5" name="Rounded Rectangle 40">
            <a:extLst>
              <a:ext uri="{FF2B5EF4-FFF2-40B4-BE49-F238E27FC236}">
                <a16:creationId xmlns:a16="http://schemas.microsoft.com/office/drawing/2014/main" id="{1887D683-E26D-4FFD-88B5-20A876F4ADF4}"/>
              </a:ext>
            </a:extLst>
          </p:cNvPr>
          <p:cNvSpPr/>
          <p:nvPr/>
        </p:nvSpPr>
        <p:spPr bwMode="auto">
          <a:xfrm>
            <a:off x="5680419" y="195442"/>
            <a:ext cx="2114173" cy="540321"/>
          </a:xfrm>
          <a:prstGeom prst="roundRect">
            <a:avLst/>
          </a:prstGeom>
          <a:solidFill>
            <a:schemeClr val="accent6"/>
          </a:solidFill>
          <a:ln w="1905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a:r>
              <a:rPr lang="en-US" sz="900" b="1" dirty="0">
                <a:solidFill>
                  <a:prstClr val="white"/>
                </a:solidFill>
                <a:latin typeface="Arial"/>
              </a:rPr>
              <a:t>Update WBS is useful for MS Project exportation and dependencies.</a:t>
            </a:r>
          </a:p>
        </p:txBody>
      </p:sp>
      <p:pic>
        <p:nvPicPr>
          <p:cNvPr id="6" name="Picture 5" descr="2r.png">
            <a:extLst>
              <a:ext uri="{FF2B5EF4-FFF2-40B4-BE49-F238E27FC236}">
                <a16:creationId xmlns:a16="http://schemas.microsoft.com/office/drawing/2014/main" id="{C8ACF691-B078-4FC3-B36E-20D8F0D1FF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793366">
            <a:off x="5561964" y="65430"/>
            <a:ext cx="406671" cy="406671"/>
          </a:xfrm>
          <a:prstGeom prst="rect">
            <a:avLst/>
          </a:prstGeom>
        </p:spPr>
      </p:pic>
      <p:sp>
        <p:nvSpPr>
          <p:cNvPr id="8" name="Rectangle 7">
            <a:extLst>
              <a:ext uri="{FF2B5EF4-FFF2-40B4-BE49-F238E27FC236}">
                <a16:creationId xmlns:a16="http://schemas.microsoft.com/office/drawing/2014/main" id="{7085864F-6DEB-443C-A3CA-86171BB0A2E4}"/>
              </a:ext>
            </a:extLst>
          </p:cNvPr>
          <p:cNvSpPr/>
          <p:nvPr/>
        </p:nvSpPr>
        <p:spPr>
          <a:xfrm>
            <a:off x="195260" y="1421811"/>
            <a:ext cx="4348163" cy="507831"/>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a:r>
              <a:rPr lang="en-US" sz="900" dirty="0">
                <a:solidFill>
                  <a:schemeClr val="tx1">
                    <a:lumMod val="65000"/>
                    <a:lumOff val="35000"/>
                  </a:schemeClr>
                </a:solidFill>
                <a:latin typeface="Arial"/>
              </a:rPr>
              <a:t>Update the status of a phase/task. If a phase/task is 100% completed, then the status will be updated to Blue [B], if a phase/task is 0% completed, then the status will ne updates to White [W].</a:t>
            </a:r>
          </a:p>
        </p:txBody>
      </p:sp>
      <p:sp>
        <p:nvSpPr>
          <p:cNvPr id="9" name="Rectangle 8">
            <a:extLst>
              <a:ext uri="{FF2B5EF4-FFF2-40B4-BE49-F238E27FC236}">
                <a16:creationId xmlns:a16="http://schemas.microsoft.com/office/drawing/2014/main" id="{A680DC00-CA99-42E0-8AC5-9151E3AF9B91}"/>
              </a:ext>
            </a:extLst>
          </p:cNvPr>
          <p:cNvSpPr/>
          <p:nvPr/>
        </p:nvSpPr>
        <p:spPr>
          <a:xfrm>
            <a:off x="195261" y="2045915"/>
            <a:ext cx="4367566" cy="369332"/>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SG" sz="900" dirty="0">
                <a:solidFill>
                  <a:schemeClr val="tx1">
                    <a:lumMod val="65000"/>
                    <a:lumOff val="35000"/>
                  </a:schemeClr>
                </a:solidFill>
                <a:latin typeface="Arial"/>
              </a:rPr>
              <a:t>You automatically populates the WBS number for every Phase/Task/Subtask/Activity and save time from manually typing them.</a:t>
            </a:r>
          </a:p>
        </p:txBody>
      </p:sp>
      <p:sp>
        <p:nvSpPr>
          <p:cNvPr id="10" name="Rectangle 9">
            <a:extLst>
              <a:ext uri="{FF2B5EF4-FFF2-40B4-BE49-F238E27FC236}">
                <a16:creationId xmlns:a16="http://schemas.microsoft.com/office/drawing/2014/main" id="{1D891408-4067-4794-9B78-5B0EEF9E3FC0}"/>
              </a:ext>
            </a:extLst>
          </p:cNvPr>
          <p:cNvSpPr/>
          <p:nvPr/>
        </p:nvSpPr>
        <p:spPr>
          <a:xfrm>
            <a:off x="181746" y="3171685"/>
            <a:ext cx="4416419" cy="507831"/>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SG" sz="900" dirty="0">
                <a:solidFill>
                  <a:schemeClr val="tx1">
                    <a:lumMod val="65000"/>
                    <a:lumOff val="35000"/>
                  </a:schemeClr>
                </a:solidFill>
                <a:latin typeface="Arial"/>
              </a:rPr>
              <a:t>It automatically adjust the phase date, based on the changes that has been done in a task level. It takes the dates of the earliest start date and the latest end date of all tasks under that phase.</a:t>
            </a:r>
          </a:p>
        </p:txBody>
      </p:sp>
      <p:sp>
        <p:nvSpPr>
          <p:cNvPr id="11" name="Rectangle 10">
            <a:extLst>
              <a:ext uri="{FF2B5EF4-FFF2-40B4-BE49-F238E27FC236}">
                <a16:creationId xmlns:a16="http://schemas.microsoft.com/office/drawing/2014/main" id="{A472C141-28C1-4101-BC37-DB86684D8B28}"/>
              </a:ext>
            </a:extLst>
          </p:cNvPr>
          <p:cNvSpPr/>
          <p:nvPr/>
        </p:nvSpPr>
        <p:spPr>
          <a:xfrm>
            <a:off x="181747" y="2536312"/>
            <a:ext cx="4381080" cy="507831"/>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a:r>
              <a:rPr lang="en-US" sz="900" dirty="0">
                <a:solidFill>
                  <a:schemeClr val="tx1">
                    <a:lumMod val="65000"/>
                    <a:lumOff val="35000"/>
                  </a:schemeClr>
                </a:solidFill>
                <a:latin typeface="Arial"/>
              </a:rPr>
              <a:t>Task – Gantt mode allows the user to be able to view both tasks and Gantt chart in one view. It actually splits the screen with the tasks in the left side and the Gantt chart in the right side.</a:t>
            </a:r>
          </a:p>
        </p:txBody>
      </p:sp>
      <p:sp>
        <p:nvSpPr>
          <p:cNvPr id="12" name="Rectangle 11">
            <a:extLst>
              <a:ext uri="{FF2B5EF4-FFF2-40B4-BE49-F238E27FC236}">
                <a16:creationId xmlns:a16="http://schemas.microsoft.com/office/drawing/2014/main" id="{93174ACC-84CA-4A88-9E05-28DC5BF5B447}"/>
              </a:ext>
            </a:extLst>
          </p:cNvPr>
          <p:cNvSpPr/>
          <p:nvPr/>
        </p:nvSpPr>
        <p:spPr>
          <a:xfrm>
            <a:off x="129960" y="4405745"/>
            <a:ext cx="4417126" cy="369332"/>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US" sz="900" dirty="0">
                <a:solidFill>
                  <a:schemeClr val="tx1">
                    <a:lumMod val="65000"/>
                    <a:lumOff val="35000"/>
                  </a:schemeClr>
                </a:solidFill>
                <a:latin typeface="Arial"/>
              </a:rPr>
              <a:t>The “Load PMP Schedule” button, loads the standard Stage Gates, phases, tasks and subtasks of the Project Management Process for Supply Chain projects.</a:t>
            </a:r>
          </a:p>
        </p:txBody>
      </p:sp>
      <p:pic>
        <p:nvPicPr>
          <p:cNvPr id="29" name="Picture 28">
            <a:extLst>
              <a:ext uri="{FF2B5EF4-FFF2-40B4-BE49-F238E27FC236}">
                <a16:creationId xmlns:a16="http://schemas.microsoft.com/office/drawing/2014/main" id="{E2BCBE0C-9889-4B60-957B-6BB4363895F2}"/>
              </a:ext>
            </a:extLst>
          </p:cNvPr>
          <p:cNvPicPr>
            <a:picLocks noChangeAspect="1"/>
          </p:cNvPicPr>
          <p:nvPr/>
        </p:nvPicPr>
        <p:blipFill>
          <a:blip r:embed="rId4"/>
          <a:stretch>
            <a:fillRect/>
          </a:stretch>
        </p:blipFill>
        <p:spPr>
          <a:xfrm>
            <a:off x="195261" y="957642"/>
            <a:ext cx="8696325" cy="390525"/>
          </a:xfrm>
          <a:prstGeom prst="rect">
            <a:avLst/>
          </a:prstGeom>
        </p:spPr>
      </p:pic>
      <p:sp>
        <p:nvSpPr>
          <p:cNvPr id="30" name="Oval 29">
            <a:extLst>
              <a:ext uri="{FF2B5EF4-FFF2-40B4-BE49-F238E27FC236}">
                <a16:creationId xmlns:a16="http://schemas.microsoft.com/office/drawing/2014/main" id="{D043F5BB-0FA2-41E1-80D1-74904A4EDCEF}"/>
              </a:ext>
            </a:extLst>
          </p:cNvPr>
          <p:cNvSpPr/>
          <p:nvPr/>
        </p:nvSpPr>
        <p:spPr>
          <a:xfrm>
            <a:off x="625610"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31" name="Oval 30">
            <a:extLst>
              <a:ext uri="{FF2B5EF4-FFF2-40B4-BE49-F238E27FC236}">
                <a16:creationId xmlns:a16="http://schemas.microsoft.com/office/drawing/2014/main" id="{87EE5299-951C-42C3-905A-ECBF5AB7A171}"/>
              </a:ext>
            </a:extLst>
          </p:cNvPr>
          <p:cNvSpPr/>
          <p:nvPr/>
        </p:nvSpPr>
        <p:spPr>
          <a:xfrm>
            <a:off x="2010736"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sp>
        <p:nvSpPr>
          <p:cNvPr id="32" name="Oval 31">
            <a:extLst>
              <a:ext uri="{FF2B5EF4-FFF2-40B4-BE49-F238E27FC236}">
                <a16:creationId xmlns:a16="http://schemas.microsoft.com/office/drawing/2014/main" id="{4FE7F036-D947-4149-9B6F-2D4476BFD036}"/>
              </a:ext>
            </a:extLst>
          </p:cNvPr>
          <p:cNvSpPr/>
          <p:nvPr/>
        </p:nvSpPr>
        <p:spPr>
          <a:xfrm>
            <a:off x="3395862"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sp>
        <p:nvSpPr>
          <p:cNvPr id="33" name="Oval 32">
            <a:extLst>
              <a:ext uri="{FF2B5EF4-FFF2-40B4-BE49-F238E27FC236}">
                <a16:creationId xmlns:a16="http://schemas.microsoft.com/office/drawing/2014/main" id="{2E5BF364-37F2-4334-A208-294FA1E69E31}"/>
              </a:ext>
            </a:extLst>
          </p:cNvPr>
          <p:cNvSpPr/>
          <p:nvPr/>
        </p:nvSpPr>
        <p:spPr>
          <a:xfrm>
            <a:off x="28518" y="136239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34" name="Oval 33">
            <a:extLst>
              <a:ext uri="{FF2B5EF4-FFF2-40B4-BE49-F238E27FC236}">
                <a16:creationId xmlns:a16="http://schemas.microsoft.com/office/drawing/2014/main" id="{CF430922-1D8A-4814-9F0E-7C1D41D5C1BD}"/>
              </a:ext>
            </a:extLst>
          </p:cNvPr>
          <p:cNvSpPr/>
          <p:nvPr/>
        </p:nvSpPr>
        <p:spPr>
          <a:xfrm>
            <a:off x="28518" y="19798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sp>
        <p:nvSpPr>
          <p:cNvPr id="35" name="Oval 34">
            <a:extLst>
              <a:ext uri="{FF2B5EF4-FFF2-40B4-BE49-F238E27FC236}">
                <a16:creationId xmlns:a16="http://schemas.microsoft.com/office/drawing/2014/main" id="{331E21F1-FE48-436B-A7CB-ACBC75046135}"/>
              </a:ext>
            </a:extLst>
          </p:cNvPr>
          <p:cNvSpPr/>
          <p:nvPr/>
        </p:nvSpPr>
        <p:spPr>
          <a:xfrm>
            <a:off x="28518" y="248116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sp>
        <p:nvSpPr>
          <p:cNvPr id="36" name="Oval 35">
            <a:extLst>
              <a:ext uri="{FF2B5EF4-FFF2-40B4-BE49-F238E27FC236}">
                <a16:creationId xmlns:a16="http://schemas.microsoft.com/office/drawing/2014/main" id="{A64780B6-7A49-4725-8556-E11AB7680945}"/>
              </a:ext>
            </a:extLst>
          </p:cNvPr>
          <p:cNvSpPr/>
          <p:nvPr/>
        </p:nvSpPr>
        <p:spPr>
          <a:xfrm>
            <a:off x="4695716"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
            </a:r>
          </a:p>
        </p:txBody>
      </p:sp>
      <p:sp>
        <p:nvSpPr>
          <p:cNvPr id="37" name="Oval 36">
            <a:extLst>
              <a:ext uri="{FF2B5EF4-FFF2-40B4-BE49-F238E27FC236}">
                <a16:creationId xmlns:a16="http://schemas.microsoft.com/office/drawing/2014/main" id="{8AE78A93-0FB1-47CB-B8A5-8A92DC83AFC4}"/>
              </a:ext>
            </a:extLst>
          </p:cNvPr>
          <p:cNvSpPr/>
          <p:nvPr/>
        </p:nvSpPr>
        <p:spPr>
          <a:xfrm>
            <a:off x="28518" y="3057480"/>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
            </a:r>
          </a:p>
        </p:txBody>
      </p:sp>
      <p:sp>
        <p:nvSpPr>
          <p:cNvPr id="38" name="Oval 37">
            <a:extLst>
              <a:ext uri="{FF2B5EF4-FFF2-40B4-BE49-F238E27FC236}">
                <a16:creationId xmlns:a16="http://schemas.microsoft.com/office/drawing/2014/main" id="{C2F7539E-4F73-4CD7-A633-4E974FE5C90F}"/>
              </a:ext>
            </a:extLst>
          </p:cNvPr>
          <p:cNvSpPr/>
          <p:nvPr/>
        </p:nvSpPr>
        <p:spPr>
          <a:xfrm>
            <a:off x="6009755"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a:t>
            </a:r>
          </a:p>
        </p:txBody>
      </p:sp>
      <p:sp>
        <p:nvSpPr>
          <p:cNvPr id="39" name="Oval 38">
            <a:extLst>
              <a:ext uri="{FF2B5EF4-FFF2-40B4-BE49-F238E27FC236}">
                <a16:creationId xmlns:a16="http://schemas.microsoft.com/office/drawing/2014/main" id="{41D8888E-492B-447B-97CE-8E20EDAAD2E0}"/>
              </a:ext>
            </a:extLst>
          </p:cNvPr>
          <p:cNvSpPr/>
          <p:nvPr/>
        </p:nvSpPr>
        <p:spPr>
          <a:xfrm>
            <a:off x="28518" y="377079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E</a:t>
            </a:r>
          </a:p>
        </p:txBody>
      </p:sp>
      <p:sp>
        <p:nvSpPr>
          <p:cNvPr id="41" name="Oval 40">
            <a:extLst>
              <a:ext uri="{FF2B5EF4-FFF2-40B4-BE49-F238E27FC236}">
                <a16:creationId xmlns:a16="http://schemas.microsoft.com/office/drawing/2014/main" id="{FABCA7C7-5A5F-41D1-9C55-12E23A1E2A44}"/>
              </a:ext>
            </a:extLst>
          </p:cNvPr>
          <p:cNvSpPr/>
          <p:nvPr/>
        </p:nvSpPr>
        <p:spPr>
          <a:xfrm>
            <a:off x="6981962"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F</a:t>
            </a:r>
          </a:p>
        </p:txBody>
      </p:sp>
      <p:sp>
        <p:nvSpPr>
          <p:cNvPr id="42" name="Oval 41">
            <a:extLst>
              <a:ext uri="{FF2B5EF4-FFF2-40B4-BE49-F238E27FC236}">
                <a16:creationId xmlns:a16="http://schemas.microsoft.com/office/drawing/2014/main" id="{85204B4C-681A-439A-B172-D75A59537B66}"/>
              </a:ext>
            </a:extLst>
          </p:cNvPr>
          <p:cNvSpPr/>
          <p:nvPr/>
        </p:nvSpPr>
        <p:spPr>
          <a:xfrm>
            <a:off x="8067866" y="80354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G</a:t>
            </a:r>
          </a:p>
        </p:txBody>
      </p:sp>
      <p:sp>
        <p:nvSpPr>
          <p:cNvPr id="44" name="Rectangle 43">
            <a:extLst>
              <a:ext uri="{FF2B5EF4-FFF2-40B4-BE49-F238E27FC236}">
                <a16:creationId xmlns:a16="http://schemas.microsoft.com/office/drawing/2014/main" id="{EAB24275-4B08-4F9F-8B69-4B333489F715}"/>
              </a:ext>
            </a:extLst>
          </p:cNvPr>
          <p:cNvSpPr/>
          <p:nvPr/>
        </p:nvSpPr>
        <p:spPr>
          <a:xfrm>
            <a:off x="4875111" y="2161331"/>
            <a:ext cx="4016476" cy="646331"/>
          </a:xfrm>
          <a:prstGeom prst="rect">
            <a:avLst/>
          </a:prstGeom>
          <a:solidFill>
            <a:schemeClr val="accent2">
              <a:lumMod val="20000"/>
              <a:lumOff val="80000"/>
            </a:schemeClr>
          </a:solidFill>
          <a:ln w="19050">
            <a:solidFill>
              <a:schemeClr val="accent2">
                <a:lumMod val="20000"/>
                <a:lumOff val="80000"/>
              </a:schemeClr>
            </a:solidFill>
          </a:ln>
        </p:spPr>
        <p:txBody>
          <a:bodyPr wrap="square">
            <a:spAutoFit/>
          </a:bodyPr>
          <a:lstStyle/>
          <a:p>
            <a:pPr defTabSz="685800" fontAlgn="t"/>
            <a:r>
              <a:rPr lang="en-US" sz="900" dirty="0">
                <a:solidFill>
                  <a:schemeClr val="tx1">
                    <a:lumMod val="65000"/>
                    <a:lumOff val="35000"/>
                  </a:schemeClr>
                </a:solidFill>
                <a:latin typeface="Arial"/>
              </a:rPr>
              <a:t>If you want to change the dates of multiple tasks, then select the dates of those tasks, </a:t>
            </a:r>
            <a:r>
              <a:rPr lang="en-US" sz="900" u="sng" dirty="0">
                <a:solidFill>
                  <a:schemeClr val="tx1">
                    <a:lumMod val="65000"/>
                    <a:lumOff val="35000"/>
                  </a:schemeClr>
                </a:solidFill>
                <a:latin typeface="Arial"/>
              </a:rPr>
              <a:t>underline</a:t>
            </a:r>
            <a:r>
              <a:rPr lang="en-US" sz="900" dirty="0">
                <a:solidFill>
                  <a:schemeClr val="tx1">
                    <a:lumMod val="65000"/>
                    <a:lumOff val="35000"/>
                  </a:schemeClr>
                </a:solidFill>
                <a:latin typeface="Arial"/>
              </a:rPr>
              <a:t> them and click the adjustment button. A new window will appear, you will enter the dates that you would like to push/pull your dates and click ok.</a:t>
            </a:r>
          </a:p>
        </p:txBody>
      </p:sp>
      <p:sp>
        <p:nvSpPr>
          <p:cNvPr id="45" name="Oval 44">
            <a:extLst>
              <a:ext uri="{FF2B5EF4-FFF2-40B4-BE49-F238E27FC236}">
                <a16:creationId xmlns:a16="http://schemas.microsoft.com/office/drawing/2014/main" id="{5A371842-1EEE-4FA9-89CA-5D74C5F505B0}"/>
              </a:ext>
            </a:extLst>
          </p:cNvPr>
          <p:cNvSpPr/>
          <p:nvPr/>
        </p:nvSpPr>
        <p:spPr>
          <a:xfrm>
            <a:off x="4679841" y="2063696"/>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F</a:t>
            </a:r>
          </a:p>
        </p:txBody>
      </p:sp>
      <p:pic>
        <p:nvPicPr>
          <p:cNvPr id="43" name="Picture 42">
            <a:extLst>
              <a:ext uri="{FF2B5EF4-FFF2-40B4-BE49-F238E27FC236}">
                <a16:creationId xmlns:a16="http://schemas.microsoft.com/office/drawing/2014/main" id="{F4F37E2B-B700-40A1-801C-81E446709E20}"/>
              </a:ext>
            </a:extLst>
          </p:cNvPr>
          <p:cNvPicPr>
            <a:picLocks noChangeAspect="1"/>
          </p:cNvPicPr>
          <p:nvPr/>
        </p:nvPicPr>
        <p:blipFill>
          <a:blip r:embed="rId5"/>
          <a:stretch>
            <a:fillRect/>
          </a:stretch>
        </p:blipFill>
        <p:spPr>
          <a:xfrm>
            <a:off x="-41140" y="4138359"/>
            <a:ext cx="1333500" cy="304800"/>
          </a:xfrm>
          <a:prstGeom prst="rect">
            <a:avLst/>
          </a:prstGeom>
        </p:spPr>
      </p:pic>
      <p:pic>
        <p:nvPicPr>
          <p:cNvPr id="50" name="Picture 49">
            <a:extLst>
              <a:ext uri="{FF2B5EF4-FFF2-40B4-BE49-F238E27FC236}">
                <a16:creationId xmlns:a16="http://schemas.microsoft.com/office/drawing/2014/main" id="{FC6BF31A-DAD7-4E61-9859-98748964D212}"/>
              </a:ext>
            </a:extLst>
          </p:cNvPr>
          <p:cNvPicPr>
            <a:picLocks noChangeAspect="1"/>
          </p:cNvPicPr>
          <p:nvPr/>
        </p:nvPicPr>
        <p:blipFill>
          <a:blip r:embed="rId6"/>
          <a:stretch>
            <a:fillRect/>
          </a:stretch>
        </p:blipFill>
        <p:spPr>
          <a:xfrm>
            <a:off x="4875111" y="3966061"/>
            <a:ext cx="2309381" cy="1015571"/>
          </a:xfrm>
          <a:prstGeom prst="rect">
            <a:avLst/>
          </a:prstGeom>
        </p:spPr>
      </p:pic>
      <p:pic>
        <p:nvPicPr>
          <p:cNvPr id="48" name="Graphic 47" descr="Share">
            <a:hlinkClick r:id="rId7" action="ppaction://hlinksldjump"/>
            <a:extLst>
              <a:ext uri="{FF2B5EF4-FFF2-40B4-BE49-F238E27FC236}">
                <a16:creationId xmlns:a16="http://schemas.microsoft.com/office/drawing/2014/main" id="{427D20E5-050D-421C-B4A0-228BD318D5DF}"/>
              </a:ext>
            </a:extLst>
          </p:cNvPr>
          <p:cNvPicPr>
            <a:picLocks noChangeAspect="1"/>
          </p:cNvPicPr>
          <p:nvPr/>
        </p:nvPicPr>
        <p:blipFill>
          <a:blip r:embed="rId8" cstate="email">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3023773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Optional Templates: Schedule</a:t>
            </a:r>
            <a:endParaRPr lang="en-SG" dirty="0"/>
          </a:p>
        </p:txBody>
      </p:sp>
      <p:sp>
        <p:nvSpPr>
          <p:cNvPr id="5" name="Text Placeholder 4">
            <a:extLst>
              <a:ext uri="{FF2B5EF4-FFF2-40B4-BE49-F238E27FC236}">
                <a16:creationId xmlns:a16="http://schemas.microsoft.com/office/drawing/2014/main" id="{5375C806-FC5B-4C9A-8AEC-86B8F6A4CBEC}"/>
              </a:ext>
            </a:extLst>
          </p:cNvPr>
          <p:cNvSpPr>
            <a:spLocks noGrp="1"/>
          </p:cNvSpPr>
          <p:nvPr>
            <p:ph type="body" idx="15"/>
          </p:nvPr>
        </p:nvSpPr>
        <p:spPr/>
        <p:txBody>
          <a:bodyPr/>
          <a:lstStyle/>
          <a:p>
            <a:r>
              <a:rPr lang="en-US" dirty="0"/>
              <a:t>Schedule Table</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47</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graphicFrame>
        <p:nvGraphicFramePr>
          <p:cNvPr id="20" name="Table 19"/>
          <p:cNvGraphicFramePr>
            <a:graphicFrameLocks noGrp="1"/>
          </p:cNvGraphicFramePr>
          <p:nvPr>
            <p:extLst/>
          </p:nvPr>
        </p:nvGraphicFramePr>
        <p:xfrm>
          <a:off x="170608" y="2393228"/>
          <a:ext cx="6002587" cy="2390355"/>
        </p:xfrm>
        <a:graphic>
          <a:graphicData uri="http://schemas.openxmlformats.org/drawingml/2006/table">
            <a:tbl>
              <a:tblPr firstRow="1" bandRow="1">
                <a:tableStyleId>{5DA37D80-6434-44D0-A028-1B22A696006F}</a:tableStyleId>
              </a:tblPr>
              <a:tblGrid>
                <a:gridCol w="1000430">
                  <a:extLst>
                    <a:ext uri="{9D8B030D-6E8A-4147-A177-3AD203B41FA5}">
                      <a16:colId xmlns:a16="http://schemas.microsoft.com/office/drawing/2014/main" val="20000"/>
                    </a:ext>
                  </a:extLst>
                </a:gridCol>
                <a:gridCol w="5002157">
                  <a:extLst>
                    <a:ext uri="{9D8B030D-6E8A-4147-A177-3AD203B41FA5}">
                      <a16:colId xmlns:a16="http://schemas.microsoft.com/office/drawing/2014/main" val="20001"/>
                    </a:ext>
                  </a:extLst>
                </a:gridCol>
              </a:tblGrid>
              <a:tr h="187118">
                <a:tc>
                  <a:txBody>
                    <a:bodyPr/>
                    <a:lstStyle/>
                    <a:p>
                      <a:pPr algn="ctr"/>
                      <a:r>
                        <a:rPr lang="en-US" sz="800" dirty="0">
                          <a:solidFill>
                            <a:schemeClr val="bg1"/>
                          </a:solidFill>
                        </a:rPr>
                        <a:t>Column/Field</a:t>
                      </a:r>
                    </a:p>
                  </a:txBody>
                  <a:tcPr marL="68580" marR="68580" marT="34290" marB="34290" anchor="ctr">
                    <a:solidFill>
                      <a:schemeClr val="tx2"/>
                    </a:solidFill>
                  </a:tcPr>
                </a:tc>
                <a:tc>
                  <a:txBody>
                    <a:bodyPr/>
                    <a:lstStyle/>
                    <a:p>
                      <a:pPr algn="ctr"/>
                      <a:r>
                        <a:rPr lang="en-US" sz="800" dirty="0">
                          <a:solidFill>
                            <a:schemeClr val="bg1"/>
                          </a:solidFill>
                        </a:rPr>
                        <a:t>Description</a:t>
                      </a:r>
                    </a:p>
                  </a:txBody>
                  <a:tcPr marL="68580" marR="68580" marT="34290" marB="34290" anchor="ctr">
                    <a:solidFill>
                      <a:schemeClr val="tx2"/>
                    </a:solidFill>
                  </a:tcPr>
                </a:tc>
                <a:extLst>
                  <a:ext uri="{0D108BD9-81ED-4DB2-BD59-A6C34878D82A}">
                    <a16:rowId xmlns:a16="http://schemas.microsoft.com/office/drawing/2014/main" val="10000"/>
                  </a:ext>
                </a:extLst>
              </a:tr>
              <a:tr h="251460">
                <a:tc>
                  <a:txBody>
                    <a:bodyPr/>
                    <a:lstStyle/>
                    <a:p>
                      <a:pPr algn="ctr"/>
                      <a:r>
                        <a:rPr lang="en-US" sz="800" dirty="0">
                          <a:solidFill>
                            <a:schemeClr val="tx1">
                              <a:lumMod val="75000"/>
                              <a:lumOff val="25000"/>
                            </a:schemeClr>
                          </a:solidFill>
                        </a:rPr>
                        <a:t>Code</a:t>
                      </a:r>
                    </a:p>
                  </a:txBody>
                  <a:tcPr marL="68580" marR="68580" marT="34290" marB="34290" anchor="ctr"/>
                </a:tc>
                <a:tc>
                  <a:txBody>
                    <a:bodyPr/>
                    <a:lstStyle/>
                    <a:p>
                      <a:pPr algn="l" fontAlgn="t"/>
                      <a:r>
                        <a:rPr lang="en-US" sz="800" u="none" strike="noStrike" dirty="0">
                          <a:solidFill>
                            <a:schemeClr val="tx1">
                              <a:lumMod val="75000"/>
                              <a:lumOff val="25000"/>
                            </a:schemeClr>
                          </a:solidFill>
                        </a:rPr>
                        <a:t>The code is a keyword that is being used to consolidate multiple projects in one file.</a:t>
                      </a:r>
                    </a:p>
                    <a:p>
                      <a:pPr algn="l" fontAlgn="t"/>
                      <a:r>
                        <a:rPr lang="en-US" sz="800" u="none" strike="noStrike" dirty="0">
                          <a:solidFill>
                            <a:schemeClr val="tx1">
                              <a:lumMod val="75000"/>
                              <a:lumOff val="25000"/>
                            </a:schemeClr>
                          </a:solidFill>
                        </a:rPr>
                        <a:t>Use code to denote under which project each task is fall under.</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1"/>
                  </a:ext>
                </a:extLst>
              </a:tr>
              <a:tr h="251460">
                <a:tc>
                  <a:txBody>
                    <a:bodyPr/>
                    <a:lstStyle/>
                    <a:p>
                      <a:pPr algn="ctr"/>
                      <a:r>
                        <a:rPr lang="en-US" sz="800" dirty="0">
                          <a:solidFill>
                            <a:schemeClr val="tx1">
                              <a:lumMod val="75000"/>
                              <a:lumOff val="25000"/>
                            </a:schemeClr>
                          </a:solidFill>
                        </a:rPr>
                        <a:t>WBS</a:t>
                      </a:r>
                      <a:r>
                        <a:rPr lang="en-US" sz="800" baseline="0" dirty="0">
                          <a:solidFill>
                            <a:schemeClr val="tx1">
                              <a:lumMod val="75000"/>
                              <a:lumOff val="25000"/>
                            </a:schemeClr>
                          </a:solidFill>
                        </a:rPr>
                        <a:t> </a:t>
                      </a:r>
                      <a:r>
                        <a:rPr lang="en-US" sz="800" dirty="0">
                          <a:solidFill>
                            <a:schemeClr val="tx1">
                              <a:lumMod val="75000"/>
                              <a:lumOff val="25000"/>
                            </a:schemeClr>
                          </a:solidFill>
                        </a:rPr>
                        <a:t>#</a:t>
                      </a:r>
                    </a:p>
                  </a:txBody>
                  <a:tcPr marL="68580" marR="68580" marT="34290" marB="34290" anchor="ctr"/>
                </a:tc>
                <a:tc>
                  <a:txBody>
                    <a:bodyPr/>
                    <a:lstStyle/>
                    <a:p>
                      <a:pPr algn="l" fontAlgn="t"/>
                      <a:r>
                        <a:rPr lang="en-SG" sz="800" u="none" strike="noStrike" dirty="0">
                          <a:solidFill>
                            <a:schemeClr val="tx1">
                              <a:lumMod val="75000"/>
                              <a:lumOff val="25000"/>
                            </a:schemeClr>
                          </a:solidFill>
                        </a:rPr>
                        <a:t>Is the number of the Work Breakdown Structure. It’s a way to better separate what</a:t>
                      </a:r>
                      <a:r>
                        <a:rPr lang="en-SG" sz="800" u="none" strike="noStrike" baseline="0" dirty="0">
                          <a:solidFill>
                            <a:schemeClr val="tx1">
                              <a:lumMod val="75000"/>
                              <a:lumOff val="25000"/>
                            </a:schemeClr>
                          </a:solidFill>
                        </a:rPr>
                        <a:t> needs to be done in levels.</a:t>
                      </a:r>
                      <a:r>
                        <a:rPr lang="en-SG" sz="800" u="none" strike="noStrike" dirty="0">
                          <a:solidFill>
                            <a:schemeClr val="tx1">
                              <a:lumMod val="75000"/>
                              <a:lumOff val="25000"/>
                            </a:schemeClr>
                          </a:solidFill>
                        </a:rPr>
                        <a:t> Refer to slide 29 for more information on the functions of</a:t>
                      </a:r>
                      <a:r>
                        <a:rPr lang="en-SG" sz="800" u="none" strike="noStrike" baseline="0" dirty="0">
                          <a:solidFill>
                            <a:schemeClr val="tx1">
                              <a:lumMod val="75000"/>
                              <a:lumOff val="25000"/>
                            </a:schemeClr>
                          </a:solidFill>
                        </a:rPr>
                        <a:t> the </a:t>
                      </a:r>
                      <a:r>
                        <a:rPr lang="en-SG" sz="800" u="none" strike="noStrike" dirty="0">
                          <a:solidFill>
                            <a:schemeClr val="tx1">
                              <a:lumMod val="75000"/>
                              <a:lumOff val="25000"/>
                            </a:schemeClr>
                          </a:solidFill>
                        </a:rPr>
                        <a:t>“Update Format &amp; WBS” button.</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801234564"/>
                  </a:ext>
                </a:extLst>
              </a:tr>
              <a:tr h="335977">
                <a:tc>
                  <a:txBody>
                    <a:bodyPr/>
                    <a:lstStyle/>
                    <a:p>
                      <a:pPr algn="ctr"/>
                      <a:r>
                        <a:rPr lang="en-US" sz="800" dirty="0">
                          <a:solidFill>
                            <a:schemeClr val="tx1">
                              <a:lumMod val="75000"/>
                              <a:lumOff val="25000"/>
                            </a:schemeClr>
                          </a:solidFill>
                        </a:rPr>
                        <a:t>Phase/Stage Gate</a:t>
                      </a:r>
                    </a:p>
                  </a:txBody>
                  <a:tcPr marL="68580" marR="68580" marT="34290" marB="34290" anchor="ctr"/>
                </a:tc>
                <a:tc>
                  <a:txBody>
                    <a:bodyPr/>
                    <a:lstStyle/>
                    <a:p>
                      <a:pPr algn="l" fontAlgn="t"/>
                      <a:r>
                        <a:rPr lang="en-SG" sz="800" u="none" strike="noStrike" dirty="0">
                          <a:solidFill>
                            <a:schemeClr val="tx1">
                              <a:lumMod val="75000"/>
                              <a:lumOff val="25000"/>
                            </a:schemeClr>
                          </a:solidFill>
                        </a:rPr>
                        <a:t>Insert the Phase's name.</a:t>
                      </a:r>
                      <a:br>
                        <a:rPr lang="en-SG" sz="800" u="none" strike="noStrike" dirty="0">
                          <a:solidFill>
                            <a:schemeClr val="tx1">
                              <a:lumMod val="75000"/>
                              <a:lumOff val="25000"/>
                            </a:schemeClr>
                          </a:solidFill>
                        </a:rPr>
                      </a:br>
                      <a:r>
                        <a:rPr lang="en-SG" sz="800" u="none" strike="noStrike" dirty="0">
                          <a:solidFill>
                            <a:schemeClr val="tx1">
                              <a:lumMod val="75000"/>
                              <a:lumOff val="25000"/>
                            </a:schemeClr>
                          </a:solidFill>
                        </a:rPr>
                        <a:t>For Stage Gate,</a:t>
                      </a:r>
                      <a:r>
                        <a:rPr lang="en-SG" sz="800" u="none" strike="noStrike" baseline="0" dirty="0">
                          <a:solidFill>
                            <a:schemeClr val="tx1">
                              <a:lumMod val="75000"/>
                              <a:lumOff val="25000"/>
                            </a:schemeClr>
                          </a:solidFill>
                        </a:rPr>
                        <a:t> </a:t>
                      </a:r>
                      <a:r>
                        <a:rPr lang="en-SG" sz="800" u="none" strike="noStrike" dirty="0">
                          <a:solidFill>
                            <a:schemeClr val="tx1">
                              <a:lumMod val="75000"/>
                              <a:lumOff val="25000"/>
                            </a:schemeClr>
                          </a:solidFill>
                        </a:rPr>
                        <a:t>follow the format: “Stage Gate:</a:t>
                      </a:r>
                      <a:r>
                        <a:rPr lang="en-SG" sz="800" u="none" strike="noStrike" baseline="0" dirty="0">
                          <a:solidFill>
                            <a:schemeClr val="tx1">
                              <a:lumMod val="75000"/>
                              <a:lumOff val="25000"/>
                            </a:schemeClr>
                          </a:solidFill>
                        </a:rPr>
                        <a:t> </a:t>
                      </a:r>
                      <a:r>
                        <a:rPr lang="en-SG" sz="800" u="none" strike="noStrike" dirty="0">
                          <a:solidFill>
                            <a:schemeClr val="tx1">
                              <a:lumMod val="75000"/>
                              <a:lumOff val="25000"/>
                            </a:schemeClr>
                          </a:solidFill>
                        </a:rPr>
                        <a:t>name of the stage gate“. E.g. Stage Gate : Open</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2"/>
                  </a:ext>
                </a:extLst>
              </a:tr>
              <a:tr h="203725">
                <a:tc>
                  <a:txBody>
                    <a:bodyPr/>
                    <a:lstStyle/>
                    <a:p>
                      <a:pPr algn="ctr"/>
                      <a:r>
                        <a:rPr lang="en-US" sz="800" dirty="0">
                          <a:solidFill>
                            <a:schemeClr val="tx1">
                              <a:lumMod val="75000"/>
                              <a:lumOff val="25000"/>
                            </a:schemeClr>
                          </a:solidFill>
                        </a:rPr>
                        <a:t>Task</a:t>
                      </a:r>
                    </a:p>
                  </a:txBody>
                  <a:tcPr marL="68580" marR="68580" marT="34290" marB="34290" anchor="ctr"/>
                </a:tc>
                <a:tc>
                  <a:txBody>
                    <a:bodyPr/>
                    <a:lstStyle/>
                    <a:p>
                      <a:pPr algn="l" fontAlgn="t"/>
                      <a:r>
                        <a:rPr lang="en-SG" sz="800" u="none" strike="noStrike" dirty="0">
                          <a:solidFill>
                            <a:schemeClr val="tx1">
                              <a:lumMod val="75000"/>
                              <a:lumOff val="25000"/>
                            </a:schemeClr>
                          </a:solidFill>
                        </a:rPr>
                        <a:t>Description of the task that needs to be done in each Phase and Stage Gate.</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3"/>
                  </a:ext>
                </a:extLst>
              </a:tr>
              <a:tr h="203725">
                <a:tc>
                  <a:txBody>
                    <a:bodyPr/>
                    <a:lstStyle/>
                    <a:p>
                      <a:pPr algn="ctr"/>
                      <a:r>
                        <a:rPr lang="en-US" sz="800" dirty="0">
                          <a:solidFill>
                            <a:schemeClr val="tx1">
                              <a:lumMod val="75000"/>
                              <a:lumOff val="25000"/>
                            </a:schemeClr>
                          </a:solidFill>
                        </a:rPr>
                        <a:t>Subtask</a:t>
                      </a:r>
                    </a:p>
                  </a:txBody>
                  <a:tcPr marL="68580" marR="68580" marT="34290" marB="34290" anchor="ctr"/>
                </a:tc>
                <a:tc>
                  <a:txBody>
                    <a:bodyPr/>
                    <a:lstStyle/>
                    <a:p>
                      <a:pPr algn="l" fontAlgn="t"/>
                      <a:r>
                        <a:rPr lang="en-SG" sz="800" u="none" strike="noStrike" dirty="0">
                          <a:solidFill>
                            <a:schemeClr val="tx1">
                              <a:lumMod val="75000"/>
                              <a:lumOff val="25000"/>
                            </a:schemeClr>
                          </a:solidFill>
                        </a:rPr>
                        <a:t>Description of the subtask (if there is) that</a:t>
                      </a:r>
                      <a:r>
                        <a:rPr lang="en-SG" sz="800" u="none" strike="noStrike" baseline="0" dirty="0">
                          <a:solidFill>
                            <a:schemeClr val="tx1">
                              <a:lumMod val="75000"/>
                              <a:lumOff val="25000"/>
                            </a:schemeClr>
                          </a:solidFill>
                        </a:rPr>
                        <a:t> needs to be done in</a:t>
                      </a:r>
                      <a:r>
                        <a:rPr lang="en-SG" sz="800" u="none" strike="noStrike" dirty="0">
                          <a:solidFill>
                            <a:schemeClr val="tx1">
                              <a:lumMod val="75000"/>
                              <a:lumOff val="25000"/>
                            </a:schemeClr>
                          </a:solidFill>
                        </a:rPr>
                        <a:t> each Task.</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4"/>
                  </a:ext>
                </a:extLst>
              </a:tr>
              <a:tr h="203725">
                <a:tc>
                  <a:txBody>
                    <a:bodyPr/>
                    <a:lstStyle/>
                    <a:p>
                      <a:pPr algn="ctr"/>
                      <a:r>
                        <a:rPr lang="en-US" sz="800" dirty="0">
                          <a:solidFill>
                            <a:schemeClr val="tx1">
                              <a:lumMod val="75000"/>
                              <a:lumOff val="25000"/>
                            </a:schemeClr>
                          </a:solidFill>
                        </a:rPr>
                        <a:t>Activity</a:t>
                      </a:r>
                    </a:p>
                  </a:txBody>
                  <a:tcPr marL="68580" marR="68580" marT="34290" marB="34290" anchor="ctr"/>
                </a:tc>
                <a:tc>
                  <a:txBody>
                    <a:bodyPr/>
                    <a:lstStyle/>
                    <a:p>
                      <a:pPr algn="l" fontAlgn="t"/>
                      <a:r>
                        <a:rPr lang="en-SG" sz="800" u="none" strike="noStrike" dirty="0">
                          <a:solidFill>
                            <a:schemeClr val="tx1">
                              <a:lumMod val="75000"/>
                              <a:lumOff val="25000"/>
                            </a:schemeClr>
                          </a:solidFill>
                        </a:rPr>
                        <a:t>Description of the activity or work package (if there is)</a:t>
                      </a:r>
                      <a:r>
                        <a:rPr lang="en-SG" sz="800" u="none" strike="noStrike" baseline="0" dirty="0">
                          <a:solidFill>
                            <a:schemeClr val="tx1">
                              <a:lumMod val="75000"/>
                              <a:lumOff val="25000"/>
                            </a:schemeClr>
                          </a:solidFill>
                        </a:rPr>
                        <a:t> that needs to be done in</a:t>
                      </a:r>
                      <a:r>
                        <a:rPr lang="en-SG" sz="800" u="none" strike="noStrike" dirty="0">
                          <a:solidFill>
                            <a:schemeClr val="tx1">
                              <a:lumMod val="75000"/>
                              <a:lumOff val="25000"/>
                            </a:schemeClr>
                          </a:solidFill>
                        </a:rPr>
                        <a:t> each Subtask.</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5"/>
                  </a:ext>
                </a:extLst>
              </a:tr>
              <a:tr h="194310">
                <a:tc>
                  <a:txBody>
                    <a:bodyPr/>
                    <a:lstStyle/>
                    <a:p>
                      <a:pPr marL="0" algn="ctr" defTabSz="914400" rtl="0" eaLnBrk="1" fontAlgn="t" latinLnBrk="0" hangingPunct="1"/>
                      <a:r>
                        <a:rPr lang="en-US" sz="800" u="none" strike="noStrike" kern="1200" dirty="0">
                          <a:solidFill>
                            <a:schemeClr val="tx1">
                              <a:lumMod val="75000"/>
                              <a:lumOff val="25000"/>
                            </a:schemeClr>
                          </a:solidFill>
                        </a:rPr>
                        <a:t>Resource</a:t>
                      </a:r>
                      <a:endParaRPr lang="en-US" sz="800" b="0" i="0" u="none" strike="noStrike" kern="1200" dirty="0">
                        <a:solidFill>
                          <a:schemeClr val="tx1">
                            <a:lumMod val="75000"/>
                            <a:lumOff val="25000"/>
                          </a:schemeClr>
                        </a:solidFill>
                        <a:latin typeface="Arial"/>
                        <a:ea typeface="+mn-ea"/>
                        <a:cs typeface="+mn-cs"/>
                      </a:endParaRPr>
                    </a:p>
                  </a:txBody>
                  <a:tcPr marL="68580" marR="68580" marT="34290" marB="34290" anchor="ctr"/>
                </a:tc>
                <a:tc>
                  <a:txBody>
                    <a:bodyPr/>
                    <a:lstStyle/>
                    <a:p>
                      <a:pPr marL="0" algn="l" defTabSz="914400" rtl="0" eaLnBrk="1" fontAlgn="t" latinLnBrk="0" hangingPunct="1"/>
                      <a:r>
                        <a:rPr lang="en-SG" sz="800" u="none" strike="noStrike" kern="1200" dirty="0">
                          <a:solidFill>
                            <a:schemeClr val="tx1">
                              <a:lumMod val="75000"/>
                              <a:lumOff val="25000"/>
                            </a:schemeClr>
                          </a:solidFill>
                        </a:rPr>
                        <a:t>Insert the name or the initials of the person(s) responsible for the task.</a:t>
                      </a:r>
                      <a:endParaRPr lang="en-SG" sz="800" b="0" i="0" u="none" strike="noStrike" kern="1200" dirty="0">
                        <a:solidFill>
                          <a:schemeClr val="tx1">
                            <a:lumMod val="75000"/>
                            <a:lumOff val="25000"/>
                          </a:schemeClr>
                        </a:solidFill>
                        <a:latin typeface="Arial"/>
                        <a:ea typeface="+mn-ea"/>
                        <a:cs typeface="+mn-cs"/>
                      </a:endParaRPr>
                    </a:p>
                  </a:txBody>
                  <a:tcPr marL="0" marR="0" marT="0" marB="0" anchor="ctr"/>
                </a:tc>
                <a:extLst>
                  <a:ext uri="{0D108BD9-81ED-4DB2-BD59-A6C34878D82A}">
                    <a16:rowId xmlns:a16="http://schemas.microsoft.com/office/drawing/2014/main" val="10006"/>
                  </a:ext>
                </a:extLst>
              </a:tr>
              <a:tr h="361163">
                <a:tc>
                  <a:txBody>
                    <a:bodyPr/>
                    <a:lstStyle/>
                    <a:p>
                      <a:pPr algn="ctr"/>
                      <a:r>
                        <a:rPr lang="en-US" sz="800" dirty="0">
                          <a:solidFill>
                            <a:schemeClr val="tx1">
                              <a:lumMod val="75000"/>
                              <a:lumOff val="25000"/>
                            </a:schemeClr>
                          </a:solidFill>
                        </a:rPr>
                        <a:t>Dependency</a:t>
                      </a:r>
                    </a:p>
                  </a:txBody>
                  <a:tcPr marL="68580" marR="68580" marT="34290" marB="34290" anchor="ctr"/>
                </a:tc>
                <a:tc>
                  <a:txBody>
                    <a:bodyPr/>
                    <a:lstStyle/>
                    <a:p>
                      <a:pPr algn="l" fontAlgn="t"/>
                      <a:r>
                        <a:rPr lang="en-SG" sz="800" u="none" strike="noStrike" dirty="0">
                          <a:solidFill>
                            <a:schemeClr val="tx1">
                              <a:lumMod val="75000"/>
                              <a:lumOff val="25000"/>
                            </a:schemeClr>
                          </a:solidFill>
                        </a:rPr>
                        <a:t>Insert the WBS number of the dependant Phase/Task/Subtask/Stage Gate.</a:t>
                      </a:r>
                    </a:p>
                    <a:p>
                      <a:pPr algn="l" fontAlgn="t"/>
                      <a:r>
                        <a:rPr lang="en-SG" sz="800" u="none" strike="noStrike" dirty="0">
                          <a:solidFill>
                            <a:schemeClr val="tx1">
                              <a:lumMod val="75000"/>
                              <a:lumOff val="25000"/>
                            </a:schemeClr>
                          </a:solidFill>
                        </a:rPr>
                        <a:t>For more than one dependency, separate the WBS by comma and </a:t>
                      </a:r>
                      <a:r>
                        <a:rPr lang="en-SG" sz="800" u="sng" strike="noStrike" dirty="0">
                          <a:solidFill>
                            <a:schemeClr val="tx1">
                              <a:lumMod val="75000"/>
                              <a:lumOff val="25000"/>
                            </a:schemeClr>
                          </a:solidFill>
                        </a:rPr>
                        <a:t>don’t add any space</a:t>
                      </a:r>
                      <a:r>
                        <a:rPr lang="en-SG" sz="800" u="none" strike="noStrike" dirty="0">
                          <a:solidFill>
                            <a:schemeClr val="tx1">
                              <a:lumMod val="75000"/>
                              <a:lumOff val="25000"/>
                            </a:schemeClr>
                          </a:solidFill>
                        </a:rPr>
                        <a:t>. Ex. 1.4,2.1.1,2,0. </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7"/>
                  </a:ext>
                </a:extLst>
              </a:tr>
              <a:tr h="194310">
                <a:tc>
                  <a:txBody>
                    <a:bodyPr/>
                    <a:lstStyle/>
                    <a:p>
                      <a:pPr marL="0" algn="ctr" defTabSz="914400" rtl="0" eaLnBrk="1" fontAlgn="t" latinLnBrk="0" hangingPunct="1"/>
                      <a:r>
                        <a:rPr lang="en-US" sz="800" u="none" strike="noStrike" kern="1200" dirty="0">
                          <a:solidFill>
                            <a:schemeClr val="tx1">
                              <a:lumMod val="75000"/>
                              <a:lumOff val="25000"/>
                            </a:schemeClr>
                          </a:solidFill>
                        </a:rPr>
                        <a:t>Hours Needed</a:t>
                      </a:r>
                      <a:endParaRPr lang="en-US" sz="800" b="0" i="0" u="none" strike="noStrike" kern="1200" dirty="0">
                        <a:solidFill>
                          <a:schemeClr val="tx1">
                            <a:lumMod val="75000"/>
                            <a:lumOff val="25000"/>
                          </a:schemeClr>
                        </a:solidFill>
                        <a:latin typeface="Arial"/>
                        <a:ea typeface="+mn-ea"/>
                        <a:cs typeface="+mn-cs"/>
                      </a:endParaRPr>
                    </a:p>
                  </a:txBody>
                  <a:tcPr marL="68580" marR="68580" marT="34290" marB="34290" anchor="ctr"/>
                </a:tc>
                <a:tc>
                  <a:txBody>
                    <a:bodyPr/>
                    <a:lstStyle/>
                    <a:p>
                      <a:pPr marL="0" algn="l" defTabSz="914400" rtl="0" eaLnBrk="1" fontAlgn="t" latinLnBrk="0" hangingPunct="1"/>
                      <a:r>
                        <a:rPr lang="en-SG" sz="800" u="none" strike="noStrike" kern="1200" dirty="0">
                          <a:solidFill>
                            <a:schemeClr val="tx1">
                              <a:lumMod val="75000"/>
                              <a:lumOff val="25000"/>
                            </a:schemeClr>
                          </a:solidFill>
                        </a:rPr>
                        <a:t>Insert the number of hours needed to complete the task.</a:t>
                      </a:r>
                      <a:endParaRPr lang="en-SG" sz="800" b="0" i="0" u="none" strike="noStrike" kern="1200" dirty="0">
                        <a:solidFill>
                          <a:schemeClr val="tx1">
                            <a:lumMod val="75000"/>
                            <a:lumOff val="25000"/>
                          </a:schemeClr>
                        </a:solidFill>
                        <a:latin typeface="Arial"/>
                        <a:ea typeface="+mn-ea"/>
                        <a:cs typeface="+mn-cs"/>
                      </a:endParaRPr>
                    </a:p>
                  </a:txBody>
                  <a:tcPr marL="0" marR="0" marT="0" marB="0" anchor="ctr"/>
                </a:tc>
                <a:extLst>
                  <a:ext uri="{0D108BD9-81ED-4DB2-BD59-A6C34878D82A}">
                    <a16:rowId xmlns:a16="http://schemas.microsoft.com/office/drawing/2014/main" val="10008"/>
                  </a:ext>
                </a:extLst>
              </a:tr>
            </a:tbl>
          </a:graphicData>
        </a:graphic>
      </p:graphicFrame>
      <p:sp>
        <p:nvSpPr>
          <p:cNvPr id="21" name="Rounded Rectangle 20"/>
          <p:cNvSpPr/>
          <p:nvPr/>
        </p:nvSpPr>
        <p:spPr bwMode="auto">
          <a:xfrm>
            <a:off x="6495260" y="3211061"/>
            <a:ext cx="2499975" cy="772360"/>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a:r>
              <a:rPr lang="en-SG" sz="900" dirty="0">
                <a:solidFill>
                  <a:prstClr val="white"/>
                </a:solidFill>
                <a:latin typeface="Arial"/>
              </a:rPr>
              <a:t>If your task will last during different phases, it should appear in each of the phases but it will only be reported as a stage gate criteria at the end.</a:t>
            </a:r>
            <a:endParaRPr lang="en-US" sz="900" dirty="0">
              <a:solidFill>
                <a:prstClr val="white"/>
              </a:solidFill>
              <a:latin typeface="Arial"/>
            </a:endParaRPr>
          </a:p>
        </p:txBody>
      </p:sp>
      <p:pic>
        <p:nvPicPr>
          <p:cNvPr id="22" name="Picture 21"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306198">
            <a:off x="6280186" y="3049970"/>
            <a:ext cx="406671" cy="406671"/>
          </a:xfrm>
          <a:prstGeom prst="rect">
            <a:avLst/>
          </a:prstGeom>
        </p:spPr>
      </p:pic>
      <p:sp>
        <p:nvSpPr>
          <p:cNvPr id="23" name="Rounded Rectangle 22"/>
          <p:cNvSpPr/>
          <p:nvPr/>
        </p:nvSpPr>
        <p:spPr bwMode="auto">
          <a:xfrm>
            <a:off x="6505770" y="759827"/>
            <a:ext cx="2499975" cy="800511"/>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a:r>
              <a:rPr lang="en-SG" sz="900" dirty="0">
                <a:solidFill>
                  <a:prstClr val="white"/>
                </a:solidFill>
                <a:latin typeface="Arial"/>
              </a:rPr>
              <a:t>The status must be filled if you want to report the task. </a:t>
            </a:r>
          </a:p>
          <a:p>
            <a:pPr algn="ctr" defTabSz="685800"/>
            <a:r>
              <a:rPr lang="en-SG" sz="900" dirty="0">
                <a:solidFill>
                  <a:prstClr val="white"/>
                </a:solidFill>
                <a:latin typeface="Arial"/>
              </a:rPr>
              <a:t>Blue is automatic if 100% completed.</a:t>
            </a:r>
          </a:p>
          <a:p>
            <a:pPr algn="ctr" defTabSz="685800"/>
            <a:r>
              <a:rPr lang="en-SG" sz="900" dirty="0">
                <a:solidFill>
                  <a:prstClr val="white"/>
                </a:solidFill>
                <a:latin typeface="Arial"/>
              </a:rPr>
              <a:t>Green, Amber and Red are manual and defined by the PM.</a:t>
            </a:r>
            <a:endParaRPr lang="en-US" sz="900" dirty="0">
              <a:solidFill>
                <a:prstClr val="white"/>
              </a:solidFill>
              <a:latin typeface="Arial"/>
            </a:endParaRPr>
          </a:p>
        </p:txBody>
      </p:sp>
      <p:pic>
        <p:nvPicPr>
          <p:cNvPr id="24" name="Picture 23"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219060">
            <a:off x="6326772" y="536214"/>
            <a:ext cx="406671" cy="406671"/>
          </a:xfrm>
          <a:prstGeom prst="rect">
            <a:avLst/>
          </a:prstGeom>
        </p:spPr>
      </p:pic>
      <p:sp>
        <p:nvSpPr>
          <p:cNvPr id="27" name="Rounded Rectangle 26"/>
          <p:cNvSpPr/>
          <p:nvPr/>
        </p:nvSpPr>
        <p:spPr bwMode="auto">
          <a:xfrm>
            <a:off x="6495260" y="2202933"/>
            <a:ext cx="2499975" cy="444004"/>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a:r>
              <a:rPr lang="en-SG" sz="900" dirty="0">
                <a:solidFill>
                  <a:prstClr val="white"/>
                </a:solidFill>
                <a:latin typeface="Arial"/>
              </a:rPr>
              <a:t>Cells with gray background mean that the filling of the column is not mandatory.</a:t>
            </a:r>
            <a:endParaRPr lang="en-US" sz="900" dirty="0">
              <a:solidFill>
                <a:prstClr val="white"/>
              </a:solidFill>
              <a:latin typeface="Arial"/>
            </a:endParaRPr>
          </a:p>
        </p:txBody>
      </p:sp>
      <p:pic>
        <p:nvPicPr>
          <p:cNvPr id="28" name="Picture 27"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615286">
            <a:off x="6364390" y="1958295"/>
            <a:ext cx="406671" cy="406671"/>
          </a:xfrm>
          <a:prstGeom prst="rect">
            <a:avLst/>
          </a:prstGeom>
        </p:spPr>
      </p:pic>
      <p:pic>
        <p:nvPicPr>
          <p:cNvPr id="9" name="Picture 8">
            <a:extLst>
              <a:ext uri="{FF2B5EF4-FFF2-40B4-BE49-F238E27FC236}">
                <a16:creationId xmlns:a16="http://schemas.microsoft.com/office/drawing/2014/main" id="{AC93899D-FB2F-4CF3-913B-CDA901CAEA0D}"/>
              </a:ext>
            </a:extLst>
          </p:cNvPr>
          <p:cNvPicPr>
            <a:picLocks noChangeAspect="1"/>
          </p:cNvPicPr>
          <p:nvPr/>
        </p:nvPicPr>
        <p:blipFill>
          <a:blip r:embed="rId3"/>
          <a:stretch>
            <a:fillRect/>
          </a:stretch>
        </p:blipFill>
        <p:spPr>
          <a:xfrm>
            <a:off x="170608" y="804518"/>
            <a:ext cx="6002587" cy="1445472"/>
          </a:xfrm>
          <a:prstGeom prst="rect">
            <a:avLst/>
          </a:prstGeom>
        </p:spPr>
      </p:pic>
      <p:pic>
        <p:nvPicPr>
          <p:cNvPr id="14" name="Graphic 13" descr="Share">
            <a:hlinkClick r:id="rId4" action="ppaction://hlinksldjump"/>
            <a:extLst>
              <a:ext uri="{FF2B5EF4-FFF2-40B4-BE49-F238E27FC236}">
                <a16:creationId xmlns:a16="http://schemas.microsoft.com/office/drawing/2014/main" id="{FA5FB05E-CB3E-44E8-A8FF-67108D336270}"/>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936036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Optional Templates: Schedule</a:t>
            </a:r>
            <a:endParaRPr lang="en-SG" dirty="0"/>
          </a:p>
        </p:txBody>
      </p:sp>
      <p:sp>
        <p:nvSpPr>
          <p:cNvPr id="8" name="Text Placeholder 7">
            <a:extLst>
              <a:ext uri="{FF2B5EF4-FFF2-40B4-BE49-F238E27FC236}">
                <a16:creationId xmlns:a16="http://schemas.microsoft.com/office/drawing/2014/main" id="{CE29AB90-A567-4A31-A8E7-9CDBE6D34514}"/>
              </a:ext>
            </a:extLst>
          </p:cNvPr>
          <p:cNvSpPr>
            <a:spLocks noGrp="1"/>
          </p:cNvSpPr>
          <p:nvPr>
            <p:ph type="body" idx="15"/>
          </p:nvPr>
        </p:nvSpPr>
        <p:spPr/>
        <p:txBody>
          <a:bodyPr/>
          <a:lstStyle/>
          <a:p>
            <a:r>
              <a:rPr lang="en-US" dirty="0"/>
              <a:t>Schedule Table</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48</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15" name="Rounded Rectangle 14"/>
          <p:cNvSpPr/>
          <p:nvPr/>
        </p:nvSpPr>
        <p:spPr bwMode="auto">
          <a:xfrm>
            <a:off x="6162279" y="2311472"/>
            <a:ext cx="2798996" cy="1295075"/>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a:r>
              <a:rPr lang="en-SG" sz="900" dirty="0">
                <a:solidFill>
                  <a:prstClr val="white"/>
                </a:solidFill>
                <a:latin typeface="Arial"/>
              </a:rPr>
              <a:t>Planned start and end dates are planning. They are our first commitment that should </a:t>
            </a:r>
            <a:r>
              <a:rPr lang="en-SG" sz="900" u="sng" dirty="0">
                <a:solidFill>
                  <a:prstClr val="white"/>
                </a:solidFill>
                <a:latin typeface="Arial"/>
              </a:rPr>
              <a:t>not</a:t>
            </a:r>
            <a:r>
              <a:rPr lang="en-SG" sz="900" dirty="0">
                <a:solidFill>
                  <a:prstClr val="white"/>
                </a:solidFill>
                <a:latin typeface="Arial"/>
              </a:rPr>
              <a:t> evolve along the project. You don’t change these dates. What you can change is the “Actual + Reforecast Dates”, that is your reforecast. When the project starts the actual + reforecast dates are the same as the planned dates, but they can evolve and change during the project.</a:t>
            </a:r>
            <a:endParaRPr lang="en-US" sz="900" dirty="0">
              <a:solidFill>
                <a:prstClr val="white"/>
              </a:solidFill>
              <a:latin typeface="Arial"/>
            </a:endParaRPr>
          </a:p>
        </p:txBody>
      </p:sp>
      <p:pic>
        <p:nvPicPr>
          <p:cNvPr id="16" name="Picture 15"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698867">
            <a:off x="6008832" y="2139034"/>
            <a:ext cx="406671" cy="406671"/>
          </a:xfrm>
          <a:prstGeom prst="rect">
            <a:avLst/>
          </a:prstGeom>
        </p:spPr>
      </p:pic>
      <p:graphicFrame>
        <p:nvGraphicFramePr>
          <p:cNvPr id="17" name="Table 16"/>
          <p:cNvGraphicFramePr>
            <a:graphicFrameLocks noGrp="1"/>
          </p:cNvGraphicFramePr>
          <p:nvPr>
            <p:extLst/>
          </p:nvPr>
        </p:nvGraphicFramePr>
        <p:xfrm>
          <a:off x="70334" y="2201474"/>
          <a:ext cx="5901223" cy="2514752"/>
        </p:xfrm>
        <a:graphic>
          <a:graphicData uri="http://schemas.openxmlformats.org/drawingml/2006/table">
            <a:tbl>
              <a:tblPr firstRow="1" bandRow="1">
                <a:tableStyleId>{5DA37D80-6434-44D0-A028-1B22A696006F}</a:tableStyleId>
              </a:tblPr>
              <a:tblGrid>
                <a:gridCol w="1863545">
                  <a:extLst>
                    <a:ext uri="{9D8B030D-6E8A-4147-A177-3AD203B41FA5}">
                      <a16:colId xmlns:a16="http://schemas.microsoft.com/office/drawing/2014/main" val="20000"/>
                    </a:ext>
                  </a:extLst>
                </a:gridCol>
                <a:gridCol w="4037678">
                  <a:extLst>
                    <a:ext uri="{9D8B030D-6E8A-4147-A177-3AD203B41FA5}">
                      <a16:colId xmlns:a16="http://schemas.microsoft.com/office/drawing/2014/main" val="20001"/>
                    </a:ext>
                  </a:extLst>
                </a:gridCol>
              </a:tblGrid>
              <a:tr h="182886">
                <a:tc>
                  <a:txBody>
                    <a:bodyPr/>
                    <a:lstStyle/>
                    <a:p>
                      <a:pPr algn="ctr"/>
                      <a:r>
                        <a:rPr lang="en-US" sz="800" dirty="0">
                          <a:solidFill>
                            <a:schemeClr val="bg1"/>
                          </a:solidFill>
                        </a:rPr>
                        <a:t>Column/Field</a:t>
                      </a:r>
                    </a:p>
                  </a:txBody>
                  <a:tcPr marL="68580" marR="68580" marT="34290" marB="34290" anchor="ctr">
                    <a:solidFill>
                      <a:schemeClr val="tx2"/>
                    </a:solidFill>
                  </a:tcPr>
                </a:tc>
                <a:tc>
                  <a:txBody>
                    <a:bodyPr/>
                    <a:lstStyle/>
                    <a:p>
                      <a:pPr algn="ctr"/>
                      <a:r>
                        <a:rPr lang="en-US" sz="800" dirty="0">
                          <a:solidFill>
                            <a:schemeClr val="bg1"/>
                          </a:solidFill>
                        </a:rPr>
                        <a:t>Description</a:t>
                      </a:r>
                    </a:p>
                  </a:txBody>
                  <a:tcPr marL="68580" marR="68580" marT="34290" marB="34290" anchor="ctr">
                    <a:solidFill>
                      <a:schemeClr val="tx2"/>
                    </a:solidFill>
                  </a:tcPr>
                </a:tc>
                <a:extLst>
                  <a:ext uri="{0D108BD9-81ED-4DB2-BD59-A6C34878D82A}">
                    <a16:rowId xmlns:a16="http://schemas.microsoft.com/office/drawing/2014/main" val="10000"/>
                  </a:ext>
                </a:extLst>
              </a:tr>
              <a:tr h="182886">
                <a:tc>
                  <a:txBody>
                    <a:bodyPr/>
                    <a:lstStyle/>
                    <a:p>
                      <a:pPr algn="ctr"/>
                      <a:r>
                        <a:rPr lang="en-US" sz="800" dirty="0">
                          <a:solidFill>
                            <a:schemeClr val="tx1">
                              <a:lumMod val="75000"/>
                              <a:lumOff val="25000"/>
                            </a:schemeClr>
                          </a:solidFill>
                        </a:rPr>
                        <a:t>Planned Start/End Date</a:t>
                      </a:r>
                    </a:p>
                  </a:txBody>
                  <a:tcPr marL="68580" marR="68580" marT="34290" marB="34290" anchor="ctr"/>
                </a:tc>
                <a:tc>
                  <a:txBody>
                    <a:bodyPr/>
                    <a:lstStyle/>
                    <a:p>
                      <a:pPr algn="l" fontAlgn="t"/>
                      <a:r>
                        <a:rPr lang="en-SG" sz="800" u="none" strike="noStrike" dirty="0">
                          <a:solidFill>
                            <a:schemeClr val="tx1">
                              <a:lumMod val="75000"/>
                              <a:lumOff val="25000"/>
                            </a:schemeClr>
                          </a:solidFill>
                        </a:rPr>
                        <a:t>Insert the estimate date that each task should start and finish.</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1"/>
                  </a:ext>
                </a:extLst>
              </a:tr>
              <a:tr h="299933">
                <a:tc>
                  <a:txBody>
                    <a:bodyPr/>
                    <a:lstStyle/>
                    <a:p>
                      <a:pPr algn="ctr"/>
                      <a:r>
                        <a:rPr lang="en-US" sz="800" dirty="0">
                          <a:solidFill>
                            <a:schemeClr val="tx1">
                              <a:lumMod val="75000"/>
                              <a:lumOff val="25000"/>
                            </a:schemeClr>
                          </a:solidFill>
                        </a:rPr>
                        <a:t>Actual + Forecast</a:t>
                      </a:r>
                    </a:p>
                    <a:p>
                      <a:pPr algn="ctr"/>
                      <a:r>
                        <a:rPr lang="en-US" sz="800" dirty="0">
                          <a:solidFill>
                            <a:schemeClr val="tx1">
                              <a:lumMod val="75000"/>
                              <a:lumOff val="25000"/>
                            </a:schemeClr>
                          </a:solidFill>
                        </a:rPr>
                        <a:t>Start</a:t>
                      </a:r>
                      <a:r>
                        <a:rPr lang="en-US" sz="800" baseline="0" dirty="0">
                          <a:solidFill>
                            <a:schemeClr val="tx1">
                              <a:lumMod val="75000"/>
                              <a:lumOff val="25000"/>
                            </a:schemeClr>
                          </a:solidFill>
                        </a:rPr>
                        <a:t> /End Date</a:t>
                      </a:r>
                      <a:endParaRPr lang="en-US" sz="800" dirty="0">
                        <a:solidFill>
                          <a:schemeClr val="tx1">
                            <a:lumMod val="75000"/>
                            <a:lumOff val="25000"/>
                          </a:schemeClr>
                        </a:solidFill>
                      </a:endParaRPr>
                    </a:p>
                  </a:txBody>
                  <a:tcPr marL="68580" marR="68580" marT="34290" marB="3429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SG" sz="800" u="none" strike="noStrike" dirty="0">
                          <a:solidFill>
                            <a:schemeClr val="tx1">
                              <a:lumMod val="75000"/>
                              <a:lumOff val="25000"/>
                            </a:schemeClr>
                          </a:solidFill>
                        </a:rPr>
                        <a:t>Insert the date that the task has actually started/ has been completed.</a:t>
                      </a:r>
                      <a:endParaRPr lang="en-SG" sz="800" b="0" i="0" u="none" strike="noStrike" dirty="0">
                        <a:solidFill>
                          <a:schemeClr val="tx1">
                            <a:lumMod val="75000"/>
                            <a:lumOff val="25000"/>
                          </a:schemeClr>
                        </a:solidFill>
                        <a:latin typeface="+mn-lt"/>
                      </a:endParaRPr>
                    </a:p>
                  </a:txBody>
                  <a:tcPr marL="0" marR="0" marT="0" marB="0" anchor="ctr"/>
                </a:tc>
                <a:extLst>
                  <a:ext uri="{0D108BD9-81ED-4DB2-BD59-A6C34878D82A}">
                    <a16:rowId xmlns:a16="http://schemas.microsoft.com/office/drawing/2014/main" val="10003"/>
                  </a:ext>
                </a:extLst>
              </a:tr>
              <a:tr h="221132">
                <a:tc>
                  <a:txBody>
                    <a:bodyPr/>
                    <a:lstStyle/>
                    <a:p>
                      <a:pPr algn="ctr"/>
                      <a:r>
                        <a:rPr lang="en-US" sz="800" dirty="0">
                          <a:solidFill>
                            <a:schemeClr val="tx1">
                              <a:lumMod val="75000"/>
                              <a:lumOff val="25000"/>
                            </a:schemeClr>
                          </a:solidFill>
                        </a:rPr>
                        <a:t>Duration</a:t>
                      </a:r>
                    </a:p>
                  </a:txBody>
                  <a:tcPr marL="68580" marR="68580" marT="34290" marB="34290" anchor="ctr"/>
                </a:tc>
                <a:tc>
                  <a:txBody>
                    <a:bodyPr/>
                    <a:lstStyle/>
                    <a:p>
                      <a:pPr algn="l" fontAlgn="t"/>
                      <a:r>
                        <a:rPr lang="en-SG" sz="800" u="sng" strike="noStrike" dirty="0">
                          <a:solidFill>
                            <a:schemeClr val="tx1">
                              <a:lumMod val="75000"/>
                              <a:lumOff val="25000"/>
                            </a:schemeClr>
                          </a:solidFill>
                        </a:rPr>
                        <a:t>This field is automatic</a:t>
                      </a:r>
                      <a:r>
                        <a:rPr lang="en-SG" sz="800" u="none" strike="noStrike" dirty="0">
                          <a:solidFill>
                            <a:schemeClr val="tx1">
                              <a:lumMod val="75000"/>
                              <a:lumOff val="25000"/>
                            </a:schemeClr>
                          </a:solidFill>
                        </a:rPr>
                        <a:t>. It is the difference between the end dat</a:t>
                      </a:r>
                      <a:r>
                        <a:rPr lang="en-SG" sz="800" u="none" strike="noStrike" baseline="0" dirty="0">
                          <a:solidFill>
                            <a:schemeClr val="tx1">
                              <a:lumMod val="75000"/>
                              <a:lumOff val="25000"/>
                            </a:schemeClr>
                          </a:solidFill>
                        </a:rPr>
                        <a:t>e and start date</a:t>
                      </a:r>
                      <a:r>
                        <a:rPr lang="en-SG" sz="800" u="none" strike="noStrike" dirty="0">
                          <a:solidFill>
                            <a:schemeClr val="tx1">
                              <a:lumMod val="75000"/>
                              <a:lumOff val="25000"/>
                            </a:schemeClr>
                          </a:solidFill>
                        </a:rPr>
                        <a:t> in days.</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5"/>
                  </a:ext>
                </a:extLst>
              </a:tr>
              <a:tr h="234094">
                <a:tc>
                  <a:txBody>
                    <a:bodyPr/>
                    <a:lstStyle/>
                    <a:p>
                      <a:pPr algn="ctr"/>
                      <a:r>
                        <a:rPr lang="en-US" sz="800" dirty="0">
                          <a:solidFill>
                            <a:schemeClr val="tx1">
                              <a:lumMod val="75000"/>
                              <a:lumOff val="25000"/>
                            </a:schemeClr>
                          </a:solidFill>
                        </a:rPr>
                        <a:t>% Complete</a:t>
                      </a:r>
                    </a:p>
                  </a:txBody>
                  <a:tcPr marL="68580" marR="68580" marT="34290" marB="34290" anchor="ctr"/>
                </a:tc>
                <a:tc>
                  <a:txBody>
                    <a:bodyPr/>
                    <a:lstStyle/>
                    <a:p>
                      <a:pPr algn="l" fontAlgn="t"/>
                      <a:r>
                        <a:rPr lang="en-SG" sz="800" u="none" strike="noStrike" dirty="0">
                          <a:solidFill>
                            <a:schemeClr val="tx1">
                              <a:lumMod val="75000"/>
                              <a:lumOff val="25000"/>
                            </a:schemeClr>
                          </a:solidFill>
                        </a:rPr>
                        <a:t>Percentage of completion of the task. You can either enter the values</a:t>
                      </a:r>
                      <a:r>
                        <a:rPr lang="en-SG" sz="800" u="none" strike="noStrike" baseline="0" dirty="0">
                          <a:solidFill>
                            <a:schemeClr val="tx1">
                              <a:lumMod val="75000"/>
                              <a:lumOff val="25000"/>
                            </a:schemeClr>
                          </a:solidFill>
                        </a:rPr>
                        <a:t> manually or automatically by clicking the </a:t>
                      </a:r>
                      <a:r>
                        <a:rPr lang="en-SG" sz="800" u="none" strike="noStrike" dirty="0">
                          <a:solidFill>
                            <a:schemeClr val="tx1">
                              <a:lumMod val="75000"/>
                              <a:lumOff val="25000"/>
                            </a:schemeClr>
                          </a:solidFill>
                        </a:rPr>
                        <a:t>“Update % Complete” button. </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6"/>
                  </a:ext>
                </a:extLst>
              </a:tr>
              <a:tr h="234094">
                <a:tc>
                  <a:txBody>
                    <a:bodyPr/>
                    <a:lstStyle/>
                    <a:p>
                      <a:pPr algn="ctr"/>
                      <a:r>
                        <a:rPr lang="en-US" sz="800" dirty="0">
                          <a:solidFill>
                            <a:schemeClr val="tx1">
                              <a:lumMod val="75000"/>
                              <a:lumOff val="25000"/>
                            </a:schemeClr>
                          </a:solidFill>
                        </a:rPr>
                        <a:t>Adjustment</a:t>
                      </a:r>
                    </a:p>
                  </a:txBody>
                  <a:tcPr marL="68580" marR="68580" marT="34290" marB="34290" anchor="ctr"/>
                </a:tc>
                <a:tc>
                  <a:txBody>
                    <a:bodyPr/>
                    <a:lstStyle/>
                    <a:p>
                      <a:pPr algn="l" fontAlgn="t"/>
                      <a:r>
                        <a:rPr lang="en-SG" sz="800" u="none" strike="noStrike" dirty="0">
                          <a:solidFill>
                            <a:schemeClr val="tx1">
                              <a:lumMod val="75000"/>
                              <a:lumOff val="25000"/>
                            </a:schemeClr>
                          </a:solidFill>
                        </a:rPr>
                        <a:t>It shows the task's adjustment (in number of days). Refer to slide 40 for more information on the functions of</a:t>
                      </a:r>
                      <a:r>
                        <a:rPr lang="en-SG" sz="800" u="none" strike="noStrike" baseline="0" dirty="0">
                          <a:solidFill>
                            <a:schemeClr val="tx1">
                              <a:lumMod val="75000"/>
                              <a:lumOff val="25000"/>
                            </a:schemeClr>
                          </a:solidFill>
                        </a:rPr>
                        <a:t> the </a:t>
                      </a:r>
                      <a:r>
                        <a:rPr lang="en-SG" sz="800" u="none" strike="noStrike" dirty="0">
                          <a:solidFill>
                            <a:schemeClr val="tx1">
                              <a:lumMod val="75000"/>
                              <a:lumOff val="25000"/>
                            </a:schemeClr>
                          </a:solidFill>
                        </a:rPr>
                        <a:t>“Adjustment” button.</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7"/>
                  </a:ext>
                </a:extLst>
              </a:tr>
              <a:tr h="234094">
                <a:tc>
                  <a:txBody>
                    <a:bodyPr/>
                    <a:lstStyle/>
                    <a:p>
                      <a:pPr algn="ctr"/>
                      <a:r>
                        <a:rPr lang="en-US" sz="800" dirty="0">
                          <a:solidFill>
                            <a:schemeClr val="tx1">
                              <a:lumMod val="75000"/>
                              <a:lumOff val="25000"/>
                            </a:schemeClr>
                          </a:solidFill>
                        </a:rPr>
                        <a:t>Category</a:t>
                      </a:r>
                    </a:p>
                  </a:txBody>
                  <a:tcPr marL="68580" marR="68580" marT="34290" marB="34290" anchor="ctr"/>
                </a:tc>
                <a:tc>
                  <a:txBody>
                    <a:bodyPr/>
                    <a:lstStyle/>
                    <a:p>
                      <a:pPr algn="l" fontAlgn="ctr"/>
                      <a:r>
                        <a:rPr lang="en-SG" sz="800" u="none" strike="noStrike" dirty="0">
                          <a:solidFill>
                            <a:schemeClr val="tx1">
                              <a:lumMod val="75000"/>
                              <a:lumOff val="25000"/>
                            </a:schemeClr>
                          </a:solidFill>
                        </a:rPr>
                        <a:t>Enter the name of the category that each task belongs to. The name of the category is mandatory in order to generate the Functional Planning Report.</a:t>
                      </a:r>
                      <a:endParaRPr lang="en-SG" sz="800" b="0" i="0" u="none" strike="noStrike" dirty="0">
                        <a:solidFill>
                          <a:schemeClr val="tx1">
                            <a:lumMod val="75000"/>
                            <a:lumOff val="25000"/>
                          </a:schemeClr>
                        </a:solidFill>
                        <a:latin typeface="+mn-lt"/>
                      </a:endParaRPr>
                    </a:p>
                  </a:txBody>
                  <a:tcPr marL="0" marR="0" marT="0" marB="0" anchor="ctr"/>
                </a:tc>
                <a:extLst>
                  <a:ext uri="{0D108BD9-81ED-4DB2-BD59-A6C34878D82A}">
                    <a16:rowId xmlns:a16="http://schemas.microsoft.com/office/drawing/2014/main" val="10008"/>
                  </a:ext>
                </a:extLst>
              </a:tr>
              <a:tr h="416980">
                <a:tc>
                  <a:txBody>
                    <a:bodyPr/>
                    <a:lstStyle/>
                    <a:p>
                      <a:pPr algn="ctr"/>
                      <a:r>
                        <a:rPr lang="en-US" sz="800" dirty="0">
                          <a:solidFill>
                            <a:schemeClr val="tx1">
                              <a:lumMod val="75000"/>
                              <a:lumOff val="25000"/>
                            </a:schemeClr>
                          </a:solidFill>
                        </a:rPr>
                        <a:t>Synced (Y/N) with </a:t>
                      </a:r>
                    </a:p>
                    <a:p>
                      <a:pPr algn="ctr"/>
                      <a:r>
                        <a:rPr lang="en-US" sz="800" dirty="0">
                          <a:solidFill>
                            <a:schemeClr val="tx1">
                              <a:lumMod val="75000"/>
                              <a:lumOff val="25000"/>
                            </a:schemeClr>
                          </a:solidFill>
                        </a:rPr>
                        <a:t>Timelines, Gantt Chart, Tracker, Hoshin A3</a:t>
                      </a:r>
                    </a:p>
                  </a:txBody>
                  <a:tcPr marL="68580" marR="68580" marT="34290" marB="34290" anchor="ctr"/>
                </a:tc>
                <a:tc>
                  <a:txBody>
                    <a:bodyPr/>
                    <a:lstStyle/>
                    <a:p>
                      <a:pPr algn="l" fontAlgn="ctr"/>
                      <a:r>
                        <a:rPr lang="en-SG" sz="800" u="none" strike="noStrike" dirty="0">
                          <a:solidFill>
                            <a:schemeClr val="tx1">
                              <a:lumMod val="75000"/>
                              <a:lumOff val="25000"/>
                            </a:schemeClr>
                          </a:solidFill>
                        </a:rPr>
                        <a:t>Insert “Y” if you want the </a:t>
                      </a:r>
                      <a:r>
                        <a:rPr lang="en-SG" sz="800" u="sng" strike="noStrike" dirty="0">
                          <a:solidFill>
                            <a:schemeClr val="tx1">
                              <a:lumMod val="75000"/>
                              <a:lumOff val="25000"/>
                            </a:schemeClr>
                          </a:solidFill>
                        </a:rPr>
                        <a:t>deliverable</a:t>
                      </a:r>
                      <a:r>
                        <a:rPr lang="en-SG" sz="800" u="none" strike="noStrike" baseline="0" dirty="0">
                          <a:solidFill>
                            <a:schemeClr val="tx1">
                              <a:lumMod val="75000"/>
                              <a:lumOff val="25000"/>
                            </a:schemeClr>
                          </a:solidFill>
                        </a:rPr>
                        <a:t> </a:t>
                      </a:r>
                      <a:r>
                        <a:rPr lang="en-SG" sz="800" u="none" strike="noStrike" dirty="0">
                          <a:solidFill>
                            <a:schemeClr val="tx1">
                              <a:lumMod val="75000"/>
                              <a:lumOff val="25000"/>
                            </a:schemeClr>
                          </a:solidFill>
                        </a:rPr>
                        <a:t>to be synchronised with the Timelines, Gantt Chart, Tracker and Hoshin A3 templates.. Insert “N” if you don’t. </a:t>
                      </a:r>
                      <a:endParaRPr lang="en-SG" sz="800" b="0" i="0" u="none" strike="noStrike" dirty="0">
                        <a:solidFill>
                          <a:schemeClr val="tx1">
                            <a:lumMod val="75000"/>
                            <a:lumOff val="25000"/>
                          </a:schemeClr>
                        </a:solidFill>
                        <a:latin typeface="+mn-lt"/>
                      </a:endParaRPr>
                    </a:p>
                  </a:txBody>
                  <a:tcPr marL="0" marR="0" marT="0" marB="0" anchor="ctr"/>
                </a:tc>
                <a:extLst>
                  <a:ext uri="{0D108BD9-81ED-4DB2-BD59-A6C34878D82A}">
                    <a16:rowId xmlns:a16="http://schemas.microsoft.com/office/drawing/2014/main" val="10009"/>
                  </a:ext>
                </a:extLst>
              </a:tr>
              <a:tr h="416980">
                <a:tc>
                  <a:txBody>
                    <a:bodyPr/>
                    <a:lstStyle/>
                    <a:p>
                      <a:pPr algn="ctr"/>
                      <a:r>
                        <a:rPr lang="en-US" sz="800" dirty="0">
                          <a:solidFill>
                            <a:schemeClr val="tx1">
                              <a:lumMod val="75000"/>
                              <a:lumOff val="25000"/>
                            </a:schemeClr>
                          </a:solidFill>
                        </a:rPr>
                        <a:t>Reported (Y/N) in </a:t>
                      </a:r>
                    </a:p>
                    <a:p>
                      <a:pPr algn="ctr"/>
                      <a:r>
                        <a:rPr lang="en-US" sz="800" dirty="0">
                          <a:solidFill>
                            <a:schemeClr val="tx1">
                              <a:lumMod val="75000"/>
                              <a:lumOff val="25000"/>
                            </a:schemeClr>
                          </a:solidFill>
                        </a:rPr>
                        <a:t>Task Report, Stage Gate Report, Schedule Report, Macro Planning</a:t>
                      </a:r>
                    </a:p>
                  </a:txBody>
                  <a:tcPr marL="68580" marR="68580" marT="34290" marB="34290" anchor="ctr"/>
                </a:tc>
                <a:tc>
                  <a:txBody>
                    <a:bodyPr/>
                    <a:lstStyle/>
                    <a:p>
                      <a:pPr algn="l" fontAlgn="ctr"/>
                      <a:r>
                        <a:rPr lang="en-SG" sz="800" u="none" strike="noStrike" dirty="0">
                          <a:solidFill>
                            <a:schemeClr val="tx1">
                              <a:lumMod val="75000"/>
                              <a:lumOff val="25000"/>
                            </a:schemeClr>
                          </a:solidFill>
                        </a:rPr>
                        <a:t>Insert “Y” if you want the </a:t>
                      </a:r>
                      <a:r>
                        <a:rPr lang="en-SG" sz="800" u="sng" strike="noStrike" dirty="0">
                          <a:solidFill>
                            <a:schemeClr val="tx1">
                              <a:lumMod val="75000"/>
                              <a:lumOff val="25000"/>
                            </a:schemeClr>
                          </a:solidFill>
                        </a:rPr>
                        <a:t>deliverable</a:t>
                      </a:r>
                      <a:r>
                        <a:rPr lang="en-SG" sz="800" u="none" strike="noStrike" baseline="0" dirty="0">
                          <a:solidFill>
                            <a:schemeClr val="tx1">
                              <a:lumMod val="75000"/>
                              <a:lumOff val="25000"/>
                            </a:schemeClr>
                          </a:solidFill>
                        </a:rPr>
                        <a:t> </a:t>
                      </a:r>
                      <a:r>
                        <a:rPr lang="en-SG" sz="800" u="none" strike="noStrike" dirty="0">
                          <a:solidFill>
                            <a:schemeClr val="tx1">
                              <a:lumMod val="75000"/>
                              <a:lumOff val="25000"/>
                            </a:schemeClr>
                          </a:solidFill>
                        </a:rPr>
                        <a:t>to appear in the mentioned Reports. </a:t>
                      </a:r>
                      <a:endParaRPr lang="en-SG" sz="800" b="0" i="0" u="none" strike="noStrike" dirty="0">
                        <a:solidFill>
                          <a:schemeClr val="tx1">
                            <a:lumMod val="75000"/>
                            <a:lumOff val="25000"/>
                          </a:schemeClr>
                        </a:solidFill>
                        <a:latin typeface="+mn-lt"/>
                      </a:endParaRPr>
                    </a:p>
                  </a:txBody>
                  <a:tcPr marL="0" marR="0" marT="0" marB="0" anchor="ctr"/>
                </a:tc>
                <a:extLst>
                  <a:ext uri="{0D108BD9-81ED-4DB2-BD59-A6C34878D82A}">
                    <a16:rowId xmlns:a16="http://schemas.microsoft.com/office/drawing/2014/main" val="10010"/>
                  </a:ext>
                </a:extLst>
              </a:tr>
            </a:tbl>
          </a:graphicData>
        </a:graphic>
      </p:graphicFrame>
      <p:sp>
        <p:nvSpPr>
          <p:cNvPr id="18" name="Rounded Rectangle 17"/>
          <p:cNvSpPr/>
          <p:nvPr/>
        </p:nvSpPr>
        <p:spPr bwMode="auto">
          <a:xfrm>
            <a:off x="6168377" y="3778180"/>
            <a:ext cx="2732361" cy="782579"/>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b" anchorCtr="0" compatLnSpc="1">
            <a:prstTxWarp prst="textNoShape">
              <a:avLst/>
            </a:prstTxWarp>
          </a:bodyPr>
          <a:lstStyle/>
          <a:p>
            <a:pPr algn="ctr" defTabSz="685800"/>
            <a:r>
              <a:rPr lang="en-US" sz="900" dirty="0">
                <a:solidFill>
                  <a:prstClr val="white"/>
                </a:solidFill>
                <a:latin typeface="Arial"/>
              </a:rPr>
              <a:t>The % of completion that is calculated in project schedule, is based on time that has passed between today’s date and the start date of the task. For work-effort driven tasks, please do not use the button “Update % complete”</a:t>
            </a:r>
            <a:endParaRPr lang="en-SG" sz="900" dirty="0">
              <a:solidFill>
                <a:prstClr val="white"/>
              </a:solidFill>
              <a:latin typeface="Arial"/>
            </a:endParaRPr>
          </a:p>
        </p:txBody>
      </p:sp>
      <p:pic>
        <p:nvPicPr>
          <p:cNvPr id="19" name="Picture 18"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837038">
            <a:off x="5992288" y="3649571"/>
            <a:ext cx="406671" cy="406671"/>
          </a:xfrm>
          <a:prstGeom prst="rect">
            <a:avLst/>
          </a:prstGeom>
        </p:spPr>
      </p:pic>
      <p:sp>
        <p:nvSpPr>
          <p:cNvPr id="31" name="Rounded Rectangle 30"/>
          <p:cNvSpPr/>
          <p:nvPr/>
        </p:nvSpPr>
        <p:spPr bwMode="auto">
          <a:xfrm>
            <a:off x="7534558" y="920904"/>
            <a:ext cx="1426717" cy="1221117"/>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a:r>
              <a:rPr lang="en-US" sz="900" dirty="0">
                <a:solidFill>
                  <a:prstClr val="white"/>
                </a:solidFill>
                <a:latin typeface="Arial"/>
              </a:rPr>
              <a:t>Dates should only be inserted for the tasks, not for the phases, as they can be calculated automatically by pressing the button “Calculate phase dates”.</a:t>
            </a:r>
          </a:p>
        </p:txBody>
      </p:sp>
      <p:pic>
        <p:nvPicPr>
          <p:cNvPr id="32" name="Picture 31"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602169">
            <a:off x="7438844" y="716981"/>
            <a:ext cx="406671" cy="406671"/>
          </a:xfrm>
          <a:prstGeom prst="rect">
            <a:avLst/>
          </a:prstGeom>
        </p:spPr>
      </p:pic>
      <p:sp>
        <p:nvSpPr>
          <p:cNvPr id="33" name="Rounded Rectangle 32"/>
          <p:cNvSpPr/>
          <p:nvPr/>
        </p:nvSpPr>
        <p:spPr bwMode="auto">
          <a:xfrm>
            <a:off x="5207985" y="217556"/>
            <a:ext cx="2230198" cy="489962"/>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a:r>
              <a:rPr lang="en-US" sz="900" dirty="0">
                <a:solidFill>
                  <a:prstClr val="white"/>
                </a:solidFill>
                <a:latin typeface="Arial"/>
              </a:rPr>
              <a:t>Only tick “Y” in column “Appear in Stage Gate Report” if you are referring to a deliverable and </a:t>
            </a:r>
            <a:r>
              <a:rPr lang="en-US" sz="900" u="sng" dirty="0">
                <a:solidFill>
                  <a:prstClr val="white"/>
                </a:solidFill>
                <a:latin typeface="Arial"/>
              </a:rPr>
              <a:t>not</a:t>
            </a:r>
            <a:r>
              <a:rPr lang="en-US" sz="900" dirty="0">
                <a:solidFill>
                  <a:prstClr val="white"/>
                </a:solidFill>
                <a:latin typeface="Arial"/>
              </a:rPr>
              <a:t> a normal task.</a:t>
            </a:r>
          </a:p>
        </p:txBody>
      </p:sp>
      <p:pic>
        <p:nvPicPr>
          <p:cNvPr id="34" name="Picture 33" descr="2r.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856864">
            <a:off x="5004649" y="56356"/>
            <a:ext cx="406671" cy="406671"/>
          </a:xfrm>
          <a:prstGeom prst="rect">
            <a:avLst/>
          </a:prstGeom>
        </p:spPr>
      </p:pic>
      <p:pic>
        <p:nvPicPr>
          <p:cNvPr id="11" name="Picture 10">
            <a:extLst>
              <a:ext uri="{FF2B5EF4-FFF2-40B4-BE49-F238E27FC236}">
                <a16:creationId xmlns:a16="http://schemas.microsoft.com/office/drawing/2014/main" id="{0FB874FD-A654-4BC6-A36F-62D4ED6C97F7}"/>
              </a:ext>
            </a:extLst>
          </p:cNvPr>
          <p:cNvPicPr>
            <a:picLocks noChangeAspect="1"/>
          </p:cNvPicPr>
          <p:nvPr/>
        </p:nvPicPr>
        <p:blipFill>
          <a:blip r:embed="rId3"/>
          <a:stretch>
            <a:fillRect/>
          </a:stretch>
        </p:blipFill>
        <p:spPr>
          <a:xfrm>
            <a:off x="75571" y="820420"/>
            <a:ext cx="7330950" cy="1207451"/>
          </a:xfrm>
          <a:prstGeom prst="rect">
            <a:avLst/>
          </a:prstGeom>
        </p:spPr>
      </p:pic>
      <p:pic>
        <p:nvPicPr>
          <p:cNvPr id="20" name="Graphic 19" descr="Share">
            <a:hlinkClick r:id="rId4" action="ppaction://hlinksldjump"/>
            <a:extLst>
              <a:ext uri="{FF2B5EF4-FFF2-40B4-BE49-F238E27FC236}">
                <a16:creationId xmlns:a16="http://schemas.microsoft.com/office/drawing/2014/main" id="{B6A24E6C-B002-4C74-8071-E19E2B75D50C}"/>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3448689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741ACD-B3A2-4410-9E3C-01E91C2F7BA9}"/>
              </a:ext>
            </a:extLst>
          </p:cNvPr>
          <p:cNvSpPr>
            <a:spLocks noGrp="1"/>
          </p:cNvSpPr>
          <p:nvPr>
            <p:ph type="title"/>
          </p:nvPr>
        </p:nvSpPr>
        <p:spPr>
          <a:xfrm>
            <a:off x="258056" y="230188"/>
            <a:ext cx="8633531" cy="307777"/>
          </a:xfrm>
        </p:spPr>
        <p:txBody>
          <a:bodyPr/>
          <a:lstStyle/>
          <a:p>
            <a:r>
              <a:rPr lang="en-US" dirty="0"/>
              <a:t>4.3 Optional Templates: Issues and Action Log</a:t>
            </a:r>
          </a:p>
        </p:txBody>
      </p:sp>
      <p:sp>
        <p:nvSpPr>
          <p:cNvPr id="19" name="Text Placeholder 18">
            <a:extLst>
              <a:ext uri="{FF2B5EF4-FFF2-40B4-BE49-F238E27FC236}">
                <a16:creationId xmlns:a16="http://schemas.microsoft.com/office/drawing/2014/main" id="{ECD963CD-EA58-4001-AF03-AE00E5EBAABE}"/>
              </a:ext>
            </a:extLst>
          </p:cNvPr>
          <p:cNvSpPr>
            <a:spLocks noGrp="1"/>
          </p:cNvSpPr>
          <p:nvPr>
            <p:ph type="body" idx="15"/>
          </p:nvPr>
        </p:nvSpPr>
        <p:spPr/>
        <p:txBody>
          <a:bodyPr/>
          <a:lstStyle/>
          <a:p>
            <a:r>
              <a:rPr lang="en-US" dirty="0"/>
              <a:t>Issues and Action Log Table</a:t>
            </a:r>
          </a:p>
        </p:txBody>
      </p:sp>
      <p:sp>
        <p:nvSpPr>
          <p:cNvPr id="2" name="Slide Number Placeholder 1">
            <a:extLst>
              <a:ext uri="{FF2B5EF4-FFF2-40B4-BE49-F238E27FC236}">
                <a16:creationId xmlns:a16="http://schemas.microsoft.com/office/drawing/2014/main" id="{67C14C51-EE29-4317-8084-F2D5E2F670D6}"/>
              </a:ext>
            </a:extLst>
          </p:cNvPr>
          <p:cNvSpPr>
            <a:spLocks noGrp="1"/>
          </p:cNvSpPr>
          <p:nvPr>
            <p:ph type="sldNum" sz="quarter" idx="4"/>
          </p:nvPr>
        </p:nvSpPr>
        <p:spPr/>
        <p:txBody>
          <a:bodyPr/>
          <a:lstStyle/>
          <a:p>
            <a:r>
              <a:rPr lang="en-US"/>
              <a:t>Page </a:t>
            </a:r>
            <a:fld id="{5A9C12DC-491F-9444-86A2-13AC5C62A2FC}" type="slidenum">
              <a:rPr lang="en-US" smtClean="0"/>
              <a:pPr/>
              <a:t>49</a:t>
            </a:fld>
            <a:endParaRPr lang="en-US" dirty="0"/>
          </a:p>
        </p:txBody>
      </p:sp>
      <p:sp>
        <p:nvSpPr>
          <p:cNvPr id="3" name="Footer Placeholder 2">
            <a:extLst>
              <a:ext uri="{FF2B5EF4-FFF2-40B4-BE49-F238E27FC236}">
                <a16:creationId xmlns:a16="http://schemas.microsoft.com/office/drawing/2014/main" id="{931F6D89-EFE2-461A-8300-86A086B05D8C}"/>
              </a:ext>
            </a:extLst>
          </p:cNvPr>
          <p:cNvSpPr>
            <a:spLocks noGrp="1"/>
          </p:cNvSpPr>
          <p:nvPr>
            <p:ph type="ftr" sz="quarter" idx="3"/>
          </p:nvPr>
        </p:nvSpPr>
        <p:spPr/>
        <p:txBody>
          <a:bodyPr/>
          <a:lstStyle/>
          <a:p>
            <a:r>
              <a:rPr lang="en-US"/>
              <a:t>Confidential Property of Schneider Electric |</a:t>
            </a:r>
            <a:endParaRPr lang="en-US" dirty="0"/>
          </a:p>
        </p:txBody>
      </p:sp>
      <p:graphicFrame>
        <p:nvGraphicFramePr>
          <p:cNvPr id="5" name="Table 4">
            <a:extLst>
              <a:ext uri="{FF2B5EF4-FFF2-40B4-BE49-F238E27FC236}">
                <a16:creationId xmlns:a16="http://schemas.microsoft.com/office/drawing/2014/main" id="{C926F789-69E4-48C6-A691-40C7E31EAB8A}"/>
              </a:ext>
            </a:extLst>
          </p:cNvPr>
          <p:cNvGraphicFramePr>
            <a:graphicFrameLocks noGrp="1"/>
          </p:cNvGraphicFramePr>
          <p:nvPr>
            <p:extLst/>
          </p:nvPr>
        </p:nvGraphicFramePr>
        <p:xfrm>
          <a:off x="220904" y="2717996"/>
          <a:ext cx="8427480" cy="1991155"/>
        </p:xfrm>
        <a:graphic>
          <a:graphicData uri="http://schemas.openxmlformats.org/drawingml/2006/table">
            <a:tbl>
              <a:tblPr firstRow="1" bandRow="1">
                <a:tableStyleId>{5DA37D80-6434-44D0-A028-1B22A696006F}</a:tableStyleId>
              </a:tblPr>
              <a:tblGrid>
                <a:gridCol w="1052511">
                  <a:extLst>
                    <a:ext uri="{9D8B030D-6E8A-4147-A177-3AD203B41FA5}">
                      <a16:colId xmlns:a16="http://schemas.microsoft.com/office/drawing/2014/main" val="20000"/>
                    </a:ext>
                  </a:extLst>
                </a:gridCol>
                <a:gridCol w="7374969">
                  <a:extLst>
                    <a:ext uri="{9D8B030D-6E8A-4147-A177-3AD203B41FA5}">
                      <a16:colId xmlns:a16="http://schemas.microsoft.com/office/drawing/2014/main" val="20001"/>
                    </a:ext>
                  </a:extLst>
                </a:gridCol>
              </a:tblGrid>
              <a:tr h="156100">
                <a:tc>
                  <a:txBody>
                    <a:bodyPr/>
                    <a:lstStyle/>
                    <a:p>
                      <a:pPr algn="ctr"/>
                      <a:r>
                        <a:rPr lang="en-US" sz="800" dirty="0">
                          <a:solidFill>
                            <a:schemeClr val="bg1"/>
                          </a:solidFill>
                        </a:rPr>
                        <a:t>Column</a:t>
                      </a:r>
                    </a:p>
                  </a:txBody>
                  <a:tcPr marL="68580" marR="68580" marT="34290" marB="34290" anchor="ctr">
                    <a:solidFill>
                      <a:schemeClr val="tx2"/>
                    </a:solidFill>
                  </a:tcPr>
                </a:tc>
                <a:tc>
                  <a:txBody>
                    <a:bodyPr/>
                    <a:lstStyle/>
                    <a:p>
                      <a:pPr algn="ctr"/>
                      <a:r>
                        <a:rPr lang="en-US" sz="800" dirty="0">
                          <a:solidFill>
                            <a:schemeClr val="bg1"/>
                          </a:solidFill>
                        </a:rPr>
                        <a:t>Description</a:t>
                      </a:r>
                    </a:p>
                  </a:txBody>
                  <a:tcPr marL="68580" marR="68580" marT="34290" marB="34290" anchor="ctr">
                    <a:solidFill>
                      <a:schemeClr val="tx2"/>
                    </a:solidFill>
                  </a:tcPr>
                </a:tc>
                <a:extLst>
                  <a:ext uri="{0D108BD9-81ED-4DB2-BD59-A6C34878D82A}">
                    <a16:rowId xmlns:a16="http://schemas.microsoft.com/office/drawing/2014/main" val="10000"/>
                  </a:ext>
                </a:extLst>
              </a:tr>
              <a:tr h="171025">
                <a:tc>
                  <a:txBody>
                    <a:bodyPr/>
                    <a:lstStyle/>
                    <a:p>
                      <a:pPr algn="ctr"/>
                      <a:r>
                        <a:rPr lang="en-US" sz="800" dirty="0">
                          <a:solidFill>
                            <a:schemeClr val="tx1">
                              <a:lumMod val="75000"/>
                              <a:lumOff val="25000"/>
                            </a:schemeClr>
                          </a:solidFill>
                        </a:rPr>
                        <a:t>#Code</a:t>
                      </a:r>
                    </a:p>
                  </a:txBody>
                  <a:tcPr marL="68580" marR="68580" marT="34290" marB="34290" anchor="ctr"/>
                </a:tc>
                <a:tc>
                  <a:txBody>
                    <a:bodyPr/>
                    <a:lstStyle/>
                    <a:p>
                      <a:pPr algn="l" fontAlgn="t"/>
                      <a:r>
                        <a:rPr lang="en-SG" sz="800" u="none" strike="noStrike" dirty="0">
                          <a:solidFill>
                            <a:schemeClr val="tx1">
                              <a:lumMod val="75000"/>
                              <a:lumOff val="25000"/>
                            </a:schemeClr>
                          </a:solidFill>
                        </a:rPr>
                        <a:t>The</a:t>
                      </a:r>
                      <a:r>
                        <a:rPr lang="en-SG" sz="800" u="none" strike="noStrike" baseline="0" dirty="0">
                          <a:solidFill>
                            <a:schemeClr val="tx1">
                              <a:lumMod val="75000"/>
                              <a:lumOff val="25000"/>
                            </a:schemeClr>
                          </a:solidFill>
                        </a:rPr>
                        <a:t> ID/Code of an issue or action. For multiple projects, it denotes the code of the project that the issue/action comes from.</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1"/>
                  </a:ext>
                </a:extLst>
              </a:tr>
              <a:tr h="171025">
                <a:tc>
                  <a:txBody>
                    <a:bodyPr/>
                    <a:lstStyle/>
                    <a:p>
                      <a:pPr algn="ctr"/>
                      <a:r>
                        <a:rPr lang="en-US" sz="800" dirty="0">
                          <a:solidFill>
                            <a:schemeClr val="tx1">
                              <a:lumMod val="75000"/>
                              <a:lumOff val="25000"/>
                            </a:schemeClr>
                          </a:solidFill>
                        </a:rPr>
                        <a:t>Description / Impact</a:t>
                      </a:r>
                    </a:p>
                  </a:txBody>
                  <a:tcPr marL="68580" marR="68580" marT="34290" marB="34290" anchor="ctr"/>
                </a:tc>
                <a:tc>
                  <a:txBody>
                    <a:bodyPr/>
                    <a:lstStyle/>
                    <a:p>
                      <a:pPr algn="l" fontAlgn="ctr"/>
                      <a:r>
                        <a:rPr lang="en-SG" sz="800" u="none" strike="noStrike" dirty="0">
                          <a:solidFill>
                            <a:schemeClr val="tx1">
                              <a:lumMod val="75000"/>
                              <a:lumOff val="25000"/>
                            </a:schemeClr>
                          </a:solidFill>
                        </a:rPr>
                        <a:t>This field must be filled in order for the Issue/Action to appear in the Issues Report or Actions Report.</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196119347"/>
                  </a:ext>
                </a:extLst>
              </a:tr>
              <a:tr h="171025">
                <a:tc>
                  <a:txBody>
                    <a:bodyPr/>
                    <a:lstStyle/>
                    <a:p>
                      <a:pPr algn="ctr"/>
                      <a:r>
                        <a:rPr lang="en-US" sz="800" dirty="0">
                          <a:solidFill>
                            <a:schemeClr val="tx1">
                              <a:lumMod val="75000"/>
                              <a:lumOff val="25000"/>
                            </a:schemeClr>
                          </a:solidFill>
                        </a:rPr>
                        <a:t>Type (I/A)</a:t>
                      </a:r>
                    </a:p>
                  </a:txBody>
                  <a:tcPr marL="68580" marR="68580" marT="34290" marB="34290" anchor="ctr"/>
                </a:tc>
                <a:tc>
                  <a:txBody>
                    <a:bodyPr/>
                    <a:lstStyle/>
                    <a:p>
                      <a:pPr algn="l" fontAlgn="ctr"/>
                      <a:r>
                        <a:rPr lang="en-SG" sz="800" u="none" strike="noStrike" dirty="0">
                          <a:solidFill>
                            <a:schemeClr val="tx1">
                              <a:lumMod val="75000"/>
                              <a:lumOff val="25000"/>
                            </a:schemeClr>
                          </a:solidFill>
                        </a:rPr>
                        <a:t>Insert if</a:t>
                      </a:r>
                      <a:r>
                        <a:rPr lang="en-SG" sz="800" u="none" strike="noStrike" baseline="0" dirty="0">
                          <a:solidFill>
                            <a:schemeClr val="tx1">
                              <a:lumMod val="75000"/>
                              <a:lumOff val="25000"/>
                            </a:schemeClr>
                          </a:solidFill>
                        </a:rPr>
                        <a:t> what are you reporting is an Issue or an Action. </a:t>
                      </a:r>
                      <a:r>
                        <a:rPr lang="en-SG" sz="800" b="1" u="none" strike="noStrike" baseline="0" dirty="0">
                          <a:solidFill>
                            <a:schemeClr val="tx1">
                              <a:lumMod val="75000"/>
                              <a:lumOff val="25000"/>
                            </a:schemeClr>
                          </a:solidFill>
                        </a:rPr>
                        <a:t>I</a:t>
                      </a:r>
                      <a:r>
                        <a:rPr lang="en-SG" sz="800" u="none" strike="noStrike" baseline="0" dirty="0">
                          <a:solidFill>
                            <a:schemeClr val="tx1">
                              <a:lumMod val="75000"/>
                              <a:lumOff val="25000"/>
                            </a:schemeClr>
                          </a:solidFill>
                        </a:rPr>
                        <a:t> stands for Issues and </a:t>
                      </a:r>
                      <a:r>
                        <a:rPr lang="en-SG" sz="800" b="1" u="none" strike="noStrike" baseline="0" dirty="0">
                          <a:solidFill>
                            <a:schemeClr val="tx1">
                              <a:lumMod val="75000"/>
                              <a:lumOff val="25000"/>
                            </a:schemeClr>
                          </a:solidFill>
                        </a:rPr>
                        <a:t>A</a:t>
                      </a:r>
                      <a:r>
                        <a:rPr lang="en-SG" sz="800" u="none" strike="noStrike" baseline="0" dirty="0">
                          <a:solidFill>
                            <a:schemeClr val="tx1">
                              <a:lumMod val="75000"/>
                              <a:lumOff val="25000"/>
                            </a:schemeClr>
                          </a:solidFill>
                        </a:rPr>
                        <a:t> stands for Action.</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395482548"/>
                  </a:ext>
                </a:extLst>
              </a:tr>
              <a:tr h="234150">
                <a:tc>
                  <a:txBody>
                    <a:bodyPr/>
                    <a:lstStyle/>
                    <a:p>
                      <a:pPr algn="ctr"/>
                      <a:r>
                        <a:rPr lang="en-US" sz="800" dirty="0">
                          <a:solidFill>
                            <a:schemeClr val="tx1">
                              <a:lumMod val="75000"/>
                              <a:lumOff val="25000"/>
                            </a:schemeClr>
                          </a:solidFill>
                        </a:rPr>
                        <a:t>Priority</a:t>
                      </a:r>
                    </a:p>
                  </a:txBody>
                  <a:tcPr marL="68580" marR="68580" marT="34290" marB="34290" anchor="ctr"/>
                </a:tc>
                <a:tc>
                  <a:txBody>
                    <a:bodyPr/>
                    <a:lstStyle/>
                    <a:p>
                      <a:pPr algn="l" fontAlgn="t"/>
                      <a:r>
                        <a:rPr lang="en-SG" sz="800" b="1" u="none" strike="noStrike" dirty="0">
                          <a:solidFill>
                            <a:schemeClr val="tx1">
                              <a:lumMod val="75000"/>
                              <a:lumOff val="25000"/>
                            </a:schemeClr>
                          </a:solidFill>
                        </a:rPr>
                        <a:t>High</a:t>
                      </a:r>
                      <a:r>
                        <a:rPr lang="en-SG" sz="800" u="none" strike="noStrike" dirty="0">
                          <a:solidFill>
                            <a:schemeClr val="tx1">
                              <a:lumMod val="75000"/>
                              <a:lumOff val="25000"/>
                            </a:schemeClr>
                          </a:solidFill>
                        </a:rPr>
                        <a:t> - significant impact on timelines and quality of deliverables | </a:t>
                      </a:r>
                      <a:r>
                        <a:rPr lang="en-SG" sz="800" b="1" u="none" strike="noStrike" dirty="0">
                          <a:solidFill>
                            <a:schemeClr val="tx1">
                              <a:lumMod val="75000"/>
                              <a:lumOff val="25000"/>
                            </a:schemeClr>
                          </a:solidFill>
                        </a:rPr>
                        <a:t>Medium</a:t>
                      </a:r>
                      <a:r>
                        <a:rPr lang="en-SG" sz="800" u="none" strike="noStrike" dirty="0">
                          <a:solidFill>
                            <a:schemeClr val="tx1">
                              <a:lumMod val="75000"/>
                              <a:lumOff val="25000"/>
                            </a:schemeClr>
                          </a:solidFill>
                        </a:rPr>
                        <a:t> - moderate impact on timelines and quality of deliverables | </a:t>
                      </a:r>
                      <a:r>
                        <a:rPr lang="en-SG" sz="800" b="1" u="none" strike="noStrike" dirty="0">
                          <a:solidFill>
                            <a:schemeClr val="tx1">
                              <a:lumMod val="75000"/>
                              <a:lumOff val="25000"/>
                            </a:schemeClr>
                          </a:solidFill>
                        </a:rPr>
                        <a:t>Low</a:t>
                      </a:r>
                      <a:r>
                        <a:rPr lang="en-SG" sz="800" u="none" strike="noStrike" dirty="0">
                          <a:solidFill>
                            <a:schemeClr val="tx1">
                              <a:lumMod val="75000"/>
                              <a:lumOff val="25000"/>
                            </a:schemeClr>
                          </a:solidFill>
                        </a:rPr>
                        <a:t> - little impact on timelines and deliverables</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507700851"/>
                  </a:ext>
                </a:extLst>
              </a:tr>
              <a:tr h="249760">
                <a:tc>
                  <a:txBody>
                    <a:bodyPr/>
                    <a:lstStyle/>
                    <a:p>
                      <a:pPr algn="ctr"/>
                      <a:r>
                        <a:rPr lang="en-US" sz="800" dirty="0">
                          <a:solidFill>
                            <a:schemeClr val="tx1">
                              <a:lumMod val="75000"/>
                              <a:lumOff val="25000"/>
                            </a:schemeClr>
                          </a:solidFill>
                        </a:rPr>
                        <a:t>Status G/A/R</a:t>
                      </a:r>
                    </a:p>
                  </a:txBody>
                  <a:tcPr marL="68580" marR="68580" marT="34290" marB="34290" anchor="ctr"/>
                </a:tc>
                <a:tc>
                  <a:txBody>
                    <a:bodyPr/>
                    <a:lstStyle/>
                    <a:p>
                      <a:pPr algn="l" fontAlgn="t"/>
                      <a:r>
                        <a:rPr lang="en-SG" sz="800" b="1" u="none" strike="noStrike" dirty="0">
                          <a:solidFill>
                            <a:schemeClr val="tx1">
                              <a:lumMod val="75000"/>
                              <a:lumOff val="25000"/>
                            </a:schemeClr>
                          </a:solidFill>
                        </a:rPr>
                        <a:t>Green (G): </a:t>
                      </a:r>
                      <a:r>
                        <a:rPr lang="en-SG" sz="800" u="none" strike="noStrike" dirty="0">
                          <a:solidFill>
                            <a:schemeClr val="tx1">
                              <a:lumMod val="75000"/>
                              <a:lumOff val="25000"/>
                            </a:schemeClr>
                          </a:solidFill>
                        </a:rPr>
                        <a:t>Action/Issue in progress and on track | </a:t>
                      </a:r>
                      <a:r>
                        <a:rPr lang="en-SG" sz="800" b="1" u="none" strike="noStrike" dirty="0">
                          <a:solidFill>
                            <a:schemeClr val="tx1">
                              <a:lumMod val="75000"/>
                              <a:lumOff val="25000"/>
                            </a:schemeClr>
                          </a:solidFill>
                        </a:rPr>
                        <a:t>Amber (A): </a:t>
                      </a:r>
                      <a:r>
                        <a:rPr lang="en-SG" sz="800" u="none" strike="noStrike" dirty="0">
                          <a:solidFill>
                            <a:schemeClr val="tx1">
                              <a:lumMod val="75000"/>
                              <a:lumOff val="25000"/>
                            </a:schemeClr>
                          </a:solidFill>
                        </a:rPr>
                        <a:t>Completion/resolution of action/issue at risk or delayed | </a:t>
                      </a:r>
                      <a:r>
                        <a:rPr lang="en-SG" sz="800" b="1" u="none" strike="noStrike" dirty="0">
                          <a:solidFill>
                            <a:schemeClr val="tx1">
                              <a:lumMod val="75000"/>
                              <a:lumOff val="25000"/>
                            </a:schemeClr>
                          </a:solidFill>
                        </a:rPr>
                        <a:t>Red (R): </a:t>
                      </a:r>
                      <a:r>
                        <a:rPr lang="en-SG" sz="800" u="none" strike="noStrike" dirty="0">
                          <a:solidFill>
                            <a:schemeClr val="tx1">
                              <a:lumMod val="75000"/>
                              <a:lumOff val="25000"/>
                            </a:schemeClr>
                          </a:solidFill>
                        </a:rPr>
                        <a:t>Action/Issue cannot be resolved or is significantly delayed.</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2"/>
                  </a:ext>
                </a:extLst>
              </a:tr>
              <a:tr h="249760">
                <a:tc>
                  <a:txBody>
                    <a:bodyPr/>
                    <a:lstStyle/>
                    <a:p>
                      <a:pPr algn="ctr"/>
                      <a:r>
                        <a:rPr lang="en-US" sz="900" dirty="0">
                          <a:solidFill>
                            <a:schemeClr val="tx1">
                              <a:lumMod val="75000"/>
                              <a:lumOff val="25000"/>
                            </a:schemeClr>
                          </a:solidFill>
                        </a:rPr>
                        <a:t>Owner</a:t>
                      </a:r>
                    </a:p>
                  </a:txBody>
                  <a:tcPr marL="68337" marR="68337" marT="34168" marB="34168" anchor="ctr"/>
                </a:tc>
                <a:tc>
                  <a:txBody>
                    <a:bodyPr/>
                    <a:lstStyle/>
                    <a:p>
                      <a:pPr algn="l" fontAlgn="ctr"/>
                      <a:r>
                        <a:rPr lang="en-SG" sz="900" u="none" strike="noStrike" dirty="0">
                          <a:solidFill>
                            <a:schemeClr val="tx1">
                              <a:lumMod val="75000"/>
                              <a:lumOff val="25000"/>
                            </a:schemeClr>
                          </a:solidFill>
                        </a:rPr>
                        <a:t>Name of the responsible person(s) to whom the Issue/Action has been assigned to resolve.</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984846143"/>
                  </a:ext>
                </a:extLst>
              </a:tr>
              <a:tr h="241955">
                <a:tc>
                  <a:txBody>
                    <a:bodyPr/>
                    <a:lstStyle/>
                    <a:p>
                      <a:pPr algn="ctr"/>
                      <a:r>
                        <a:rPr lang="en-US" sz="800" dirty="0">
                          <a:solidFill>
                            <a:schemeClr val="tx1">
                              <a:lumMod val="75000"/>
                              <a:lumOff val="25000"/>
                            </a:schemeClr>
                          </a:solidFill>
                        </a:rPr>
                        <a:t>Function /</a:t>
                      </a:r>
                      <a:r>
                        <a:rPr lang="en-US" sz="800" baseline="0" dirty="0">
                          <a:solidFill>
                            <a:schemeClr val="tx1">
                              <a:lumMod val="75000"/>
                              <a:lumOff val="25000"/>
                            </a:schemeClr>
                          </a:solidFill>
                        </a:rPr>
                        <a:t> Category</a:t>
                      </a:r>
                      <a:endParaRPr lang="en-US" sz="800" dirty="0">
                        <a:solidFill>
                          <a:schemeClr val="tx1">
                            <a:lumMod val="75000"/>
                            <a:lumOff val="25000"/>
                          </a:schemeClr>
                        </a:solidFill>
                      </a:endParaRPr>
                    </a:p>
                  </a:txBody>
                  <a:tcPr marL="68580" marR="68580" marT="34290" marB="34290" anchor="ctr"/>
                </a:tc>
                <a:tc>
                  <a:txBody>
                    <a:bodyPr/>
                    <a:lstStyle/>
                    <a:p>
                      <a:pPr algn="l" fontAlgn="ctr"/>
                      <a:r>
                        <a:rPr lang="en-SG" sz="800" u="none" strike="noStrike" dirty="0">
                          <a:solidFill>
                            <a:schemeClr val="tx1">
                              <a:lumMod val="75000"/>
                              <a:lumOff val="25000"/>
                            </a:schemeClr>
                          </a:solidFill>
                        </a:rPr>
                        <a:t>Insert the function/category to classify and group similar issues. You can choose among the 27 functions/categories from the drop down menu or create new</a:t>
                      </a:r>
                      <a:r>
                        <a:rPr lang="en-SG" sz="800" u="none" strike="noStrike" baseline="0" dirty="0">
                          <a:solidFill>
                            <a:schemeClr val="tx1">
                              <a:lumMod val="75000"/>
                              <a:lumOff val="25000"/>
                            </a:schemeClr>
                          </a:solidFill>
                        </a:rPr>
                        <a:t> ones that make sense to your reality.</a:t>
                      </a:r>
                      <a:endParaRPr lang="en-SG" sz="8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3"/>
                  </a:ext>
                </a:extLst>
              </a:tr>
              <a:tr h="241955">
                <a:tc>
                  <a:txBody>
                    <a:bodyPr/>
                    <a:lstStyle/>
                    <a:p>
                      <a:pPr algn="ctr"/>
                      <a:r>
                        <a:rPr lang="en-US" sz="900" dirty="0">
                          <a:solidFill>
                            <a:schemeClr val="tx1">
                              <a:lumMod val="75000"/>
                              <a:lumOff val="25000"/>
                            </a:schemeClr>
                          </a:solidFill>
                        </a:rPr>
                        <a:t>Actions/Updates</a:t>
                      </a:r>
                    </a:p>
                  </a:txBody>
                  <a:tcPr marL="68337" marR="68337" marT="34168" marB="34168" anchor="ctr"/>
                </a:tc>
                <a:tc>
                  <a:txBody>
                    <a:bodyPr/>
                    <a:lstStyle/>
                    <a:p>
                      <a:pPr algn="l" fontAlgn="ctr"/>
                      <a:r>
                        <a:rPr lang="en-SG" sz="900" u="none" strike="noStrike" dirty="0">
                          <a:solidFill>
                            <a:schemeClr val="tx1">
                              <a:lumMod val="75000"/>
                              <a:lumOff val="25000"/>
                            </a:schemeClr>
                          </a:solidFill>
                        </a:rPr>
                        <a:t>Insert the actions taken to resolve the issue and updates during the process.</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2201660073"/>
                  </a:ext>
                </a:extLst>
              </a:tr>
            </a:tbl>
          </a:graphicData>
        </a:graphic>
      </p:graphicFrame>
      <p:sp>
        <p:nvSpPr>
          <p:cNvPr id="15" name="Rounded Rectangle 35">
            <a:extLst>
              <a:ext uri="{FF2B5EF4-FFF2-40B4-BE49-F238E27FC236}">
                <a16:creationId xmlns:a16="http://schemas.microsoft.com/office/drawing/2014/main" id="{069DD44E-9674-4259-9C48-A9820F35C157}"/>
              </a:ext>
            </a:extLst>
          </p:cNvPr>
          <p:cNvSpPr/>
          <p:nvPr/>
        </p:nvSpPr>
        <p:spPr bwMode="auto">
          <a:xfrm>
            <a:off x="5827903" y="201596"/>
            <a:ext cx="2549088" cy="368861"/>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a:r>
              <a:rPr lang="en-SG" sz="900" dirty="0">
                <a:solidFill>
                  <a:prstClr val="white"/>
                </a:solidFill>
                <a:latin typeface="Arial"/>
              </a:rPr>
              <a:t>Cells with gray background mean that the filling of the column is not mandatory.</a:t>
            </a:r>
            <a:endParaRPr lang="en-US" sz="900" dirty="0">
              <a:solidFill>
                <a:prstClr val="white"/>
              </a:solidFill>
              <a:latin typeface="Arial"/>
            </a:endParaRPr>
          </a:p>
        </p:txBody>
      </p:sp>
      <p:pic>
        <p:nvPicPr>
          <p:cNvPr id="16" name="Picture 15" descr="2r.png">
            <a:extLst>
              <a:ext uri="{FF2B5EF4-FFF2-40B4-BE49-F238E27FC236}">
                <a16:creationId xmlns:a16="http://schemas.microsoft.com/office/drawing/2014/main" id="{C19CF597-AB1D-463E-9582-30808F9900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615286">
            <a:off x="5624567" y="48757"/>
            <a:ext cx="406671" cy="406671"/>
          </a:xfrm>
          <a:prstGeom prst="rect">
            <a:avLst/>
          </a:prstGeom>
        </p:spPr>
      </p:pic>
      <p:pic>
        <p:nvPicPr>
          <p:cNvPr id="21" name="Picture 20">
            <a:extLst>
              <a:ext uri="{FF2B5EF4-FFF2-40B4-BE49-F238E27FC236}">
                <a16:creationId xmlns:a16="http://schemas.microsoft.com/office/drawing/2014/main" id="{A3D72472-D09A-4D01-9FE8-7E8F24B6CD38}"/>
              </a:ext>
            </a:extLst>
          </p:cNvPr>
          <p:cNvPicPr>
            <a:picLocks noChangeAspect="1"/>
          </p:cNvPicPr>
          <p:nvPr/>
        </p:nvPicPr>
        <p:blipFill>
          <a:blip r:embed="rId3"/>
          <a:stretch>
            <a:fillRect/>
          </a:stretch>
        </p:blipFill>
        <p:spPr>
          <a:xfrm>
            <a:off x="258056" y="814419"/>
            <a:ext cx="7898206" cy="1811457"/>
          </a:xfrm>
          <a:prstGeom prst="rect">
            <a:avLst/>
          </a:prstGeom>
        </p:spPr>
      </p:pic>
      <p:sp>
        <p:nvSpPr>
          <p:cNvPr id="17" name="Rounded Rectangle 28">
            <a:extLst>
              <a:ext uri="{FF2B5EF4-FFF2-40B4-BE49-F238E27FC236}">
                <a16:creationId xmlns:a16="http://schemas.microsoft.com/office/drawing/2014/main" id="{B2EE36FF-EFCF-4F2C-89CC-B6D7BCD4B7E4}"/>
              </a:ext>
            </a:extLst>
          </p:cNvPr>
          <p:cNvSpPr/>
          <p:nvPr/>
        </p:nvSpPr>
        <p:spPr bwMode="auto">
          <a:xfrm>
            <a:off x="7773980" y="1966456"/>
            <a:ext cx="1463141" cy="651304"/>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a:r>
              <a:rPr lang="en-SG" sz="900" dirty="0">
                <a:solidFill>
                  <a:prstClr val="white"/>
                </a:solidFill>
                <a:latin typeface="Arial"/>
              </a:rPr>
              <a:t>It is recommended to add the </a:t>
            </a:r>
            <a:r>
              <a:rPr lang="en-SG" sz="900" u="sng" dirty="0">
                <a:solidFill>
                  <a:prstClr val="white"/>
                </a:solidFill>
                <a:latin typeface="Arial"/>
              </a:rPr>
              <a:t>red issues</a:t>
            </a:r>
            <a:r>
              <a:rPr lang="en-SG" sz="900" dirty="0">
                <a:solidFill>
                  <a:prstClr val="white"/>
                </a:solidFill>
                <a:latin typeface="Arial"/>
              </a:rPr>
              <a:t> with the </a:t>
            </a:r>
            <a:r>
              <a:rPr lang="en-SG" sz="900" u="sng" dirty="0">
                <a:solidFill>
                  <a:prstClr val="white"/>
                </a:solidFill>
                <a:latin typeface="Arial"/>
              </a:rPr>
              <a:t>highest impact</a:t>
            </a:r>
            <a:r>
              <a:rPr lang="en-SG" sz="900" dirty="0">
                <a:solidFill>
                  <a:prstClr val="white"/>
                </a:solidFill>
                <a:latin typeface="Arial"/>
              </a:rPr>
              <a:t> to be reported.</a:t>
            </a:r>
            <a:endParaRPr lang="en-US" sz="900" dirty="0">
              <a:solidFill>
                <a:prstClr val="white"/>
              </a:solidFill>
              <a:latin typeface="Arial"/>
            </a:endParaRPr>
          </a:p>
        </p:txBody>
      </p:sp>
      <p:pic>
        <p:nvPicPr>
          <p:cNvPr id="18" name="Picture 17" descr="2r.png">
            <a:extLst>
              <a:ext uri="{FF2B5EF4-FFF2-40B4-BE49-F238E27FC236}">
                <a16:creationId xmlns:a16="http://schemas.microsoft.com/office/drawing/2014/main" id="{8F078933-9E74-4133-ACC8-BD9BBA52F02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99880">
            <a:off x="7638297" y="1747814"/>
            <a:ext cx="418940" cy="392742"/>
          </a:xfrm>
          <a:prstGeom prst="rect">
            <a:avLst/>
          </a:prstGeom>
        </p:spPr>
      </p:pic>
      <p:pic>
        <p:nvPicPr>
          <p:cNvPr id="12" name="Graphic 11" descr="Share">
            <a:hlinkClick r:id="rId5" action="ppaction://hlinksldjump"/>
            <a:extLst>
              <a:ext uri="{FF2B5EF4-FFF2-40B4-BE49-F238E27FC236}">
                <a16:creationId xmlns:a16="http://schemas.microsoft.com/office/drawing/2014/main" id="{D04DFC21-89C6-42C3-B3A2-7FB82401187E}"/>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71900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E5FBC-E81E-4CA8-878D-81720A5D33A4}"/>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66471BA8-5AA2-4BFB-9B89-151C11CE0240}"/>
              </a:ext>
            </a:extLst>
          </p:cNvPr>
          <p:cNvSpPr>
            <a:spLocks noGrp="1"/>
          </p:cNvSpPr>
          <p:nvPr>
            <p:ph type="ftr" sz="quarter" idx="3"/>
          </p:nvPr>
        </p:nvSpPr>
        <p:spPr/>
        <p:txBody>
          <a:bodyPr/>
          <a:lstStyle/>
          <a:p>
            <a:r>
              <a:rPr lang="en-US"/>
              <a:t>Confidential Property of Schneider Electric |</a:t>
            </a:r>
            <a:endParaRPr lang="en-US" dirty="0"/>
          </a:p>
        </p:txBody>
      </p:sp>
      <p:sp>
        <p:nvSpPr>
          <p:cNvPr id="12" name="Content Placeholder 11">
            <a:extLst>
              <a:ext uri="{FF2B5EF4-FFF2-40B4-BE49-F238E27FC236}">
                <a16:creationId xmlns:a16="http://schemas.microsoft.com/office/drawing/2014/main" id="{6E99DE2F-84A6-4CDE-8548-EA9769B9BEF0}"/>
              </a:ext>
            </a:extLst>
          </p:cNvPr>
          <p:cNvSpPr>
            <a:spLocks noGrp="1"/>
          </p:cNvSpPr>
          <p:nvPr>
            <p:ph sz="quarter" idx="31"/>
          </p:nvPr>
        </p:nvSpPr>
        <p:spPr>
          <a:xfrm>
            <a:off x="252413" y="887542"/>
            <a:ext cx="4033980" cy="3220907"/>
          </a:xfrm>
          <a:ln>
            <a:noFill/>
          </a:ln>
        </p:spPr>
        <p:txBody>
          <a:bodyPr rIns="91440"/>
          <a:lstStyle/>
          <a:p>
            <a:pPr marL="301624" indent="-285750" algn="just">
              <a:buFont typeface="Arial" panose="020B0604020202020204" pitchFamily="34" charset="0"/>
              <a:buChar char="•"/>
            </a:pPr>
            <a:r>
              <a:rPr lang="en-US" sz="1200" dirty="0"/>
              <a:t>The document will provide enough information to </a:t>
            </a:r>
            <a:r>
              <a:rPr lang="en-US" sz="1200" b="1" dirty="0">
                <a:solidFill>
                  <a:srgbClr val="0070C0"/>
                </a:solidFill>
              </a:rPr>
              <a:t>identify the origin of the request</a:t>
            </a:r>
            <a:r>
              <a:rPr lang="en-US" sz="1200" dirty="0"/>
              <a:t>, product (&amp; parts) reference, target and stakes of the project &amp; Voice of Customer inputs.	</a:t>
            </a:r>
          </a:p>
          <a:p>
            <a:pPr marL="301624" indent="-285750" algn="just">
              <a:buFont typeface="Arial" panose="020B0604020202020204" pitchFamily="34" charset="0"/>
              <a:buChar char="•"/>
            </a:pPr>
            <a:r>
              <a:rPr lang="en-US" sz="1200" dirty="0"/>
              <a:t>Fill in appropriate fields to identify the origin of the request, product (and parts) reference,  target and stakes of the project.  	</a:t>
            </a:r>
          </a:p>
          <a:p>
            <a:pPr marL="301624" indent="-285750" algn="just">
              <a:buFont typeface="Arial" panose="020B0604020202020204" pitchFamily="34" charset="0"/>
              <a:buChar char="•"/>
            </a:pPr>
            <a:r>
              <a:rPr lang="en-US" sz="1200" dirty="0"/>
              <a:t>Fill in the text boxes as required to detail the Marketing and Engineering specifications for the product if needed</a:t>
            </a:r>
            <a:r>
              <a:rPr lang="en-US" sz="1400" dirty="0"/>
              <a:t>.</a:t>
            </a:r>
            <a:r>
              <a:rPr lang="en-US" dirty="0"/>
              <a:t>									</a:t>
            </a:r>
          </a:p>
          <a:p>
            <a:endParaRPr lang="en-US" dirty="0"/>
          </a:p>
        </p:txBody>
      </p:sp>
      <p:pic>
        <p:nvPicPr>
          <p:cNvPr id="4" name="Picture 3">
            <a:extLst>
              <a:ext uri="{FF2B5EF4-FFF2-40B4-BE49-F238E27FC236}">
                <a16:creationId xmlns:a16="http://schemas.microsoft.com/office/drawing/2014/main" id="{FA7C7BF6-5A88-465E-AF0A-9113C3EF3DC4}"/>
              </a:ext>
            </a:extLst>
          </p:cNvPr>
          <p:cNvPicPr>
            <a:picLocks noChangeAspect="1"/>
          </p:cNvPicPr>
          <p:nvPr/>
        </p:nvPicPr>
        <p:blipFill rotWithShape="1">
          <a:blip r:embed="rId2"/>
          <a:srcRect r="2296"/>
          <a:stretch/>
        </p:blipFill>
        <p:spPr>
          <a:xfrm>
            <a:off x="5014770" y="45300"/>
            <a:ext cx="4033980" cy="3039915"/>
          </a:xfrm>
          <a:prstGeom prst="rect">
            <a:avLst/>
          </a:prstGeom>
        </p:spPr>
      </p:pic>
      <p:pic>
        <p:nvPicPr>
          <p:cNvPr id="6" name="Picture 5">
            <a:extLst>
              <a:ext uri="{FF2B5EF4-FFF2-40B4-BE49-F238E27FC236}">
                <a16:creationId xmlns:a16="http://schemas.microsoft.com/office/drawing/2014/main" id="{122135DF-E5D7-4285-8789-0FDEDDFF7EE3}"/>
              </a:ext>
            </a:extLst>
          </p:cNvPr>
          <p:cNvPicPr>
            <a:picLocks noChangeAspect="1"/>
          </p:cNvPicPr>
          <p:nvPr/>
        </p:nvPicPr>
        <p:blipFill rotWithShape="1">
          <a:blip r:embed="rId3"/>
          <a:srcRect l="1" r="2295"/>
          <a:stretch/>
        </p:blipFill>
        <p:spPr>
          <a:xfrm>
            <a:off x="5014770" y="3094551"/>
            <a:ext cx="4033980" cy="2002543"/>
          </a:xfrm>
          <a:prstGeom prst="rect">
            <a:avLst/>
          </a:prstGeom>
        </p:spPr>
      </p:pic>
      <p:sp>
        <p:nvSpPr>
          <p:cNvPr id="8" name="Arrow: Pentagon 7">
            <a:extLst>
              <a:ext uri="{FF2B5EF4-FFF2-40B4-BE49-F238E27FC236}">
                <a16:creationId xmlns:a16="http://schemas.microsoft.com/office/drawing/2014/main" id="{518622E1-73C9-4E3E-B3E2-3DAF049AE0D3}"/>
              </a:ext>
            </a:extLst>
          </p:cNvPr>
          <p:cNvSpPr/>
          <p:nvPr/>
        </p:nvSpPr>
        <p:spPr>
          <a:xfrm>
            <a:off x="0" y="138836"/>
            <a:ext cx="3486150" cy="609600"/>
          </a:xfrm>
          <a:prstGeom prst="homePlat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b="1" dirty="0"/>
              <a:t>Request Content</a:t>
            </a:r>
          </a:p>
        </p:txBody>
      </p:sp>
    </p:spTree>
    <p:extLst>
      <p:ext uri="{BB962C8B-B14F-4D97-AF65-F5344CB8AC3E}">
        <p14:creationId xmlns:p14="http://schemas.microsoft.com/office/powerpoint/2010/main" val="4162462292"/>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85D1D7-DC64-4F28-A50F-1693547A8ACD}"/>
              </a:ext>
            </a:extLst>
          </p:cNvPr>
          <p:cNvSpPr>
            <a:spLocks noGrp="1"/>
          </p:cNvSpPr>
          <p:nvPr>
            <p:ph type="title"/>
          </p:nvPr>
        </p:nvSpPr>
        <p:spPr>
          <a:xfrm>
            <a:off x="258056" y="230188"/>
            <a:ext cx="8633531" cy="307777"/>
          </a:xfrm>
        </p:spPr>
        <p:txBody>
          <a:bodyPr/>
          <a:lstStyle/>
          <a:p>
            <a:r>
              <a:rPr lang="en-US" dirty="0"/>
              <a:t>4.3 Optional Templates: Issues and Action Log</a:t>
            </a:r>
          </a:p>
        </p:txBody>
      </p:sp>
      <p:sp>
        <p:nvSpPr>
          <p:cNvPr id="16" name="Text Placeholder 15">
            <a:extLst>
              <a:ext uri="{FF2B5EF4-FFF2-40B4-BE49-F238E27FC236}">
                <a16:creationId xmlns:a16="http://schemas.microsoft.com/office/drawing/2014/main" id="{14E812D4-7E26-436E-AAB5-C0310B08CC5A}"/>
              </a:ext>
            </a:extLst>
          </p:cNvPr>
          <p:cNvSpPr>
            <a:spLocks noGrp="1"/>
          </p:cNvSpPr>
          <p:nvPr>
            <p:ph type="body" idx="15"/>
          </p:nvPr>
        </p:nvSpPr>
        <p:spPr/>
        <p:txBody>
          <a:bodyPr/>
          <a:lstStyle/>
          <a:p>
            <a:r>
              <a:rPr lang="en-US" dirty="0"/>
              <a:t>Issues and Actions Log Table</a:t>
            </a:r>
          </a:p>
        </p:txBody>
      </p:sp>
      <p:sp>
        <p:nvSpPr>
          <p:cNvPr id="2" name="Slide Number Placeholder 1">
            <a:extLst>
              <a:ext uri="{FF2B5EF4-FFF2-40B4-BE49-F238E27FC236}">
                <a16:creationId xmlns:a16="http://schemas.microsoft.com/office/drawing/2014/main" id="{77290493-DCC0-4CA9-8719-C8683809FAFF}"/>
              </a:ext>
            </a:extLst>
          </p:cNvPr>
          <p:cNvSpPr>
            <a:spLocks noGrp="1"/>
          </p:cNvSpPr>
          <p:nvPr>
            <p:ph type="sldNum" sz="quarter" idx="4"/>
          </p:nvPr>
        </p:nvSpPr>
        <p:spPr/>
        <p:txBody>
          <a:bodyPr/>
          <a:lstStyle/>
          <a:p>
            <a:r>
              <a:rPr lang="en-US"/>
              <a:t>Page </a:t>
            </a:r>
            <a:fld id="{5A9C12DC-491F-9444-86A2-13AC5C62A2FC}" type="slidenum">
              <a:rPr lang="en-US" smtClean="0"/>
              <a:pPr/>
              <a:t>50</a:t>
            </a:fld>
            <a:endParaRPr lang="en-US" dirty="0"/>
          </a:p>
        </p:txBody>
      </p:sp>
      <p:sp>
        <p:nvSpPr>
          <p:cNvPr id="3" name="Footer Placeholder 2">
            <a:extLst>
              <a:ext uri="{FF2B5EF4-FFF2-40B4-BE49-F238E27FC236}">
                <a16:creationId xmlns:a16="http://schemas.microsoft.com/office/drawing/2014/main" id="{DC7CE307-5BE4-446B-BFB3-6AE16E51C59F}"/>
              </a:ext>
            </a:extLst>
          </p:cNvPr>
          <p:cNvSpPr>
            <a:spLocks noGrp="1"/>
          </p:cNvSpPr>
          <p:nvPr>
            <p:ph type="ftr" sz="quarter" idx="3"/>
          </p:nvPr>
        </p:nvSpPr>
        <p:spPr/>
        <p:txBody>
          <a:bodyPr/>
          <a:lstStyle/>
          <a:p>
            <a:r>
              <a:rPr lang="en-US"/>
              <a:t>Confidential Property of Schneider Electric |</a:t>
            </a:r>
            <a:endParaRPr lang="en-US" dirty="0"/>
          </a:p>
        </p:txBody>
      </p:sp>
      <p:graphicFrame>
        <p:nvGraphicFramePr>
          <p:cNvPr id="5" name="Table 4">
            <a:extLst>
              <a:ext uri="{FF2B5EF4-FFF2-40B4-BE49-F238E27FC236}">
                <a16:creationId xmlns:a16="http://schemas.microsoft.com/office/drawing/2014/main" id="{57B817F2-4502-4BEF-B689-00BA91AB9D1F}"/>
              </a:ext>
            </a:extLst>
          </p:cNvPr>
          <p:cNvGraphicFramePr>
            <a:graphicFrameLocks noGrp="1"/>
          </p:cNvGraphicFramePr>
          <p:nvPr>
            <p:extLst/>
          </p:nvPr>
        </p:nvGraphicFramePr>
        <p:xfrm>
          <a:off x="196641" y="2766441"/>
          <a:ext cx="6815833" cy="1933280"/>
        </p:xfrm>
        <a:graphic>
          <a:graphicData uri="http://schemas.openxmlformats.org/drawingml/2006/table">
            <a:tbl>
              <a:tblPr firstRow="1" bandRow="1">
                <a:tableStyleId>{5DA37D80-6434-44D0-A028-1B22A696006F}</a:tableStyleId>
              </a:tblPr>
              <a:tblGrid>
                <a:gridCol w="1214703">
                  <a:extLst>
                    <a:ext uri="{9D8B030D-6E8A-4147-A177-3AD203B41FA5}">
                      <a16:colId xmlns:a16="http://schemas.microsoft.com/office/drawing/2014/main" val="20000"/>
                    </a:ext>
                  </a:extLst>
                </a:gridCol>
                <a:gridCol w="5601130">
                  <a:extLst>
                    <a:ext uri="{9D8B030D-6E8A-4147-A177-3AD203B41FA5}">
                      <a16:colId xmlns:a16="http://schemas.microsoft.com/office/drawing/2014/main" val="20001"/>
                    </a:ext>
                  </a:extLst>
                </a:gridCol>
              </a:tblGrid>
              <a:tr h="207370">
                <a:tc>
                  <a:txBody>
                    <a:bodyPr/>
                    <a:lstStyle/>
                    <a:p>
                      <a:pPr algn="ctr"/>
                      <a:r>
                        <a:rPr lang="en-US" sz="900" dirty="0">
                          <a:solidFill>
                            <a:schemeClr val="bg1"/>
                          </a:solidFill>
                        </a:rPr>
                        <a:t>Column</a:t>
                      </a:r>
                    </a:p>
                  </a:txBody>
                  <a:tcPr marL="68337" marR="68337" marT="34168" marB="34168" anchor="ctr">
                    <a:solidFill>
                      <a:schemeClr val="accent6"/>
                    </a:solidFill>
                  </a:tcPr>
                </a:tc>
                <a:tc>
                  <a:txBody>
                    <a:bodyPr/>
                    <a:lstStyle/>
                    <a:p>
                      <a:pPr algn="ctr"/>
                      <a:r>
                        <a:rPr lang="en-US" sz="900" dirty="0">
                          <a:solidFill>
                            <a:schemeClr val="bg1"/>
                          </a:solidFill>
                        </a:rPr>
                        <a:t>Description</a:t>
                      </a:r>
                    </a:p>
                  </a:txBody>
                  <a:tcPr marL="68337" marR="68337" marT="34168" marB="34168" anchor="ctr">
                    <a:solidFill>
                      <a:schemeClr val="accent6"/>
                    </a:solidFill>
                  </a:tcPr>
                </a:tc>
                <a:extLst>
                  <a:ext uri="{0D108BD9-81ED-4DB2-BD59-A6C34878D82A}">
                    <a16:rowId xmlns:a16="http://schemas.microsoft.com/office/drawing/2014/main" val="10000"/>
                  </a:ext>
                </a:extLst>
              </a:tr>
              <a:tr h="232356">
                <a:tc>
                  <a:txBody>
                    <a:bodyPr/>
                    <a:lstStyle/>
                    <a:p>
                      <a:pPr algn="ctr"/>
                      <a:r>
                        <a:rPr lang="en-US" sz="900" dirty="0">
                          <a:solidFill>
                            <a:schemeClr val="tx1">
                              <a:lumMod val="75000"/>
                              <a:lumOff val="25000"/>
                            </a:schemeClr>
                          </a:solidFill>
                        </a:rPr>
                        <a:t>Origin / Due Date</a:t>
                      </a:r>
                    </a:p>
                  </a:txBody>
                  <a:tcPr marL="68337" marR="68337" marT="34168" marB="34168" anchor="ctr"/>
                </a:tc>
                <a:tc>
                  <a:txBody>
                    <a:bodyPr/>
                    <a:lstStyle/>
                    <a:p>
                      <a:pPr algn="l" fontAlgn="ctr"/>
                      <a:r>
                        <a:rPr lang="en-SG" sz="900" u="none" strike="noStrike" dirty="0">
                          <a:solidFill>
                            <a:schemeClr val="tx1">
                              <a:lumMod val="75000"/>
                              <a:lumOff val="25000"/>
                            </a:schemeClr>
                          </a:solidFill>
                        </a:rPr>
                        <a:t>Date that the Issue is being reported. As you should report</a:t>
                      </a:r>
                      <a:r>
                        <a:rPr lang="en-SG" sz="900" u="none" strike="noStrike" baseline="0" dirty="0">
                          <a:solidFill>
                            <a:schemeClr val="tx1">
                              <a:lumMod val="75000"/>
                              <a:lumOff val="25000"/>
                            </a:schemeClr>
                          </a:solidFill>
                        </a:rPr>
                        <a:t> an issue as soon as it happen, this date is the date that the issue/action has happened. The Due date is when the issue/action is expected to close.</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2"/>
                  </a:ext>
                </a:extLst>
              </a:tr>
              <a:tr h="207370">
                <a:tc>
                  <a:txBody>
                    <a:bodyPr/>
                    <a:lstStyle/>
                    <a:p>
                      <a:pPr algn="ctr"/>
                      <a:r>
                        <a:rPr lang="en-US" sz="900" dirty="0">
                          <a:solidFill>
                            <a:schemeClr val="tx1">
                              <a:lumMod val="75000"/>
                              <a:lumOff val="25000"/>
                            </a:schemeClr>
                          </a:solidFill>
                        </a:rPr>
                        <a:t>Closed Date</a:t>
                      </a:r>
                    </a:p>
                  </a:txBody>
                  <a:tcPr marL="68337" marR="68337" marT="34168" marB="34168" anchor="ctr"/>
                </a:tc>
                <a:tc>
                  <a:txBody>
                    <a:bodyPr/>
                    <a:lstStyle/>
                    <a:p>
                      <a:pPr algn="l" fontAlgn="ctr"/>
                      <a:r>
                        <a:rPr lang="en-SG" sz="900" u="none" strike="noStrike" dirty="0">
                          <a:solidFill>
                            <a:schemeClr val="tx1">
                              <a:lumMod val="75000"/>
                              <a:lumOff val="25000"/>
                            </a:schemeClr>
                          </a:solidFill>
                        </a:rPr>
                        <a:t>Date that the issue/action has been solved and closed.</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4"/>
                  </a:ext>
                </a:extLst>
              </a:tr>
              <a:tr h="207370">
                <a:tc>
                  <a:txBody>
                    <a:bodyPr/>
                    <a:lstStyle/>
                    <a:p>
                      <a:pPr algn="ctr"/>
                      <a:r>
                        <a:rPr lang="en-US" sz="900" dirty="0">
                          <a:solidFill>
                            <a:schemeClr val="tx1">
                              <a:lumMod val="75000"/>
                              <a:lumOff val="25000"/>
                            </a:schemeClr>
                          </a:solidFill>
                        </a:rPr>
                        <a:t>O/C</a:t>
                      </a:r>
                    </a:p>
                  </a:txBody>
                  <a:tcPr marL="68337" marR="68337" marT="34168" marB="34168" anchor="ctr"/>
                </a:tc>
                <a:tc>
                  <a:txBody>
                    <a:bodyPr/>
                    <a:lstStyle/>
                    <a:p>
                      <a:pPr algn="l" fontAlgn="ctr"/>
                      <a:r>
                        <a:rPr lang="en-SG" sz="900" u="none" strike="noStrike" dirty="0">
                          <a:solidFill>
                            <a:schemeClr val="tx1">
                              <a:lumMod val="75000"/>
                              <a:lumOff val="25000"/>
                            </a:schemeClr>
                          </a:solidFill>
                        </a:rPr>
                        <a:t>Insert the status of the issue/action: Open or Close. Entries</a:t>
                      </a:r>
                      <a:r>
                        <a:rPr lang="en-SG" sz="900" u="none" strike="noStrike" baseline="0" dirty="0">
                          <a:solidFill>
                            <a:schemeClr val="tx1">
                              <a:lumMod val="75000"/>
                              <a:lumOff val="25000"/>
                            </a:schemeClr>
                          </a:solidFill>
                        </a:rPr>
                        <a:t> without Closed date, cannot be closed.</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5"/>
                  </a:ext>
                </a:extLst>
              </a:tr>
              <a:tr h="207370">
                <a:tc>
                  <a:txBody>
                    <a:bodyPr/>
                    <a:lstStyle/>
                    <a:p>
                      <a:pPr algn="ctr"/>
                      <a:r>
                        <a:rPr lang="en-US" sz="900" dirty="0">
                          <a:solidFill>
                            <a:schemeClr val="tx1">
                              <a:lumMod val="75000"/>
                              <a:lumOff val="25000"/>
                            </a:schemeClr>
                          </a:solidFill>
                        </a:rPr>
                        <a:t>Reported (Y/N)?</a:t>
                      </a:r>
                      <a:endParaRPr lang="en-US" sz="900" b="1" dirty="0">
                        <a:solidFill>
                          <a:schemeClr val="tx1">
                            <a:lumMod val="75000"/>
                            <a:lumOff val="25000"/>
                          </a:schemeClr>
                        </a:solidFill>
                      </a:endParaRPr>
                    </a:p>
                  </a:txBody>
                  <a:tcPr marL="68337" marR="68337" marT="34168" marB="34168" anchor="ctr"/>
                </a:tc>
                <a:tc>
                  <a:txBody>
                    <a:bodyPr/>
                    <a:lstStyle/>
                    <a:p>
                      <a:pPr algn="l" fontAlgn="ctr"/>
                      <a:r>
                        <a:rPr lang="en-SG" sz="900" u="none" strike="noStrike" dirty="0">
                          <a:solidFill>
                            <a:schemeClr val="tx1">
                              <a:lumMod val="75000"/>
                              <a:lumOff val="25000"/>
                            </a:schemeClr>
                          </a:solidFill>
                        </a:rPr>
                        <a:t>Insert “Yes” if you want the issue to appear in the Project Charter and Status Report. Insert “No” if you don’t.</a:t>
                      </a:r>
                      <a:endParaRPr lang="en-SG" sz="900" b="1"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231528930"/>
                  </a:ext>
                </a:extLst>
              </a:tr>
              <a:tr h="207370">
                <a:tc>
                  <a:txBody>
                    <a:bodyPr/>
                    <a:lstStyle/>
                    <a:p>
                      <a:pPr algn="ctr"/>
                      <a:r>
                        <a:rPr lang="en-US" sz="800" dirty="0">
                          <a:solidFill>
                            <a:schemeClr val="tx1">
                              <a:lumMod val="75000"/>
                              <a:lumOff val="25000"/>
                            </a:schemeClr>
                          </a:solidFill>
                        </a:rPr>
                        <a:t>Assign Task to outlook</a:t>
                      </a:r>
                    </a:p>
                  </a:txBody>
                  <a:tcPr marL="68580" marR="68580" marT="34290" marB="34290" anchor="ctr"/>
                </a:tc>
                <a:tc>
                  <a:txBody>
                    <a:bodyPr/>
                    <a:lstStyle/>
                    <a:p>
                      <a:pPr algn="l" fontAlgn="ctr"/>
                      <a:r>
                        <a:rPr lang="en-SG" sz="800" b="0" i="0" u="none" strike="noStrike" dirty="0">
                          <a:solidFill>
                            <a:schemeClr val="tx1">
                              <a:lumMod val="75000"/>
                              <a:lumOff val="25000"/>
                            </a:schemeClr>
                          </a:solidFill>
                          <a:latin typeface="Arial"/>
                        </a:rPr>
                        <a:t>To assign the task to respected to owner, select ‘Y’. Make sure that the owner’s name or email address is correct.</a:t>
                      </a:r>
                    </a:p>
                  </a:txBody>
                  <a:tcPr marL="0" marR="0" marT="0" marB="0" anchor="ctr"/>
                </a:tc>
                <a:extLst>
                  <a:ext uri="{0D108BD9-81ED-4DB2-BD59-A6C34878D82A}">
                    <a16:rowId xmlns:a16="http://schemas.microsoft.com/office/drawing/2014/main" val="4037236612"/>
                  </a:ext>
                </a:extLst>
              </a:tr>
              <a:tr h="207370">
                <a:tc>
                  <a:txBody>
                    <a:bodyPr/>
                    <a:lstStyle/>
                    <a:p>
                      <a:pPr algn="ctr"/>
                      <a:r>
                        <a:rPr lang="en-US" sz="800" dirty="0">
                          <a:solidFill>
                            <a:schemeClr val="tx1">
                              <a:lumMod val="75000"/>
                              <a:lumOff val="25000"/>
                            </a:schemeClr>
                          </a:solidFill>
                        </a:rPr>
                        <a:t>History of Updates</a:t>
                      </a:r>
                    </a:p>
                  </a:txBody>
                  <a:tcPr marL="68580" marR="68580" marT="34290" marB="34290" anchor="ctr"/>
                </a:tc>
                <a:tc>
                  <a:txBody>
                    <a:bodyPr/>
                    <a:lstStyle/>
                    <a:p>
                      <a:pPr algn="l" fontAlgn="ctr"/>
                      <a:r>
                        <a:rPr lang="en-SG" sz="800" b="0" i="0" u="none" strike="noStrike" dirty="0">
                          <a:solidFill>
                            <a:schemeClr val="tx1">
                              <a:lumMod val="75000"/>
                              <a:lumOff val="25000"/>
                            </a:schemeClr>
                          </a:solidFill>
                          <a:latin typeface="Arial"/>
                        </a:rPr>
                        <a:t>It shows the history of all of the updates that were inserted and archived. Click the button Archive Updates in order to view.</a:t>
                      </a:r>
                    </a:p>
                  </a:txBody>
                  <a:tcPr marL="0" marR="0" marT="0" marB="0" anchor="ctr"/>
                </a:tc>
                <a:extLst>
                  <a:ext uri="{0D108BD9-81ED-4DB2-BD59-A6C34878D82A}">
                    <a16:rowId xmlns:a16="http://schemas.microsoft.com/office/drawing/2014/main" val="3441958329"/>
                  </a:ext>
                </a:extLst>
              </a:tr>
              <a:tr h="207370">
                <a:tc>
                  <a:txBody>
                    <a:bodyPr/>
                    <a:lstStyle/>
                    <a:p>
                      <a:pPr algn="ctr"/>
                      <a:r>
                        <a:rPr lang="en-US" sz="900" dirty="0">
                          <a:solidFill>
                            <a:schemeClr val="tx1">
                              <a:lumMod val="75000"/>
                              <a:lumOff val="25000"/>
                            </a:schemeClr>
                          </a:solidFill>
                        </a:rPr>
                        <a:t>Input</a:t>
                      </a:r>
                    </a:p>
                  </a:txBody>
                  <a:tcPr marL="68337" marR="68337" marT="34168" marB="34168" anchor="ctr"/>
                </a:tc>
                <a:tc>
                  <a:txBody>
                    <a:bodyPr/>
                    <a:lstStyle/>
                    <a:p>
                      <a:pPr algn="l" fontAlgn="ctr"/>
                      <a:r>
                        <a:rPr lang="en-SG" sz="900" u="none" strike="noStrike" dirty="0">
                          <a:solidFill>
                            <a:schemeClr val="tx1">
                              <a:lumMod val="75000"/>
                              <a:lumOff val="25000"/>
                            </a:schemeClr>
                          </a:solidFill>
                        </a:rPr>
                        <a:t>Data needed to realize the action/issue?</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7"/>
                  </a:ext>
                </a:extLst>
              </a:tr>
              <a:tr h="207370">
                <a:tc>
                  <a:txBody>
                    <a:bodyPr/>
                    <a:lstStyle/>
                    <a:p>
                      <a:pPr algn="ctr"/>
                      <a:r>
                        <a:rPr lang="en-US" sz="900" dirty="0">
                          <a:solidFill>
                            <a:schemeClr val="tx1">
                              <a:lumMod val="75000"/>
                              <a:lumOff val="25000"/>
                            </a:schemeClr>
                          </a:solidFill>
                        </a:rPr>
                        <a:t>Input Responsible</a:t>
                      </a:r>
                    </a:p>
                  </a:txBody>
                  <a:tcPr marL="68337" marR="68337" marT="34168" marB="34168" anchor="ctr"/>
                </a:tc>
                <a:tc>
                  <a:txBody>
                    <a:bodyPr/>
                    <a:lstStyle/>
                    <a:p>
                      <a:pPr algn="l" fontAlgn="ctr"/>
                      <a:r>
                        <a:rPr lang="en-SG" sz="900" u="none" strike="noStrike" dirty="0">
                          <a:solidFill>
                            <a:schemeClr val="tx1">
                              <a:lumMod val="75000"/>
                              <a:lumOff val="25000"/>
                            </a:schemeClr>
                          </a:solidFill>
                        </a:rPr>
                        <a:t>Who informed</a:t>
                      </a:r>
                      <a:r>
                        <a:rPr lang="en-SG" sz="900" u="none" strike="noStrike" baseline="0" dirty="0">
                          <a:solidFill>
                            <a:schemeClr val="tx1">
                              <a:lumMod val="75000"/>
                              <a:lumOff val="25000"/>
                            </a:schemeClr>
                          </a:solidFill>
                        </a:rPr>
                        <a:t> us about</a:t>
                      </a:r>
                      <a:r>
                        <a:rPr lang="en-SG" sz="900" u="none" strike="noStrike" dirty="0">
                          <a:solidFill>
                            <a:schemeClr val="tx1">
                              <a:lumMod val="75000"/>
                              <a:lumOff val="25000"/>
                            </a:schemeClr>
                          </a:solidFill>
                        </a:rPr>
                        <a:t> the action/issue?</a:t>
                      </a:r>
                      <a:endParaRPr lang="en-SG" sz="900" b="0" i="0" u="none" strike="noStrike" dirty="0">
                        <a:solidFill>
                          <a:schemeClr val="tx1">
                            <a:lumMod val="75000"/>
                            <a:lumOff val="25000"/>
                          </a:schemeClr>
                        </a:solidFill>
                        <a:latin typeface="Arial"/>
                      </a:endParaRPr>
                    </a:p>
                  </a:txBody>
                  <a:tcPr marL="0" marR="0" marT="0" marB="0" anchor="ctr"/>
                </a:tc>
                <a:extLst>
                  <a:ext uri="{0D108BD9-81ED-4DB2-BD59-A6C34878D82A}">
                    <a16:rowId xmlns:a16="http://schemas.microsoft.com/office/drawing/2014/main" val="10008"/>
                  </a:ext>
                </a:extLst>
              </a:tr>
            </a:tbl>
          </a:graphicData>
        </a:graphic>
      </p:graphicFrame>
      <p:sp>
        <p:nvSpPr>
          <p:cNvPr id="7" name="Rounded Rectangle 30">
            <a:extLst>
              <a:ext uri="{FF2B5EF4-FFF2-40B4-BE49-F238E27FC236}">
                <a16:creationId xmlns:a16="http://schemas.microsoft.com/office/drawing/2014/main" id="{1DDAD0E5-0A8C-4D2C-A756-0360C1427F45}"/>
              </a:ext>
            </a:extLst>
          </p:cNvPr>
          <p:cNvSpPr/>
          <p:nvPr/>
        </p:nvSpPr>
        <p:spPr bwMode="auto">
          <a:xfrm>
            <a:off x="7257021" y="3764687"/>
            <a:ext cx="1781316" cy="711039"/>
          </a:xfrm>
          <a:prstGeom prst="roundRect">
            <a:avLst/>
          </a:prstGeom>
          <a:solidFill>
            <a:schemeClr val="accent6"/>
          </a:solid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a:r>
              <a:rPr lang="en-SG" sz="825" b="1" u="sng" dirty="0">
                <a:solidFill>
                  <a:schemeClr val="bg1"/>
                </a:solidFill>
              </a:rPr>
              <a:t>Input Example</a:t>
            </a:r>
          </a:p>
          <a:p>
            <a:pPr algn="ctr"/>
            <a:r>
              <a:rPr lang="en-SG" sz="825" b="1" dirty="0">
                <a:solidFill>
                  <a:schemeClr val="bg1"/>
                </a:solidFill>
              </a:rPr>
              <a:t>Action: measure on time delivery</a:t>
            </a:r>
          </a:p>
          <a:p>
            <a:pPr algn="ctr"/>
            <a:r>
              <a:rPr lang="en-US" sz="825" b="1" dirty="0">
                <a:solidFill>
                  <a:schemeClr val="bg1"/>
                </a:solidFill>
              </a:rPr>
              <a:t>Input: # of deliveries/daily</a:t>
            </a:r>
          </a:p>
          <a:p>
            <a:pPr algn="ctr"/>
            <a:r>
              <a:rPr lang="en-US" sz="825" b="1" dirty="0">
                <a:solidFill>
                  <a:schemeClr val="bg1"/>
                </a:solidFill>
              </a:rPr>
              <a:t>Input responsible: outbound transportation manager</a:t>
            </a:r>
          </a:p>
        </p:txBody>
      </p:sp>
      <p:pic>
        <p:nvPicPr>
          <p:cNvPr id="9" name="Picture 8" descr="2r.png">
            <a:extLst>
              <a:ext uri="{FF2B5EF4-FFF2-40B4-BE49-F238E27FC236}">
                <a16:creationId xmlns:a16="http://schemas.microsoft.com/office/drawing/2014/main" id="{C17DF646-25ED-414F-994F-F749E0415D4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771271">
            <a:off x="7187310" y="3639087"/>
            <a:ext cx="418940" cy="392742"/>
          </a:xfrm>
          <a:prstGeom prst="rect">
            <a:avLst/>
          </a:prstGeom>
        </p:spPr>
      </p:pic>
      <p:pic>
        <p:nvPicPr>
          <p:cNvPr id="18" name="Picture 17">
            <a:extLst>
              <a:ext uri="{FF2B5EF4-FFF2-40B4-BE49-F238E27FC236}">
                <a16:creationId xmlns:a16="http://schemas.microsoft.com/office/drawing/2014/main" id="{D91B5B7D-0842-48A4-96A1-69A0D7E679F7}"/>
              </a:ext>
            </a:extLst>
          </p:cNvPr>
          <p:cNvPicPr>
            <a:picLocks noChangeAspect="1"/>
          </p:cNvPicPr>
          <p:nvPr/>
        </p:nvPicPr>
        <p:blipFill>
          <a:blip r:embed="rId3"/>
          <a:stretch>
            <a:fillRect/>
          </a:stretch>
        </p:blipFill>
        <p:spPr>
          <a:xfrm>
            <a:off x="228171" y="1160693"/>
            <a:ext cx="5184657" cy="1501154"/>
          </a:xfrm>
          <a:prstGeom prst="rect">
            <a:avLst/>
          </a:prstGeom>
        </p:spPr>
      </p:pic>
      <p:pic>
        <p:nvPicPr>
          <p:cNvPr id="19" name="Picture 18">
            <a:extLst>
              <a:ext uri="{FF2B5EF4-FFF2-40B4-BE49-F238E27FC236}">
                <a16:creationId xmlns:a16="http://schemas.microsoft.com/office/drawing/2014/main" id="{9294A248-BD80-436D-8FB2-D75F3470B5D4}"/>
              </a:ext>
            </a:extLst>
          </p:cNvPr>
          <p:cNvPicPr>
            <a:picLocks noChangeAspect="1"/>
          </p:cNvPicPr>
          <p:nvPr/>
        </p:nvPicPr>
        <p:blipFill>
          <a:blip r:embed="rId4"/>
          <a:stretch>
            <a:fillRect/>
          </a:stretch>
        </p:blipFill>
        <p:spPr>
          <a:xfrm>
            <a:off x="196641" y="774212"/>
            <a:ext cx="4501484" cy="331107"/>
          </a:xfrm>
          <a:prstGeom prst="rect">
            <a:avLst/>
          </a:prstGeom>
        </p:spPr>
      </p:pic>
      <p:pic>
        <p:nvPicPr>
          <p:cNvPr id="21" name="Picture 20">
            <a:extLst>
              <a:ext uri="{FF2B5EF4-FFF2-40B4-BE49-F238E27FC236}">
                <a16:creationId xmlns:a16="http://schemas.microsoft.com/office/drawing/2014/main" id="{B5DC08BC-F472-4000-B96C-35C0AECFAC60}"/>
              </a:ext>
            </a:extLst>
          </p:cNvPr>
          <p:cNvPicPr>
            <a:picLocks noChangeAspect="1"/>
          </p:cNvPicPr>
          <p:nvPr/>
        </p:nvPicPr>
        <p:blipFill>
          <a:blip r:embed="rId5"/>
          <a:stretch>
            <a:fillRect/>
          </a:stretch>
        </p:blipFill>
        <p:spPr>
          <a:xfrm>
            <a:off x="4624531" y="768672"/>
            <a:ext cx="3557441" cy="311548"/>
          </a:xfrm>
          <a:prstGeom prst="rect">
            <a:avLst/>
          </a:prstGeom>
        </p:spPr>
      </p:pic>
      <p:sp>
        <p:nvSpPr>
          <p:cNvPr id="23" name="TextBox 22">
            <a:extLst>
              <a:ext uri="{FF2B5EF4-FFF2-40B4-BE49-F238E27FC236}">
                <a16:creationId xmlns:a16="http://schemas.microsoft.com/office/drawing/2014/main" id="{97543F27-2671-435E-9D9C-F76D45C49FDF}"/>
              </a:ext>
            </a:extLst>
          </p:cNvPr>
          <p:cNvSpPr txBox="1"/>
          <p:nvPr/>
        </p:nvSpPr>
        <p:spPr>
          <a:xfrm>
            <a:off x="5850132" y="1673761"/>
            <a:ext cx="3093295" cy="230832"/>
          </a:xfrm>
          <a:prstGeom prst="rect">
            <a:avLst/>
          </a:prstGeom>
          <a:solidFill>
            <a:schemeClr val="accent2">
              <a:lumMod val="20000"/>
              <a:lumOff val="80000"/>
            </a:schemeClr>
          </a:solidFill>
          <a:ln w="28575">
            <a:solidFill>
              <a:schemeClr val="accent2">
                <a:lumMod val="20000"/>
                <a:lumOff val="80000"/>
              </a:schemeClr>
            </a:solidFill>
          </a:ln>
        </p:spPr>
        <p:txBody>
          <a:bodyPr wrap="square" rtlCol="0">
            <a:spAutoFit/>
          </a:bodyPr>
          <a:lstStyle/>
          <a:p>
            <a:pPr algn="ctr" defTabSz="685800"/>
            <a:r>
              <a:rPr lang="en-US" sz="900" dirty="0">
                <a:solidFill>
                  <a:schemeClr val="tx1">
                    <a:lumMod val="75000"/>
                    <a:lumOff val="25000"/>
                  </a:schemeClr>
                </a:solidFill>
                <a:latin typeface="Arial"/>
              </a:rPr>
              <a:t>Click the expand button to view the optional fields</a:t>
            </a:r>
          </a:p>
        </p:txBody>
      </p:sp>
      <p:sp>
        <p:nvSpPr>
          <p:cNvPr id="24" name="Oval 23">
            <a:extLst>
              <a:ext uri="{FF2B5EF4-FFF2-40B4-BE49-F238E27FC236}">
                <a16:creationId xmlns:a16="http://schemas.microsoft.com/office/drawing/2014/main" id="{08F1152E-F69B-4E6F-9F82-178813F6F4A5}"/>
              </a:ext>
            </a:extLst>
          </p:cNvPr>
          <p:cNvSpPr/>
          <p:nvPr/>
        </p:nvSpPr>
        <p:spPr>
          <a:xfrm>
            <a:off x="4379551" y="84118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sp>
        <p:nvSpPr>
          <p:cNvPr id="25" name="Oval 24">
            <a:extLst>
              <a:ext uri="{FF2B5EF4-FFF2-40B4-BE49-F238E27FC236}">
                <a16:creationId xmlns:a16="http://schemas.microsoft.com/office/drawing/2014/main" id="{77597896-B5B7-493D-8D7E-A584C48AEFD6}"/>
              </a:ext>
            </a:extLst>
          </p:cNvPr>
          <p:cNvSpPr/>
          <p:nvPr/>
        </p:nvSpPr>
        <p:spPr>
          <a:xfrm>
            <a:off x="3155096" y="855258"/>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26" name="TextBox 25">
            <a:extLst>
              <a:ext uri="{FF2B5EF4-FFF2-40B4-BE49-F238E27FC236}">
                <a16:creationId xmlns:a16="http://schemas.microsoft.com/office/drawing/2014/main" id="{FAE5E057-D6AA-470C-93C2-41D8CB232B08}"/>
              </a:ext>
            </a:extLst>
          </p:cNvPr>
          <p:cNvSpPr txBox="1"/>
          <p:nvPr/>
        </p:nvSpPr>
        <p:spPr>
          <a:xfrm>
            <a:off x="5850133" y="1154772"/>
            <a:ext cx="3093294" cy="369332"/>
          </a:xfrm>
          <a:prstGeom prst="rect">
            <a:avLst/>
          </a:prstGeom>
          <a:solidFill>
            <a:schemeClr val="accent2">
              <a:lumMod val="20000"/>
              <a:lumOff val="80000"/>
            </a:schemeClr>
          </a:solidFill>
          <a:ln w="28575">
            <a:solidFill>
              <a:schemeClr val="accent2">
                <a:lumMod val="20000"/>
                <a:lumOff val="80000"/>
              </a:schemeClr>
            </a:solidFill>
          </a:ln>
        </p:spPr>
        <p:txBody>
          <a:bodyPr wrap="square" rtlCol="0">
            <a:spAutoFit/>
          </a:bodyPr>
          <a:lstStyle/>
          <a:p>
            <a:pPr algn="ctr" defTabSz="685800"/>
            <a:r>
              <a:rPr lang="en-US" sz="900" dirty="0">
                <a:solidFill>
                  <a:schemeClr val="tx1">
                    <a:lumMod val="75000"/>
                    <a:lumOff val="25000"/>
                  </a:schemeClr>
                </a:solidFill>
                <a:latin typeface="Arial"/>
              </a:rPr>
              <a:t>Select “Y” to automatically synchronize the issues and actions with the Status Report.</a:t>
            </a:r>
          </a:p>
        </p:txBody>
      </p:sp>
      <p:sp>
        <p:nvSpPr>
          <p:cNvPr id="27" name="Oval 26">
            <a:extLst>
              <a:ext uri="{FF2B5EF4-FFF2-40B4-BE49-F238E27FC236}">
                <a16:creationId xmlns:a16="http://schemas.microsoft.com/office/drawing/2014/main" id="{A7B35D94-866D-4B78-AE1F-916DBDAE60A3}"/>
              </a:ext>
            </a:extLst>
          </p:cNvPr>
          <p:cNvSpPr/>
          <p:nvPr/>
        </p:nvSpPr>
        <p:spPr>
          <a:xfrm>
            <a:off x="5690383" y="1665964"/>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a:t>
            </a:r>
          </a:p>
        </p:txBody>
      </p:sp>
      <p:sp>
        <p:nvSpPr>
          <p:cNvPr id="28" name="Oval 27">
            <a:extLst>
              <a:ext uri="{FF2B5EF4-FFF2-40B4-BE49-F238E27FC236}">
                <a16:creationId xmlns:a16="http://schemas.microsoft.com/office/drawing/2014/main" id="{AFBA6D51-88CE-4969-A8B3-F4AF400B1B54}"/>
              </a:ext>
            </a:extLst>
          </p:cNvPr>
          <p:cNvSpPr/>
          <p:nvPr/>
        </p:nvSpPr>
        <p:spPr>
          <a:xfrm>
            <a:off x="5690384" y="1192390"/>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a:t>
            </a:r>
          </a:p>
        </p:txBody>
      </p:sp>
      <p:sp>
        <p:nvSpPr>
          <p:cNvPr id="29" name="TextBox 28">
            <a:extLst>
              <a:ext uri="{FF2B5EF4-FFF2-40B4-BE49-F238E27FC236}">
                <a16:creationId xmlns:a16="http://schemas.microsoft.com/office/drawing/2014/main" id="{E0748F4B-31F4-4D7C-930A-1A33DF4A2D0E}"/>
              </a:ext>
            </a:extLst>
          </p:cNvPr>
          <p:cNvSpPr txBox="1"/>
          <p:nvPr/>
        </p:nvSpPr>
        <p:spPr>
          <a:xfrm>
            <a:off x="5850133" y="2088508"/>
            <a:ext cx="3093295" cy="507831"/>
          </a:xfrm>
          <a:prstGeom prst="rect">
            <a:avLst/>
          </a:prstGeom>
          <a:solidFill>
            <a:schemeClr val="accent2">
              <a:lumMod val="20000"/>
              <a:lumOff val="80000"/>
            </a:schemeClr>
          </a:solidFill>
          <a:ln w="28575">
            <a:solidFill>
              <a:schemeClr val="accent2">
                <a:lumMod val="20000"/>
                <a:lumOff val="80000"/>
              </a:schemeClr>
            </a:solidFill>
          </a:ln>
        </p:spPr>
        <p:txBody>
          <a:bodyPr wrap="square" rtlCol="0">
            <a:spAutoFit/>
          </a:bodyPr>
          <a:lstStyle/>
          <a:p>
            <a:pPr algn="ctr" defTabSz="685800"/>
            <a:r>
              <a:rPr lang="en-US" sz="900" dirty="0">
                <a:solidFill>
                  <a:schemeClr val="tx1">
                    <a:lumMod val="75000"/>
                    <a:lumOff val="25000"/>
                  </a:schemeClr>
                </a:solidFill>
                <a:latin typeface="Arial"/>
              </a:rPr>
              <a:t>Click the “Assign Tasks to Outlook” button in order to assign the selected tasks to the specified resource on Outlook</a:t>
            </a:r>
          </a:p>
        </p:txBody>
      </p:sp>
      <p:sp>
        <p:nvSpPr>
          <p:cNvPr id="30" name="Oval 29">
            <a:extLst>
              <a:ext uri="{FF2B5EF4-FFF2-40B4-BE49-F238E27FC236}">
                <a16:creationId xmlns:a16="http://schemas.microsoft.com/office/drawing/2014/main" id="{DBDD49AC-2A18-434B-9C31-24652BFAC333}"/>
              </a:ext>
            </a:extLst>
          </p:cNvPr>
          <p:cNvSpPr/>
          <p:nvPr/>
        </p:nvSpPr>
        <p:spPr>
          <a:xfrm>
            <a:off x="5690384" y="2080711"/>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sp>
        <p:nvSpPr>
          <p:cNvPr id="31" name="Oval 30">
            <a:extLst>
              <a:ext uri="{FF2B5EF4-FFF2-40B4-BE49-F238E27FC236}">
                <a16:creationId xmlns:a16="http://schemas.microsoft.com/office/drawing/2014/main" id="{2C3E7AE1-4C1D-4142-ACA5-97A3E96DD337}"/>
              </a:ext>
            </a:extLst>
          </p:cNvPr>
          <p:cNvSpPr/>
          <p:nvPr/>
        </p:nvSpPr>
        <p:spPr>
          <a:xfrm>
            <a:off x="6641571" y="860492"/>
            <a:ext cx="195269" cy="19526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a:t>
            </a:r>
          </a:p>
        </p:txBody>
      </p:sp>
      <p:pic>
        <p:nvPicPr>
          <p:cNvPr id="22" name="Graphic 21" descr="Share">
            <a:hlinkClick r:id="rId6" action="ppaction://hlinksldjump"/>
            <a:extLst>
              <a:ext uri="{FF2B5EF4-FFF2-40B4-BE49-F238E27FC236}">
                <a16:creationId xmlns:a16="http://schemas.microsoft.com/office/drawing/2014/main" id="{BAFFD979-374B-45EA-9841-7D1A7F02D5E5}"/>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2164914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7F4B8-EB99-4D05-B139-A7C21D04ED6D}"/>
              </a:ext>
            </a:extLst>
          </p:cNvPr>
          <p:cNvPicPr>
            <a:picLocks noChangeAspect="1"/>
          </p:cNvPicPr>
          <p:nvPr/>
        </p:nvPicPr>
        <p:blipFill>
          <a:blip r:embed="rId2"/>
          <a:stretch>
            <a:fillRect/>
          </a:stretch>
        </p:blipFill>
        <p:spPr>
          <a:xfrm>
            <a:off x="627445" y="1300279"/>
            <a:ext cx="5516180" cy="1573651"/>
          </a:xfrm>
          <a:prstGeom prst="rect">
            <a:avLst/>
          </a:prstGeom>
        </p:spPr>
      </p:pic>
      <p:sp>
        <p:nvSpPr>
          <p:cNvPr id="2" name="Title 1"/>
          <p:cNvSpPr>
            <a:spLocks noGrp="1"/>
          </p:cNvSpPr>
          <p:nvPr>
            <p:ph type="title"/>
          </p:nvPr>
        </p:nvSpPr>
        <p:spPr/>
        <p:txBody>
          <a:bodyPr/>
          <a:lstStyle/>
          <a:p>
            <a:r>
              <a:rPr lang="en-US" dirty="0"/>
              <a:t>4.3 Optional Templates: Issues and Action Log</a:t>
            </a:r>
            <a:endParaRPr lang="en-SG" dirty="0"/>
          </a:p>
        </p:txBody>
      </p:sp>
      <p:sp>
        <p:nvSpPr>
          <p:cNvPr id="8" name="Text Placeholder 7">
            <a:extLst>
              <a:ext uri="{FF2B5EF4-FFF2-40B4-BE49-F238E27FC236}">
                <a16:creationId xmlns:a16="http://schemas.microsoft.com/office/drawing/2014/main" id="{F9C518B0-AAB9-4551-8D51-E2E37E1F4516}"/>
              </a:ext>
            </a:extLst>
          </p:cNvPr>
          <p:cNvSpPr>
            <a:spLocks noGrp="1"/>
          </p:cNvSpPr>
          <p:nvPr>
            <p:ph type="body" idx="15"/>
          </p:nvPr>
        </p:nvSpPr>
        <p:spPr/>
        <p:txBody>
          <a:bodyPr/>
          <a:lstStyle/>
          <a:p>
            <a:r>
              <a:rPr lang="en-US" dirty="0"/>
              <a:t>Archive Updates</a:t>
            </a:r>
          </a:p>
        </p:txBody>
      </p:sp>
      <p:sp>
        <p:nvSpPr>
          <p:cNvPr id="6" name="Slide Number Placeholder 5"/>
          <p:cNvSpPr>
            <a:spLocks noGrp="1"/>
          </p:cNvSpPr>
          <p:nvPr>
            <p:ph type="sldNum" sz="quarter" idx="4"/>
          </p:nvPr>
        </p:nvSpPr>
        <p:spPr/>
        <p:txBody>
          <a:bodyPr/>
          <a:lstStyle/>
          <a:p>
            <a:r>
              <a:rPr lang="en-US"/>
              <a:t>Page </a:t>
            </a:r>
            <a:fld id="{5A9C12DC-491F-9444-86A2-13AC5C62A2FC}" type="slidenum">
              <a:rPr lang="en-US" smtClean="0"/>
              <a:pPr/>
              <a:t>51</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20" name="TextBox 19"/>
          <p:cNvSpPr txBox="1"/>
          <p:nvPr/>
        </p:nvSpPr>
        <p:spPr>
          <a:xfrm>
            <a:off x="258056" y="850149"/>
            <a:ext cx="8639174" cy="246221"/>
          </a:xfrm>
          <a:prstGeom prst="rect">
            <a:avLst/>
          </a:prstGeom>
          <a:solidFill>
            <a:schemeClr val="accent2">
              <a:lumMod val="20000"/>
              <a:lumOff val="80000"/>
            </a:schemeClr>
          </a:solidFill>
          <a:ln>
            <a:solidFill>
              <a:schemeClr val="accent2">
                <a:lumMod val="20000"/>
                <a:lumOff val="80000"/>
              </a:schemeClr>
            </a:solidFill>
          </a:ln>
        </p:spPr>
        <p:txBody>
          <a:bodyPr wrap="square" rtlCol="0">
            <a:spAutoFit/>
          </a:bodyPr>
          <a:lstStyle/>
          <a:p>
            <a:r>
              <a:rPr lang="en-SG" sz="1000" dirty="0">
                <a:solidFill>
                  <a:schemeClr val="tx1">
                    <a:lumMod val="65000"/>
                    <a:lumOff val="35000"/>
                  </a:schemeClr>
                </a:solidFill>
              </a:rPr>
              <a:t>The Actions/Updates can be saved in the History of Updates in order to track the action’s progress</a:t>
            </a:r>
          </a:p>
        </p:txBody>
      </p:sp>
      <p:sp>
        <p:nvSpPr>
          <p:cNvPr id="21" name="Oval 20"/>
          <p:cNvSpPr/>
          <p:nvPr/>
        </p:nvSpPr>
        <p:spPr>
          <a:xfrm>
            <a:off x="1309775" y="1994049"/>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1</a:t>
            </a:r>
          </a:p>
        </p:txBody>
      </p:sp>
      <p:sp>
        <p:nvSpPr>
          <p:cNvPr id="22" name="Oval 21"/>
          <p:cNvSpPr/>
          <p:nvPr/>
        </p:nvSpPr>
        <p:spPr>
          <a:xfrm>
            <a:off x="2406746" y="1253488"/>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2</a:t>
            </a:r>
          </a:p>
        </p:txBody>
      </p:sp>
      <p:sp>
        <p:nvSpPr>
          <p:cNvPr id="23" name="TextBox 22"/>
          <p:cNvSpPr txBox="1"/>
          <p:nvPr/>
        </p:nvSpPr>
        <p:spPr>
          <a:xfrm>
            <a:off x="449222" y="3167389"/>
            <a:ext cx="3376941" cy="276999"/>
          </a:xfrm>
          <a:prstGeom prst="rect">
            <a:avLst/>
          </a:prstGeom>
          <a:solidFill>
            <a:schemeClr val="bg1"/>
          </a:solidFill>
          <a:ln>
            <a:solidFill>
              <a:schemeClr val="bg1"/>
            </a:solidFill>
          </a:ln>
        </p:spPr>
        <p:txBody>
          <a:bodyPr wrap="square" rtlCol="0">
            <a:spAutoFit/>
          </a:bodyPr>
          <a:lstStyle/>
          <a:p>
            <a:r>
              <a:rPr lang="en-SG" sz="1200" b="1" dirty="0">
                <a:solidFill>
                  <a:schemeClr val="accent6"/>
                </a:solidFill>
              </a:rPr>
              <a:t>How to do it?</a:t>
            </a:r>
          </a:p>
        </p:txBody>
      </p:sp>
      <p:sp>
        <p:nvSpPr>
          <p:cNvPr id="29" name="Rectangle 28"/>
          <p:cNvSpPr/>
          <p:nvPr/>
        </p:nvSpPr>
        <p:spPr>
          <a:xfrm>
            <a:off x="755124" y="4334164"/>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pPr algn="ctr"/>
            <a:r>
              <a:rPr lang="en-SG" sz="900" dirty="0">
                <a:solidFill>
                  <a:schemeClr val="tx1">
                    <a:lumMod val="65000"/>
                    <a:lumOff val="35000"/>
                  </a:schemeClr>
                </a:solidFill>
              </a:rPr>
              <a:t>The updates will move to history of Updates column</a:t>
            </a:r>
            <a:endParaRPr lang="en-US" sz="900" dirty="0">
              <a:solidFill>
                <a:schemeClr val="tx1">
                  <a:lumMod val="65000"/>
                  <a:lumOff val="35000"/>
                </a:schemeClr>
              </a:solidFill>
            </a:endParaRPr>
          </a:p>
        </p:txBody>
      </p:sp>
      <p:sp>
        <p:nvSpPr>
          <p:cNvPr id="26" name="Oval 25">
            <a:extLst>
              <a:ext uri="{FF2B5EF4-FFF2-40B4-BE49-F238E27FC236}">
                <a16:creationId xmlns:a16="http://schemas.microsoft.com/office/drawing/2014/main" id="{6AD4B91C-ACD1-4370-BB25-A5B97D1876BA}"/>
              </a:ext>
            </a:extLst>
          </p:cNvPr>
          <p:cNvSpPr/>
          <p:nvPr/>
        </p:nvSpPr>
        <p:spPr>
          <a:xfrm>
            <a:off x="4730846" y="2019156"/>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3</a:t>
            </a:r>
          </a:p>
        </p:txBody>
      </p:sp>
      <p:sp>
        <p:nvSpPr>
          <p:cNvPr id="30" name="Rectangle 29">
            <a:extLst>
              <a:ext uri="{FF2B5EF4-FFF2-40B4-BE49-F238E27FC236}">
                <a16:creationId xmlns:a16="http://schemas.microsoft.com/office/drawing/2014/main" id="{F19CB968-3283-41A1-8DBD-7453F2674633}"/>
              </a:ext>
            </a:extLst>
          </p:cNvPr>
          <p:cNvSpPr/>
          <p:nvPr/>
        </p:nvSpPr>
        <p:spPr>
          <a:xfrm>
            <a:off x="755124" y="3567700"/>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pPr algn="ctr"/>
            <a:r>
              <a:rPr lang="en-SG" sz="900" dirty="0">
                <a:solidFill>
                  <a:schemeClr val="tx1">
                    <a:lumMod val="65000"/>
                    <a:lumOff val="35000"/>
                  </a:schemeClr>
                </a:solidFill>
              </a:rPr>
              <a:t>Fill up the Updates</a:t>
            </a:r>
            <a:endParaRPr lang="en-US" sz="900" dirty="0">
              <a:solidFill>
                <a:schemeClr val="tx1">
                  <a:lumMod val="65000"/>
                  <a:lumOff val="35000"/>
                </a:schemeClr>
              </a:solidFill>
            </a:endParaRPr>
          </a:p>
        </p:txBody>
      </p:sp>
      <p:sp>
        <p:nvSpPr>
          <p:cNvPr id="31" name="Rectangle 30">
            <a:extLst>
              <a:ext uri="{FF2B5EF4-FFF2-40B4-BE49-F238E27FC236}">
                <a16:creationId xmlns:a16="http://schemas.microsoft.com/office/drawing/2014/main" id="{8A21FA99-43DA-484B-8428-E2895DA30190}"/>
              </a:ext>
            </a:extLst>
          </p:cNvPr>
          <p:cNvSpPr/>
          <p:nvPr/>
        </p:nvSpPr>
        <p:spPr>
          <a:xfrm>
            <a:off x="755124" y="3950932"/>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pPr algn="ctr"/>
            <a:r>
              <a:rPr lang="en-SG" sz="900" dirty="0">
                <a:solidFill>
                  <a:schemeClr val="tx1">
                    <a:lumMod val="65000"/>
                    <a:lumOff val="35000"/>
                  </a:schemeClr>
                </a:solidFill>
              </a:rPr>
              <a:t>Click the button “Archive Updates”</a:t>
            </a:r>
            <a:endParaRPr lang="en-US" sz="900" dirty="0">
              <a:solidFill>
                <a:schemeClr val="tx1">
                  <a:lumMod val="65000"/>
                  <a:lumOff val="35000"/>
                </a:schemeClr>
              </a:solidFill>
            </a:endParaRPr>
          </a:p>
        </p:txBody>
      </p:sp>
      <p:sp>
        <p:nvSpPr>
          <p:cNvPr id="32" name="Oval 31">
            <a:extLst>
              <a:ext uri="{FF2B5EF4-FFF2-40B4-BE49-F238E27FC236}">
                <a16:creationId xmlns:a16="http://schemas.microsoft.com/office/drawing/2014/main" id="{D35D7CAA-7D79-4D2F-A7C5-83F99C95341D}"/>
              </a:ext>
            </a:extLst>
          </p:cNvPr>
          <p:cNvSpPr/>
          <p:nvPr/>
        </p:nvSpPr>
        <p:spPr>
          <a:xfrm>
            <a:off x="449222" y="3614956"/>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1</a:t>
            </a:r>
          </a:p>
        </p:txBody>
      </p:sp>
      <p:sp>
        <p:nvSpPr>
          <p:cNvPr id="33" name="Oval 32">
            <a:extLst>
              <a:ext uri="{FF2B5EF4-FFF2-40B4-BE49-F238E27FC236}">
                <a16:creationId xmlns:a16="http://schemas.microsoft.com/office/drawing/2014/main" id="{2430A997-67C6-4F64-8BDA-8DC48F76E1DE}"/>
              </a:ext>
            </a:extLst>
          </p:cNvPr>
          <p:cNvSpPr/>
          <p:nvPr/>
        </p:nvSpPr>
        <p:spPr>
          <a:xfrm>
            <a:off x="444565" y="3998554"/>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2</a:t>
            </a:r>
          </a:p>
        </p:txBody>
      </p:sp>
      <p:sp>
        <p:nvSpPr>
          <p:cNvPr id="34" name="Oval 33">
            <a:extLst>
              <a:ext uri="{FF2B5EF4-FFF2-40B4-BE49-F238E27FC236}">
                <a16:creationId xmlns:a16="http://schemas.microsoft.com/office/drawing/2014/main" id="{11FCA729-5221-4769-AAA5-45EBC2FC95C7}"/>
              </a:ext>
            </a:extLst>
          </p:cNvPr>
          <p:cNvSpPr/>
          <p:nvPr/>
        </p:nvSpPr>
        <p:spPr>
          <a:xfrm>
            <a:off x="444565" y="4372684"/>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3</a:t>
            </a:r>
          </a:p>
        </p:txBody>
      </p:sp>
      <p:pic>
        <p:nvPicPr>
          <p:cNvPr id="18" name="Graphic 17" descr="Share">
            <a:hlinkClick r:id="rId3" action="ppaction://hlinksldjump"/>
            <a:extLst>
              <a:ext uri="{FF2B5EF4-FFF2-40B4-BE49-F238E27FC236}">
                <a16:creationId xmlns:a16="http://schemas.microsoft.com/office/drawing/2014/main" id="{A3FA1948-43D2-4316-A0DE-4EF356A27073}"/>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71146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074F8D-4622-4B4A-9296-1525AD9DC211}"/>
              </a:ext>
            </a:extLst>
          </p:cNvPr>
          <p:cNvPicPr>
            <a:picLocks noChangeAspect="1"/>
          </p:cNvPicPr>
          <p:nvPr/>
        </p:nvPicPr>
        <p:blipFill>
          <a:blip r:embed="rId2"/>
          <a:stretch>
            <a:fillRect/>
          </a:stretch>
        </p:blipFill>
        <p:spPr>
          <a:xfrm>
            <a:off x="400002" y="1268932"/>
            <a:ext cx="5094769" cy="2145166"/>
          </a:xfrm>
          <a:prstGeom prst="rect">
            <a:avLst/>
          </a:prstGeom>
        </p:spPr>
      </p:pic>
      <p:sp>
        <p:nvSpPr>
          <p:cNvPr id="2" name="Title 1"/>
          <p:cNvSpPr>
            <a:spLocks noGrp="1"/>
          </p:cNvSpPr>
          <p:nvPr>
            <p:ph type="title"/>
          </p:nvPr>
        </p:nvSpPr>
        <p:spPr/>
        <p:txBody>
          <a:bodyPr/>
          <a:lstStyle/>
          <a:p>
            <a:r>
              <a:rPr lang="en-US" dirty="0"/>
              <a:t>4.3 Optional Templates: Issues and Action Log</a:t>
            </a:r>
            <a:endParaRPr lang="en-SG" dirty="0"/>
          </a:p>
        </p:txBody>
      </p:sp>
      <p:sp>
        <p:nvSpPr>
          <p:cNvPr id="10" name="Text Placeholder 9">
            <a:extLst>
              <a:ext uri="{FF2B5EF4-FFF2-40B4-BE49-F238E27FC236}">
                <a16:creationId xmlns:a16="http://schemas.microsoft.com/office/drawing/2014/main" id="{4A8D3534-A244-4344-9300-58EC0DC91C05}"/>
              </a:ext>
            </a:extLst>
          </p:cNvPr>
          <p:cNvSpPr>
            <a:spLocks noGrp="1"/>
          </p:cNvSpPr>
          <p:nvPr>
            <p:ph type="body" idx="15"/>
          </p:nvPr>
        </p:nvSpPr>
        <p:spPr/>
        <p:txBody>
          <a:bodyPr/>
          <a:lstStyle/>
          <a:p>
            <a:r>
              <a:rPr lang="en-US" dirty="0"/>
              <a:t>Assign Tasks to Outlook</a:t>
            </a:r>
          </a:p>
        </p:txBody>
      </p:sp>
      <p:sp>
        <p:nvSpPr>
          <p:cNvPr id="6" name="Slide Number Placeholder 5"/>
          <p:cNvSpPr>
            <a:spLocks noGrp="1"/>
          </p:cNvSpPr>
          <p:nvPr>
            <p:ph type="sldNum" sz="quarter" idx="4"/>
          </p:nvPr>
        </p:nvSpPr>
        <p:spPr>
          <a:xfrm>
            <a:off x="1738366" y="4857155"/>
            <a:ext cx="525690" cy="92333"/>
          </a:xfrm>
        </p:spPr>
        <p:txBody>
          <a:bodyPr/>
          <a:lstStyle/>
          <a:p>
            <a:r>
              <a:rPr lang="en-US"/>
              <a:t>Page </a:t>
            </a:r>
            <a:fld id="{5A9C12DC-491F-9444-86A2-13AC5C62A2FC}" type="slidenum">
              <a:rPr lang="en-US" smtClean="0"/>
              <a:pPr/>
              <a:t>52</a:t>
            </a:fld>
            <a:endParaRPr lang="en-US" dirty="0"/>
          </a:p>
        </p:txBody>
      </p:sp>
      <p:sp>
        <p:nvSpPr>
          <p:cNvPr id="7" name="Footer Placeholder 6"/>
          <p:cNvSpPr>
            <a:spLocks noGrp="1"/>
          </p:cNvSpPr>
          <p:nvPr>
            <p:ph type="ftr" sz="quarter" idx="3"/>
          </p:nvPr>
        </p:nvSpPr>
        <p:spPr/>
        <p:txBody>
          <a:bodyPr/>
          <a:lstStyle/>
          <a:p>
            <a:r>
              <a:rPr lang="en-US"/>
              <a:t>Confidential Property of Schneider Electric |</a:t>
            </a:r>
            <a:endParaRPr lang="en-US" dirty="0"/>
          </a:p>
        </p:txBody>
      </p:sp>
      <p:sp>
        <p:nvSpPr>
          <p:cNvPr id="8" name="TextBox 7"/>
          <p:cNvSpPr txBox="1"/>
          <p:nvPr/>
        </p:nvSpPr>
        <p:spPr>
          <a:xfrm>
            <a:off x="400002" y="865571"/>
            <a:ext cx="7219107" cy="246221"/>
          </a:xfrm>
          <a:prstGeom prst="rect">
            <a:avLst/>
          </a:prstGeom>
          <a:solidFill>
            <a:schemeClr val="accent2">
              <a:lumMod val="20000"/>
              <a:lumOff val="80000"/>
            </a:schemeClr>
          </a:solidFill>
          <a:ln>
            <a:solidFill>
              <a:schemeClr val="accent2">
                <a:lumMod val="20000"/>
                <a:lumOff val="80000"/>
              </a:schemeClr>
            </a:solidFill>
          </a:ln>
        </p:spPr>
        <p:txBody>
          <a:bodyPr wrap="square" rtlCol="0">
            <a:spAutoFit/>
          </a:bodyPr>
          <a:lstStyle/>
          <a:p>
            <a:r>
              <a:rPr lang="en-SG" sz="1000" dirty="0">
                <a:solidFill>
                  <a:schemeClr val="tx1">
                    <a:lumMod val="65000"/>
                    <a:lumOff val="35000"/>
                  </a:schemeClr>
                </a:solidFill>
              </a:rPr>
              <a:t>The user can send the tasks from Issues and Action Log template directly via Outlook mail</a:t>
            </a:r>
          </a:p>
        </p:txBody>
      </p:sp>
      <p:sp>
        <p:nvSpPr>
          <p:cNvPr id="9" name="TextBox 8"/>
          <p:cNvSpPr txBox="1"/>
          <p:nvPr/>
        </p:nvSpPr>
        <p:spPr>
          <a:xfrm>
            <a:off x="362128" y="3382434"/>
            <a:ext cx="3376941" cy="276999"/>
          </a:xfrm>
          <a:prstGeom prst="rect">
            <a:avLst/>
          </a:prstGeom>
          <a:solidFill>
            <a:schemeClr val="bg1"/>
          </a:solidFill>
          <a:ln>
            <a:solidFill>
              <a:schemeClr val="bg1"/>
            </a:solidFill>
          </a:ln>
        </p:spPr>
        <p:txBody>
          <a:bodyPr wrap="square" rtlCol="0">
            <a:spAutoFit/>
          </a:bodyPr>
          <a:lstStyle/>
          <a:p>
            <a:r>
              <a:rPr lang="en-SG" sz="1200" b="1" dirty="0">
                <a:solidFill>
                  <a:schemeClr val="accent6"/>
                </a:solidFill>
              </a:rPr>
              <a:t>How to do it?</a:t>
            </a:r>
          </a:p>
        </p:txBody>
      </p:sp>
      <p:sp>
        <p:nvSpPr>
          <p:cNvPr id="23" name="Rectangle 22">
            <a:extLst>
              <a:ext uri="{FF2B5EF4-FFF2-40B4-BE49-F238E27FC236}">
                <a16:creationId xmlns:a16="http://schemas.microsoft.com/office/drawing/2014/main" id="{A071AE39-711D-4EEE-BBBD-86E38F1F1219}"/>
              </a:ext>
            </a:extLst>
          </p:cNvPr>
          <p:cNvSpPr/>
          <p:nvPr/>
        </p:nvSpPr>
        <p:spPr>
          <a:xfrm>
            <a:off x="597245" y="4491089"/>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pPr algn="ctr"/>
            <a:r>
              <a:rPr lang="en-US" sz="900" dirty="0">
                <a:solidFill>
                  <a:schemeClr val="tx1">
                    <a:lumMod val="65000"/>
                    <a:lumOff val="35000"/>
                  </a:schemeClr>
                </a:solidFill>
              </a:rPr>
              <a:t>After the task sent, the Task Status will be “Assigned”</a:t>
            </a:r>
          </a:p>
        </p:txBody>
      </p:sp>
      <p:sp>
        <p:nvSpPr>
          <p:cNvPr id="24" name="Rectangle 23">
            <a:extLst>
              <a:ext uri="{FF2B5EF4-FFF2-40B4-BE49-F238E27FC236}">
                <a16:creationId xmlns:a16="http://schemas.microsoft.com/office/drawing/2014/main" id="{6E38C57B-1730-44F8-9BD8-7403263567A7}"/>
              </a:ext>
            </a:extLst>
          </p:cNvPr>
          <p:cNvSpPr/>
          <p:nvPr/>
        </p:nvSpPr>
        <p:spPr>
          <a:xfrm>
            <a:off x="597245" y="3724625"/>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r>
              <a:rPr lang="en-SG" sz="900" dirty="0">
                <a:solidFill>
                  <a:schemeClr val="tx1">
                    <a:lumMod val="65000"/>
                    <a:lumOff val="35000"/>
                  </a:schemeClr>
                </a:solidFill>
              </a:rPr>
              <a:t>Add an Owner and Select “Y” to the action(s) you want to send to the owner</a:t>
            </a:r>
          </a:p>
        </p:txBody>
      </p:sp>
      <p:sp>
        <p:nvSpPr>
          <p:cNvPr id="25" name="Rectangle 24">
            <a:extLst>
              <a:ext uri="{FF2B5EF4-FFF2-40B4-BE49-F238E27FC236}">
                <a16:creationId xmlns:a16="http://schemas.microsoft.com/office/drawing/2014/main" id="{D6AAC602-AD11-4498-B638-018C6E70921B}"/>
              </a:ext>
            </a:extLst>
          </p:cNvPr>
          <p:cNvSpPr/>
          <p:nvPr/>
        </p:nvSpPr>
        <p:spPr>
          <a:xfrm>
            <a:off x="597245" y="4107857"/>
            <a:ext cx="5017025" cy="230832"/>
          </a:xfrm>
          <a:prstGeom prst="rect">
            <a:avLst/>
          </a:prstGeom>
          <a:solidFill>
            <a:schemeClr val="accent2">
              <a:lumMod val="20000"/>
              <a:lumOff val="80000"/>
            </a:schemeClr>
          </a:solidFill>
          <a:ln w="38100">
            <a:solidFill>
              <a:schemeClr val="accent2">
                <a:lumMod val="20000"/>
                <a:lumOff val="80000"/>
              </a:schemeClr>
            </a:solidFill>
          </a:ln>
        </p:spPr>
        <p:txBody>
          <a:bodyPr wrap="square">
            <a:spAutoFit/>
          </a:bodyPr>
          <a:lstStyle/>
          <a:p>
            <a:pPr algn="ctr"/>
            <a:r>
              <a:rPr lang="en-SG" sz="900" dirty="0">
                <a:solidFill>
                  <a:schemeClr val="tx1">
                    <a:lumMod val="65000"/>
                    <a:lumOff val="35000"/>
                  </a:schemeClr>
                </a:solidFill>
              </a:rPr>
              <a:t>Click on </a:t>
            </a:r>
            <a:r>
              <a:rPr lang="en-SG" sz="900" b="1" dirty="0">
                <a:solidFill>
                  <a:schemeClr val="tx1">
                    <a:lumMod val="65000"/>
                    <a:lumOff val="35000"/>
                  </a:schemeClr>
                </a:solidFill>
              </a:rPr>
              <a:t>Assign Tasks to Outlook</a:t>
            </a:r>
            <a:endParaRPr lang="en-US" sz="900" dirty="0">
              <a:solidFill>
                <a:schemeClr val="tx1">
                  <a:lumMod val="65000"/>
                  <a:lumOff val="35000"/>
                </a:schemeClr>
              </a:solidFill>
            </a:endParaRPr>
          </a:p>
        </p:txBody>
      </p:sp>
      <p:sp>
        <p:nvSpPr>
          <p:cNvPr id="26" name="Oval 25">
            <a:extLst>
              <a:ext uri="{FF2B5EF4-FFF2-40B4-BE49-F238E27FC236}">
                <a16:creationId xmlns:a16="http://schemas.microsoft.com/office/drawing/2014/main" id="{11BF71ED-5C8C-42D5-920A-61EA1B68A947}"/>
              </a:ext>
            </a:extLst>
          </p:cNvPr>
          <p:cNvSpPr/>
          <p:nvPr/>
        </p:nvSpPr>
        <p:spPr>
          <a:xfrm>
            <a:off x="289625" y="3771881"/>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1</a:t>
            </a:r>
          </a:p>
        </p:txBody>
      </p:sp>
      <p:sp>
        <p:nvSpPr>
          <p:cNvPr id="27" name="Oval 26">
            <a:extLst>
              <a:ext uri="{FF2B5EF4-FFF2-40B4-BE49-F238E27FC236}">
                <a16:creationId xmlns:a16="http://schemas.microsoft.com/office/drawing/2014/main" id="{FCE734F6-34FC-4913-842D-B49F737C8091}"/>
              </a:ext>
            </a:extLst>
          </p:cNvPr>
          <p:cNvSpPr/>
          <p:nvPr/>
        </p:nvSpPr>
        <p:spPr>
          <a:xfrm>
            <a:off x="289625" y="4155479"/>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2</a:t>
            </a:r>
          </a:p>
        </p:txBody>
      </p:sp>
      <p:sp>
        <p:nvSpPr>
          <p:cNvPr id="28" name="Oval 27">
            <a:extLst>
              <a:ext uri="{FF2B5EF4-FFF2-40B4-BE49-F238E27FC236}">
                <a16:creationId xmlns:a16="http://schemas.microsoft.com/office/drawing/2014/main" id="{3407508E-C1FE-41DB-862A-4471ABFA35C8}"/>
              </a:ext>
            </a:extLst>
          </p:cNvPr>
          <p:cNvSpPr/>
          <p:nvPr/>
        </p:nvSpPr>
        <p:spPr>
          <a:xfrm>
            <a:off x="289625" y="4529609"/>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3</a:t>
            </a:r>
          </a:p>
        </p:txBody>
      </p:sp>
      <p:sp>
        <p:nvSpPr>
          <p:cNvPr id="29" name="Oval 28">
            <a:extLst>
              <a:ext uri="{FF2B5EF4-FFF2-40B4-BE49-F238E27FC236}">
                <a16:creationId xmlns:a16="http://schemas.microsoft.com/office/drawing/2014/main" id="{3CD7D67A-AF64-475A-8A2D-6FA45BD364A2}"/>
              </a:ext>
            </a:extLst>
          </p:cNvPr>
          <p:cNvSpPr/>
          <p:nvPr/>
        </p:nvSpPr>
        <p:spPr>
          <a:xfrm>
            <a:off x="4688560" y="3100875"/>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1</a:t>
            </a:r>
          </a:p>
        </p:txBody>
      </p:sp>
      <p:sp>
        <p:nvSpPr>
          <p:cNvPr id="30" name="Oval 29">
            <a:extLst>
              <a:ext uri="{FF2B5EF4-FFF2-40B4-BE49-F238E27FC236}">
                <a16:creationId xmlns:a16="http://schemas.microsoft.com/office/drawing/2014/main" id="{762EF262-6A20-4688-8E77-81295B43AD86}"/>
              </a:ext>
            </a:extLst>
          </p:cNvPr>
          <p:cNvSpPr/>
          <p:nvPr/>
        </p:nvSpPr>
        <p:spPr>
          <a:xfrm>
            <a:off x="289625" y="3131938"/>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1</a:t>
            </a:r>
          </a:p>
        </p:txBody>
      </p:sp>
      <p:sp>
        <p:nvSpPr>
          <p:cNvPr id="31" name="Oval 30">
            <a:extLst>
              <a:ext uri="{FF2B5EF4-FFF2-40B4-BE49-F238E27FC236}">
                <a16:creationId xmlns:a16="http://schemas.microsoft.com/office/drawing/2014/main" id="{86D8EBB7-112E-4944-BDD5-9AB4709601B5}"/>
              </a:ext>
            </a:extLst>
          </p:cNvPr>
          <p:cNvSpPr/>
          <p:nvPr/>
        </p:nvSpPr>
        <p:spPr>
          <a:xfrm>
            <a:off x="5349765" y="1286866"/>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2</a:t>
            </a:r>
          </a:p>
        </p:txBody>
      </p:sp>
      <p:sp>
        <p:nvSpPr>
          <p:cNvPr id="32" name="Oval 31">
            <a:extLst>
              <a:ext uri="{FF2B5EF4-FFF2-40B4-BE49-F238E27FC236}">
                <a16:creationId xmlns:a16="http://schemas.microsoft.com/office/drawing/2014/main" id="{C48D5B62-FF64-4CA8-9F8C-CDE9DC21B445}"/>
              </a:ext>
            </a:extLst>
          </p:cNvPr>
          <p:cNvSpPr/>
          <p:nvPr/>
        </p:nvSpPr>
        <p:spPr>
          <a:xfrm>
            <a:off x="4681715" y="2218962"/>
            <a:ext cx="182880" cy="182880"/>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100" dirty="0"/>
              <a:t>3</a:t>
            </a:r>
          </a:p>
        </p:txBody>
      </p:sp>
      <p:pic>
        <p:nvPicPr>
          <p:cNvPr id="19" name="Graphic 18" descr="Share">
            <a:hlinkClick r:id="rId3" action="ppaction://hlinksldjump"/>
            <a:extLst>
              <a:ext uri="{FF2B5EF4-FFF2-40B4-BE49-F238E27FC236}">
                <a16:creationId xmlns:a16="http://schemas.microsoft.com/office/drawing/2014/main" id="{D6859A58-B437-4DA3-AD32-59B963BBEC29}"/>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9385" y="30237"/>
            <a:ext cx="365760" cy="365760"/>
          </a:xfrm>
          <a:prstGeom prst="rect">
            <a:avLst/>
          </a:prstGeom>
        </p:spPr>
      </p:pic>
    </p:spTree>
    <p:extLst>
      <p:ext uri="{BB962C8B-B14F-4D97-AF65-F5344CB8AC3E}">
        <p14:creationId xmlns:p14="http://schemas.microsoft.com/office/powerpoint/2010/main" val="3240371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p:txBody>
          <a:bodyPr/>
          <a:lstStyle/>
          <a:p>
            <a:pPr algn="ctr"/>
            <a:endParaRPr lang="en-US" dirty="0"/>
          </a:p>
          <a:p>
            <a:pPr algn="ctr"/>
            <a:endParaRPr lang="en-US" dirty="0"/>
          </a:p>
          <a:p>
            <a:pPr algn="ctr"/>
            <a:r>
              <a:rPr lang="en-US" dirty="0"/>
              <a:t>https://schneider-electric.app.box.com/s/ck3o86yrjj0ak0vhe49qhmcfnz9owm5s</a:t>
            </a:r>
          </a:p>
        </p:txBody>
      </p:sp>
      <p:sp>
        <p:nvSpPr>
          <p:cNvPr id="6" name="Text Placeholder 5"/>
          <p:cNvSpPr>
            <a:spLocks noGrp="1"/>
          </p:cNvSpPr>
          <p:nvPr>
            <p:ph type="body" sz="quarter" idx="32"/>
          </p:nvPr>
        </p:nvSpPr>
        <p:spPr/>
        <p:txBody>
          <a:bodyPr/>
          <a:lstStyle/>
          <a:p>
            <a:r>
              <a:rPr lang="es-MX" dirty="0"/>
              <a:t>GPS </a:t>
            </a:r>
            <a:endParaRPr lang="en-US" dirty="0"/>
          </a:p>
        </p:txBody>
      </p:sp>
      <p:sp>
        <p:nvSpPr>
          <p:cNvPr id="7" name="Text Placeholder 6"/>
          <p:cNvSpPr>
            <a:spLocks noGrp="1"/>
          </p:cNvSpPr>
          <p:nvPr>
            <p:ph type="body" sz="quarter" idx="33"/>
          </p:nvPr>
        </p:nvSpPr>
        <p:spPr/>
        <p:txBody>
          <a:bodyPr/>
          <a:lstStyle/>
          <a:p>
            <a:r>
              <a:rPr lang="es-MX" dirty="0"/>
              <a:t>Box Training</a:t>
            </a:r>
            <a:endParaRPr lang="en-US" dirty="0"/>
          </a:p>
        </p:txBody>
      </p:sp>
    </p:spTree>
    <p:extLst>
      <p:ext uri="{BB962C8B-B14F-4D97-AF65-F5344CB8AC3E}">
        <p14:creationId xmlns:p14="http://schemas.microsoft.com/office/powerpoint/2010/main" val="916066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Workshop Tool</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340559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55</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12017" y="463550"/>
            <a:ext cx="8679570" cy="3176589"/>
          </a:xfrm>
        </p:spPr>
        <p:txBody>
          <a:bodyPr/>
          <a:lstStyle/>
          <a:p>
            <a:endParaRPr lang="en-US" dirty="0"/>
          </a:p>
          <a:p>
            <a:r>
              <a:rPr lang="en-US" dirty="0"/>
              <a:t>1.-Go to the next link  </a:t>
            </a:r>
            <a:r>
              <a:rPr lang="en-US" dirty="0">
                <a:hlinkClick r:id="rId3"/>
              </a:rPr>
              <a:t>http://10.166.11.230/SPPL/welcome.aspx</a:t>
            </a:r>
            <a:endParaRPr lang="en-US" dirty="0"/>
          </a:p>
          <a:p>
            <a:endParaRPr lang="en-US" dirty="0"/>
          </a:p>
          <a:p>
            <a:r>
              <a:rPr lang="en-US" dirty="0"/>
              <a:t>2.- Select the Workshop Tool</a:t>
            </a:r>
          </a:p>
          <a:p>
            <a:endParaRPr lang="en-US" dirty="0"/>
          </a:p>
          <a:p>
            <a:r>
              <a:rPr lang="en-US" dirty="0"/>
              <a:t>3.- You will see 4 options</a:t>
            </a:r>
          </a:p>
          <a:p>
            <a:endParaRPr lang="en-US" dirty="0"/>
          </a:p>
          <a:p>
            <a:endParaRPr lang="en-US" dirty="0"/>
          </a:p>
          <a:p>
            <a:endParaRPr lang="en-US" dirty="0"/>
          </a:p>
          <a:p>
            <a:endParaRPr lang="en-US" dirty="0"/>
          </a:p>
        </p:txBody>
      </p:sp>
      <p:sp>
        <p:nvSpPr>
          <p:cNvPr id="6" name="Text Placeholder 5"/>
          <p:cNvSpPr>
            <a:spLocks noGrp="1"/>
          </p:cNvSpPr>
          <p:nvPr>
            <p:ph type="body" sz="quarter" idx="32"/>
          </p:nvPr>
        </p:nvSpPr>
        <p:spPr/>
        <p:txBody>
          <a:bodyPr/>
          <a:lstStyle/>
          <a:p>
            <a:r>
              <a:rPr lang="es-MX" dirty="0"/>
              <a:t>Workshop Tool</a:t>
            </a:r>
            <a:endParaRPr lang="en-US" dirty="0"/>
          </a:p>
        </p:txBody>
      </p:sp>
      <p:pic>
        <p:nvPicPr>
          <p:cNvPr id="2" name="Picture 1">
            <a:extLst>
              <a:ext uri="{FF2B5EF4-FFF2-40B4-BE49-F238E27FC236}">
                <a16:creationId xmlns:a16="http://schemas.microsoft.com/office/drawing/2014/main" id="{A357D52D-8003-4E6A-B635-E6161AFC2DAA}"/>
              </a:ext>
            </a:extLst>
          </p:cNvPr>
          <p:cNvPicPr>
            <a:picLocks noChangeAspect="1"/>
          </p:cNvPicPr>
          <p:nvPr/>
        </p:nvPicPr>
        <p:blipFill>
          <a:blip r:embed="rId4"/>
          <a:stretch>
            <a:fillRect/>
          </a:stretch>
        </p:blipFill>
        <p:spPr>
          <a:xfrm>
            <a:off x="2952835" y="2180803"/>
            <a:ext cx="6022181" cy="2094892"/>
          </a:xfrm>
          <a:prstGeom prst="rect">
            <a:avLst/>
          </a:prstGeom>
        </p:spPr>
      </p:pic>
    </p:spTree>
    <p:extLst>
      <p:ext uri="{BB962C8B-B14F-4D97-AF65-F5344CB8AC3E}">
        <p14:creationId xmlns:p14="http://schemas.microsoft.com/office/powerpoint/2010/main" val="336026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56</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12017" y="463550"/>
            <a:ext cx="8679570" cy="3176589"/>
          </a:xfrm>
        </p:spPr>
        <p:txBody>
          <a:bodyPr/>
          <a:lstStyle/>
          <a:p>
            <a:endParaRPr lang="en-US" dirty="0"/>
          </a:p>
          <a:p>
            <a:r>
              <a:rPr lang="en-US" dirty="0"/>
              <a:t>4.- The first option Calendar, contains all the programmed workshops in the year of the different BU. </a:t>
            </a:r>
          </a:p>
          <a:p>
            <a:endParaRPr lang="en-US" dirty="0"/>
          </a:p>
          <a:p>
            <a:endParaRPr lang="en-US" dirty="0"/>
          </a:p>
          <a:p>
            <a:endParaRPr lang="en-US" dirty="0"/>
          </a:p>
          <a:p>
            <a:endParaRPr lang="en-US" dirty="0"/>
          </a:p>
          <a:p>
            <a:endParaRPr lang="en-US" dirty="0"/>
          </a:p>
        </p:txBody>
      </p:sp>
      <p:sp>
        <p:nvSpPr>
          <p:cNvPr id="6" name="Text Placeholder 5"/>
          <p:cNvSpPr>
            <a:spLocks noGrp="1"/>
          </p:cNvSpPr>
          <p:nvPr>
            <p:ph type="body" sz="quarter" idx="32"/>
          </p:nvPr>
        </p:nvSpPr>
        <p:spPr/>
        <p:txBody>
          <a:bodyPr/>
          <a:lstStyle/>
          <a:p>
            <a:r>
              <a:rPr lang="es-MX" dirty="0"/>
              <a:t>Workshop Tool</a:t>
            </a:r>
            <a:endParaRPr lang="en-US" dirty="0"/>
          </a:p>
        </p:txBody>
      </p:sp>
      <p:pic>
        <p:nvPicPr>
          <p:cNvPr id="7" name="Picture 6">
            <a:extLst>
              <a:ext uri="{FF2B5EF4-FFF2-40B4-BE49-F238E27FC236}">
                <a16:creationId xmlns:a16="http://schemas.microsoft.com/office/drawing/2014/main" id="{DF494283-7080-47FD-BD5C-825C3A050FC4}"/>
              </a:ext>
            </a:extLst>
          </p:cNvPr>
          <p:cNvPicPr>
            <a:picLocks noChangeAspect="1"/>
          </p:cNvPicPr>
          <p:nvPr/>
        </p:nvPicPr>
        <p:blipFill>
          <a:blip r:embed="rId3"/>
          <a:stretch>
            <a:fillRect/>
          </a:stretch>
        </p:blipFill>
        <p:spPr>
          <a:xfrm>
            <a:off x="247138" y="1191838"/>
            <a:ext cx="7150894" cy="3350883"/>
          </a:xfrm>
          <a:prstGeom prst="rect">
            <a:avLst/>
          </a:prstGeom>
        </p:spPr>
      </p:pic>
    </p:spTree>
    <p:extLst>
      <p:ext uri="{BB962C8B-B14F-4D97-AF65-F5344CB8AC3E}">
        <p14:creationId xmlns:p14="http://schemas.microsoft.com/office/powerpoint/2010/main" val="3240096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57</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12017" y="463550"/>
            <a:ext cx="8679570" cy="3176589"/>
          </a:xfrm>
        </p:spPr>
        <p:txBody>
          <a:bodyPr/>
          <a:lstStyle/>
          <a:p>
            <a:endParaRPr lang="en-US" dirty="0"/>
          </a:p>
          <a:p>
            <a:r>
              <a:rPr lang="en-US" dirty="0"/>
              <a:t>4.- The second option is Prework.</a:t>
            </a:r>
          </a:p>
          <a:p>
            <a:endParaRPr lang="en-US" dirty="0"/>
          </a:p>
          <a:p>
            <a:r>
              <a:rPr lang="en-US" dirty="0"/>
              <a:t>The information needed is :</a:t>
            </a:r>
          </a:p>
          <a:p>
            <a:r>
              <a:rPr lang="en-US" dirty="0"/>
              <a:t>Scope Defined, SE Attendees Defined, PN´s Defined, Supplier Attendees Defined , Drawings, Host</a:t>
            </a:r>
          </a:p>
          <a:p>
            <a:r>
              <a:rPr lang="en-US" dirty="0"/>
              <a:t>Location, Samples Ready, Marketing Information.</a:t>
            </a:r>
          </a:p>
          <a:p>
            <a:endParaRPr lang="en-US" dirty="0"/>
          </a:p>
          <a:p>
            <a:endParaRPr lang="en-US" dirty="0"/>
          </a:p>
          <a:p>
            <a:endParaRPr lang="en-US" dirty="0"/>
          </a:p>
          <a:p>
            <a:endParaRPr lang="en-US" dirty="0"/>
          </a:p>
          <a:p>
            <a:endParaRPr lang="en-US" dirty="0"/>
          </a:p>
        </p:txBody>
      </p:sp>
      <p:sp>
        <p:nvSpPr>
          <p:cNvPr id="6" name="Text Placeholder 5"/>
          <p:cNvSpPr>
            <a:spLocks noGrp="1"/>
          </p:cNvSpPr>
          <p:nvPr>
            <p:ph type="body" sz="quarter" idx="32"/>
          </p:nvPr>
        </p:nvSpPr>
        <p:spPr/>
        <p:txBody>
          <a:bodyPr/>
          <a:lstStyle/>
          <a:p>
            <a:r>
              <a:rPr lang="es-MX" dirty="0"/>
              <a:t>Workshop Tool</a:t>
            </a:r>
            <a:endParaRPr lang="en-US" dirty="0"/>
          </a:p>
        </p:txBody>
      </p:sp>
      <p:pic>
        <p:nvPicPr>
          <p:cNvPr id="2" name="Picture 1">
            <a:extLst>
              <a:ext uri="{FF2B5EF4-FFF2-40B4-BE49-F238E27FC236}">
                <a16:creationId xmlns:a16="http://schemas.microsoft.com/office/drawing/2014/main" id="{FCA328E3-1DF6-442B-BD00-C53A457F3D51}"/>
              </a:ext>
            </a:extLst>
          </p:cNvPr>
          <p:cNvPicPr>
            <a:picLocks noChangeAspect="1"/>
          </p:cNvPicPr>
          <p:nvPr/>
        </p:nvPicPr>
        <p:blipFill>
          <a:blip r:embed="rId3"/>
          <a:stretch>
            <a:fillRect/>
          </a:stretch>
        </p:blipFill>
        <p:spPr>
          <a:xfrm>
            <a:off x="-20198" y="2672595"/>
            <a:ext cx="9144000" cy="1383171"/>
          </a:xfrm>
          <a:prstGeom prst="rect">
            <a:avLst/>
          </a:prstGeom>
        </p:spPr>
      </p:pic>
    </p:spTree>
    <p:extLst>
      <p:ext uri="{BB962C8B-B14F-4D97-AF65-F5344CB8AC3E}">
        <p14:creationId xmlns:p14="http://schemas.microsoft.com/office/powerpoint/2010/main" val="1851753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58</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12017" y="463550"/>
            <a:ext cx="8679570" cy="3176589"/>
          </a:xfrm>
        </p:spPr>
        <p:txBody>
          <a:bodyPr/>
          <a:lstStyle/>
          <a:p>
            <a:endParaRPr lang="en-US" dirty="0"/>
          </a:p>
          <a:p>
            <a:r>
              <a:rPr lang="en-US" dirty="0"/>
              <a:t>5.- The third option is Workshop Live, in this section we can capture ideas in the day of workshop</a:t>
            </a:r>
          </a:p>
          <a:p>
            <a:endParaRPr lang="en-US" dirty="0"/>
          </a:p>
          <a:p>
            <a:endParaRPr lang="en-US" dirty="0"/>
          </a:p>
          <a:p>
            <a:endParaRPr lang="en-US" dirty="0"/>
          </a:p>
          <a:p>
            <a:endParaRPr lang="en-US" dirty="0"/>
          </a:p>
          <a:p>
            <a:endParaRPr lang="en-US" dirty="0"/>
          </a:p>
          <a:p>
            <a:endParaRPr lang="en-US" dirty="0"/>
          </a:p>
        </p:txBody>
      </p:sp>
      <p:sp>
        <p:nvSpPr>
          <p:cNvPr id="6" name="Text Placeholder 5"/>
          <p:cNvSpPr>
            <a:spLocks noGrp="1"/>
          </p:cNvSpPr>
          <p:nvPr>
            <p:ph type="body" sz="quarter" idx="32"/>
          </p:nvPr>
        </p:nvSpPr>
        <p:spPr/>
        <p:txBody>
          <a:bodyPr/>
          <a:lstStyle/>
          <a:p>
            <a:r>
              <a:rPr lang="es-MX" dirty="0"/>
              <a:t>Workshop Tool</a:t>
            </a:r>
            <a:endParaRPr lang="en-US" dirty="0"/>
          </a:p>
        </p:txBody>
      </p:sp>
      <p:pic>
        <p:nvPicPr>
          <p:cNvPr id="7" name="Picture 6">
            <a:extLst>
              <a:ext uri="{FF2B5EF4-FFF2-40B4-BE49-F238E27FC236}">
                <a16:creationId xmlns:a16="http://schemas.microsoft.com/office/drawing/2014/main" id="{273F7D3B-9B24-4571-844A-6C8CC97F6E11}"/>
              </a:ext>
            </a:extLst>
          </p:cNvPr>
          <p:cNvPicPr>
            <a:picLocks noChangeAspect="1"/>
          </p:cNvPicPr>
          <p:nvPr/>
        </p:nvPicPr>
        <p:blipFill>
          <a:blip r:embed="rId3"/>
          <a:stretch>
            <a:fillRect/>
          </a:stretch>
        </p:blipFill>
        <p:spPr>
          <a:xfrm>
            <a:off x="1176504" y="1195039"/>
            <a:ext cx="5788652" cy="3408934"/>
          </a:xfrm>
          <a:prstGeom prst="rect">
            <a:avLst/>
          </a:prstGeom>
        </p:spPr>
      </p:pic>
    </p:spTree>
    <p:extLst>
      <p:ext uri="{BB962C8B-B14F-4D97-AF65-F5344CB8AC3E}">
        <p14:creationId xmlns:p14="http://schemas.microsoft.com/office/powerpoint/2010/main" val="3988625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59</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12017" y="463550"/>
            <a:ext cx="8679570" cy="3176589"/>
          </a:xfrm>
        </p:spPr>
        <p:txBody>
          <a:bodyPr/>
          <a:lstStyle/>
          <a:p>
            <a:endParaRPr lang="en-US" dirty="0"/>
          </a:p>
          <a:p>
            <a:r>
              <a:rPr lang="en-US" dirty="0"/>
              <a:t>6.- The 4</a:t>
            </a:r>
            <a:r>
              <a:rPr lang="en-US" baseline="30000" dirty="0"/>
              <a:t>th</a:t>
            </a:r>
            <a:r>
              <a:rPr lang="en-US" dirty="0"/>
              <a:t> option is Follow up , this is to see the complete summary of all ideas of the workshop and also to make the prioritization.</a:t>
            </a:r>
          </a:p>
          <a:p>
            <a:endParaRPr lang="en-US" dirty="0"/>
          </a:p>
          <a:p>
            <a:endParaRPr lang="en-US" dirty="0"/>
          </a:p>
          <a:p>
            <a:endParaRPr lang="en-US" dirty="0"/>
          </a:p>
          <a:p>
            <a:endParaRPr lang="en-US" dirty="0"/>
          </a:p>
          <a:p>
            <a:endParaRPr lang="en-US" dirty="0"/>
          </a:p>
          <a:p>
            <a:endParaRPr lang="en-US" dirty="0"/>
          </a:p>
        </p:txBody>
      </p:sp>
      <p:sp>
        <p:nvSpPr>
          <p:cNvPr id="6" name="Text Placeholder 5"/>
          <p:cNvSpPr>
            <a:spLocks noGrp="1"/>
          </p:cNvSpPr>
          <p:nvPr>
            <p:ph type="body" sz="quarter" idx="32"/>
          </p:nvPr>
        </p:nvSpPr>
        <p:spPr/>
        <p:txBody>
          <a:bodyPr/>
          <a:lstStyle/>
          <a:p>
            <a:r>
              <a:rPr lang="es-MX" dirty="0"/>
              <a:t>Workshop Tool</a:t>
            </a:r>
            <a:endParaRPr lang="en-US" dirty="0"/>
          </a:p>
        </p:txBody>
      </p:sp>
      <p:pic>
        <p:nvPicPr>
          <p:cNvPr id="2" name="Picture 1">
            <a:extLst>
              <a:ext uri="{FF2B5EF4-FFF2-40B4-BE49-F238E27FC236}">
                <a16:creationId xmlns:a16="http://schemas.microsoft.com/office/drawing/2014/main" id="{129DE74F-CA49-471D-BCEE-A53E1967294A}"/>
              </a:ext>
            </a:extLst>
          </p:cNvPr>
          <p:cNvPicPr>
            <a:picLocks noChangeAspect="1"/>
          </p:cNvPicPr>
          <p:nvPr/>
        </p:nvPicPr>
        <p:blipFill>
          <a:blip r:embed="rId3"/>
          <a:stretch>
            <a:fillRect/>
          </a:stretch>
        </p:blipFill>
        <p:spPr>
          <a:xfrm>
            <a:off x="-20198" y="1542170"/>
            <a:ext cx="9144000" cy="2773536"/>
          </a:xfrm>
          <a:prstGeom prst="rect">
            <a:avLst/>
          </a:prstGeom>
        </p:spPr>
      </p:pic>
    </p:spTree>
    <p:extLst>
      <p:ext uri="{BB962C8B-B14F-4D97-AF65-F5344CB8AC3E}">
        <p14:creationId xmlns:p14="http://schemas.microsoft.com/office/powerpoint/2010/main" val="53091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1AC564F-39BB-4441-8C28-019515E548A8}"/>
              </a:ext>
            </a:extLst>
          </p:cNvPr>
          <p:cNvPicPr>
            <a:picLocks noChangeAspect="1"/>
          </p:cNvPicPr>
          <p:nvPr/>
        </p:nvPicPr>
        <p:blipFill rotWithShape="1">
          <a:blip r:embed="rId2"/>
          <a:srcRect r="1435"/>
          <a:stretch/>
        </p:blipFill>
        <p:spPr>
          <a:xfrm>
            <a:off x="2273581" y="42304"/>
            <a:ext cx="4151282" cy="3039915"/>
          </a:xfrm>
          <a:prstGeom prst="rect">
            <a:avLst/>
          </a:prstGeom>
        </p:spPr>
      </p:pic>
      <p:sp>
        <p:nvSpPr>
          <p:cNvPr id="2" name="Slide Number Placeholder 1">
            <a:extLst>
              <a:ext uri="{FF2B5EF4-FFF2-40B4-BE49-F238E27FC236}">
                <a16:creationId xmlns:a16="http://schemas.microsoft.com/office/drawing/2014/main" id="{0CDD1462-885E-49F0-B821-7E5ADC78B933}"/>
              </a:ext>
            </a:extLst>
          </p:cNvPr>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3" name="Footer Placeholder 2">
            <a:extLst>
              <a:ext uri="{FF2B5EF4-FFF2-40B4-BE49-F238E27FC236}">
                <a16:creationId xmlns:a16="http://schemas.microsoft.com/office/drawing/2014/main" id="{DAE9291A-C874-4EEE-A878-8B16D629CF0D}"/>
              </a:ext>
            </a:extLst>
          </p:cNvPr>
          <p:cNvSpPr>
            <a:spLocks noGrp="1"/>
          </p:cNvSpPr>
          <p:nvPr>
            <p:ph type="ftr" sz="quarter" idx="3"/>
          </p:nvPr>
        </p:nvSpPr>
        <p:spPr/>
        <p:txBody>
          <a:bodyPr/>
          <a:lstStyle/>
          <a:p>
            <a:r>
              <a:rPr lang="en-US"/>
              <a:t>Confidential Property of Schneider Electric |</a:t>
            </a:r>
            <a:endParaRPr lang="en-US" dirty="0"/>
          </a:p>
        </p:txBody>
      </p:sp>
      <p:sp>
        <p:nvSpPr>
          <p:cNvPr id="9" name="TextBox 8">
            <a:extLst>
              <a:ext uri="{FF2B5EF4-FFF2-40B4-BE49-F238E27FC236}">
                <a16:creationId xmlns:a16="http://schemas.microsoft.com/office/drawing/2014/main" id="{2CEC4CD6-5F79-4CEA-BFFD-E6D7AF7A97E7}"/>
              </a:ext>
            </a:extLst>
          </p:cNvPr>
          <p:cNvSpPr txBox="1"/>
          <p:nvPr/>
        </p:nvSpPr>
        <p:spPr>
          <a:xfrm>
            <a:off x="6589644" y="159026"/>
            <a:ext cx="2173993" cy="430887"/>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1. </a:t>
            </a:r>
            <a:r>
              <a:rPr lang="en-US" dirty="0"/>
              <a:t>Should be max.70 characters long</a:t>
            </a:r>
          </a:p>
        </p:txBody>
      </p:sp>
      <p:sp>
        <p:nvSpPr>
          <p:cNvPr id="10" name="TextBox 9">
            <a:extLst>
              <a:ext uri="{FF2B5EF4-FFF2-40B4-BE49-F238E27FC236}">
                <a16:creationId xmlns:a16="http://schemas.microsoft.com/office/drawing/2014/main" id="{94F30228-F2BD-4BEC-922B-09DC3F5E33F7}"/>
              </a:ext>
            </a:extLst>
          </p:cNvPr>
          <p:cNvSpPr txBox="1"/>
          <p:nvPr/>
        </p:nvSpPr>
        <p:spPr>
          <a:xfrm>
            <a:off x="18587" y="493752"/>
            <a:ext cx="2040943" cy="261610"/>
          </a:xfrm>
          <a:prstGeom prst="rect">
            <a:avLst/>
          </a:prstGeom>
          <a:noFill/>
          <a:ln>
            <a:solidFill>
              <a:schemeClr val="accent4">
                <a:lumMod val="60000"/>
                <a:lumOff val="40000"/>
              </a:schemeClr>
            </a:solidFill>
          </a:ln>
        </p:spPr>
        <p:txBody>
          <a:bodyPr wrap="square" rtlCol="0">
            <a:spAutoFit/>
          </a:bodyPr>
          <a:lstStyle/>
          <a:p>
            <a:r>
              <a:rPr lang="en-US" sz="1100" b="1" dirty="0"/>
              <a:t>2</a:t>
            </a:r>
            <a:r>
              <a:rPr lang="en-US" sz="1100" dirty="0"/>
              <a:t>. Once uploaded into Tempo</a:t>
            </a:r>
          </a:p>
        </p:txBody>
      </p:sp>
      <p:sp>
        <p:nvSpPr>
          <p:cNvPr id="11" name="TextBox 10">
            <a:extLst>
              <a:ext uri="{FF2B5EF4-FFF2-40B4-BE49-F238E27FC236}">
                <a16:creationId xmlns:a16="http://schemas.microsoft.com/office/drawing/2014/main" id="{15CF705A-D68E-4DAD-89B9-46C798740D14}"/>
              </a:ext>
            </a:extLst>
          </p:cNvPr>
          <p:cNvSpPr txBox="1"/>
          <p:nvPr/>
        </p:nvSpPr>
        <p:spPr>
          <a:xfrm>
            <a:off x="6589644" y="934278"/>
            <a:ext cx="1896810" cy="738664"/>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3. </a:t>
            </a:r>
            <a:r>
              <a:rPr lang="en-US" dirty="0"/>
              <a:t>Dependent on where idea was generated. I.E. local initiative, QVE Workshop, Supplier, etc.</a:t>
            </a:r>
          </a:p>
        </p:txBody>
      </p:sp>
      <p:sp>
        <p:nvSpPr>
          <p:cNvPr id="12" name="TextBox 11">
            <a:extLst>
              <a:ext uri="{FF2B5EF4-FFF2-40B4-BE49-F238E27FC236}">
                <a16:creationId xmlns:a16="http://schemas.microsoft.com/office/drawing/2014/main" id="{FADB6F95-53F5-4B63-B9B3-73CE2DE0EBF5}"/>
              </a:ext>
            </a:extLst>
          </p:cNvPr>
          <p:cNvSpPr txBox="1"/>
          <p:nvPr/>
        </p:nvSpPr>
        <p:spPr>
          <a:xfrm>
            <a:off x="252413" y="1202255"/>
            <a:ext cx="1787567" cy="430887"/>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4. </a:t>
            </a:r>
            <a:r>
              <a:rPr lang="en-US" dirty="0"/>
              <a:t>Summarized detailed description of project</a:t>
            </a:r>
          </a:p>
        </p:txBody>
      </p:sp>
      <p:sp>
        <p:nvSpPr>
          <p:cNvPr id="13" name="TextBox 12">
            <a:extLst>
              <a:ext uri="{FF2B5EF4-FFF2-40B4-BE49-F238E27FC236}">
                <a16:creationId xmlns:a16="http://schemas.microsoft.com/office/drawing/2014/main" id="{16EE9604-FBEC-4B35-88EB-687284B18E98}"/>
              </a:ext>
            </a:extLst>
          </p:cNvPr>
          <p:cNvSpPr txBox="1"/>
          <p:nvPr/>
        </p:nvSpPr>
        <p:spPr>
          <a:xfrm>
            <a:off x="6589644" y="2065106"/>
            <a:ext cx="2348873" cy="646331"/>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5. </a:t>
            </a:r>
            <a:r>
              <a:rPr lang="en-US" dirty="0"/>
              <a:t>If part number list is extensive, you can set it to be looked at on TCO tab</a:t>
            </a:r>
          </a:p>
        </p:txBody>
      </p:sp>
      <p:sp>
        <p:nvSpPr>
          <p:cNvPr id="14" name="TextBox 13">
            <a:extLst>
              <a:ext uri="{FF2B5EF4-FFF2-40B4-BE49-F238E27FC236}">
                <a16:creationId xmlns:a16="http://schemas.microsoft.com/office/drawing/2014/main" id="{8FEA818C-7A3B-40E1-B22E-C680AC1C608D}"/>
              </a:ext>
            </a:extLst>
          </p:cNvPr>
          <p:cNvSpPr txBox="1"/>
          <p:nvPr/>
        </p:nvSpPr>
        <p:spPr>
          <a:xfrm>
            <a:off x="140232" y="3436907"/>
            <a:ext cx="1414170" cy="276999"/>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6. </a:t>
            </a:r>
            <a:r>
              <a:rPr lang="en-US" dirty="0"/>
              <a:t>Marketing Input</a:t>
            </a:r>
          </a:p>
        </p:txBody>
      </p:sp>
      <p:sp>
        <p:nvSpPr>
          <p:cNvPr id="15" name="TextBox 14">
            <a:extLst>
              <a:ext uri="{FF2B5EF4-FFF2-40B4-BE49-F238E27FC236}">
                <a16:creationId xmlns:a16="http://schemas.microsoft.com/office/drawing/2014/main" id="{84F11114-9F5A-4B3C-9FB2-EC91C3556B9D}"/>
              </a:ext>
            </a:extLst>
          </p:cNvPr>
          <p:cNvSpPr txBox="1"/>
          <p:nvPr/>
        </p:nvSpPr>
        <p:spPr>
          <a:xfrm>
            <a:off x="6782788" y="3537548"/>
            <a:ext cx="1446230" cy="261610"/>
          </a:xfrm>
          <a:prstGeom prst="rect">
            <a:avLst/>
          </a:prstGeom>
          <a:noFill/>
          <a:ln>
            <a:solidFill>
              <a:schemeClr val="accent4">
                <a:lumMod val="60000"/>
                <a:lumOff val="40000"/>
              </a:schemeClr>
            </a:solidFill>
          </a:ln>
        </p:spPr>
        <p:txBody>
          <a:bodyPr wrap="square" rtlCol="0">
            <a:spAutoFit/>
          </a:bodyPr>
          <a:lstStyle>
            <a:defPPr>
              <a:defRPr lang="en-US"/>
            </a:defPPr>
            <a:lvl1pPr>
              <a:defRPr sz="1100"/>
            </a:lvl1pPr>
          </a:lstStyle>
          <a:p>
            <a:r>
              <a:rPr lang="en-US" b="1" dirty="0"/>
              <a:t>7. </a:t>
            </a:r>
            <a:r>
              <a:rPr lang="en-US" dirty="0"/>
              <a:t>Engineering Input</a:t>
            </a:r>
          </a:p>
        </p:txBody>
      </p:sp>
      <p:cxnSp>
        <p:nvCxnSpPr>
          <p:cNvPr id="5" name="Straight Arrow Connector 4">
            <a:extLst>
              <a:ext uri="{FF2B5EF4-FFF2-40B4-BE49-F238E27FC236}">
                <a16:creationId xmlns:a16="http://schemas.microsoft.com/office/drawing/2014/main" id="{D90E9EDD-E7D2-46A4-9E7B-AAE3D69CCE1F}"/>
              </a:ext>
            </a:extLst>
          </p:cNvPr>
          <p:cNvCxnSpPr>
            <a:cxnSpLocks/>
            <a:stCxn id="9" idx="1"/>
          </p:cNvCxnSpPr>
          <p:nvPr/>
        </p:nvCxnSpPr>
        <p:spPr>
          <a:xfrm flipH="1">
            <a:off x="5517222" y="374470"/>
            <a:ext cx="1072422" cy="46166"/>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514A238-4D09-41CB-8979-337C49825D12}"/>
              </a:ext>
            </a:extLst>
          </p:cNvPr>
          <p:cNvCxnSpPr>
            <a:cxnSpLocks/>
          </p:cNvCxnSpPr>
          <p:nvPr/>
        </p:nvCxnSpPr>
        <p:spPr>
          <a:xfrm flipV="1">
            <a:off x="2059530" y="582238"/>
            <a:ext cx="214051" cy="130804"/>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F15AFAF-9378-4B31-9052-9E2FF4CC8EBD}"/>
              </a:ext>
            </a:extLst>
          </p:cNvPr>
          <p:cNvCxnSpPr/>
          <p:nvPr/>
        </p:nvCxnSpPr>
        <p:spPr>
          <a:xfrm flipH="1" flipV="1">
            <a:off x="5517222" y="1027416"/>
            <a:ext cx="1072422" cy="92467"/>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BE20CFA-FE6E-4C03-921A-ACAB6C3166C3}"/>
              </a:ext>
            </a:extLst>
          </p:cNvPr>
          <p:cNvCxnSpPr>
            <a:cxnSpLocks/>
            <a:stCxn id="12" idx="3"/>
          </p:cNvCxnSpPr>
          <p:nvPr/>
        </p:nvCxnSpPr>
        <p:spPr>
          <a:xfrm flipV="1">
            <a:off x="2039980" y="1214840"/>
            <a:ext cx="233601" cy="202859"/>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CE67511-37CC-493C-986F-7F92325960B3}"/>
              </a:ext>
            </a:extLst>
          </p:cNvPr>
          <p:cNvCxnSpPr>
            <a:cxnSpLocks/>
            <a:stCxn id="13" idx="1"/>
          </p:cNvCxnSpPr>
          <p:nvPr/>
        </p:nvCxnSpPr>
        <p:spPr>
          <a:xfrm flipH="1" flipV="1">
            <a:off x="4572000" y="2122354"/>
            <a:ext cx="2017644" cy="242834"/>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A6EABCF-1DF8-4CED-BDEC-D11ADD98ECF1}"/>
              </a:ext>
            </a:extLst>
          </p:cNvPr>
          <p:cNvCxnSpPr>
            <a:cxnSpLocks/>
            <a:stCxn id="14" idx="3"/>
          </p:cNvCxnSpPr>
          <p:nvPr/>
        </p:nvCxnSpPr>
        <p:spPr>
          <a:xfrm>
            <a:off x="1450206" y="3567712"/>
            <a:ext cx="911008" cy="723892"/>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9083232-D2C7-4A69-B9FD-D64F5195B05F}"/>
              </a:ext>
            </a:extLst>
          </p:cNvPr>
          <p:cNvCxnSpPr>
            <a:stCxn id="15" idx="1"/>
          </p:cNvCxnSpPr>
          <p:nvPr/>
        </p:nvCxnSpPr>
        <p:spPr>
          <a:xfrm flipH="1">
            <a:off x="6380172" y="3668353"/>
            <a:ext cx="402616" cy="1150943"/>
          </a:xfrm>
          <a:prstGeom prst="straightConnector1">
            <a:avLst/>
          </a:prstGeom>
          <a:ln w="12700" cap="rnd">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6F7D98C9-BBAB-4A36-8303-5D21C8C6C89E}"/>
              </a:ext>
            </a:extLst>
          </p:cNvPr>
          <p:cNvPicPr>
            <a:picLocks noChangeAspect="1"/>
          </p:cNvPicPr>
          <p:nvPr/>
        </p:nvPicPr>
        <p:blipFill rotWithShape="1">
          <a:blip r:embed="rId3"/>
          <a:srcRect r="1435"/>
          <a:stretch/>
        </p:blipFill>
        <p:spPr>
          <a:xfrm>
            <a:off x="2273581" y="3073609"/>
            <a:ext cx="4151282" cy="2002543"/>
          </a:xfrm>
          <a:prstGeom prst="rect">
            <a:avLst/>
          </a:prstGeom>
        </p:spPr>
      </p:pic>
    </p:spTree>
    <p:extLst>
      <p:ext uri="{BB962C8B-B14F-4D97-AF65-F5344CB8AC3E}">
        <p14:creationId xmlns:p14="http://schemas.microsoft.com/office/powerpoint/2010/main" val="265426249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Link to strategic portal</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27686443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61</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881857"/>
            <a:ext cx="8679570" cy="3176589"/>
          </a:xfrm>
        </p:spPr>
        <p:txBody>
          <a:bodyPr/>
          <a:lstStyle/>
          <a:p>
            <a:pPr algn="ctr"/>
            <a:endParaRPr lang="en-US" dirty="0">
              <a:hlinkClick r:id="rId3"/>
            </a:endParaRPr>
          </a:p>
          <a:p>
            <a:pPr algn="ctr"/>
            <a:endParaRPr lang="en-US" dirty="0">
              <a:hlinkClick r:id="rId3"/>
            </a:endParaRPr>
          </a:p>
          <a:p>
            <a:pPr algn="ctr"/>
            <a:endParaRPr lang="en-US" dirty="0">
              <a:hlinkClick r:id="rId3"/>
            </a:endParaRPr>
          </a:p>
          <a:p>
            <a:pPr algn="ctr"/>
            <a:r>
              <a:rPr lang="en-US" dirty="0">
                <a:hlinkClick r:id="rId3"/>
              </a:rPr>
              <a:t>http://10.166.11.230/SPPL/welcome.aspx</a:t>
            </a: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sp>
        <p:nvSpPr>
          <p:cNvPr id="6" name="Text Placeholder 5"/>
          <p:cNvSpPr>
            <a:spLocks noGrp="1"/>
          </p:cNvSpPr>
          <p:nvPr>
            <p:ph type="body" sz="quarter" idx="32"/>
          </p:nvPr>
        </p:nvSpPr>
        <p:spPr/>
        <p:txBody>
          <a:bodyPr/>
          <a:lstStyle/>
          <a:p>
            <a:r>
              <a:rPr lang="en-US" dirty="0"/>
              <a:t>Strategic Portal</a:t>
            </a:r>
          </a:p>
        </p:txBody>
      </p:sp>
    </p:spTree>
    <p:extLst>
      <p:ext uri="{BB962C8B-B14F-4D97-AF65-F5344CB8AC3E}">
        <p14:creationId xmlns:p14="http://schemas.microsoft.com/office/powerpoint/2010/main" val="4283745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chemeClr val="tx1"/>
                </a:solidFill>
              </a:rPr>
              <a:t>PRISM</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Sonia Arzola</a:t>
            </a:r>
          </a:p>
        </p:txBody>
      </p:sp>
    </p:spTree>
    <p:extLst>
      <p:ext uri="{BB962C8B-B14F-4D97-AF65-F5344CB8AC3E}">
        <p14:creationId xmlns:p14="http://schemas.microsoft.com/office/powerpoint/2010/main" val="3253650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63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881857"/>
            <a:ext cx="8679570" cy="3176589"/>
          </a:xfrm>
        </p:spPr>
        <p:txBody>
          <a:bodyPr/>
          <a:lstStyle/>
          <a:p>
            <a:pPr algn="ctr"/>
            <a:endParaRPr lang="en-US" dirty="0">
              <a:hlinkClick r:id="rId3"/>
            </a:endParaRPr>
          </a:p>
          <a:p>
            <a:pPr algn="ctr"/>
            <a:endParaRPr lang="en-US" dirty="0">
              <a:hlinkClick r:id="rId3"/>
            </a:endParaRPr>
          </a:p>
          <a:p>
            <a:pPr algn="ctr"/>
            <a:endParaRPr lang="en-US" dirty="0">
              <a:hlinkClick r:id="rId3"/>
            </a:endParaRPr>
          </a:p>
          <a:p>
            <a:pPr algn="ctr"/>
            <a:r>
              <a:rPr lang="en-US" dirty="0">
                <a:hlinkClick r:id="rId3"/>
              </a:rPr>
              <a:t>http://10.166.11.230/SPPL/welcome.aspx</a:t>
            </a: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sp>
        <p:nvSpPr>
          <p:cNvPr id="6" name="Text Placeholder 5"/>
          <p:cNvSpPr>
            <a:spLocks noGrp="1"/>
          </p:cNvSpPr>
          <p:nvPr>
            <p:ph type="body" sz="quarter" idx="32"/>
          </p:nvPr>
        </p:nvSpPr>
        <p:spPr/>
        <p:txBody>
          <a:bodyPr/>
          <a:lstStyle/>
          <a:p>
            <a:r>
              <a:rPr lang="es-MX" dirty="0"/>
              <a:t>P</a:t>
            </a:r>
            <a:r>
              <a:rPr lang="en-US" dirty="0"/>
              <a:t>RISM</a:t>
            </a:r>
          </a:p>
        </p:txBody>
      </p:sp>
    </p:spTree>
    <p:extLst>
      <p:ext uri="{BB962C8B-B14F-4D97-AF65-F5344CB8AC3E}">
        <p14:creationId xmlns:p14="http://schemas.microsoft.com/office/powerpoint/2010/main" val="8454965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57F9E4-BBF0-4CD6-99DA-C045F4E82265}"/>
              </a:ext>
            </a:extLst>
          </p:cNvPr>
          <p:cNvSpPr>
            <a:spLocks noGrp="1"/>
          </p:cNvSpPr>
          <p:nvPr>
            <p:ph type="sldNum" sz="quarter" idx="4"/>
          </p:nvPr>
        </p:nvSpPr>
        <p:spPr/>
        <p:txBody>
          <a:bodyPr/>
          <a:lstStyle/>
          <a:p>
            <a:r>
              <a:rPr lang="en-US"/>
              <a:t>Page </a:t>
            </a:r>
            <a:fld id="{5A9C12DC-491F-9444-86A2-13AC5C62A2FC}" type="slidenum">
              <a:rPr lang="en-US" smtClean="0"/>
              <a:pPr/>
              <a:t>64</a:t>
            </a:fld>
            <a:endParaRPr lang="en-US" dirty="0"/>
          </a:p>
        </p:txBody>
      </p:sp>
      <p:sp>
        <p:nvSpPr>
          <p:cNvPr id="3" name="Footer Placeholder 2">
            <a:extLst>
              <a:ext uri="{FF2B5EF4-FFF2-40B4-BE49-F238E27FC236}">
                <a16:creationId xmlns:a16="http://schemas.microsoft.com/office/drawing/2014/main" id="{DF76FB9E-4ADD-4A65-A347-16C0FA1C993C}"/>
              </a:ext>
            </a:extLst>
          </p:cNvPr>
          <p:cNvSpPr>
            <a:spLocks noGrp="1"/>
          </p:cNvSpPr>
          <p:nvPr>
            <p:ph type="ftr" sz="quarter" idx="3"/>
          </p:nvPr>
        </p:nvSpPr>
        <p:spPr/>
        <p:txBody>
          <a:bodyPr/>
          <a:lstStyle/>
          <a:p>
            <a:r>
              <a:rPr lang="en-US"/>
              <a:t>Confidential Property of Schneider Electric |</a:t>
            </a:r>
            <a:endParaRPr lang="en-US" dirty="0"/>
          </a:p>
        </p:txBody>
      </p:sp>
      <p:graphicFrame>
        <p:nvGraphicFramePr>
          <p:cNvPr id="9" name="Content Placeholder 8">
            <a:extLst>
              <a:ext uri="{FF2B5EF4-FFF2-40B4-BE49-F238E27FC236}">
                <a16:creationId xmlns:a16="http://schemas.microsoft.com/office/drawing/2014/main" id="{B9AC59F5-7704-4A00-BD6C-797320B8666F}"/>
              </a:ext>
            </a:extLst>
          </p:cNvPr>
          <p:cNvGraphicFramePr>
            <a:graphicFrameLocks noGrp="1"/>
          </p:cNvGraphicFramePr>
          <p:nvPr>
            <p:ph sz="quarter" idx="31"/>
            <p:extLst>
              <p:ext uri="{D42A27DB-BD31-4B8C-83A1-F6EECF244321}">
                <p14:modId xmlns:p14="http://schemas.microsoft.com/office/powerpoint/2010/main" val="1740547219"/>
              </p:ext>
            </p:extLst>
          </p:nvPr>
        </p:nvGraphicFramePr>
        <p:xfrm>
          <a:off x="2742771" y="152371"/>
          <a:ext cx="3658457" cy="4735264"/>
        </p:xfrm>
        <a:graphic>
          <a:graphicData uri="http://schemas.openxmlformats.org/drawingml/2006/table">
            <a:tbl>
              <a:tblPr/>
              <a:tblGrid>
                <a:gridCol w="2309125">
                  <a:extLst>
                    <a:ext uri="{9D8B030D-6E8A-4147-A177-3AD203B41FA5}">
                      <a16:colId xmlns:a16="http://schemas.microsoft.com/office/drawing/2014/main" val="1108590858"/>
                    </a:ext>
                  </a:extLst>
                </a:gridCol>
                <a:gridCol w="1349332">
                  <a:extLst>
                    <a:ext uri="{9D8B030D-6E8A-4147-A177-3AD203B41FA5}">
                      <a16:colId xmlns:a16="http://schemas.microsoft.com/office/drawing/2014/main" val="2480803012"/>
                    </a:ext>
                  </a:extLst>
                </a:gridCol>
              </a:tblGrid>
              <a:tr h="142224">
                <a:tc>
                  <a:txBody>
                    <a:bodyPr/>
                    <a:lstStyle/>
                    <a:p>
                      <a:pPr marL="0" marR="0" fontAlgn="t">
                        <a:spcBef>
                          <a:spcPts val="0"/>
                        </a:spcBef>
                        <a:spcAft>
                          <a:spcPts val="0"/>
                        </a:spcAft>
                      </a:pPr>
                      <a:r>
                        <a:rPr lang="en-US" sz="1100" b="1" dirty="0">
                          <a:solidFill>
                            <a:srgbClr val="000000"/>
                          </a:solidFill>
                          <a:effectLst/>
                          <a:latin typeface="Calibri" panose="020F0502020204030204" pitchFamily="34" charset="0"/>
                        </a:rPr>
                        <a:t>Training</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b="1" dirty="0">
                          <a:solidFill>
                            <a:srgbClr val="000000"/>
                          </a:solidFill>
                          <a:effectLst/>
                          <a:latin typeface="Calibri" panose="020F0502020204030204" pitchFamily="34" charset="0"/>
                        </a:rPr>
                        <a:t>Champion Nominated</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04822038"/>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PPEP Process</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a:solidFill>
                            <a:srgbClr val="000000"/>
                          </a:solidFill>
                          <a:effectLst/>
                          <a:latin typeface="Calibri" panose="020F0502020204030204" pitchFamily="34" charset="0"/>
                        </a:rPr>
                        <a:t> TBC</a:t>
                      </a:r>
                      <a:endParaRPr lang="en-US" sz="90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09589502"/>
                  </a:ext>
                </a:extLst>
              </a:tr>
              <a:tr h="567728">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PCR/TCO</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Project Specialist</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00242010"/>
                  </a:ext>
                </a:extLst>
              </a:tr>
              <a:tr h="437708">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Cockpit OTTO/MOVE</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Project Specialist Manager</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47992221"/>
                  </a:ext>
                </a:extLst>
              </a:tr>
              <a:tr h="177666">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Productivity reporting in SE</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Rosa Petrova</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35578852"/>
                  </a:ext>
                </a:extLst>
              </a:tr>
              <a:tr h="177666">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SSQM, SAM, SQM, SPM</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SQE</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07684284"/>
                  </a:ext>
                </a:extLst>
              </a:tr>
              <a:tr h="177666">
                <a:tc>
                  <a:txBody>
                    <a:bodyPr/>
                    <a:lstStyle/>
                    <a:p>
                      <a:pPr marL="0" marR="0" fontAlgn="t">
                        <a:spcBef>
                          <a:spcPts val="0"/>
                        </a:spcBef>
                        <a:spcAft>
                          <a:spcPts val="0"/>
                        </a:spcAft>
                      </a:pPr>
                      <a:r>
                        <a:rPr lang="en-US" sz="900" dirty="0" err="1">
                          <a:solidFill>
                            <a:srgbClr val="000000"/>
                          </a:solidFill>
                          <a:effectLst/>
                          <a:latin typeface="Calibri" panose="020F0502020204030204" pitchFamily="34" charset="0"/>
                        </a:rPr>
                        <a:t>SRiM</a:t>
                      </a:r>
                      <a:endParaRPr lang="en-US" sz="900" dirty="0">
                        <a:solidFill>
                          <a:srgbClr val="000000"/>
                        </a:solidFill>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SQE</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37344580"/>
                  </a:ext>
                </a:extLst>
              </a:tr>
              <a:tr h="177666">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Productivity calculation</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TBD</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01682208"/>
                  </a:ext>
                </a:extLst>
              </a:tr>
              <a:tr h="177666">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SAM APPS</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SQE</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24366383"/>
                  </a:ext>
                </a:extLst>
              </a:tr>
              <a:tr h="437708">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Symphony</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Project Specialist</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051422200"/>
                  </a:ext>
                </a:extLst>
              </a:tr>
              <a:tr h="437708">
                <a:tc>
                  <a:txBody>
                    <a:bodyPr/>
                    <a:lstStyle/>
                    <a:p>
                      <a:pPr marL="0" marR="0" fontAlgn="t">
                        <a:spcBef>
                          <a:spcPts val="0"/>
                        </a:spcBef>
                        <a:spcAft>
                          <a:spcPts val="0"/>
                        </a:spcAft>
                      </a:pPr>
                      <a:r>
                        <a:rPr lang="en-US" sz="900">
                          <a:solidFill>
                            <a:srgbClr val="000000"/>
                          </a:solidFill>
                          <a:effectLst/>
                          <a:latin typeface="Calibri" panose="020F0502020204030204" pitchFamily="34" charset="0"/>
                        </a:rPr>
                        <a:t>SPS</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Marlene Garza</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69249540"/>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PRISM</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Project Specialist</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97566397"/>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Introduction to SBO, Rebalance, QVE</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PM</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8790942"/>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Project Management</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Basilio Garza</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56806492"/>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GSC Procurement Strategy</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TBD</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6750256"/>
                  </a:ext>
                </a:extLst>
              </a:tr>
              <a:tr h="177666">
                <a:tc>
                  <a:txBody>
                    <a:bodyPr/>
                    <a:lstStyle/>
                    <a:p>
                      <a:pPr marL="0" marR="0" fontAlgn="t">
                        <a:spcBef>
                          <a:spcPts val="0"/>
                        </a:spcBef>
                        <a:spcAft>
                          <a:spcPts val="0"/>
                        </a:spcAft>
                      </a:pPr>
                      <a:r>
                        <a:rPr lang="en-US" sz="900">
                          <a:solidFill>
                            <a:srgbClr val="000000"/>
                          </a:solidFill>
                          <a:effectLst/>
                          <a:latin typeface="Calibri" panose="020F0502020204030204" pitchFamily="34" charset="0"/>
                        </a:rPr>
                        <a:t>Organizational Structure, Roles and Responsabilities</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Armando Romero</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95628601"/>
                  </a:ext>
                </a:extLst>
              </a:tr>
              <a:tr h="437708">
                <a:tc>
                  <a:txBody>
                    <a:bodyPr/>
                    <a:lstStyle/>
                    <a:p>
                      <a:pPr marL="0" marR="0" fontAlgn="t">
                        <a:spcBef>
                          <a:spcPts val="0"/>
                        </a:spcBef>
                        <a:spcAft>
                          <a:spcPts val="0"/>
                        </a:spcAft>
                      </a:pPr>
                      <a:r>
                        <a:rPr lang="en-US" sz="900">
                          <a:solidFill>
                            <a:srgbClr val="000000"/>
                          </a:solidFill>
                          <a:effectLst/>
                          <a:latin typeface="Calibri" panose="020F0502020204030204" pitchFamily="34" charset="0"/>
                        </a:rPr>
                        <a:t>Strategic Project Portal</a:t>
                      </a: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900" dirty="0">
                          <a:solidFill>
                            <a:srgbClr val="000000"/>
                          </a:solidFill>
                          <a:effectLst/>
                          <a:latin typeface="Calibri" panose="020F0502020204030204" pitchFamily="34" charset="0"/>
                        </a:rPr>
                        <a:t> Project Specialist Manager</a:t>
                      </a:r>
                      <a:endParaRPr lang="en-US" sz="900" dirty="0">
                        <a:effectLst/>
                        <a:latin typeface="Calibri" panose="020F0502020204030204" pitchFamily="34" charset="0"/>
                      </a:endParaRPr>
                    </a:p>
                  </a:txBody>
                  <a:tcPr marL="25131" marR="25131" marT="25131" marB="2513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41472139"/>
                  </a:ext>
                </a:extLst>
              </a:tr>
            </a:tbl>
          </a:graphicData>
        </a:graphic>
      </p:graphicFrame>
    </p:spTree>
    <p:extLst>
      <p:ext uri="{BB962C8B-B14F-4D97-AF65-F5344CB8AC3E}">
        <p14:creationId xmlns:p14="http://schemas.microsoft.com/office/powerpoint/2010/main" val="4123101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34876A-96AA-487B-BF8D-2EB0C9A0CC15}"/>
              </a:ext>
            </a:extLst>
          </p:cNvPr>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5E401031-14BC-4713-BA14-B3285D1683D1}"/>
              </a:ext>
            </a:extLst>
          </p:cNvPr>
          <p:cNvSpPr>
            <a:spLocks noGrp="1"/>
          </p:cNvSpPr>
          <p:nvPr>
            <p:ph type="ftr" sz="quarter" idx="3"/>
          </p:nvPr>
        </p:nvSpPr>
        <p:spPr/>
        <p:txBody>
          <a:bodyPr/>
          <a:lstStyle/>
          <a:p>
            <a:r>
              <a:rPr lang="en-US"/>
              <a:t>Confidential Property of Schneider Electric |</a:t>
            </a:r>
            <a:endParaRPr lang="en-US" dirty="0"/>
          </a:p>
        </p:txBody>
      </p:sp>
      <p:sp>
        <p:nvSpPr>
          <p:cNvPr id="9" name="Content Placeholder 8">
            <a:extLst>
              <a:ext uri="{FF2B5EF4-FFF2-40B4-BE49-F238E27FC236}">
                <a16:creationId xmlns:a16="http://schemas.microsoft.com/office/drawing/2014/main" id="{E9E14662-86B1-48F3-8430-6FE2CAEAC334}"/>
              </a:ext>
            </a:extLst>
          </p:cNvPr>
          <p:cNvSpPr>
            <a:spLocks noGrp="1"/>
          </p:cNvSpPr>
          <p:nvPr>
            <p:ph sz="quarter" idx="31"/>
          </p:nvPr>
        </p:nvSpPr>
        <p:spPr>
          <a:xfrm>
            <a:off x="96876" y="1321214"/>
            <a:ext cx="4522667" cy="2860343"/>
          </a:xfrm>
          <a:ln>
            <a:noFill/>
          </a:ln>
        </p:spPr>
        <p:txBody>
          <a:bodyPr tIns="91440" rIns="91440" bIns="91440"/>
          <a:lstStyle/>
          <a:p>
            <a:pPr marL="301624" indent="-285750" algn="just">
              <a:buFont typeface="Arial" panose="020B0604020202020204" pitchFamily="34" charset="0"/>
              <a:buChar char="•"/>
            </a:pPr>
            <a:r>
              <a:rPr lang="en-US" sz="1200" dirty="0"/>
              <a:t>Input savings for cost reduction requests or benefits for revenue/market share projects.	</a:t>
            </a:r>
          </a:p>
          <a:p>
            <a:pPr marL="15874" indent="0" algn="just"/>
            <a:endParaRPr lang="en-US" sz="1200" dirty="0"/>
          </a:p>
          <a:p>
            <a:pPr marL="301624" indent="-285750" algn="just">
              <a:buFont typeface="Arial" panose="020B0604020202020204" pitchFamily="34" charset="0"/>
              <a:buChar char="•"/>
            </a:pPr>
            <a:r>
              <a:rPr lang="en-US" sz="1200" dirty="0"/>
              <a:t>Top third of Savings-Benefits page to be completed by </a:t>
            </a:r>
            <a:r>
              <a:rPr lang="en-US" sz="1200" b="1" dirty="0">
                <a:solidFill>
                  <a:srgbClr val="0070C0"/>
                </a:solidFill>
              </a:rPr>
              <a:t>PROJECT REQUESTOR </a:t>
            </a:r>
            <a:r>
              <a:rPr lang="en-US" sz="1200" dirty="0"/>
              <a:t>(with help from other functions as required) PRIOR.	</a:t>
            </a:r>
          </a:p>
          <a:p>
            <a:pPr marL="15874" indent="0" algn="just"/>
            <a:r>
              <a:rPr lang="en-US" sz="1200" dirty="0"/>
              <a:t>			</a:t>
            </a:r>
          </a:p>
          <a:p>
            <a:pPr marL="301624" indent="-285750" algn="just">
              <a:buFont typeface="Arial" panose="020B0604020202020204" pitchFamily="34" charset="0"/>
              <a:buChar char="•"/>
            </a:pPr>
            <a:r>
              <a:rPr lang="en-US" sz="1200" dirty="0"/>
              <a:t>TO obtaining functional input. Complete ONLY the applicable colored fields; the other non-colored fields will be calculated automatically. </a:t>
            </a:r>
            <a:r>
              <a:rPr lang="en-US" dirty="0"/>
              <a:t>										</a:t>
            </a:r>
          </a:p>
          <a:p>
            <a:endParaRPr lang="en-US" dirty="0"/>
          </a:p>
        </p:txBody>
      </p:sp>
      <p:pic>
        <p:nvPicPr>
          <p:cNvPr id="7" name="Picture 6">
            <a:extLst>
              <a:ext uri="{FF2B5EF4-FFF2-40B4-BE49-F238E27FC236}">
                <a16:creationId xmlns:a16="http://schemas.microsoft.com/office/drawing/2014/main" id="{7C476C9E-28F1-4471-A088-9A037F6D5B73}"/>
              </a:ext>
            </a:extLst>
          </p:cNvPr>
          <p:cNvPicPr>
            <a:picLocks noChangeAspect="1"/>
          </p:cNvPicPr>
          <p:nvPr/>
        </p:nvPicPr>
        <p:blipFill>
          <a:blip r:embed="rId2"/>
          <a:stretch>
            <a:fillRect/>
          </a:stretch>
        </p:blipFill>
        <p:spPr>
          <a:xfrm>
            <a:off x="4825891" y="3090530"/>
            <a:ext cx="4216108" cy="1049079"/>
          </a:xfrm>
          <a:prstGeom prst="rect">
            <a:avLst/>
          </a:prstGeom>
        </p:spPr>
      </p:pic>
      <p:pic>
        <p:nvPicPr>
          <p:cNvPr id="12" name="Picture 11">
            <a:extLst>
              <a:ext uri="{FF2B5EF4-FFF2-40B4-BE49-F238E27FC236}">
                <a16:creationId xmlns:a16="http://schemas.microsoft.com/office/drawing/2014/main" id="{F1DFFBBE-7524-4128-9DE1-74B4EC98A27B}"/>
              </a:ext>
            </a:extLst>
          </p:cNvPr>
          <p:cNvPicPr>
            <a:picLocks noChangeAspect="1"/>
          </p:cNvPicPr>
          <p:nvPr/>
        </p:nvPicPr>
        <p:blipFill>
          <a:blip r:embed="rId3"/>
          <a:stretch>
            <a:fillRect/>
          </a:stretch>
        </p:blipFill>
        <p:spPr>
          <a:xfrm>
            <a:off x="4825891" y="230187"/>
            <a:ext cx="4221233" cy="2860343"/>
          </a:xfrm>
          <a:prstGeom prst="rect">
            <a:avLst/>
          </a:prstGeom>
        </p:spPr>
      </p:pic>
      <p:sp>
        <p:nvSpPr>
          <p:cNvPr id="8" name="Arrow: Pentagon 7">
            <a:extLst>
              <a:ext uri="{FF2B5EF4-FFF2-40B4-BE49-F238E27FC236}">
                <a16:creationId xmlns:a16="http://schemas.microsoft.com/office/drawing/2014/main" id="{CF11F72D-59EF-4178-94CB-060C6E73CEBE}"/>
              </a:ext>
            </a:extLst>
          </p:cNvPr>
          <p:cNvSpPr/>
          <p:nvPr/>
        </p:nvSpPr>
        <p:spPr>
          <a:xfrm>
            <a:off x="0" y="136862"/>
            <a:ext cx="3486150" cy="609600"/>
          </a:xfrm>
          <a:prstGeom prst="homePlate">
            <a:avLst/>
          </a:prstGeom>
          <a:solidFill>
            <a:srgbClr val="0099FF"/>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400" b="1" dirty="0"/>
              <a:t>Profitability Analysis</a:t>
            </a:r>
          </a:p>
        </p:txBody>
      </p:sp>
    </p:spTree>
    <p:extLst>
      <p:ext uri="{BB962C8B-B14F-4D97-AF65-F5344CB8AC3E}">
        <p14:creationId xmlns:p14="http://schemas.microsoft.com/office/powerpoint/2010/main" val="16105082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9199D60-926A-469C-919B-6449449CE78C}"/>
              </a:ext>
            </a:extLst>
          </p:cNvPr>
          <p:cNvPicPr>
            <a:picLocks noChangeAspect="1"/>
          </p:cNvPicPr>
          <p:nvPr/>
        </p:nvPicPr>
        <p:blipFill>
          <a:blip r:embed="rId2"/>
          <a:stretch>
            <a:fillRect/>
          </a:stretch>
        </p:blipFill>
        <p:spPr>
          <a:xfrm>
            <a:off x="1674601" y="3543644"/>
            <a:ext cx="5179655" cy="1288835"/>
          </a:xfrm>
          <a:prstGeom prst="rect">
            <a:avLst/>
          </a:prstGeom>
        </p:spPr>
      </p:pic>
      <p:pic>
        <p:nvPicPr>
          <p:cNvPr id="15" name="Picture 14">
            <a:extLst>
              <a:ext uri="{FF2B5EF4-FFF2-40B4-BE49-F238E27FC236}">
                <a16:creationId xmlns:a16="http://schemas.microsoft.com/office/drawing/2014/main" id="{BDAE15D9-F50C-4E0F-88DB-7F583675F535}"/>
              </a:ext>
            </a:extLst>
          </p:cNvPr>
          <p:cNvPicPr>
            <a:picLocks noChangeAspect="1"/>
          </p:cNvPicPr>
          <p:nvPr/>
        </p:nvPicPr>
        <p:blipFill>
          <a:blip r:embed="rId3"/>
          <a:stretch>
            <a:fillRect/>
          </a:stretch>
        </p:blipFill>
        <p:spPr>
          <a:xfrm>
            <a:off x="1668305" y="52676"/>
            <a:ext cx="5185951" cy="3514044"/>
          </a:xfrm>
          <a:prstGeom prst="rect">
            <a:avLst/>
          </a:prstGeom>
        </p:spPr>
      </p:pic>
      <p:sp>
        <p:nvSpPr>
          <p:cNvPr id="2" name="Slide Number Placeholder 1">
            <a:extLst>
              <a:ext uri="{FF2B5EF4-FFF2-40B4-BE49-F238E27FC236}">
                <a16:creationId xmlns:a16="http://schemas.microsoft.com/office/drawing/2014/main" id="{CDDA7C9A-6F84-41C8-8C1E-0A3F4F22B167}"/>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73FE43AF-087B-4618-A961-079E20A21B16}"/>
              </a:ext>
            </a:extLst>
          </p:cNvPr>
          <p:cNvSpPr>
            <a:spLocks noGrp="1"/>
          </p:cNvSpPr>
          <p:nvPr>
            <p:ph type="ftr" sz="quarter" idx="3"/>
          </p:nvPr>
        </p:nvSpPr>
        <p:spPr/>
        <p:txBody>
          <a:bodyPr/>
          <a:lstStyle/>
          <a:p>
            <a:r>
              <a:rPr lang="en-US"/>
              <a:t>Confidential Property of Schneider Electric |</a:t>
            </a:r>
            <a:endParaRPr lang="en-US" dirty="0"/>
          </a:p>
        </p:txBody>
      </p:sp>
      <p:sp>
        <p:nvSpPr>
          <p:cNvPr id="10" name="TextBox 9">
            <a:extLst>
              <a:ext uri="{FF2B5EF4-FFF2-40B4-BE49-F238E27FC236}">
                <a16:creationId xmlns:a16="http://schemas.microsoft.com/office/drawing/2014/main" id="{E94D6696-19EC-4CCC-90D6-C4CA5250A4B7}"/>
              </a:ext>
            </a:extLst>
          </p:cNvPr>
          <p:cNvSpPr txBox="1"/>
          <p:nvPr/>
        </p:nvSpPr>
        <p:spPr>
          <a:xfrm>
            <a:off x="6883903" y="306299"/>
            <a:ext cx="2007684" cy="461665"/>
          </a:xfrm>
          <a:prstGeom prst="rect">
            <a:avLst/>
          </a:prstGeom>
          <a:noFill/>
          <a:ln>
            <a:solidFill>
              <a:srgbClr val="0099FF"/>
            </a:solidFill>
          </a:ln>
        </p:spPr>
        <p:txBody>
          <a:bodyPr wrap="square" rtlCol="0">
            <a:spAutoFit/>
          </a:bodyPr>
          <a:lstStyle>
            <a:defPPr>
              <a:defRPr lang="en-US"/>
            </a:defPPr>
            <a:lvl1pPr>
              <a:defRPr sz="1200"/>
            </a:lvl1pPr>
          </a:lstStyle>
          <a:p>
            <a:r>
              <a:rPr lang="en-US" sz="1100" b="1" dirty="0"/>
              <a:t>1. </a:t>
            </a:r>
            <a:r>
              <a:rPr lang="en-US" dirty="0"/>
              <a:t>Fill out all necessary information</a:t>
            </a:r>
          </a:p>
        </p:txBody>
      </p:sp>
      <p:sp>
        <p:nvSpPr>
          <p:cNvPr id="11" name="TextBox 10">
            <a:extLst>
              <a:ext uri="{FF2B5EF4-FFF2-40B4-BE49-F238E27FC236}">
                <a16:creationId xmlns:a16="http://schemas.microsoft.com/office/drawing/2014/main" id="{A74C9459-C239-4695-BFE1-F88E3CE8064A}"/>
              </a:ext>
            </a:extLst>
          </p:cNvPr>
          <p:cNvSpPr txBox="1"/>
          <p:nvPr/>
        </p:nvSpPr>
        <p:spPr>
          <a:xfrm>
            <a:off x="149286" y="1008117"/>
            <a:ext cx="1328880" cy="646331"/>
          </a:xfrm>
          <a:prstGeom prst="rect">
            <a:avLst/>
          </a:prstGeom>
          <a:noFill/>
          <a:ln>
            <a:solidFill>
              <a:srgbClr val="0099FF"/>
            </a:solidFill>
          </a:ln>
        </p:spPr>
        <p:txBody>
          <a:bodyPr wrap="square" rtlCol="0">
            <a:spAutoFit/>
          </a:bodyPr>
          <a:lstStyle/>
          <a:p>
            <a:r>
              <a:rPr lang="en-US" sz="1100" b="1" dirty="0"/>
              <a:t>2</a:t>
            </a:r>
            <a:r>
              <a:rPr lang="en-US" sz="1200" dirty="0"/>
              <a:t>. Data pulled directly from TCO tab</a:t>
            </a:r>
          </a:p>
        </p:txBody>
      </p:sp>
      <p:sp>
        <p:nvSpPr>
          <p:cNvPr id="12" name="TextBox 11">
            <a:extLst>
              <a:ext uri="{FF2B5EF4-FFF2-40B4-BE49-F238E27FC236}">
                <a16:creationId xmlns:a16="http://schemas.microsoft.com/office/drawing/2014/main" id="{ECCF72F8-088D-4124-907A-5A7B1D027020}"/>
              </a:ext>
            </a:extLst>
          </p:cNvPr>
          <p:cNvSpPr txBox="1"/>
          <p:nvPr/>
        </p:nvSpPr>
        <p:spPr>
          <a:xfrm>
            <a:off x="6947563" y="3681412"/>
            <a:ext cx="2126587" cy="276999"/>
          </a:xfrm>
          <a:prstGeom prst="rect">
            <a:avLst/>
          </a:prstGeom>
          <a:noFill/>
          <a:ln>
            <a:solidFill>
              <a:srgbClr val="0099FF"/>
            </a:solidFill>
          </a:ln>
        </p:spPr>
        <p:txBody>
          <a:bodyPr wrap="square" rtlCol="0">
            <a:spAutoFit/>
          </a:bodyPr>
          <a:lstStyle>
            <a:defPPr>
              <a:defRPr lang="en-US"/>
            </a:defPPr>
            <a:lvl1pPr>
              <a:defRPr sz="1200"/>
            </a:lvl1pPr>
          </a:lstStyle>
          <a:p>
            <a:r>
              <a:rPr lang="en-US" b="1" dirty="0"/>
              <a:t>3. </a:t>
            </a:r>
            <a:r>
              <a:rPr lang="en-US" dirty="0"/>
              <a:t>Net Present Value (NPV)</a:t>
            </a:r>
          </a:p>
        </p:txBody>
      </p:sp>
      <p:sp>
        <p:nvSpPr>
          <p:cNvPr id="13" name="TextBox 12">
            <a:extLst>
              <a:ext uri="{FF2B5EF4-FFF2-40B4-BE49-F238E27FC236}">
                <a16:creationId xmlns:a16="http://schemas.microsoft.com/office/drawing/2014/main" id="{82063470-4E33-470E-9F21-9F1C913F022F}"/>
              </a:ext>
            </a:extLst>
          </p:cNvPr>
          <p:cNvSpPr txBox="1"/>
          <p:nvPr/>
        </p:nvSpPr>
        <p:spPr>
          <a:xfrm>
            <a:off x="6947563" y="4107813"/>
            <a:ext cx="1909497" cy="276999"/>
          </a:xfrm>
          <a:prstGeom prst="rect">
            <a:avLst/>
          </a:prstGeom>
          <a:noFill/>
          <a:ln>
            <a:solidFill>
              <a:srgbClr val="0099FF"/>
            </a:solidFill>
          </a:ln>
        </p:spPr>
        <p:txBody>
          <a:bodyPr wrap="square" rtlCol="0">
            <a:spAutoFit/>
          </a:bodyPr>
          <a:lstStyle>
            <a:defPPr>
              <a:defRPr lang="en-US"/>
            </a:defPPr>
            <a:lvl1pPr>
              <a:defRPr sz="1200"/>
            </a:lvl1pPr>
          </a:lstStyle>
          <a:p>
            <a:r>
              <a:rPr lang="en-US" b="1" dirty="0"/>
              <a:t>4. </a:t>
            </a:r>
            <a:r>
              <a:rPr lang="en-US" dirty="0"/>
              <a:t>Internal Rate of Return</a:t>
            </a:r>
          </a:p>
        </p:txBody>
      </p:sp>
      <p:sp>
        <p:nvSpPr>
          <p:cNvPr id="14" name="TextBox 13">
            <a:extLst>
              <a:ext uri="{FF2B5EF4-FFF2-40B4-BE49-F238E27FC236}">
                <a16:creationId xmlns:a16="http://schemas.microsoft.com/office/drawing/2014/main" id="{C45CD535-B3AE-42EB-81A6-A2D49788C0C5}"/>
              </a:ext>
            </a:extLst>
          </p:cNvPr>
          <p:cNvSpPr txBox="1"/>
          <p:nvPr/>
        </p:nvSpPr>
        <p:spPr>
          <a:xfrm>
            <a:off x="234072" y="3535218"/>
            <a:ext cx="1328880" cy="1205747"/>
          </a:xfrm>
          <a:prstGeom prst="rect">
            <a:avLst/>
          </a:prstGeom>
          <a:noFill/>
          <a:ln>
            <a:solidFill>
              <a:srgbClr val="0099FF"/>
            </a:solidFill>
          </a:ln>
        </p:spPr>
        <p:txBody>
          <a:bodyPr wrap="square" rtlCol="0">
            <a:spAutoFit/>
          </a:bodyPr>
          <a:lstStyle>
            <a:defPPr>
              <a:defRPr lang="en-US"/>
            </a:defPPr>
            <a:lvl1pPr>
              <a:defRPr sz="1200"/>
            </a:lvl1pPr>
          </a:lstStyle>
          <a:p>
            <a:r>
              <a:rPr lang="en-US" sz="1100" b="1" dirty="0"/>
              <a:t>5. </a:t>
            </a:r>
            <a:r>
              <a:rPr lang="en-US" dirty="0"/>
              <a:t>Total Expenditures data pulled directly from Project Cost Estimates Tab</a:t>
            </a:r>
          </a:p>
        </p:txBody>
      </p:sp>
    </p:spTree>
    <p:extLst>
      <p:ext uri="{BB962C8B-B14F-4D97-AF65-F5344CB8AC3E}">
        <p14:creationId xmlns:p14="http://schemas.microsoft.com/office/powerpoint/2010/main" val="149899186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65D41A-535F-4AAD-8CD7-75D80A695C93}"/>
              </a:ext>
            </a:extLst>
          </p:cNvPr>
          <p:cNvSpPr>
            <a:spLocks noGrp="1"/>
          </p:cNvSpPr>
          <p:nvPr>
            <p:ph type="sldNum" sz="quarter" idx="4"/>
          </p:nvPr>
        </p:nvSpPr>
        <p:spPr/>
        <p:txBody>
          <a:bodyPr/>
          <a:lstStyle/>
          <a:p>
            <a:r>
              <a:rPr lang="en-US"/>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F2AC3C38-9A40-4C3C-B2AD-370C5AAFB4EC}"/>
              </a:ext>
            </a:extLst>
          </p:cNvPr>
          <p:cNvSpPr>
            <a:spLocks noGrp="1"/>
          </p:cNvSpPr>
          <p:nvPr>
            <p:ph type="ftr" sz="quarter" idx="3"/>
          </p:nvPr>
        </p:nvSpPr>
        <p:spPr/>
        <p:txBody>
          <a:bodyPr/>
          <a:lstStyle/>
          <a:p>
            <a:r>
              <a:rPr lang="en-US"/>
              <a:t>Confidential Property of Schneider Electric |</a:t>
            </a:r>
            <a:endParaRPr lang="en-US" dirty="0"/>
          </a:p>
        </p:txBody>
      </p:sp>
      <p:sp>
        <p:nvSpPr>
          <p:cNvPr id="10" name="TextBox 9">
            <a:extLst>
              <a:ext uri="{FF2B5EF4-FFF2-40B4-BE49-F238E27FC236}">
                <a16:creationId xmlns:a16="http://schemas.microsoft.com/office/drawing/2014/main" id="{71518086-BA40-471A-8061-2931BEF75511}"/>
              </a:ext>
            </a:extLst>
          </p:cNvPr>
          <p:cNvSpPr txBox="1"/>
          <p:nvPr/>
        </p:nvSpPr>
        <p:spPr>
          <a:xfrm>
            <a:off x="100494" y="1570858"/>
            <a:ext cx="5184291" cy="1456809"/>
          </a:xfrm>
          <a:prstGeom prst="rect">
            <a:avLst/>
          </a:prstGeom>
          <a:noFill/>
          <a:ln>
            <a:noFill/>
          </a:ln>
        </p:spPr>
        <p:txBody>
          <a:bodyPr wrap="square" rtlCol="0">
            <a:spAutoFit/>
          </a:bodyPr>
          <a:lstStyle/>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Cost Estimates should be entered by stakeholder from each field: Marketing, Design Engineering, Manufacturing/Industrialization/Core Tech, Quality, Purchasing and Others.</a:t>
            </a:r>
          </a:p>
          <a:p>
            <a:pPr algn="just">
              <a:spcBef>
                <a:spcPts val="500"/>
              </a:spcBef>
              <a:spcAft>
                <a:spcPts val="500"/>
              </a:spcAft>
              <a:buClr>
                <a:schemeClr val="bg2"/>
              </a:buClr>
            </a:pPr>
            <a:endParaRPr lang="en-US" sz="1200" dirty="0">
              <a:solidFill>
                <a:schemeClr val="accent1"/>
              </a:solidFill>
              <a:latin typeface="Arial"/>
              <a:cs typeface="Arial"/>
            </a:endParaRPr>
          </a:p>
          <a:p>
            <a:pPr marL="285750" indent="-285750" algn="just">
              <a:spcBef>
                <a:spcPts val="500"/>
              </a:spcBef>
              <a:spcAft>
                <a:spcPts val="500"/>
              </a:spcAft>
              <a:buClr>
                <a:schemeClr val="bg2"/>
              </a:buClr>
              <a:buFont typeface="Arial" panose="020B0604020202020204" pitchFamily="34" charset="0"/>
              <a:buChar char="•"/>
            </a:pPr>
            <a:r>
              <a:rPr lang="en-US" sz="1200" dirty="0">
                <a:solidFill>
                  <a:schemeClr val="accent1"/>
                </a:solidFill>
                <a:latin typeface="Arial"/>
                <a:cs typeface="Arial"/>
              </a:rPr>
              <a:t>Depending on line of business, this part could be blitzed, costed separately, or costed after project is opened. </a:t>
            </a:r>
          </a:p>
        </p:txBody>
      </p:sp>
      <p:pic>
        <p:nvPicPr>
          <p:cNvPr id="6" name="Picture 5">
            <a:extLst>
              <a:ext uri="{FF2B5EF4-FFF2-40B4-BE49-F238E27FC236}">
                <a16:creationId xmlns:a16="http://schemas.microsoft.com/office/drawing/2014/main" id="{EAA8389C-1560-4498-A4FC-3C9D157FC005}"/>
              </a:ext>
            </a:extLst>
          </p:cNvPr>
          <p:cNvPicPr>
            <a:picLocks noChangeAspect="1"/>
          </p:cNvPicPr>
          <p:nvPr/>
        </p:nvPicPr>
        <p:blipFill>
          <a:blip r:embed="rId2"/>
          <a:stretch>
            <a:fillRect/>
          </a:stretch>
        </p:blipFill>
        <p:spPr>
          <a:xfrm>
            <a:off x="5655367" y="39107"/>
            <a:ext cx="3438939" cy="1984003"/>
          </a:xfrm>
          <a:prstGeom prst="rect">
            <a:avLst/>
          </a:prstGeom>
        </p:spPr>
      </p:pic>
      <p:pic>
        <p:nvPicPr>
          <p:cNvPr id="7" name="Picture 6">
            <a:extLst>
              <a:ext uri="{FF2B5EF4-FFF2-40B4-BE49-F238E27FC236}">
                <a16:creationId xmlns:a16="http://schemas.microsoft.com/office/drawing/2014/main" id="{78CB3E1A-9A5B-47B7-870D-3A885D148798}"/>
              </a:ext>
            </a:extLst>
          </p:cNvPr>
          <p:cNvPicPr>
            <a:picLocks noChangeAspect="1"/>
          </p:cNvPicPr>
          <p:nvPr/>
        </p:nvPicPr>
        <p:blipFill>
          <a:blip r:embed="rId3"/>
          <a:stretch>
            <a:fillRect/>
          </a:stretch>
        </p:blipFill>
        <p:spPr>
          <a:xfrm>
            <a:off x="5655367" y="2023110"/>
            <a:ext cx="3438938" cy="1605446"/>
          </a:xfrm>
          <a:prstGeom prst="rect">
            <a:avLst/>
          </a:prstGeom>
        </p:spPr>
      </p:pic>
      <p:pic>
        <p:nvPicPr>
          <p:cNvPr id="8" name="Picture 7">
            <a:extLst>
              <a:ext uri="{FF2B5EF4-FFF2-40B4-BE49-F238E27FC236}">
                <a16:creationId xmlns:a16="http://schemas.microsoft.com/office/drawing/2014/main" id="{8B1DA944-9C5E-4D95-AAA0-BDED1231A8AF}"/>
              </a:ext>
            </a:extLst>
          </p:cNvPr>
          <p:cNvPicPr>
            <a:picLocks noChangeAspect="1"/>
          </p:cNvPicPr>
          <p:nvPr/>
        </p:nvPicPr>
        <p:blipFill>
          <a:blip r:embed="rId4"/>
          <a:stretch>
            <a:fillRect/>
          </a:stretch>
        </p:blipFill>
        <p:spPr>
          <a:xfrm>
            <a:off x="5655367" y="3628556"/>
            <a:ext cx="3438938" cy="1463378"/>
          </a:xfrm>
          <a:prstGeom prst="rect">
            <a:avLst/>
          </a:prstGeom>
        </p:spPr>
      </p:pic>
      <p:sp>
        <p:nvSpPr>
          <p:cNvPr id="9" name="Arrow: Pentagon 8">
            <a:extLst>
              <a:ext uri="{FF2B5EF4-FFF2-40B4-BE49-F238E27FC236}">
                <a16:creationId xmlns:a16="http://schemas.microsoft.com/office/drawing/2014/main" id="{3FF5AA75-4872-4E07-AD10-AFC5245CF4CB}"/>
              </a:ext>
            </a:extLst>
          </p:cNvPr>
          <p:cNvSpPr/>
          <p:nvPr/>
        </p:nvSpPr>
        <p:spPr>
          <a:xfrm>
            <a:off x="0" y="184623"/>
            <a:ext cx="3975100" cy="609600"/>
          </a:xfrm>
          <a:prstGeom prst="homePlat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400" b="1" dirty="0"/>
              <a:t>Project Cost Estimates</a:t>
            </a:r>
          </a:p>
        </p:txBody>
      </p:sp>
    </p:spTree>
    <p:extLst>
      <p:ext uri="{BB962C8B-B14F-4D97-AF65-F5344CB8AC3E}">
        <p14:creationId xmlns:p14="http://schemas.microsoft.com/office/powerpoint/2010/main" val="2264456168"/>
      </p:ext>
    </p:extLst>
  </p:cSld>
  <p:clrMapOvr>
    <a:masterClrMapping/>
  </p:clrMapOvr>
  <p:transition spd="slow">
    <p:cover/>
  </p:transition>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211</TotalTime>
  <Words>7913</Words>
  <Application>Microsoft Office PowerPoint</Application>
  <PresentationFormat>On-screen Show (16:9)</PresentationFormat>
  <Paragraphs>919</Paragraphs>
  <Slides>65</Slides>
  <Notes>28</Notes>
  <HiddenSlides>10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Arial Unicode MS</vt:lpstr>
      <vt:lpstr>Calibri</vt:lpstr>
      <vt:lpstr>Lucida Grande</vt:lpstr>
      <vt:lpstr>Times New Roman</vt:lpstr>
      <vt:lpstr>SE15_LIO_TextOnly V3</vt:lpstr>
      <vt:lpstr>Schneider Text Slides</vt:lpstr>
      <vt:lpstr>Project Specialist Training Manual</vt:lpstr>
      <vt:lpstr>PowerPoint Presentation</vt:lpstr>
      <vt:lpstr>PCR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MOVE</vt:lpstr>
      <vt:lpstr>PowerPoint Presentation</vt:lpstr>
      <vt:lpstr>PowerPoint Presentation</vt:lpstr>
      <vt:lpstr>MOVE DASHBOARD</vt:lpstr>
      <vt:lpstr>PowerPoint Presentation</vt:lpstr>
      <vt:lpstr>PowerPoint Presentation</vt:lpstr>
      <vt:lpstr>PowerPoint Presentation</vt:lpstr>
      <vt:lpstr>PowerPoint Presentation</vt:lpstr>
      <vt:lpstr>PowerPoint Presentation</vt:lpstr>
      <vt:lpstr>GPS</vt:lpstr>
      <vt:lpstr>3.1 Mandatory Templates: Charter</vt:lpstr>
      <vt:lpstr>3.1 Mandatory Templates: Charter</vt:lpstr>
      <vt:lpstr>3.1 Mandatory Templates: Charter</vt:lpstr>
      <vt:lpstr>3.1 Mandatory Templates: Charter</vt:lpstr>
      <vt:lpstr>3.1 Mandatory Templates: Charter</vt:lpstr>
      <vt:lpstr>3.3 Mandatory Templates: Status Report</vt:lpstr>
      <vt:lpstr>3.3 Mandatory Templates: Status Report</vt:lpstr>
      <vt:lpstr>3.3 Mandatory Templates: Status Report</vt:lpstr>
      <vt:lpstr>3.3 Mandatory Templates: Status Report</vt:lpstr>
      <vt:lpstr>4.2 Optional Templates: Schedule</vt:lpstr>
      <vt:lpstr>4.2 Optional Templates: Schedule</vt:lpstr>
      <vt:lpstr>4.2 Optional Templates: Schedule</vt:lpstr>
      <vt:lpstr>4.3 Optional Templates: Issues and Action Log</vt:lpstr>
      <vt:lpstr>4.3 Optional Templates: Issues and Action Log</vt:lpstr>
      <vt:lpstr>4.3 Optional Templates: Issues and Action Log</vt:lpstr>
      <vt:lpstr>4.3 Optional Templates: Issues and Action Log</vt:lpstr>
      <vt:lpstr>PowerPoint Presentation</vt:lpstr>
      <vt:lpstr>Workshop Tool</vt:lpstr>
      <vt:lpstr>PowerPoint Presentation</vt:lpstr>
      <vt:lpstr>PowerPoint Presentation</vt:lpstr>
      <vt:lpstr>PowerPoint Presentation</vt:lpstr>
      <vt:lpstr>PowerPoint Presentation</vt:lpstr>
      <vt:lpstr>PowerPoint Presentation</vt:lpstr>
      <vt:lpstr>Link to strategic portal</vt:lpstr>
      <vt:lpstr>PowerPoint Presentation</vt:lpstr>
      <vt:lpstr>PRISM</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Specialist Training Manual</dc:title>
  <dc:creator>SONIA IRASEMA ARZOLA</dc:creator>
  <cp:lastModifiedBy>SONIA IRASEMA ARZOLA</cp:lastModifiedBy>
  <cp:revision>28</cp:revision>
  <dcterms:created xsi:type="dcterms:W3CDTF">2019-11-28T19:35:59Z</dcterms:created>
  <dcterms:modified xsi:type="dcterms:W3CDTF">2020-01-14T14:30:12Z</dcterms:modified>
</cp:coreProperties>
</file>