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2"/>
  </p:notesMasterIdLst>
  <p:handoutMasterIdLst>
    <p:handoutMasterId r:id="rId13"/>
  </p:handoutMasterIdLst>
  <p:sldIdLst>
    <p:sldId id="258" r:id="rId3"/>
    <p:sldId id="268" r:id="rId4"/>
    <p:sldId id="269" r:id="rId5"/>
    <p:sldId id="270" r:id="rId6"/>
    <p:sldId id="271" r:id="rId7"/>
    <p:sldId id="274" r:id="rId8"/>
    <p:sldId id="272" r:id="rId9"/>
    <p:sldId id="273" r:id="rId10"/>
    <p:sldId id="275" r:id="rId11"/>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97" autoAdjust="0"/>
    <p:restoredTop sz="95508" autoAdjust="0"/>
  </p:normalViewPr>
  <p:slideViewPr>
    <p:cSldViewPr snapToGrid="0">
      <p:cViewPr>
        <p:scale>
          <a:sx n="53" d="100"/>
          <a:sy n="53" d="100"/>
        </p:scale>
        <p:origin x="-66" y="138"/>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10/30/2018</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10/30/2018</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153233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58019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8</a:t>
            </a:fld>
            <a:endParaRPr lang="en-US" dirty="0"/>
          </a:p>
        </p:txBody>
      </p:sp>
    </p:spTree>
    <p:extLst>
      <p:ext uri="{BB962C8B-B14F-4D97-AF65-F5344CB8AC3E}">
        <p14:creationId xmlns:p14="http://schemas.microsoft.com/office/powerpoint/2010/main" val="2769002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jpeg"/><Relationship Id="rId26" Type="http://schemas.openxmlformats.org/officeDocument/2006/relationships/image" Target="../media/image26.jpeg"/><Relationship Id="rId39" Type="http://schemas.openxmlformats.org/officeDocument/2006/relationships/image" Target="../media/image39.jpeg"/><Relationship Id="rId21" Type="http://schemas.openxmlformats.org/officeDocument/2006/relationships/image" Target="../media/image21.jpeg"/><Relationship Id="rId34" Type="http://schemas.openxmlformats.org/officeDocument/2006/relationships/image" Target="../media/image34.jpeg"/><Relationship Id="rId42" Type="http://schemas.openxmlformats.org/officeDocument/2006/relationships/image" Target="../media/image42.jpeg"/><Relationship Id="rId47" Type="http://schemas.openxmlformats.org/officeDocument/2006/relationships/image" Target="../media/image47.jpeg"/><Relationship Id="rId50" Type="http://schemas.openxmlformats.org/officeDocument/2006/relationships/image" Target="../media/image50.jpeg"/><Relationship Id="rId55" Type="http://schemas.openxmlformats.org/officeDocument/2006/relationships/image" Target="../media/image55.jpeg"/><Relationship Id="rId63" Type="http://schemas.openxmlformats.org/officeDocument/2006/relationships/image" Target="../media/image63.jpeg"/><Relationship Id="rId68" Type="http://schemas.openxmlformats.org/officeDocument/2006/relationships/image" Target="../media/image68.png"/><Relationship Id="rId7"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16.jpeg"/><Relationship Id="rId29" Type="http://schemas.openxmlformats.org/officeDocument/2006/relationships/image" Target="../media/image29.jpeg"/><Relationship Id="rId1" Type="http://schemas.openxmlformats.org/officeDocument/2006/relationships/slideLayout" Target="../slideLayouts/slideLayout26.xml"/><Relationship Id="rId6" Type="http://schemas.openxmlformats.org/officeDocument/2006/relationships/image" Target="../media/image6.pn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jpe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jpeg"/><Relationship Id="rId53" Type="http://schemas.openxmlformats.org/officeDocument/2006/relationships/image" Target="../media/image53.png"/><Relationship Id="rId58" Type="http://schemas.openxmlformats.org/officeDocument/2006/relationships/image" Target="../media/image58.jpeg"/><Relationship Id="rId66" Type="http://schemas.openxmlformats.org/officeDocument/2006/relationships/image" Target="../media/image66.jpeg"/><Relationship Id="rId5" Type="http://schemas.openxmlformats.org/officeDocument/2006/relationships/image" Target="../media/image5.jpeg"/><Relationship Id="rId15" Type="http://schemas.openxmlformats.org/officeDocument/2006/relationships/image" Target="../media/image15.jpeg"/><Relationship Id="rId23" Type="http://schemas.openxmlformats.org/officeDocument/2006/relationships/image" Target="../media/image23.jpeg"/><Relationship Id="rId28" Type="http://schemas.openxmlformats.org/officeDocument/2006/relationships/image" Target="../media/image28.jpeg"/><Relationship Id="rId36" Type="http://schemas.openxmlformats.org/officeDocument/2006/relationships/image" Target="../media/image36.png"/><Relationship Id="rId49" Type="http://schemas.openxmlformats.org/officeDocument/2006/relationships/image" Target="../media/image49.jpeg"/><Relationship Id="rId57" Type="http://schemas.openxmlformats.org/officeDocument/2006/relationships/image" Target="../media/image57.jpeg"/><Relationship Id="rId61" Type="http://schemas.openxmlformats.org/officeDocument/2006/relationships/image" Target="../media/image61.png"/><Relationship Id="rId10" Type="http://schemas.openxmlformats.org/officeDocument/2006/relationships/image" Target="../media/image10.jpeg"/><Relationship Id="rId19" Type="http://schemas.openxmlformats.org/officeDocument/2006/relationships/image" Target="../media/image19.jpeg"/><Relationship Id="rId31" Type="http://schemas.openxmlformats.org/officeDocument/2006/relationships/image" Target="../media/image31.jpeg"/><Relationship Id="rId44" Type="http://schemas.openxmlformats.org/officeDocument/2006/relationships/image" Target="../media/image44.jpeg"/><Relationship Id="rId52" Type="http://schemas.openxmlformats.org/officeDocument/2006/relationships/image" Target="../media/image52.jpeg"/><Relationship Id="rId60" Type="http://schemas.openxmlformats.org/officeDocument/2006/relationships/image" Target="../media/image60.jpeg"/><Relationship Id="rId65" Type="http://schemas.openxmlformats.org/officeDocument/2006/relationships/image" Target="../media/image65.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jpeg"/><Relationship Id="rId30" Type="http://schemas.openxmlformats.org/officeDocument/2006/relationships/image" Target="../media/image30.jpeg"/><Relationship Id="rId35" Type="http://schemas.openxmlformats.org/officeDocument/2006/relationships/image" Target="../media/image35.jpeg"/><Relationship Id="rId43" Type="http://schemas.openxmlformats.org/officeDocument/2006/relationships/image" Target="../media/image43.png"/><Relationship Id="rId48" Type="http://schemas.openxmlformats.org/officeDocument/2006/relationships/image" Target="../media/image48.jpeg"/><Relationship Id="rId56" Type="http://schemas.openxmlformats.org/officeDocument/2006/relationships/image" Target="../media/image56.jpeg"/><Relationship Id="rId64" Type="http://schemas.openxmlformats.org/officeDocument/2006/relationships/image" Target="../media/image64.jpeg"/><Relationship Id="rId69" Type="http://schemas.openxmlformats.org/officeDocument/2006/relationships/image" Target="../media/image69.png"/><Relationship Id="rId8" Type="http://schemas.openxmlformats.org/officeDocument/2006/relationships/image" Target="../media/image8.jpeg"/><Relationship Id="rId51" Type="http://schemas.openxmlformats.org/officeDocument/2006/relationships/image" Target="../media/image51.jpeg"/><Relationship Id="rId3" Type="http://schemas.openxmlformats.org/officeDocument/2006/relationships/image" Target="../media/image3.pn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png"/><Relationship Id="rId33" Type="http://schemas.openxmlformats.org/officeDocument/2006/relationships/image" Target="../media/image33.jpeg"/><Relationship Id="rId38" Type="http://schemas.openxmlformats.org/officeDocument/2006/relationships/image" Target="../media/image38.png"/><Relationship Id="rId46" Type="http://schemas.openxmlformats.org/officeDocument/2006/relationships/image" Target="../media/image46.jpeg"/><Relationship Id="rId59" Type="http://schemas.openxmlformats.org/officeDocument/2006/relationships/image" Target="../media/image59.jpeg"/><Relationship Id="rId67" Type="http://schemas.openxmlformats.org/officeDocument/2006/relationships/image" Target="../media/image67.jpeg"/><Relationship Id="rId20" Type="http://schemas.openxmlformats.org/officeDocument/2006/relationships/image" Target="../media/image20.jpeg"/><Relationship Id="rId41" Type="http://schemas.openxmlformats.org/officeDocument/2006/relationships/image" Target="../media/image41.jpeg"/><Relationship Id="rId54" Type="http://schemas.openxmlformats.org/officeDocument/2006/relationships/image" Target="../media/image54.jpeg"/><Relationship Id="rId62" Type="http://schemas.openxmlformats.org/officeDocument/2006/relationships/image" Target="../media/image62.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69.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png"/><Relationship Id="rId7" Type="http://schemas.openxmlformats.org/officeDocument/2006/relationships/image" Target="../media/image76.jpeg"/><Relationship Id="rId12" Type="http://schemas.openxmlformats.org/officeDocument/2006/relationships/image" Target="../media/image81.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75.jpeg"/><Relationship Id="rId11" Type="http://schemas.openxmlformats.org/officeDocument/2006/relationships/image" Target="../media/image80.png"/><Relationship Id="rId5" Type="http://schemas.openxmlformats.org/officeDocument/2006/relationships/image" Target="../media/image74.jpeg"/><Relationship Id="rId10" Type="http://schemas.openxmlformats.org/officeDocument/2006/relationships/image" Target="../media/image79.png"/><Relationship Id="rId4" Type="http://schemas.openxmlformats.org/officeDocument/2006/relationships/image" Target="../media/image73.jpeg"/><Relationship Id="rId9" Type="http://schemas.openxmlformats.org/officeDocument/2006/relationships/image" Target="../media/image78.png"/></Relationships>
</file>

<file path=ppt/slides/_rels/slide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53.png"/><Relationship Id="rId7" Type="http://schemas.openxmlformats.org/officeDocument/2006/relationships/image" Target="../media/image84.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83.png"/><Relationship Id="rId5" Type="http://schemas.openxmlformats.org/officeDocument/2006/relationships/image" Target="../media/image82.jpeg"/><Relationship Id="rId10" Type="http://schemas.openxmlformats.org/officeDocument/2006/relationships/image" Target="../media/image87.png"/><Relationship Id="rId4" Type="http://schemas.openxmlformats.org/officeDocument/2006/relationships/image" Target="../media/image54.jpeg"/><Relationship Id="rId9" Type="http://schemas.openxmlformats.org/officeDocument/2006/relationships/image" Target="../media/image86.png"/></Relationships>
</file>

<file path=ppt/slides/_rels/slide5.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19.jpeg"/><Relationship Id="rId7" Type="http://schemas.openxmlformats.org/officeDocument/2006/relationships/image" Target="../media/image90.png"/><Relationship Id="rId12"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89.png"/><Relationship Id="rId11" Type="http://schemas.openxmlformats.org/officeDocument/2006/relationships/image" Target="../media/image94.jpe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21.jpeg"/><Relationship Id="rId9" Type="http://schemas.openxmlformats.org/officeDocument/2006/relationships/image" Target="../media/image92.png"/></Relationships>
</file>

<file path=ppt/slides/_rels/slide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6.png"/><Relationship Id="rId7" Type="http://schemas.openxmlformats.org/officeDocument/2006/relationships/image" Target="../media/image98.png"/><Relationship Id="rId12" Type="http://schemas.openxmlformats.org/officeDocument/2006/relationships/image" Target="../media/image103.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6.png"/><Relationship Id="rId7" Type="http://schemas.openxmlformats.org/officeDocument/2006/relationships/image" Target="../media/image39.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105.png"/><Relationship Id="rId4" Type="http://schemas.openxmlformats.org/officeDocument/2006/relationships/image" Target="../media/image36.png"/><Relationship Id="rId9" Type="http://schemas.openxmlformats.org/officeDocument/2006/relationships/image" Target="../media/image104.png"/></Relationships>
</file>

<file path=ppt/slides/_rels/slide8.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image" Target="../media/image6.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0" Type="http://schemas.openxmlformats.org/officeDocument/2006/relationships/image" Target="../media/image111.png"/><Relationship Id="rId4" Type="http://schemas.openxmlformats.org/officeDocument/2006/relationships/image" Target="../media/image32.jpeg"/><Relationship Id="rId9" Type="http://schemas.openxmlformats.org/officeDocument/2006/relationships/image" Target="../media/image110.png"/><Relationship Id="rId14" Type="http://schemas.openxmlformats.org/officeDocument/2006/relationships/image" Target="../media/image115.png"/></Relationships>
</file>

<file path=ppt/slides/_rels/slide9.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6.png"/><Relationship Id="rId7" Type="http://schemas.openxmlformats.org/officeDocument/2006/relationships/image" Target="../media/image119.jpeg"/><Relationship Id="rId2" Type="http://schemas.openxmlformats.org/officeDocument/2006/relationships/image" Target="../media/image3.png"/><Relationship Id="rId1" Type="http://schemas.openxmlformats.org/officeDocument/2006/relationships/slideLayout" Target="../slideLayouts/slideLayout26.xml"/><Relationship Id="rId6" Type="http://schemas.openxmlformats.org/officeDocument/2006/relationships/image" Target="../media/image118.jpeg"/><Relationship Id="rId5" Type="http://schemas.openxmlformats.org/officeDocument/2006/relationships/image" Target="../media/image117.png"/><Relationship Id="rId4" Type="http://schemas.openxmlformats.org/officeDocument/2006/relationships/image" Target="../media/image1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0" name="Group 719">
            <a:extLst>
              <a:ext uri="{FF2B5EF4-FFF2-40B4-BE49-F238E27FC236}">
                <a16:creationId xmlns:a16="http://schemas.microsoft.com/office/drawing/2014/main" id="{BAFB0051-176B-4640-A483-35D2E426699F}"/>
              </a:ext>
            </a:extLst>
          </p:cNvPr>
          <p:cNvGrpSpPr/>
          <p:nvPr/>
        </p:nvGrpSpPr>
        <p:grpSpPr>
          <a:xfrm>
            <a:off x="24757980" y="3616787"/>
            <a:ext cx="5902919" cy="3970234"/>
            <a:chOff x="6541500" y="2848457"/>
            <a:chExt cx="5902919" cy="3970234"/>
          </a:xfrm>
        </p:grpSpPr>
        <p:grpSp>
          <p:nvGrpSpPr>
            <p:cNvPr id="721" name="Group 720">
              <a:extLst>
                <a:ext uri="{FF2B5EF4-FFF2-40B4-BE49-F238E27FC236}">
                  <a16:creationId xmlns:a16="http://schemas.microsoft.com/office/drawing/2014/main" id="{2B01D8D5-1077-4193-866D-A5D9A1CE26A2}"/>
                </a:ext>
              </a:extLst>
            </p:cNvPr>
            <p:cNvGrpSpPr/>
            <p:nvPr/>
          </p:nvGrpSpPr>
          <p:grpSpPr>
            <a:xfrm>
              <a:off x="6541500" y="2848457"/>
              <a:ext cx="5902919" cy="3970234"/>
              <a:chOff x="1668672" y="816013"/>
              <a:chExt cx="5902919" cy="3970234"/>
            </a:xfrm>
          </p:grpSpPr>
          <p:cxnSp>
            <p:nvCxnSpPr>
              <p:cNvPr id="724" name="Straight Connector 723">
                <a:extLst>
                  <a:ext uri="{FF2B5EF4-FFF2-40B4-BE49-F238E27FC236}">
                    <a16:creationId xmlns:a16="http://schemas.microsoft.com/office/drawing/2014/main" id="{52D07312-18F8-4237-8B03-282945D82595}"/>
                  </a:ext>
                </a:extLst>
              </p:cNvPr>
              <p:cNvCxnSpPr>
                <a:cxnSpLocks/>
              </p:cNvCxnSpPr>
              <p:nvPr/>
            </p:nvCxnSpPr>
            <p:spPr>
              <a:xfrm>
                <a:off x="3172250" y="1643672"/>
                <a:ext cx="3253250" cy="891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25" name="Straight Arrow Connector 724">
                <a:extLst>
                  <a:ext uri="{FF2B5EF4-FFF2-40B4-BE49-F238E27FC236}">
                    <a16:creationId xmlns:a16="http://schemas.microsoft.com/office/drawing/2014/main" id="{E35328C7-5DC7-4180-866D-0BD7F3478D2D}"/>
                  </a:ext>
                </a:extLst>
              </p:cNvPr>
              <p:cNvCxnSpPr>
                <a:cxnSpLocks/>
              </p:cNvCxnSpPr>
              <p:nvPr/>
            </p:nvCxnSpPr>
            <p:spPr>
              <a:xfrm>
                <a:off x="3344562" y="1981583"/>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6" name="Straight Arrow Connector 725">
                <a:extLst>
                  <a:ext uri="{FF2B5EF4-FFF2-40B4-BE49-F238E27FC236}">
                    <a16:creationId xmlns:a16="http://schemas.microsoft.com/office/drawing/2014/main" id="{4C350CFB-AF78-40FF-8537-5BA13084927B}"/>
                  </a:ext>
                </a:extLst>
              </p:cNvPr>
              <p:cNvCxnSpPr>
                <a:cxnSpLocks/>
              </p:cNvCxnSpPr>
              <p:nvPr/>
            </p:nvCxnSpPr>
            <p:spPr>
              <a:xfrm>
                <a:off x="4730084" y="1504615"/>
                <a:ext cx="0" cy="1560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3576714" y="823157"/>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grpSp>
            <p:nvGrpSpPr>
              <p:cNvPr id="728" name="Group 727">
                <a:extLst>
                  <a:ext uri="{FF2B5EF4-FFF2-40B4-BE49-F238E27FC236}">
                    <a16:creationId xmlns:a16="http://schemas.microsoft.com/office/drawing/2014/main" id="{8EDA7876-8180-4D47-8968-0D49371DE82D}"/>
                  </a:ext>
                </a:extLst>
              </p:cNvPr>
              <p:cNvGrpSpPr/>
              <p:nvPr/>
            </p:nvGrpSpPr>
            <p:grpSpPr>
              <a:xfrm>
                <a:off x="1977100" y="2498056"/>
                <a:ext cx="2593443" cy="705678"/>
                <a:chOff x="4811103" y="2498425"/>
                <a:chExt cx="2593443" cy="705678"/>
              </a:xfrm>
            </p:grpSpPr>
            <p:sp>
              <p:nvSpPr>
                <p:cNvPr id="754" name="TextBox 753">
                  <a:extLst>
                    <a:ext uri="{FF2B5EF4-FFF2-40B4-BE49-F238E27FC236}">
                      <a16:creationId xmlns:a16="http://schemas.microsoft.com/office/drawing/2014/main" id="{04E33C86-4340-466E-B9F3-D0A9F25899E8}"/>
                    </a:ext>
                  </a:extLst>
                </p:cNvPr>
                <p:cNvSpPr txBox="1"/>
                <p:nvPr/>
              </p:nvSpPr>
              <p:spPr>
                <a:xfrm>
                  <a:off x="5083690" y="2566646"/>
                  <a:ext cx="2320856" cy="6001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sp>
              <p:nvSpPr>
                <p:cNvPr id="755" name="Oval 754">
                  <a:extLst>
                    <a:ext uri="{FF2B5EF4-FFF2-40B4-BE49-F238E27FC236}">
                      <a16:creationId xmlns:a16="http://schemas.microsoft.com/office/drawing/2014/main" id="{BE7C3497-EA30-4DC1-A9CA-83C233A21F00}"/>
                    </a:ext>
                  </a:extLst>
                </p:cNvPr>
                <p:cNvSpPr/>
                <p:nvPr/>
              </p:nvSpPr>
              <p:spPr>
                <a:xfrm>
                  <a:off x="4811103" y="249842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29" name="Group 728">
                <a:extLst>
                  <a:ext uri="{FF2B5EF4-FFF2-40B4-BE49-F238E27FC236}">
                    <a16:creationId xmlns:a16="http://schemas.microsoft.com/office/drawing/2014/main" id="{506CC177-6F94-4E3A-ACE3-C1D7263D3B79}"/>
                  </a:ext>
                </a:extLst>
              </p:cNvPr>
              <p:cNvGrpSpPr/>
              <p:nvPr/>
            </p:nvGrpSpPr>
            <p:grpSpPr>
              <a:xfrm>
                <a:off x="1978927" y="3256134"/>
                <a:ext cx="2594558" cy="705678"/>
                <a:chOff x="4901850" y="1491028"/>
                <a:chExt cx="2594558" cy="705678"/>
              </a:xfrm>
            </p:grpSpPr>
            <p:sp>
              <p:nvSpPr>
                <p:cNvPr id="752" name="TextBox 751">
                  <a:extLst>
                    <a:ext uri="{FF2B5EF4-FFF2-40B4-BE49-F238E27FC236}">
                      <a16:creationId xmlns:a16="http://schemas.microsoft.com/office/drawing/2014/main" id="{2BE91872-66DB-4EF9-9216-AE738410F54E}"/>
                    </a:ext>
                  </a:extLst>
                </p:cNvPr>
                <p:cNvSpPr txBox="1"/>
                <p:nvPr/>
              </p:nvSpPr>
              <p:spPr>
                <a:xfrm>
                  <a:off x="5208692" y="1532244"/>
                  <a:ext cx="228771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Karla Garcia</a:t>
                  </a:r>
                </a:p>
                <a:p>
                  <a:r>
                    <a:rPr lang="en-US" sz="1200" b="1" dirty="0">
                      <a:solidFill>
                        <a:schemeClr val="bg1"/>
                      </a:solidFill>
                    </a:rPr>
                    <a:t>            </a:t>
                  </a:r>
                  <a:r>
                    <a:rPr lang="en-US" sz="1001" b="1" dirty="0">
                      <a:solidFill>
                        <a:schemeClr val="bg1"/>
                      </a:solidFill>
                    </a:rPr>
                    <a:t>IT Intern, MTY, MEX</a:t>
                  </a:r>
                </a:p>
                <a:p>
                  <a:r>
                    <a:rPr lang="en-US" sz="700" b="1" dirty="0">
                      <a:solidFill>
                        <a:schemeClr val="bg1"/>
                      </a:solidFill>
                    </a:rPr>
                    <a:t>                    </a:t>
                  </a:r>
                  <a:r>
                    <a:rPr lang="en-US" sz="1001" dirty="0">
                      <a:solidFill>
                        <a:schemeClr val="bg1"/>
                      </a:solidFill>
                    </a:rPr>
                    <a:t>Web Apps Development</a:t>
                  </a:r>
                </a:p>
              </p:txBody>
            </p:sp>
            <p:sp>
              <p:nvSpPr>
                <p:cNvPr id="753" name="Oval 752">
                  <a:extLst>
                    <a:ext uri="{FF2B5EF4-FFF2-40B4-BE49-F238E27FC236}">
                      <a16:creationId xmlns:a16="http://schemas.microsoft.com/office/drawing/2014/main" id="{6238DBE4-A86C-431F-8CAA-5550BA0FC053}"/>
                    </a:ext>
                  </a:extLst>
                </p:cNvPr>
                <p:cNvSpPr/>
                <p:nvPr/>
              </p:nvSpPr>
              <p:spPr>
                <a:xfrm>
                  <a:off x="4901850" y="149102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730" name="Straight Connector 729">
                <a:extLst>
                  <a:ext uri="{FF2B5EF4-FFF2-40B4-BE49-F238E27FC236}">
                    <a16:creationId xmlns:a16="http://schemas.microsoft.com/office/drawing/2014/main" id="{10B168BB-5A50-47FD-892C-EED8D5725AF6}"/>
                  </a:ext>
                </a:extLst>
              </p:cNvPr>
              <p:cNvCxnSpPr>
                <a:cxnSpLocks/>
              </p:cNvCxnSpPr>
              <p:nvPr/>
            </p:nvCxnSpPr>
            <p:spPr>
              <a:xfrm>
                <a:off x="1830230" y="2898584"/>
                <a:ext cx="0" cy="15422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1830230" y="2898692"/>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2" name="Straight Connector 731">
                <a:extLst>
                  <a:ext uri="{FF2B5EF4-FFF2-40B4-BE49-F238E27FC236}">
                    <a16:creationId xmlns:a16="http://schemas.microsoft.com/office/drawing/2014/main" id="{8442473D-8E78-4026-B7E0-6FBF0DAD5ED3}"/>
                  </a:ext>
                </a:extLst>
              </p:cNvPr>
              <p:cNvCxnSpPr>
                <a:cxnSpLocks/>
              </p:cNvCxnSpPr>
              <p:nvPr/>
            </p:nvCxnSpPr>
            <p:spPr>
              <a:xfrm>
                <a:off x="1668672" y="2113118"/>
                <a:ext cx="0" cy="154206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33" name="Straight Arrow Connector 732">
                <a:extLst>
                  <a:ext uri="{FF2B5EF4-FFF2-40B4-BE49-F238E27FC236}">
                    <a16:creationId xmlns:a16="http://schemas.microsoft.com/office/drawing/2014/main" id="{02234B1F-994E-44E2-A67E-83868974162E}"/>
                  </a:ext>
                </a:extLst>
              </p:cNvPr>
              <p:cNvCxnSpPr>
                <a:cxnSpLocks/>
              </p:cNvCxnSpPr>
              <p:nvPr/>
            </p:nvCxnSpPr>
            <p:spPr>
              <a:xfrm>
                <a:off x="1806452" y="3655187"/>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34" name="Group 733">
                <a:extLst>
                  <a:ext uri="{FF2B5EF4-FFF2-40B4-BE49-F238E27FC236}">
                    <a16:creationId xmlns:a16="http://schemas.microsoft.com/office/drawing/2014/main" id="{0513F75B-53AF-4A15-91DD-2ABCDBBC8992}"/>
                  </a:ext>
                </a:extLst>
              </p:cNvPr>
              <p:cNvGrpSpPr/>
              <p:nvPr/>
            </p:nvGrpSpPr>
            <p:grpSpPr>
              <a:xfrm>
                <a:off x="5018279" y="1742282"/>
                <a:ext cx="2553312" cy="705678"/>
                <a:chOff x="4914076" y="1733548"/>
                <a:chExt cx="2553312" cy="705678"/>
              </a:xfrm>
            </p:grpSpPr>
            <p:sp>
              <p:nvSpPr>
                <p:cNvPr id="750" name="TextBox 749">
                  <a:extLst>
                    <a:ext uri="{FF2B5EF4-FFF2-40B4-BE49-F238E27FC236}">
                      <a16:creationId xmlns:a16="http://schemas.microsoft.com/office/drawing/2014/main" id="{CF85649A-785B-49BF-96E9-94178B86DFE4}"/>
                    </a:ext>
                  </a:extLst>
                </p:cNvPr>
                <p:cNvSpPr txBox="1"/>
                <p:nvPr/>
              </p:nvSpPr>
              <p:spPr>
                <a:xfrm>
                  <a:off x="5146532" y="1771307"/>
                  <a:ext cx="232085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Fabiola Salas</a:t>
                  </a:r>
                </a:p>
                <a:p>
                  <a:pPr algn="just"/>
                  <a:r>
                    <a:rPr lang="en-US" sz="800" b="1" dirty="0">
                      <a:solidFill>
                        <a:schemeClr val="bg1"/>
                      </a:solidFill>
                    </a:rPr>
                    <a:t>                 </a:t>
                  </a:r>
                  <a:r>
                    <a:rPr lang="en-US" sz="1001" b="1" dirty="0">
                      <a:solidFill>
                        <a:schemeClr val="bg1"/>
                      </a:solidFill>
                    </a:rPr>
                    <a:t>Project Mgmt Intern, MTY, </a:t>
                  </a:r>
                </a:p>
                <a:p>
                  <a:r>
                    <a:rPr lang="en-US" sz="1001" dirty="0">
                      <a:solidFill>
                        <a:schemeClr val="bg1"/>
                      </a:solidFill>
                    </a:rPr>
                    <a:t>              Samples Tracking</a:t>
                  </a:r>
                </a:p>
              </p:txBody>
            </p:sp>
            <p:sp>
              <p:nvSpPr>
                <p:cNvPr id="751" name="Oval 750">
                  <a:extLst>
                    <a:ext uri="{FF2B5EF4-FFF2-40B4-BE49-F238E27FC236}">
                      <a16:creationId xmlns:a16="http://schemas.microsoft.com/office/drawing/2014/main" id="{E8798665-F839-45E1-AA85-04EE44208562}"/>
                    </a:ext>
                  </a:extLst>
                </p:cNvPr>
                <p:cNvSpPr/>
                <p:nvPr/>
              </p:nvSpPr>
              <p:spPr>
                <a:xfrm>
                  <a:off x="4914076" y="173354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35" name="Group 734">
                <a:extLst>
                  <a:ext uri="{FF2B5EF4-FFF2-40B4-BE49-F238E27FC236}">
                    <a16:creationId xmlns:a16="http://schemas.microsoft.com/office/drawing/2014/main" id="{7B130B39-CBA7-45DB-B0AA-9E614811EB6D}"/>
                  </a:ext>
                </a:extLst>
              </p:cNvPr>
              <p:cNvGrpSpPr/>
              <p:nvPr/>
            </p:nvGrpSpPr>
            <p:grpSpPr>
              <a:xfrm>
                <a:off x="1996183" y="4080569"/>
                <a:ext cx="2573461" cy="705678"/>
                <a:chOff x="4813900" y="2309784"/>
                <a:chExt cx="2573461" cy="705678"/>
              </a:xfrm>
            </p:grpSpPr>
            <p:sp>
              <p:nvSpPr>
                <p:cNvPr id="748" name="TextBox 747">
                  <a:extLst>
                    <a:ext uri="{FF2B5EF4-FFF2-40B4-BE49-F238E27FC236}">
                      <a16:creationId xmlns:a16="http://schemas.microsoft.com/office/drawing/2014/main" id="{6DC57903-2F4E-4B31-8164-DB803169CDC8}"/>
                    </a:ext>
                  </a:extLst>
                </p:cNvPr>
                <p:cNvSpPr txBox="1"/>
                <p:nvPr/>
              </p:nvSpPr>
              <p:spPr>
                <a:xfrm>
                  <a:off x="5066505" y="2338355"/>
                  <a:ext cx="232085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Jean Alvarado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9" name="Oval 748">
                  <a:extLst>
                    <a:ext uri="{FF2B5EF4-FFF2-40B4-BE49-F238E27FC236}">
                      <a16:creationId xmlns:a16="http://schemas.microsoft.com/office/drawing/2014/main" id="{9306108A-A369-4E42-A3CD-638CC68FA66F}"/>
                    </a:ext>
                  </a:extLst>
                </p:cNvPr>
                <p:cNvSpPr/>
                <p:nvPr/>
              </p:nvSpPr>
              <p:spPr>
                <a:xfrm>
                  <a:off x="4813900" y="230978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36" name="Group 735">
                <a:extLst>
                  <a:ext uri="{FF2B5EF4-FFF2-40B4-BE49-F238E27FC236}">
                    <a16:creationId xmlns:a16="http://schemas.microsoft.com/office/drawing/2014/main" id="{6D9724F1-A805-41F4-9FAE-7CAA0931D00E}"/>
                  </a:ext>
                </a:extLst>
              </p:cNvPr>
              <p:cNvGrpSpPr/>
              <p:nvPr/>
            </p:nvGrpSpPr>
            <p:grpSpPr>
              <a:xfrm>
                <a:off x="2031694" y="1732261"/>
                <a:ext cx="2536837" cy="705678"/>
                <a:chOff x="2322450" y="1712220"/>
                <a:chExt cx="2536837" cy="705678"/>
              </a:xfrm>
            </p:grpSpPr>
            <p:sp>
              <p:nvSpPr>
                <p:cNvPr id="746" name="TextBox 745">
                  <a:extLst>
                    <a:ext uri="{FF2B5EF4-FFF2-40B4-BE49-F238E27FC236}">
                      <a16:creationId xmlns:a16="http://schemas.microsoft.com/office/drawing/2014/main" id="{B9F1B36A-7C9E-4D66-8B69-5E40CC0DA50F}"/>
                    </a:ext>
                  </a:extLst>
                </p:cNvPr>
                <p:cNvSpPr txBox="1"/>
                <p:nvPr/>
              </p:nvSpPr>
              <p:spPr>
                <a:xfrm>
                  <a:off x="2538431" y="1747179"/>
                  <a:ext cx="232085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Web Apps </a:t>
                  </a:r>
                </a:p>
              </p:txBody>
            </p:sp>
            <p:sp>
              <p:nvSpPr>
                <p:cNvPr id="747" name="Oval 746">
                  <a:extLst>
                    <a:ext uri="{FF2B5EF4-FFF2-40B4-BE49-F238E27FC236}">
                      <a16:creationId xmlns:a16="http://schemas.microsoft.com/office/drawing/2014/main" id="{2967BAB7-6AAD-4851-8722-C5FC5C30219F}"/>
                    </a:ext>
                  </a:extLst>
                </p:cNvPr>
                <p:cNvSpPr/>
                <p:nvPr/>
              </p:nvSpPr>
              <p:spPr>
                <a:xfrm>
                  <a:off x="2322450" y="171222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09368" y="1732996"/>
                <a:ext cx="715759" cy="70554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739" name="Picture 738">
                <a:extLst>
                  <a:ext uri="{FF2B5EF4-FFF2-40B4-BE49-F238E27FC236}">
                    <a16:creationId xmlns:a16="http://schemas.microsoft.com/office/drawing/2014/main" id="{0D536B80-5E3C-45E0-9F85-6DC62AE8FB6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14984" y="1727484"/>
                <a:ext cx="714204" cy="734509"/>
              </a:xfrm>
              <a:prstGeom prst="ellipse">
                <a:avLst/>
              </a:prstGeom>
              <a:ln w="12700" cap="rnd">
                <a:solidFill>
                  <a:schemeClr val="bg1"/>
                </a:solidFill>
                <a:prstDash val="solid"/>
              </a:ln>
              <a:effectLst/>
            </p:spPr>
          </p:pic>
          <p:cxnSp>
            <p:nvCxnSpPr>
              <p:cNvPr id="740" name="Straight Arrow Connector 739">
                <a:extLst>
                  <a:ext uri="{FF2B5EF4-FFF2-40B4-BE49-F238E27FC236}">
                    <a16:creationId xmlns:a16="http://schemas.microsoft.com/office/drawing/2014/main" id="{E56F3EA0-BFF6-4AC0-9832-DCBE8E13BD7B}"/>
                  </a:ext>
                </a:extLst>
              </p:cNvPr>
              <p:cNvCxnSpPr>
                <a:cxnSpLocks/>
              </p:cNvCxnSpPr>
              <p:nvPr/>
            </p:nvCxnSpPr>
            <p:spPr>
              <a:xfrm>
                <a:off x="1825312" y="4436995"/>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8B19D3ED-E4FA-4C87-9F7E-86C77F723CFC}"/>
                  </a:ext>
                </a:extLst>
              </p:cNvPr>
              <p:cNvCxnSpPr>
                <a:cxnSpLocks/>
              </p:cNvCxnSpPr>
              <p:nvPr/>
            </p:nvCxnSpPr>
            <p:spPr>
              <a:xfrm>
                <a:off x="6601295" y="1981583"/>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2" name="Oval 741">
                <a:extLst>
                  <a:ext uri="{FF2B5EF4-FFF2-40B4-BE49-F238E27FC236}">
                    <a16:creationId xmlns:a16="http://schemas.microsoft.com/office/drawing/2014/main" id="{DA734EE0-ABE0-4562-949D-8BABF462A505}"/>
                  </a:ext>
                </a:extLst>
              </p:cNvPr>
              <p:cNvSpPr/>
              <p:nvPr/>
            </p:nvSpPr>
            <p:spPr>
              <a:xfrm>
                <a:off x="3344562" y="82132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344562" y="816013"/>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6541500" y="4145562"/>
              <a:ext cx="31328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6359279" y="13751579"/>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1125125" y="13751579"/>
            <a:ext cx="5284185" cy="92461"/>
          </a:xfrm>
        </p:spPr>
        <p:txBody>
          <a:bodyPr/>
          <a:lstStyle/>
          <a:p>
            <a:r>
              <a:rPr lang="en-US" dirty="0"/>
              <a:t>Confidential Property of Schneider Electric |</a:t>
            </a:r>
          </a:p>
        </p:txBody>
      </p:sp>
      <p:grpSp>
        <p:nvGrpSpPr>
          <p:cNvPr id="154" name="Group 153">
            <a:extLst>
              <a:ext uri="{FF2B5EF4-FFF2-40B4-BE49-F238E27FC236}">
                <a16:creationId xmlns:a16="http://schemas.microsoft.com/office/drawing/2014/main" id="{DAE430E8-7A77-4B60-8836-51F89275897F}"/>
              </a:ext>
            </a:extLst>
          </p:cNvPr>
          <p:cNvGrpSpPr/>
          <p:nvPr/>
        </p:nvGrpSpPr>
        <p:grpSpPr>
          <a:xfrm>
            <a:off x="1175238" y="9324450"/>
            <a:ext cx="18278439" cy="3528242"/>
            <a:chOff x="4742837" y="7669765"/>
            <a:chExt cx="18278438" cy="3528242"/>
          </a:xfrm>
        </p:grpSpPr>
        <p:grpSp>
          <p:nvGrpSpPr>
            <p:cNvPr id="4" name="Group 3">
              <a:extLst>
                <a:ext uri="{FF2B5EF4-FFF2-40B4-BE49-F238E27FC236}">
                  <a16:creationId xmlns:a16="http://schemas.microsoft.com/office/drawing/2014/main" id="{3B426AC4-9DF1-46D8-853E-023B92EB7607}"/>
                </a:ext>
              </a:extLst>
            </p:cNvPr>
            <p:cNvGrpSpPr/>
            <p:nvPr/>
          </p:nvGrpSpPr>
          <p:grpSpPr>
            <a:xfrm>
              <a:off x="14327549" y="7669765"/>
              <a:ext cx="8693726" cy="3528242"/>
              <a:chOff x="202173" y="-42082"/>
              <a:chExt cx="8693726" cy="3406672"/>
            </a:xfrm>
          </p:grpSpPr>
          <p:sp>
            <p:nvSpPr>
              <p:cNvPr id="5" name="TextBox 4">
                <a:extLst>
                  <a:ext uri="{FF2B5EF4-FFF2-40B4-BE49-F238E27FC236}">
                    <a16:creationId xmlns:a16="http://schemas.microsoft.com/office/drawing/2014/main" id="{1ED24621-2E5C-4886-AB99-837766598DB5}"/>
                  </a:ext>
                </a:extLst>
              </p:cNvPr>
              <p:cNvSpPr txBox="1"/>
              <p:nvPr/>
            </p:nvSpPr>
            <p:spPr>
              <a:xfrm>
                <a:off x="3540350" y="-33903"/>
                <a:ext cx="2413822" cy="69092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Valdemar Berlanga </a:t>
                </a:r>
              </a:p>
              <a:p>
                <a:r>
                  <a:rPr lang="en-US" sz="1049" b="1" dirty="0">
                    <a:solidFill>
                      <a:schemeClr val="bg1"/>
                    </a:solidFill>
                  </a:rPr>
                  <a:t>                 </a:t>
                </a:r>
                <a:r>
                  <a:rPr lang="en-US" sz="800" b="1" dirty="0">
                    <a:solidFill>
                      <a:schemeClr val="bg1"/>
                    </a:solidFill>
                  </a:rPr>
                  <a:t>PIIT QVE Engr Mgr, </a:t>
                </a:r>
                <a:r>
                  <a:rPr lang="en-US" sz="400" b="1" dirty="0">
                    <a:solidFill>
                      <a:schemeClr val="bg1"/>
                    </a:solidFill>
                  </a:rPr>
                  <a:t>MTY MEX</a:t>
                </a:r>
              </a:p>
              <a:p>
                <a:r>
                  <a:rPr lang="es-MX" sz="800" dirty="0">
                    <a:solidFill>
                      <a:schemeClr val="bg1"/>
                    </a:solidFill>
                  </a:rPr>
                  <a:t>                      QVE/CoS/Design/Reverse Eng/</a:t>
                </a:r>
              </a:p>
              <a:p>
                <a:r>
                  <a:rPr lang="es-MX" sz="800" dirty="0">
                    <a:solidFill>
                      <a:schemeClr val="bg1"/>
                    </a:solidFill>
                  </a:rPr>
                  <a:t>                      Materials Eng</a:t>
                </a:r>
                <a:endParaRPr lang="en-US" sz="1001" dirty="0">
                  <a:solidFill>
                    <a:schemeClr val="bg1"/>
                  </a:solidFill>
                </a:endParaRPr>
              </a:p>
            </p:txBody>
          </p:sp>
          <p:sp>
            <p:nvSpPr>
              <p:cNvPr id="6" name="Oval 5">
                <a:extLst>
                  <a:ext uri="{FF2B5EF4-FFF2-40B4-BE49-F238E27FC236}">
                    <a16:creationId xmlns:a16="http://schemas.microsoft.com/office/drawing/2014/main" id="{26763B03-A0E2-4690-87F2-25BC46136FDB}"/>
                  </a:ext>
                </a:extLst>
              </p:cNvPr>
              <p:cNvSpPr/>
              <p:nvPr/>
            </p:nvSpPr>
            <p:spPr>
              <a:xfrm>
                <a:off x="3211456" y="-26408"/>
                <a:ext cx="832647" cy="78249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050A2040-E9F9-4AC1-BC27-B8D57A5D6CE4}"/>
                  </a:ext>
                </a:extLst>
              </p:cNvPr>
              <p:cNvCxnSpPr>
                <a:cxnSpLocks/>
              </p:cNvCxnSpPr>
              <p:nvPr/>
            </p:nvCxnSpPr>
            <p:spPr>
              <a:xfrm>
                <a:off x="215930" y="930410"/>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11DC28E-B46B-45D6-AB27-160A7C6A8A73}"/>
                  </a:ext>
                </a:extLst>
              </p:cNvPr>
              <p:cNvSpPr txBox="1"/>
              <p:nvPr/>
            </p:nvSpPr>
            <p:spPr>
              <a:xfrm>
                <a:off x="486446" y="1900903"/>
                <a:ext cx="2422500" cy="5944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Mayra Munoz</a:t>
                </a:r>
              </a:p>
              <a:p>
                <a:r>
                  <a:rPr lang="en-US" sz="1100" b="1" dirty="0">
                    <a:solidFill>
                      <a:schemeClr val="bg1"/>
                    </a:solidFill>
                  </a:rPr>
                  <a:t>                 </a:t>
                </a:r>
                <a:r>
                  <a:rPr lang="en-US" sz="700" b="1" dirty="0">
                    <a:solidFill>
                      <a:schemeClr val="bg1"/>
                    </a:solidFill>
                  </a:rPr>
                  <a:t>   </a:t>
                </a:r>
                <a:r>
                  <a:rPr lang="en-US" sz="800" b="1" dirty="0">
                    <a:solidFill>
                      <a:schemeClr val="bg1"/>
                    </a:solidFill>
                  </a:rPr>
                  <a:t>Elec- Mech Engr</a:t>
                </a:r>
                <a:r>
                  <a:rPr lang="en-US" sz="700" b="1" dirty="0">
                    <a:solidFill>
                      <a:schemeClr val="bg1"/>
                    </a:solidFill>
                  </a:rPr>
                  <a:t>, </a:t>
                </a:r>
                <a:r>
                  <a:rPr lang="en-US" sz="500" b="1" dirty="0">
                    <a:solidFill>
                      <a:schemeClr val="bg1"/>
                    </a:solidFill>
                  </a:rPr>
                  <a:t>PIIT MTY MEX                                            </a:t>
                </a:r>
                <a:r>
                  <a:rPr lang="en-US" sz="900" dirty="0">
                    <a:solidFill>
                      <a:schemeClr val="bg1"/>
                    </a:solidFill>
                  </a:rPr>
                  <a:t>                          </a:t>
                </a:r>
              </a:p>
              <a:p>
                <a:r>
                  <a:rPr lang="en-US" sz="900" dirty="0">
                    <a:solidFill>
                      <a:schemeClr val="bg1"/>
                    </a:solidFill>
                  </a:rPr>
                  <a:t>                       </a:t>
                </a:r>
                <a:r>
                  <a:rPr lang="en-US" sz="700" dirty="0">
                    <a:solidFill>
                      <a:schemeClr val="bg1"/>
                    </a:solidFill>
                  </a:rPr>
                  <a:t>Materials/QVE-COS</a:t>
                </a:r>
                <a:endParaRPr lang="en-US" sz="900" dirty="0">
                  <a:solidFill>
                    <a:schemeClr val="bg1"/>
                  </a:solidFill>
                </a:endParaRPr>
              </a:p>
            </p:txBody>
          </p:sp>
          <p:sp>
            <p:nvSpPr>
              <p:cNvPr id="10" name="Oval 9">
                <a:extLst>
                  <a:ext uri="{FF2B5EF4-FFF2-40B4-BE49-F238E27FC236}">
                    <a16:creationId xmlns:a16="http://schemas.microsoft.com/office/drawing/2014/main" id="{6908D1A6-274A-4977-9471-636BE1DA7E31}"/>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82A7BAE-9FDA-4AEF-8D4C-F99BC1D95352}"/>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46889" y="1212238"/>
                <a:ext cx="381664" cy="477079"/>
              </a:xfrm>
              <a:prstGeom prst="rect">
                <a:avLst/>
              </a:prstGeom>
            </p:spPr>
          </p:pic>
          <p:sp>
            <p:nvSpPr>
              <p:cNvPr id="12" name="TextBox 11">
                <a:extLst>
                  <a:ext uri="{FF2B5EF4-FFF2-40B4-BE49-F238E27FC236}">
                    <a16:creationId xmlns:a16="http://schemas.microsoft.com/office/drawing/2014/main" id="{4E48BF11-42BC-4693-896D-396FBB687E30}"/>
                  </a:ext>
                </a:extLst>
              </p:cNvPr>
              <p:cNvSpPr txBox="1"/>
              <p:nvPr/>
            </p:nvSpPr>
            <p:spPr>
              <a:xfrm>
                <a:off x="3533695" y="1860799"/>
                <a:ext cx="2427135" cy="624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ME</a:t>
                </a:r>
              </a:p>
              <a:p>
                <a:r>
                  <a:rPr lang="en-US" sz="1100" dirty="0">
                    <a:solidFill>
                      <a:schemeClr val="bg1"/>
                    </a:solidFill>
                  </a:rPr>
                  <a:t>                 </a:t>
                </a:r>
                <a:r>
                  <a:rPr lang="en-US" sz="700" dirty="0">
                    <a:solidFill>
                      <a:schemeClr val="bg1"/>
                    </a:solidFill>
                  </a:rPr>
                  <a:t>Design 2D 3D / Geomagic Dx</a:t>
                </a:r>
              </a:p>
            </p:txBody>
          </p:sp>
          <p:sp>
            <p:nvSpPr>
              <p:cNvPr id="13" name="Oval 12">
                <a:extLst>
                  <a:ext uri="{FF2B5EF4-FFF2-40B4-BE49-F238E27FC236}">
                    <a16:creationId xmlns:a16="http://schemas.microsoft.com/office/drawing/2014/main" id="{26525F68-3E27-4B83-82B4-786D315DBBD9}"/>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7DA616C0-9A60-4C73-A1EF-E433A3A1835B}"/>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42254" y="1987521"/>
                <a:ext cx="381664" cy="477079"/>
              </a:xfrm>
              <a:prstGeom prst="rect">
                <a:avLst/>
              </a:prstGeom>
            </p:spPr>
          </p:pic>
          <p:sp>
            <p:nvSpPr>
              <p:cNvPr id="15" name="TextBox 14">
                <a:extLst>
                  <a:ext uri="{FF2B5EF4-FFF2-40B4-BE49-F238E27FC236}">
                    <a16:creationId xmlns:a16="http://schemas.microsoft.com/office/drawing/2014/main" id="{4474B860-4161-4458-80C9-3A3B7A39B6E4}"/>
                  </a:ext>
                </a:extLst>
              </p:cNvPr>
              <p:cNvSpPr txBox="1"/>
              <p:nvPr/>
            </p:nvSpPr>
            <p:spPr>
              <a:xfrm>
                <a:off x="3533696" y="2655664"/>
                <a:ext cx="2427134" cy="624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Anahi Contreras</a:t>
                </a:r>
              </a:p>
              <a:p>
                <a:r>
                  <a:rPr lang="en-US" sz="1100" b="1" dirty="0">
                    <a:solidFill>
                      <a:schemeClr val="bg1"/>
                    </a:solidFill>
                  </a:rPr>
                  <a:t>                  </a:t>
                </a:r>
                <a:r>
                  <a:rPr lang="en-US" sz="900" b="1" dirty="0">
                    <a:solidFill>
                      <a:schemeClr val="bg1"/>
                    </a:solidFill>
                  </a:rPr>
                  <a:t>Elec-Mech Engr,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3D/Geomagic/Labels</a:t>
                </a:r>
              </a:p>
            </p:txBody>
          </p:sp>
          <p:sp>
            <p:nvSpPr>
              <p:cNvPr id="16" name="Oval 15">
                <a:extLst>
                  <a:ext uri="{FF2B5EF4-FFF2-40B4-BE49-F238E27FC236}">
                    <a16:creationId xmlns:a16="http://schemas.microsoft.com/office/drawing/2014/main" id="{79B2B6F1-AB8D-44A1-A0BF-69D51E72396D}"/>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BBC5F2D4-B969-45A4-879F-AF3545118F97}"/>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42254" y="2782387"/>
                <a:ext cx="381664" cy="477079"/>
              </a:xfrm>
              <a:prstGeom prst="rect">
                <a:avLst/>
              </a:prstGeom>
            </p:spPr>
          </p:pic>
          <p:cxnSp>
            <p:nvCxnSpPr>
              <p:cNvPr id="18" name="Straight Connector 17">
                <a:extLst>
                  <a:ext uri="{FF2B5EF4-FFF2-40B4-BE49-F238E27FC236}">
                    <a16:creationId xmlns:a16="http://schemas.microsoft.com/office/drawing/2014/main" id="{F9A3D743-2C7F-4576-A900-C08727FD236E}"/>
                  </a:ext>
                </a:extLst>
              </p:cNvPr>
              <p:cNvCxnSpPr>
                <a:cxnSpLocks/>
              </p:cNvCxnSpPr>
              <p:nvPr/>
            </p:nvCxnSpPr>
            <p:spPr>
              <a:xfrm flipH="1">
                <a:off x="202173" y="924339"/>
                <a:ext cx="13757"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B5CAEB8-400C-4F0C-B66E-5F543B1DA200}"/>
                  </a:ext>
                </a:extLst>
              </p:cNvPr>
              <p:cNvCxnSpPr>
                <a:cxnSpLocks/>
              </p:cNvCxnSpPr>
              <p:nvPr/>
            </p:nvCxnSpPr>
            <p:spPr>
              <a:xfrm>
                <a:off x="208051" y="1388763"/>
                <a:ext cx="139575" cy="953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95361B5-6C27-4D5B-96D6-A1A2B9860F38}"/>
                  </a:ext>
                </a:extLst>
              </p:cNvPr>
              <p:cNvCxnSpPr>
                <a:cxnSpLocks/>
              </p:cNvCxnSpPr>
              <p:nvPr/>
            </p:nvCxnSpPr>
            <p:spPr>
              <a:xfrm>
                <a:off x="213259" y="3008504"/>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158D7DD-7E4C-4B22-A7F1-36043F64ED89}"/>
                  </a:ext>
                </a:extLst>
              </p:cNvPr>
              <p:cNvCxnSpPr>
                <a:cxnSpLocks/>
              </p:cNvCxnSpPr>
              <p:nvPr/>
            </p:nvCxnSpPr>
            <p:spPr>
              <a:xfrm>
                <a:off x="3088379" y="924339"/>
                <a:ext cx="0" cy="207389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C4D911C-E0B0-4834-AC46-AA52A5937EA0}"/>
                  </a:ext>
                </a:extLst>
              </p:cNvPr>
              <p:cNvCxnSpPr>
                <a:cxnSpLocks/>
              </p:cNvCxnSpPr>
              <p:nvPr/>
            </p:nvCxnSpPr>
            <p:spPr>
              <a:xfrm>
                <a:off x="3627780" y="924339"/>
                <a:ext cx="2477036"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3AA6CE6-02AC-46B6-895D-5C53808AF0E6}"/>
                  </a:ext>
                </a:extLst>
              </p:cNvPr>
              <p:cNvCxnSpPr>
                <a:cxnSpLocks/>
              </p:cNvCxnSpPr>
              <p:nvPr/>
            </p:nvCxnSpPr>
            <p:spPr>
              <a:xfrm>
                <a:off x="6104816" y="924339"/>
                <a:ext cx="0" cy="128130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3F9F4ED-A8FC-4D20-AC25-26BFCFDE151D}"/>
                  </a:ext>
                </a:extLst>
              </p:cNvPr>
              <p:cNvCxnSpPr>
                <a:cxnSpLocks/>
              </p:cNvCxnSpPr>
              <p:nvPr/>
            </p:nvCxnSpPr>
            <p:spPr>
              <a:xfrm>
                <a:off x="6117240" y="1426744"/>
                <a:ext cx="1281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30A9657-387F-4209-8577-073A191C17B2}"/>
                  </a:ext>
                </a:extLst>
              </p:cNvPr>
              <p:cNvCxnSpPr>
                <a:cxnSpLocks/>
              </p:cNvCxnSpPr>
              <p:nvPr/>
            </p:nvCxnSpPr>
            <p:spPr>
              <a:xfrm>
                <a:off x="6117240" y="2202874"/>
                <a:ext cx="1410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ADF7ECFC-AB8B-4FB3-A6C9-D023B76EFE93}"/>
                  </a:ext>
                </a:extLst>
              </p:cNvPr>
              <p:cNvSpPr txBox="1"/>
              <p:nvPr/>
            </p:nvSpPr>
            <p:spPr>
              <a:xfrm>
                <a:off x="6516286" y="1092752"/>
                <a:ext cx="2379613" cy="5944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Karen Puente</a:t>
                </a:r>
              </a:p>
              <a:p>
                <a:r>
                  <a:rPr lang="en-US" sz="1100" b="1" dirty="0">
                    <a:solidFill>
                      <a:schemeClr val="bg1"/>
                    </a:solidFill>
                  </a:rPr>
                  <a:t>                 </a:t>
                </a:r>
                <a:r>
                  <a:rPr lang="en-US" sz="900" b="1" dirty="0">
                    <a:solidFill>
                      <a:schemeClr val="bg1"/>
                    </a:solidFill>
                  </a:rPr>
                  <a:t>Designer, </a:t>
                </a:r>
                <a:r>
                  <a:rPr lang="en-US" sz="5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1" name="Oval 30">
                <a:extLst>
                  <a:ext uri="{FF2B5EF4-FFF2-40B4-BE49-F238E27FC236}">
                    <a16:creationId xmlns:a16="http://schemas.microsoft.com/office/drawing/2014/main" id="{5B54A8C2-80CE-4D55-ADE6-DD361CC76290}"/>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C676D53C-3593-4887-9A67-D9DA01AE12A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33" name="TextBox 32">
                <a:extLst>
                  <a:ext uri="{FF2B5EF4-FFF2-40B4-BE49-F238E27FC236}">
                    <a16:creationId xmlns:a16="http://schemas.microsoft.com/office/drawing/2014/main" id="{0FCF87DA-39A1-4606-9803-7DA1C6633DB3}"/>
                  </a:ext>
                </a:extLst>
              </p:cNvPr>
              <p:cNvSpPr txBox="1"/>
              <p:nvPr/>
            </p:nvSpPr>
            <p:spPr>
              <a:xfrm>
                <a:off x="6504978" y="1860800"/>
                <a:ext cx="2384251" cy="56475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Hector Corpus</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MEX                                </a:t>
                </a:r>
                <a:r>
                  <a:rPr lang="en-US" sz="700" dirty="0">
                    <a:solidFill>
                      <a:schemeClr val="bg1"/>
                    </a:solidFill>
                  </a:rPr>
                  <a:t>Design 2D 3D / Geomagic ctrl</a:t>
                </a:r>
              </a:p>
            </p:txBody>
          </p:sp>
          <p:sp>
            <p:nvSpPr>
              <p:cNvPr id="34" name="Oval 33">
                <a:extLst>
                  <a:ext uri="{FF2B5EF4-FFF2-40B4-BE49-F238E27FC236}">
                    <a16:creationId xmlns:a16="http://schemas.microsoft.com/office/drawing/2014/main" id="{447C02F5-B148-43B0-B4D6-934FD3592082}"/>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A5E33070-163A-4F45-931B-BD7009AA733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36" name="TextBox 35">
                <a:extLst>
                  <a:ext uri="{FF2B5EF4-FFF2-40B4-BE49-F238E27FC236}">
                    <a16:creationId xmlns:a16="http://schemas.microsoft.com/office/drawing/2014/main" id="{68E7D583-4FB5-49BB-82B1-ACCE424A3C64}"/>
                  </a:ext>
                </a:extLst>
              </p:cNvPr>
              <p:cNvSpPr txBox="1"/>
              <p:nvPr/>
            </p:nvSpPr>
            <p:spPr>
              <a:xfrm>
                <a:off x="616959" y="1099802"/>
                <a:ext cx="2281443" cy="56475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Karla Sauceda</a:t>
                </a:r>
              </a:p>
              <a:p>
                <a:r>
                  <a:rPr lang="en-US" sz="1100" b="1" dirty="0">
                    <a:solidFill>
                      <a:schemeClr val="bg1"/>
                    </a:solidFill>
                  </a:rPr>
                  <a:t>               </a:t>
                </a:r>
                <a:r>
                  <a:rPr lang="en-US" sz="700" b="1" dirty="0">
                    <a:solidFill>
                      <a:schemeClr val="bg1"/>
                    </a:solidFill>
                  </a:rPr>
                  <a:t> </a:t>
                </a:r>
                <a:r>
                  <a:rPr lang="en-US" sz="800" b="1" dirty="0">
                    <a:solidFill>
                      <a:schemeClr val="bg1"/>
                    </a:solidFill>
                  </a:rPr>
                  <a:t>Elec- Mech Engr</a:t>
                </a:r>
                <a:r>
                  <a:rPr lang="en-US" sz="700" b="1" dirty="0">
                    <a:solidFill>
                      <a:schemeClr val="bg1"/>
                    </a:solidFill>
                  </a:rPr>
                  <a:t>, </a:t>
                </a:r>
                <a:r>
                  <a:rPr lang="en-US" sz="500" b="1" dirty="0">
                    <a:solidFill>
                      <a:schemeClr val="bg1"/>
                    </a:solidFill>
                  </a:rPr>
                  <a:t>PIIT MTY MEX                    </a:t>
                </a:r>
                <a:r>
                  <a:rPr lang="en-US" sz="700" dirty="0">
                    <a:solidFill>
                      <a:schemeClr val="bg1"/>
                    </a:solidFill>
                  </a:rPr>
                  <a:t>P                     lastics/QVE -COS</a:t>
                </a:r>
                <a:endParaRPr lang="en-US" sz="900" dirty="0">
                  <a:solidFill>
                    <a:schemeClr val="bg1"/>
                  </a:solidFill>
                </a:endParaRPr>
              </a:p>
            </p:txBody>
          </p:sp>
          <p:sp>
            <p:nvSpPr>
              <p:cNvPr id="37" name="Oval 36">
                <a:extLst>
                  <a:ext uri="{FF2B5EF4-FFF2-40B4-BE49-F238E27FC236}">
                    <a16:creationId xmlns:a16="http://schemas.microsoft.com/office/drawing/2014/main" id="{C43AA9A7-6D5F-4109-8E94-500EE18E785B}"/>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7C6D48E3-A62A-40DA-B1DE-3BCA9A1FC4E8}"/>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39" name="TextBox 38">
                <a:extLst>
                  <a:ext uri="{FF2B5EF4-FFF2-40B4-BE49-F238E27FC236}">
                    <a16:creationId xmlns:a16="http://schemas.microsoft.com/office/drawing/2014/main" id="{5ABC88DE-52D0-4AAF-8C0B-74A05A02B01F}"/>
                  </a:ext>
                </a:extLst>
              </p:cNvPr>
              <p:cNvSpPr txBox="1"/>
              <p:nvPr/>
            </p:nvSpPr>
            <p:spPr>
              <a:xfrm>
                <a:off x="3693326" y="1077168"/>
                <a:ext cx="2267559" cy="65377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0" name="Oval 39">
                <a:extLst>
                  <a:ext uri="{FF2B5EF4-FFF2-40B4-BE49-F238E27FC236}">
                    <a16:creationId xmlns:a16="http://schemas.microsoft.com/office/drawing/2014/main" id="{E83BF970-89A7-405A-879A-65E265EC5865}"/>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1EABBAF0-0885-4F39-8416-C41F4489DFEE}"/>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42" name="TextBox 41">
                <a:extLst>
                  <a:ext uri="{FF2B5EF4-FFF2-40B4-BE49-F238E27FC236}">
                    <a16:creationId xmlns:a16="http://schemas.microsoft.com/office/drawing/2014/main" id="{E0A926EE-7869-47EE-A149-3C455722960B}"/>
                  </a:ext>
                </a:extLst>
              </p:cNvPr>
              <p:cNvSpPr txBox="1"/>
              <p:nvPr/>
            </p:nvSpPr>
            <p:spPr>
              <a:xfrm>
                <a:off x="612322" y="2669953"/>
                <a:ext cx="2267558" cy="56475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sp>
            <p:nvSpPr>
              <p:cNvPr id="43" name="Oval 42">
                <a:extLst>
                  <a:ext uri="{FF2B5EF4-FFF2-40B4-BE49-F238E27FC236}">
                    <a16:creationId xmlns:a16="http://schemas.microsoft.com/office/drawing/2014/main" id="{87D2A98D-CD62-48CF-9DC4-C7DE50440EA8}"/>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D99B6A26-C085-4C5D-8AB5-959DE3C2EE66}"/>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20882" y="2796672"/>
                <a:ext cx="381664" cy="477079"/>
              </a:xfrm>
              <a:prstGeom prst="rect">
                <a:avLst/>
              </a:prstGeom>
            </p:spPr>
          </p:pic>
          <p:pic>
            <p:nvPicPr>
              <p:cNvPr id="45" name="Picture 44">
                <a:extLst>
                  <a:ext uri="{FF2B5EF4-FFF2-40B4-BE49-F238E27FC236}">
                    <a16:creationId xmlns:a16="http://schemas.microsoft.com/office/drawing/2014/main" id="{7C59828B-8ED9-43EB-967C-8A9050DF5A26}"/>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211456" y="-42082"/>
                <a:ext cx="832647" cy="790961"/>
              </a:xfrm>
              <a:prstGeom prst="ellipse">
                <a:avLst/>
              </a:prstGeom>
              <a:ln w="12700" cap="rnd">
                <a:solidFill>
                  <a:schemeClr val="bg1"/>
                </a:solidFill>
                <a:prstDash val="solid"/>
              </a:ln>
              <a:effectLst/>
            </p:spPr>
          </p:pic>
          <p:pic>
            <p:nvPicPr>
              <p:cNvPr id="46" name="Picture 45">
                <a:extLst>
                  <a:ext uri="{FF2B5EF4-FFF2-40B4-BE49-F238E27FC236}">
                    <a16:creationId xmlns:a16="http://schemas.microsoft.com/office/drawing/2014/main" id="{C1CFE948-63B3-494C-9F2D-C55BB168303D}"/>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42109" y="1095816"/>
                <a:ext cx="728583" cy="728583"/>
              </a:xfrm>
              <a:prstGeom prst="ellipse">
                <a:avLst/>
              </a:prstGeom>
              <a:ln w="12700" cap="rnd">
                <a:solidFill>
                  <a:schemeClr val="bg1"/>
                </a:solidFill>
                <a:prstDash val="solid"/>
              </a:ln>
              <a:effectLst/>
            </p:spPr>
          </p:pic>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3287233" y="1074531"/>
                <a:ext cx="706076" cy="706076"/>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59175" y="2650367"/>
                <a:ext cx="714223" cy="714223"/>
              </a:xfrm>
              <a:prstGeom prst="ellipse">
                <a:avLst/>
              </a:prstGeom>
              <a:ln w="12700" cap="rnd">
                <a:solidFill>
                  <a:schemeClr val="bg1"/>
                </a:solidFill>
                <a:prstDash val="solid"/>
              </a:ln>
              <a:effectLst/>
            </p:spPr>
          </p:pic>
          <p:pic>
            <p:nvPicPr>
              <p:cNvPr id="49" name="Picture 48">
                <a:extLst>
                  <a:ext uri="{FF2B5EF4-FFF2-40B4-BE49-F238E27FC236}">
                    <a16:creationId xmlns:a16="http://schemas.microsoft.com/office/drawing/2014/main" id="{BD41382B-ACE6-48ED-B9D7-F447D38146D1}"/>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30054" y="1863826"/>
                <a:ext cx="719020" cy="719433"/>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3270051" y="1805711"/>
                <a:ext cx="741903" cy="742646"/>
              </a:xfrm>
              <a:prstGeom prst="ellipse">
                <a:avLst/>
              </a:prstGeom>
              <a:ln w="12700" cap="rnd">
                <a:solidFill>
                  <a:srgbClr val="FFFFFF"/>
                </a:solidFill>
                <a:prstDash val="solid"/>
              </a:ln>
              <a:effectLst/>
            </p:spPr>
          </p:pic>
          <p:pic>
            <p:nvPicPr>
              <p:cNvPr id="52" name="Picture 51">
                <a:extLst>
                  <a:ext uri="{FF2B5EF4-FFF2-40B4-BE49-F238E27FC236}">
                    <a16:creationId xmlns:a16="http://schemas.microsoft.com/office/drawing/2014/main" id="{885C1444-3C75-46D6-9F23-0A19161190A5}"/>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6259782" y="1072988"/>
                <a:ext cx="703843" cy="703139"/>
              </a:xfrm>
              <a:prstGeom prst="ellipse">
                <a:avLst/>
              </a:prstGeom>
              <a:ln w="12700" cap="rnd">
                <a:solidFill>
                  <a:schemeClr val="bg1"/>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6251647" y="1835549"/>
                <a:ext cx="708291" cy="707583"/>
              </a:xfrm>
              <a:prstGeom prst="ellipse">
                <a:avLst/>
              </a:prstGeom>
              <a:ln w="12700" cap="rnd">
                <a:solidFill>
                  <a:schemeClr val="bg1"/>
                </a:solidFill>
                <a:prstDash val="solid"/>
              </a:ln>
              <a:effectLst/>
            </p:spPr>
          </p:pic>
          <p:cxnSp>
            <p:nvCxnSpPr>
              <p:cNvPr id="23" name="Straight Arrow Connector 22">
                <a:extLst>
                  <a:ext uri="{FF2B5EF4-FFF2-40B4-BE49-F238E27FC236}">
                    <a16:creationId xmlns:a16="http://schemas.microsoft.com/office/drawing/2014/main" id="{B266FA2F-DE92-41D5-AF37-45920242E23F}"/>
                  </a:ext>
                </a:extLst>
              </p:cNvPr>
              <p:cNvCxnSpPr/>
              <p:nvPr/>
            </p:nvCxnSpPr>
            <p:spPr>
              <a:xfrm>
                <a:off x="3088379" y="2199479"/>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10C2B3E-335F-4C7F-82D2-3C2ED128C534}"/>
                  </a:ext>
                </a:extLst>
              </p:cNvPr>
              <p:cNvCxnSpPr/>
              <p:nvPr/>
            </p:nvCxnSpPr>
            <p:spPr>
              <a:xfrm>
                <a:off x="3098573" y="1439735"/>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4BB151-0211-431E-BB89-DE37D842979E}"/>
                  </a:ext>
                </a:extLst>
              </p:cNvPr>
              <p:cNvCxnSpPr>
                <a:cxnSpLocks/>
              </p:cNvCxnSpPr>
              <p:nvPr/>
            </p:nvCxnSpPr>
            <p:spPr>
              <a:xfrm>
                <a:off x="3088379" y="2999504"/>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45D824D-42C6-413B-83CD-07EE2D7282F7}"/>
                  </a:ext>
                </a:extLst>
              </p:cNvPr>
              <p:cNvCxnSpPr>
                <a:cxnSpLocks/>
              </p:cNvCxnSpPr>
              <p:nvPr/>
            </p:nvCxnSpPr>
            <p:spPr>
              <a:xfrm flipV="1">
                <a:off x="213259" y="2201901"/>
                <a:ext cx="1481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01" name="Group 100">
              <a:extLst>
                <a:ext uri="{FF2B5EF4-FFF2-40B4-BE49-F238E27FC236}">
                  <a16:creationId xmlns:a16="http://schemas.microsoft.com/office/drawing/2014/main" id="{C137F8B3-4F78-4E07-A946-A0CD17C4E6C6}"/>
                </a:ext>
              </a:extLst>
            </p:cNvPr>
            <p:cNvGrpSpPr/>
            <p:nvPr/>
          </p:nvGrpSpPr>
          <p:grpSpPr>
            <a:xfrm>
              <a:off x="4742837" y="7733976"/>
              <a:ext cx="8906324" cy="3322568"/>
              <a:chOff x="76641" y="921321"/>
              <a:chExt cx="8906324" cy="3322568"/>
            </a:xfrm>
          </p:grpSpPr>
          <p:grpSp>
            <p:nvGrpSpPr>
              <p:cNvPr id="102" name="Group 101">
                <a:extLst>
                  <a:ext uri="{FF2B5EF4-FFF2-40B4-BE49-F238E27FC236}">
                    <a16:creationId xmlns:a16="http://schemas.microsoft.com/office/drawing/2014/main" id="{A06CD1FB-FDD4-4A1D-9F15-61C2CF8556D9}"/>
                  </a:ext>
                </a:extLst>
              </p:cNvPr>
              <p:cNvGrpSpPr/>
              <p:nvPr/>
            </p:nvGrpSpPr>
            <p:grpSpPr>
              <a:xfrm>
                <a:off x="76641" y="921322"/>
                <a:ext cx="8906324" cy="3305140"/>
                <a:chOff x="208051" y="56203"/>
                <a:chExt cx="8906324" cy="3305140"/>
              </a:xfrm>
            </p:grpSpPr>
            <p:sp>
              <p:nvSpPr>
                <p:cNvPr id="113" name="TextBox 112">
                  <a:extLst>
                    <a:ext uri="{FF2B5EF4-FFF2-40B4-BE49-F238E27FC236}">
                      <a16:creationId xmlns:a16="http://schemas.microsoft.com/office/drawing/2014/main" id="{0EE6C759-BBA6-4FB6-8D6E-6D204D978EC2}"/>
                    </a:ext>
                  </a:extLst>
                </p:cNvPr>
                <p:cNvSpPr txBox="1"/>
                <p:nvPr/>
              </p:nvSpPr>
              <p:spPr>
                <a:xfrm>
                  <a:off x="3550259" y="70488"/>
                  <a:ext cx="232489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4" name="Oval 113">
                  <a:extLst>
                    <a:ext uri="{FF2B5EF4-FFF2-40B4-BE49-F238E27FC236}">
                      <a16:creationId xmlns:a16="http://schemas.microsoft.com/office/drawing/2014/main" id="{F5718E11-5865-410B-B526-619CEA5EB9D6}"/>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6" name="Straight Connector 115">
                  <a:extLst>
                    <a:ext uri="{FF2B5EF4-FFF2-40B4-BE49-F238E27FC236}">
                      <a16:creationId xmlns:a16="http://schemas.microsoft.com/office/drawing/2014/main" id="{582C1BFC-F133-48FA-B551-EDC7684B002F}"/>
                    </a:ext>
                  </a:extLst>
                </p:cNvPr>
                <p:cNvCxnSpPr>
                  <a:cxnSpLocks/>
                </p:cNvCxnSpPr>
                <p:nvPr/>
              </p:nvCxnSpPr>
              <p:spPr>
                <a:xfrm>
                  <a:off x="210590" y="924339"/>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a:extLst>
                    <a:ext uri="{FF2B5EF4-FFF2-40B4-BE49-F238E27FC236}">
                      <a16:creationId xmlns:a16="http://schemas.microsoft.com/office/drawing/2014/main" id="{C707AF45-5C86-493F-8778-E4A0801B0B98}"/>
                    </a:ext>
                  </a:extLst>
                </p:cNvPr>
                <p:cNvSpPr txBox="1"/>
                <p:nvPr/>
              </p:nvSpPr>
              <p:spPr>
                <a:xfrm>
                  <a:off x="3538329" y="1085516"/>
                  <a:ext cx="242250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700" b="1" dirty="0">
                      <a:solidFill>
                        <a:schemeClr val="bg1"/>
                      </a:solidFill>
                    </a:rPr>
                    <a:t>PIIT MTY, MEX</a:t>
                  </a:r>
                  <a:endParaRPr lang="en-US" sz="1001" b="1" dirty="0">
                    <a:solidFill>
                      <a:schemeClr val="bg1"/>
                    </a:solidFill>
                  </a:endParaRPr>
                </a:p>
                <a:p>
                  <a:r>
                    <a:rPr lang="en-US" sz="1001" dirty="0">
                      <a:solidFill>
                        <a:schemeClr val="bg1"/>
                      </a:solidFill>
                    </a:rPr>
                    <a:t>             CoS &amp; Core Team Member</a:t>
                  </a:r>
                </a:p>
              </p:txBody>
            </p:sp>
            <p:sp>
              <p:nvSpPr>
                <p:cNvPr id="118" name="Oval 117">
                  <a:extLst>
                    <a:ext uri="{FF2B5EF4-FFF2-40B4-BE49-F238E27FC236}">
                      <a16:creationId xmlns:a16="http://schemas.microsoft.com/office/drawing/2014/main" id="{D33D95BF-52E0-4B8E-BCF0-ED03A616ABE8}"/>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FD000AC4-2AA4-42BC-B966-E7B86DB9A37E}"/>
                    </a:ext>
                  </a:extLst>
                </p:cNvPr>
                <p:cNvSpPr txBox="1"/>
                <p:nvPr/>
              </p:nvSpPr>
              <p:spPr>
                <a:xfrm>
                  <a:off x="3533693" y="1860799"/>
                  <a:ext cx="2428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 Elec-Mech Sr Eng.</a:t>
                  </a:r>
                  <a:r>
                    <a:rPr lang="en-US" sz="700" b="1" dirty="0">
                      <a:solidFill>
                        <a:schemeClr val="bg1"/>
                      </a:solidFill>
                    </a:rPr>
                    <a:t>PIIT MTY, MEX              </a:t>
                  </a:r>
                  <a:r>
                    <a:rPr lang="en-US" sz="1001" dirty="0">
                      <a:solidFill>
                        <a:schemeClr val="bg1"/>
                      </a:solidFill>
                    </a:rPr>
                    <a:t>CoS &amp; SBO K5/K6</a:t>
                  </a:r>
                  <a:endParaRPr lang="en-US" sz="1200" dirty="0">
                    <a:solidFill>
                      <a:schemeClr val="bg1"/>
                    </a:solidFill>
                  </a:endParaRPr>
                </a:p>
              </p:txBody>
            </p:sp>
            <p:sp>
              <p:nvSpPr>
                <p:cNvPr id="120" name="Oval 119">
                  <a:extLst>
                    <a:ext uri="{FF2B5EF4-FFF2-40B4-BE49-F238E27FC236}">
                      <a16:creationId xmlns:a16="http://schemas.microsoft.com/office/drawing/2014/main" id="{AECC96B2-935D-448A-8B23-EC05F221BA2D}"/>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6266E455-5D87-4F27-8AB9-B520B54B19C5}"/>
                    </a:ext>
                  </a:extLst>
                </p:cNvPr>
                <p:cNvSpPr txBox="1"/>
                <p:nvPr/>
              </p:nvSpPr>
              <p:spPr>
                <a:xfrm>
                  <a:off x="3533920" y="2828740"/>
                  <a:ext cx="2427134" cy="3079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p:txBody>
            </p:sp>
            <p:sp>
              <p:nvSpPr>
                <p:cNvPr id="122" name="Oval 121">
                  <a:extLst>
                    <a:ext uri="{FF2B5EF4-FFF2-40B4-BE49-F238E27FC236}">
                      <a16:creationId xmlns:a16="http://schemas.microsoft.com/office/drawing/2014/main" id="{1E268F6D-72AE-4459-B300-993FF189FA00}"/>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06482234-FBD2-4C3B-8234-DB882F90FDFA}"/>
                    </a:ext>
                  </a:extLst>
                </p:cNvPr>
                <p:cNvCxnSpPr>
                  <a:cxnSpLocks/>
                </p:cNvCxnSpPr>
                <p:nvPr/>
              </p:nvCxnSpPr>
              <p:spPr>
                <a:xfrm>
                  <a:off x="208051" y="924339"/>
                  <a:ext cx="7881" cy="2075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84E1254B-1419-4933-BB98-F211203B3D84}"/>
                    </a:ext>
                  </a:extLst>
                </p:cNvPr>
                <p:cNvCxnSpPr>
                  <a:cxnSpLocks/>
                </p:cNvCxnSpPr>
                <p:nvPr/>
              </p:nvCxnSpPr>
              <p:spPr>
                <a:xfrm>
                  <a:off x="208051" y="1388763"/>
                  <a:ext cx="139575" cy="953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EFF15C41-8114-466E-907A-A92F5E27B64A}"/>
                    </a:ext>
                  </a:extLst>
                </p:cNvPr>
                <p:cNvCxnSpPr>
                  <a:cxnSpLocks/>
                </p:cNvCxnSpPr>
                <p:nvPr/>
              </p:nvCxnSpPr>
              <p:spPr>
                <a:xfrm flipV="1">
                  <a:off x="213259" y="2201901"/>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9052CB87-046E-4744-AC6A-E70D50653812}"/>
                    </a:ext>
                  </a:extLst>
                </p:cNvPr>
                <p:cNvCxnSpPr>
                  <a:cxnSpLocks/>
                </p:cNvCxnSpPr>
                <p:nvPr/>
              </p:nvCxnSpPr>
              <p:spPr>
                <a:xfrm>
                  <a:off x="213259" y="3008504"/>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38DC8B9F-5384-4736-AB50-36B2CA5D746C}"/>
                    </a:ext>
                  </a:extLst>
                </p:cNvPr>
                <p:cNvCxnSpPr>
                  <a:cxnSpLocks/>
                </p:cNvCxnSpPr>
                <p:nvPr/>
              </p:nvCxnSpPr>
              <p:spPr>
                <a:xfrm>
                  <a:off x="3088379" y="924339"/>
                  <a:ext cx="0" cy="2075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B7A6A845-E56A-4951-BD67-52C5A5935DAA}"/>
                    </a:ext>
                  </a:extLst>
                </p:cNvPr>
                <p:cNvCxnSpPr>
                  <a:cxnSpLocks/>
                </p:cNvCxnSpPr>
                <p:nvPr/>
              </p:nvCxnSpPr>
              <p:spPr>
                <a:xfrm>
                  <a:off x="3088379" y="2199479"/>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09578A1C-296B-4ABE-84E6-43E1F8421B27}"/>
                    </a:ext>
                  </a:extLst>
                </p:cNvPr>
                <p:cNvCxnSpPr/>
                <p:nvPr/>
              </p:nvCxnSpPr>
              <p:spPr>
                <a:xfrm>
                  <a:off x="3089004" y="1438626"/>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5FFC8EC-2789-42A9-BB5D-2D8BDF950E32}"/>
                    </a:ext>
                  </a:extLst>
                </p:cNvPr>
                <p:cNvCxnSpPr>
                  <a:cxnSpLocks/>
                </p:cNvCxnSpPr>
                <p:nvPr/>
              </p:nvCxnSpPr>
              <p:spPr>
                <a:xfrm>
                  <a:off x="3088379" y="2999504"/>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3CCAFC85-F34F-48F1-B8B7-991571A62F54}"/>
                    </a:ext>
                  </a:extLst>
                </p:cNvPr>
                <p:cNvCxnSpPr>
                  <a:cxnSpLocks/>
                </p:cNvCxnSpPr>
                <p:nvPr/>
              </p:nvCxnSpPr>
              <p:spPr>
                <a:xfrm>
                  <a:off x="3627780" y="924339"/>
                  <a:ext cx="2468257"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81E34F79-EF30-4022-A21A-69A7DB895234}"/>
                    </a:ext>
                  </a:extLst>
                </p:cNvPr>
                <p:cNvCxnSpPr>
                  <a:cxnSpLocks/>
                </p:cNvCxnSpPr>
                <p:nvPr/>
              </p:nvCxnSpPr>
              <p:spPr>
                <a:xfrm flipH="1">
                  <a:off x="6101377" y="924339"/>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36" name="TextBox 135">
                  <a:extLst>
                    <a:ext uri="{FF2B5EF4-FFF2-40B4-BE49-F238E27FC236}">
                      <a16:creationId xmlns:a16="http://schemas.microsoft.com/office/drawing/2014/main" id="{D998CC62-4832-4173-AF6D-C2246958023D}"/>
                    </a:ext>
                  </a:extLst>
                </p:cNvPr>
                <p:cNvSpPr txBox="1"/>
                <p:nvPr/>
              </p:nvSpPr>
              <p:spPr>
                <a:xfrm>
                  <a:off x="6583823" y="1071232"/>
                  <a:ext cx="253055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7" name="Oval 136">
                  <a:extLst>
                    <a:ext uri="{FF2B5EF4-FFF2-40B4-BE49-F238E27FC236}">
                      <a16:creationId xmlns:a16="http://schemas.microsoft.com/office/drawing/2014/main" id="{4456629F-99C3-40C4-BC65-0D78CDA1D7F3}"/>
                    </a:ext>
                  </a:extLst>
                </p:cNvPr>
                <p:cNvSpPr/>
                <p:nvPr/>
              </p:nvSpPr>
              <p:spPr>
                <a:xfrm>
                  <a:off x="6325406" y="105694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TextBox 137">
                  <a:extLst>
                    <a:ext uri="{FF2B5EF4-FFF2-40B4-BE49-F238E27FC236}">
                      <a16:creationId xmlns:a16="http://schemas.microsoft.com/office/drawing/2014/main" id="{FCEC2AF8-C40C-4BB0-8D3B-E0028BCD9817}"/>
                    </a:ext>
                  </a:extLst>
                </p:cNvPr>
                <p:cNvSpPr txBox="1"/>
                <p:nvPr/>
              </p:nvSpPr>
              <p:spPr>
                <a:xfrm>
                  <a:off x="6579188" y="1846514"/>
                  <a:ext cx="25351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Design Engr</a:t>
                  </a:r>
                  <a:endParaRPr lang="en-US" sz="11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39" name="Oval 138">
                  <a:extLst>
                    <a:ext uri="{FF2B5EF4-FFF2-40B4-BE49-F238E27FC236}">
                      <a16:creationId xmlns:a16="http://schemas.microsoft.com/office/drawing/2014/main" id="{8B49DCFC-7280-4ED0-8B0E-9B49BCCB83D8}"/>
                    </a:ext>
                  </a:extLst>
                </p:cNvPr>
                <p:cNvSpPr/>
                <p:nvPr/>
              </p:nvSpPr>
              <p:spPr>
                <a:xfrm>
                  <a:off x="6320771" y="183222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44E3823E-F0DE-400F-A04B-97AD4D45BD74}"/>
                    </a:ext>
                  </a:extLst>
                </p:cNvPr>
                <p:cNvSpPr txBox="1"/>
                <p:nvPr/>
              </p:nvSpPr>
              <p:spPr>
                <a:xfrm>
                  <a:off x="6579190" y="2641381"/>
                  <a:ext cx="25351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 </a:t>
                  </a:r>
                  <a:endParaRPr lang="en-US" sz="1001" dirty="0">
                    <a:solidFill>
                      <a:schemeClr val="bg1"/>
                    </a:solidFill>
                  </a:endParaRPr>
                </a:p>
                <a:p>
                  <a:r>
                    <a:rPr lang="en-US" sz="1001" dirty="0">
                      <a:solidFill>
                        <a:schemeClr val="bg1"/>
                      </a:solidFill>
                    </a:rPr>
                    <a:t>             CoS &amp; SBO</a:t>
                  </a:r>
                </a:p>
              </p:txBody>
            </p:sp>
            <p:sp>
              <p:nvSpPr>
                <p:cNvPr id="141" name="Oval 140">
                  <a:extLst>
                    <a:ext uri="{FF2B5EF4-FFF2-40B4-BE49-F238E27FC236}">
                      <a16:creationId xmlns:a16="http://schemas.microsoft.com/office/drawing/2014/main" id="{3D332290-00DE-456E-B9F2-2D8157F82439}"/>
                    </a:ext>
                  </a:extLst>
                </p:cNvPr>
                <p:cNvSpPr/>
                <p:nvPr/>
              </p:nvSpPr>
              <p:spPr>
                <a:xfrm>
                  <a:off x="6320771" y="262709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id="{7B8C1A74-8652-44D6-B7A9-C2E9583BDB53}"/>
                    </a:ext>
                  </a:extLst>
                </p:cNvPr>
                <p:cNvSpPr txBox="1"/>
                <p:nvPr/>
              </p:nvSpPr>
              <p:spPr>
                <a:xfrm>
                  <a:off x="616957" y="1099802"/>
                  <a:ext cx="2398595"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 </a:t>
                  </a:r>
                  <a:r>
                    <a:rPr lang="en-US" sz="700" b="1" dirty="0">
                      <a:solidFill>
                        <a:schemeClr val="bg1"/>
                      </a:solidFill>
                    </a:rPr>
                    <a:t>PIIT MTY, MEX</a:t>
                  </a:r>
                  <a:endParaRPr lang="en-US" sz="1001" b="1" dirty="0">
                    <a:solidFill>
                      <a:schemeClr val="bg1"/>
                    </a:solidFill>
                  </a:endParaRPr>
                </a:p>
                <a:p>
                  <a:r>
                    <a:rPr lang="en-US" sz="1001" dirty="0">
                      <a:solidFill>
                        <a:schemeClr val="bg1"/>
                      </a:solidFill>
                    </a:rPr>
                    <a:t>            QVE &amp; Reverse Engineering</a:t>
                  </a:r>
                </a:p>
              </p:txBody>
            </p:sp>
            <p:sp>
              <p:nvSpPr>
                <p:cNvPr id="143" name="Oval 142">
                  <a:extLst>
                    <a:ext uri="{FF2B5EF4-FFF2-40B4-BE49-F238E27FC236}">
                      <a16:creationId xmlns:a16="http://schemas.microsoft.com/office/drawing/2014/main" id="{57AFE674-E896-47E2-BFAC-D443D2751590}"/>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4" name="TextBox 143">
                  <a:extLst>
                    <a:ext uri="{FF2B5EF4-FFF2-40B4-BE49-F238E27FC236}">
                      <a16:creationId xmlns:a16="http://schemas.microsoft.com/office/drawing/2014/main" id="{516E87DA-A177-43E4-BEE5-C3A04A2F7A16}"/>
                    </a:ext>
                  </a:extLst>
                </p:cNvPr>
                <p:cNvSpPr txBox="1"/>
                <p:nvPr/>
              </p:nvSpPr>
              <p:spPr>
                <a:xfrm>
                  <a:off x="612322" y="1875084"/>
                  <a:ext cx="240323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700" b="1" dirty="0">
                      <a:solidFill>
                        <a:schemeClr val="bg1"/>
                      </a:solidFill>
                    </a:rPr>
                    <a:t>PIIT MTY,MEX</a:t>
                  </a:r>
                  <a:endParaRPr lang="en-US" sz="1200" b="1" dirty="0">
                    <a:solidFill>
                      <a:schemeClr val="bg1"/>
                    </a:solidFill>
                  </a:endParaRPr>
                </a:p>
                <a:p>
                  <a:r>
                    <a:rPr lang="en-US" sz="1200" dirty="0">
                      <a:solidFill>
                        <a:schemeClr val="bg1"/>
                      </a:solidFill>
                    </a:rPr>
                    <a:t>          </a:t>
                  </a:r>
                  <a:r>
                    <a:rPr lang="en-US" sz="900" dirty="0">
                      <a:solidFill>
                        <a:schemeClr val="bg1"/>
                      </a:solidFill>
                    </a:rPr>
                    <a:t>CoS-Lessons Learned, SBO K1/K2</a:t>
                  </a:r>
                  <a:endParaRPr lang="en-US" sz="800" dirty="0">
                    <a:solidFill>
                      <a:schemeClr val="bg1"/>
                    </a:solidFill>
                  </a:endParaRPr>
                </a:p>
              </p:txBody>
            </p:sp>
            <p:sp>
              <p:nvSpPr>
                <p:cNvPr id="145" name="Oval 144">
                  <a:extLst>
                    <a:ext uri="{FF2B5EF4-FFF2-40B4-BE49-F238E27FC236}">
                      <a16:creationId xmlns:a16="http://schemas.microsoft.com/office/drawing/2014/main" id="{2F080236-897A-4FCC-9029-24C9C51742EC}"/>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6" name="TextBox 145">
                  <a:extLst>
                    <a:ext uri="{FF2B5EF4-FFF2-40B4-BE49-F238E27FC236}">
                      <a16:creationId xmlns:a16="http://schemas.microsoft.com/office/drawing/2014/main" id="{34F6B962-87B3-4C33-BC52-227335D96289}"/>
                    </a:ext>
                  </a:extLst>
                </p:cNvPr>
                <p:cNvSpPr txBox="1"/>
                <p:nvPr/>
              </p:nvSpPr>
              <p:spPr>
                <a:xfrm>
                  <a:off x="612322" y="2669951"/>
                  <a:ext cx="240323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Alejandra Garza</a:t>
                  </a:r>
                </a:p>
                <a:p>
                  <a:r>
                    <a:rPr lang="en-US" sz="1200" b="1" dirty="0">
                      <a:solidFill>
                        <a:schemeClr val="bg1"/>
                      </a:solidFill>
                    </a:rPr>
                    <a:t>          </a:t>
                  </a:r>
                  <a:r>
                    <a:rPr lang="en-US" sz="1001" b="1" dirty="0">
                      <a:solidFill>
                        <a:schemeClr val="bg1"/>
                      </a:solidFill>
                    </a:rPr>
                    <a:t> Elec-Mech Eng. </a:t>
                  </a:r>
                  <a:r>
                    <a:rPr lang="en-US" sz="700" b="1" dirty="0">
                      <a:solidFill>
                        <a:schemeClr val="bg1"/>
                      </a:solidFill>
                    </a:rPr>
                    <a:t>PIIT MTY, MEX</a:t>
                  </a:r>
                  <a:endParaRPr lang="en-US" sz="1200" b="1" dirty="0">
                    <a:solidFill>
                      <a:schemeClr val="bg1"/>
                    </a:solidFill>
                  </a:endParaRPr>
                </a:p>
                <a:p>
                  <a:r>
                    <a:rPr lang="en-US" sz="1001" dirty="0">
                      <a:solidFill>
                        <a:schemeClr val="bg1"/>
                      </a:solidFill>
                    </a:rPr>
                    <a:t>             CoS &amp; SBO P1</a:t>
                  </a:r>
                  <a:endParaRPr lang="en-US" sz="1200" dirty="0">
                    <a:solidFill>
                      <a:schemeClr val="bg1"/>
                    </a:solidFill>
                  </a:endParaRPr>
                </a:p>
              </p:txBody>
            </p:sp>
            <p:sp>
              <p:nvSpPr>
                <p:cNvPr id="147" name="Oval 146">
                  <a:extLst>
                    <a:ext uri="{FF2B5EF4-FFF2-40B4-BE49-F238E27FC236}">
                      <a16:creationId xmlns:a16="http://schemas.microsoft.com/office/drawing/2014/main" id="{F60C15B9-E549-41B1-889D-2D87CF459CF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5" name="Straight Arrow Connector 134">
                  <a:extLst>
                    <a:ext uri="{FF2B5EF4-FFF2-40B4-BE49-F238E27FC236}">
                      <a16:creationId xmlns:a16="http://schemas.microsoft.com/office/drawing/2014/main" id="{8ECB44BC-718C-4EFE-A848-923F4DADD61D}"/>
                    </a:ext>
                  </a:extLst>
                </p:cNvPr>
                <p:cNvCxnSpPr>
                  <a:cxnSpLocks/>
                </p:cNvCxnSpPr>
                <p:nvPr/>
              </p:nvCxnSpPr>
              <p:spPr>
                <a:xfrm>
                  <a:off x="6108991" y="2990382"/>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E3B42B7F-2257-4536-B80B-B898B702AA22}"/>
                    </a:ext>
                  </a:extLst>
                </p:cNvPr>
                <p:cNvCxnSpPr>
                  <a:cxnSpLocks/>
                </p:cNvCxnSpPr>
                <p:nvPr/>
              </p:nvCxnSpPr>
              <p:spPr>
                <a:xfrm>
                  <a:off x="6096037" y="1426744"/>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99B101CE-64CF-4964-B915-BD0E38EAD230}"/>
                    </a:ext>
                  </a:extLst>
                </p:cNvPr>
                <p:cNvCxnSpPr>
                  <a:cxnSpLocks/>
                </p:cNvCxnSpPr>
                <p:nvPr/>
              </p:nvCxnSpPr>
              <p:spPr>
                <a:xfrm>
                  <a:off x="6108991" y="2202874"/>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213642" y="1959563"/>
                <a:ext cx="711607" cy="687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5" name="Picture 6" descr="https://spiceportal.schneider-electric.com/image/user_male_portrait?img_id=25721486&amp;img_id_token=lPG50iAdDbmY6MqBPwFwUnTzbtM%3D&amp;t=1527604770432">
                <a:extLst>
                  <a:ext uri="{FF2B5EF4-FFF2-40B4-BE49-F238E27FC236}">
                    <a16:creationId xmlns:a16="http://schemas.microsoft.com/office/drawing/2014/main" id="{FB72C7AC-C1D6-4751-BBCE-58428FCC73EE}"/>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218424" y="3534580"/>
                <a:ext cx="716242" cy="70930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3168801" y="921321"/>
                <a:ext cx="715619"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3147877" y="1950458"/>
                <a:ext cx="699055" cy="69527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3154202" y="2722036"/>
                <a:ext cx="715619" cy="69527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184287" y="1928517"/>
                <a:ext cx="711935" cy="69271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21" cstate="email">
                <a:extLst>
                  <a:ext uri="{28A0092B-C50C-407E-A947-70E740481C1C}">
                    <a14:useLocalDpi xmlns:a14="http://schemas.microsoft.com/office/drawing/2010/main" val="0"/>
                  </a:ext>
                </a:extLst>
              </a:blip>
              <a:srcRect l="31924" t="24901" r="23576" b="27902"/>
              <a:stretch/>
            </p:blipFill>
            <p:spPr bwMode="auto">
              <a:xfrm>
                <a:off x="6180919" y="2701293"/>
                <a:ext cx="732501" cy="70173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6191317" y="3495185"/>
                <a:ext cx="702665" cy="69752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148" name="Straight Arrow Connector 147">
              <a:extLst>
                <a:ext uri="{FF2B5EF4-FFF2-40B4-BE49-F238E27FC236}">
                  <a16:creationId xmlns:a16="http://schemas.microsoft.com/office/drawing/2014/main" id="{6A14E4C1-5BC3-4060-B6F6-E695E5801A01}"/>
                </a:ext>
              </a:extLst>
            </p:cNvPr>
            <p:cNvCxnSpPr>
              <a:cxnSpLocks/>
              <a:stCxn id="113" idx="3"/>
              <a:endCxn id="45" idx="2"/>
            </p:cNvCxnSpPr>
            <p:nvPr/>
          </p:nvCxnSpPr>
          <p:spPr>
            <a:xfrm flipV="1">
              <a:off x="10409943" y="8079359"/>
              <a:ext cx="6926890" cy="0"/>
            </a:xfrm>
            <a:prstGeom prst="straightConnector1">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55" name="Group 154">
            <a:extLst>
              <a:ext uri="{FF2B5EF4-FFF2-40B4-BE49-F238E27FC236}">
                <a16:creationId xmlns:a16="http://schemas.microsoft.com/office/drawing/2014/main" id="{46275606-B1E8-485B-9926-CABE0A4EA50E}"/>
              </a:ext>
            </a:extLst>
          </p:cNvPr>
          <p:cNvGrpSpPr/>
          <p:nvPr/>
        </p:nvGrpSpPr>
        <p:grpSpPr>
          <a:xfrm>
            <a:off x="20181432" y="9402950"/>
            <a:ext cx="8659618" cy="4217317"/>
            <a:chOff x="276455" y="766822"/>
            <a:chExt cx="8659618" cy="4217317"/>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Quality Technician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5930" y="1634958"/>
              <a:ext cx="9354" cy="293704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a:off x="3167732" y="1634958"/>
              <a:ext cx="0" cy="296981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2392869"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sp>
          <p:nvSpPr>
            <p:cNvPr id="180" name="TextBox 179">
              <a:extLst>
                <a:ext uri="{FF2B5EF4-FFF2-40B4-BE49-F238E27FC236}">
                  <a16:creationId xmlns:a16="http://schemas.microsoft.com/office/drawing/2014/main" id="{2BF2661C-077B-42DB-9110-0C2668E925F8}"/>
                </a:ext>
              </a:extLst>
            </p:cNvPr>
            <p:cNvSpPr txBox="1"/>
            <p:nvPr/>
          </p:nvSpPr>
          <p:spPr>
            <a:xfrm>
              <a:off x="691675" y="3380569"/>
              <a:ext cx="23355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Laura Luna</a:t>
              </a:r>
            </a:p>
            <a:p>
              <a:r>
                <a:rPr lang="en-US" sz="1001" b="1" dirty="0">
                  <a:solidFill>
                    <a:schemeClr val="bg1"/>
                  </a:solidFill>
                </a:rPr>
                <a:t>              Supplier Quality Engr </a:t>
              </a:r>
              <a:r>
                <a:rPr lang="en-US" sz="500" b="1" dirty="0">
                  <a:solidFill>
                    <a:schemeClr val="bg1"/>
                  </a:solidFill>
                </a:rPr>
                <a:t>MTY MEX </a:t>
              </a:r>
              <a:r>
                <a:rPr lang="en-US" sz="1200" b="1" dirty="0">
                  <a:solidFill>
                    <a:schemeClr val="bg1"/>
                  </a:solidFill>
                </a:rPr>
                <a:t>               </a:t>
              </a:r>
            </a:p>
            <a:p>
              <a:r>
                <a:rPr lang="en-US" sz="12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23"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4" name="Picture 183">
              <a:extLst>
                <a:ext uri="{FF2B5EF4-FFF2-40B4-BE49-F238E27FC236}">
                  <a16:creationId xmlns:a16="http://schemas.microsoft.com/office/drawing/2014/main" id="{4E84EC75-19FA-415A-8187-ABCB12A952C6}"/>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430420" y="3339609"/>
              <a:ext cx="721898" cy="722783"/>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29"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30"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31"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cxnSp>
          <p:nvCxnSpPr>
            <p:cNvPr id="191" name="Straight Arrow Connector 190">
              <a:extLst>
                <a:ext uri="{FF2B5EF4-FFF2-40B4-BE49-F238E27FC236}">
                  <a16:creationId xmlns:a16="http://schemas.microsoft.com/office/drawing/2014/main" id="{986326AF-C55E-4717-8429-9079404E6CC3}"/>
                </a:ext>
              </a:extLst>
            </p:cNvPr>
            <p:cNvCxnSpPr>
              <a:cxnSpLocks/>
            </p:cNvCxnSpPr>
            <p:nvPr/>
          </p:nvCxnSpPr>
          <p:spPr>
            <a:xfrm>
              <a:off x="276455" y="4580668"/>
              <a:ext cx="1614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92" name="TextBox 191">
              <a:extLst>
                <a:ext uri="{FF2B5EF4-FFF2-40B4-BE49-F238E27FC236}">
                  <a16:creationId xmlns:a16="http://schemas.microsoft.com/office/drawing/2014/main" id="{E20F9B29-63D2-4A04-92D2-EE662BC180AE}"/>
                </a:ext>
              </a:extLst>
            </p:cNvPr>
            <p:cNvSpPr txBox="1"/>
            <p:nvPr/>
          </p:nvSpPr>
          <p:spPr>
            <a:xfrm>
              <a:off x="716821" y="4266217"/>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32" cstate="email">
              <a:extLst>
                <a:ext uri="{28A0092B-C50C-407E-A947-70E740481C1C}">
                  <a14:useLocalDpi xmlns:a14="http://schemas.microsoft.com/office/drawing/2010/main" val="0"/>
                </a:ext>
              </a:extLst>
            </a:blip>
            <a:stretch>
              <a:fillRect/>
            </a:stretch>
          </p:blipFill>
          <p:spPr>
            <a:xfrm>
              <a:off x="432766" y="4225402"/>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3693951" y="4315979"/>
              <a:ext cx="2318679"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96" name="Straight Arrow Connector 195">
              <a:extLst>
                <a:ext uri="{FF2B5EF4-FFF2-40B4-BE49-F238E27FC236}">
                  <a16:creationId xmlns:a16="http://schemas.microsoft.com/office/drawing/2014/main" id="{8A409F42-A788-414B-87B3-CD57F1ACF376}"/>
                </a:ext>
              </a:extLst>
            </p:cNvPr>
            <p:cNvCxnSpPr>
              <a:cxnSpLocks/>
            </p:cNvCxnSpPr>
            <p:nvPr/>
          </p:nvCxnSpPr>
          <p:spPr>
            <a:xfrm>
              <a:off x="3167731" y="4599268"/>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33"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grpSp>
        <p:nvGrpSpPr>
          <p:cNvPr id="197" name="Group 196">
            <a:extLst>
              <a:ext uri="{FF2B5EF4-FFF2-40B4-BE49-F238E27FC236}">
                <a16:creationId xmlns:a16="http://schemas.microsoft.com/office/drawing/2014/main" id="{DDC1C81C-63B2-4299-ACCD-6353AE940C3F}"/>
              </a:ext>
            </a:extLst>
          </p:cNvPr>
          <p:cNvGrpSpPr/>
          <p:nvPr/>
        </p:nvGrpSpPr>
        <p:grpSpPr>
          <a:xfrm>
            <a:off x="1667197" y="1015191"/>
            <a:ext cx="26136417" cy="7964098"/>
            <a:chOff x="3591898" y="1617463"/>
            <a:chExt cx="17435566" cy="5127877"/>
          </a:xfrm>
        </p:grpSpPr>
        <p:grpSp>
          <p:nvGrpSpPr>
            <p:cNvPr id="198" name="Group 197">
              <a:extLst>
                <a:ext uri="{FF2B5EF4-FFF2-40B4-BE49-F238E27FC236}">
                  <a16:creationId xmlns:a16="http://schemas.microsoft.com/office/drawing/2014/main" id="{847B8E13-71E4-46C1-9B94-E6BB50189719}"/>
                </a:ext>
              </a:extLst>
            </p:cNvPr>
            <p:cNvGrpSpPr/>
            <p:nvPr/>
          </p:nvGrpSpPr>
          <p:grpSpPr>
            <a:xfrm>
              <a:off x="10825067" y="1617463"/>
              <a:ext cx="2195058" cy="502292"/>
              <a:chOff x="6253067" y="-668540"/>
              <a:chExt cx="2195058"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62683" y="-644577"/>
                <a:ext cx="1985442" cy="43597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Rocio Schnell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r>
                  <a:rPr lang="en-US" sz="1100" dirty="0">
                    <a:solidFill>
                      <a:schemeClr val="bg1"/>
                    </a:solidFill>
                  </a:rPr>
                  <a:t>                  Nashville, TN</a:t>
                </a:r>
                <a:endParaRPr lang="en-US" sz="1050" b="1" dirty="0">
                  <a:solidFill>
                    <a:schemeClr val="bg1"/>
                  </a:solidFill>
                </a:endParaRP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4616820" y="2621028"/>
              <a:ext cx="16410644" cy="523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3591898" y="2974956"/>
              <a:ext cx="0" cy="198492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3731654" y="3162540"/>
              <a:ext cx="497523" cy="46166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4873151" y="3876869"/>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4873151" y="4446315"/>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0604E17B-0AFC-444B-B02E-CEF93F42AD8B}"/>
                </a:ext>
              </a:extLst>
            </p:cNvPr>
            <p:cNvCxnSpPr>
              <a:cxnSpLocks/>
            </p:cNvCxnSpPr>
            <p:nvPr/>
          </p:nvCxnSpPr>
          <p:spPr>
            <a:xfrm>
              <a:off x="4873151" y="4982411"/>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3742358" y="4218267"/>
              <a:ext cx="478971" cy="4682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3760614" y="2862743"/>
              <a:ext cx="1712411" cy="2244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3606987" y="2974249"/>
              <a:ext cx="148083" cy="395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4880453" y="3372078"/>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11" name="TextBox 210">
              <a:extLst>
                <a:ext uri="{FF2B5EF4-FFF2-40B4-BE49-F238E27FC236}">
                  <a16:creationId xmlns:a16="http://schemas.microsoft.com/office/drawing/2014/main" id="{1E85DFF3-3A40-49DE-87A1-60D3FBADE3AC}"/>
                </a:ext>
              </a:extLst>
            </p:cNvPr>
            <p:cNvSpPr txBox="1"/>
            <p:nvPr/>
          </p:nvSpPr>
          <p:spPr>
            <a:xfrm>
              <a:off x="7267302" y="2864120"/>
              <a:ext cx="1762785" cy="2244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Idea Generation &amp; Evolution</a:t>
              </a:r>
            </a:p>
            <a:p>
              <a:pPr algn="ctr"/>
              <a:endParaRPr lang="en-US" sz="132" b="1" dirty="0">
                <a:solidFill>
                  <a:schemeClr val="bg1"/>
                </a:solidFill>
              </a:endParaRPr>
            </a:p>
          </p:txBody>
        </p:sp>
        <p:cxnSp>
          <p:nvCxnSpPr>
            <p:cNvPr id="212" name="Straight Connector 211">
              <a:extLst>
                <a:ext uri="{FF2B5EF4-FFF2-40B4-BE49-F238E27FC236}">
                  <a16:creationId xmlns:a16="http://schemas.microsoft.com/office/drawing/2014/main" id="{2378542A-C3B3-47B6-B87A-A3429F2BAB02}"/>
                </a:ext>
              </a:extLst>
            </p:cNvPr>
            <p:cNvCxnSpPr>
              <a:cxnSpLocks/>
            </p:cNvCxnSpPr>
            <p:nvPr/>
          </p:nvCxnSpPr>
          <p:spPr>
            <a:xfrm flipH="1">
              <a:off x="7070028" y="3577020"/>
              <a:ext cx="8817" cy="291863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81292384-8E3D-4986-88B9-BFBAB3B4990D}"/>
                </a:ext>
              </a:extLst>
            </p:cNvPr>
            <p:cNvCxnSpPr>
              <a:cxnSpLocks/>
            </p:cNvCxnSpPr>
            <p:nvPr/>
          </p:nvCxnSpPr>
          <p:spPr>
            <a:xfrm>
              <a:off x="7085598" y="4077077"/>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7215731" y="3319160"/>
              <a:ext cx="1767954" cy="461194"/>
              <a:chOff x="2694537" y="860339"/>
              <a:chExt cx="1767954"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2800181" y="887540"/>
                <a:ext cx="1662310"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PS Manager, MTY MX  </a:t>
                </a:r>
                <a:r>
                  <a:rPr lang="en-US" sz="500" b="1" dirty="0">
                    <a:solidFill>
                      <a:schemeClr val="bg1"/>
                    </a:solidFill>
                  </a:rPr>
                  <a:t> </a:t>
                </a:r>
              </a:p>
              <a:p>
                <a:r>
                  <a:rPr lang="en-US" sz="500" b="1" dirty="0">
                    <a:solidFill>
                      <a:schemeClr val="bg1"/>
                    </a:solidFill>
                  </a:rPr>
                  <a:t>                                </a:t>
                </a:r>
                <a:r>
                  <a:rPr lang="en-US" sz="1001" dirty="0">
                    <a:solidFill>
                      <a:schemeClr val="bg1"/>
                    </a:solidFill>
                  </a:rPr>
                  <a:t>Pipeline Generation and PES</a:t>
                </a:r>
              </a:p>
            </p:txBody>
          </p:sp>
          <p:sp>
            <p:nvSpPr>
              <p:cNvPr id="319" name="Oval 318">
                <a:extLst>
                  <a:ext uri="{FF2B5EF4-FFF2-40B4-BE49-F238E27FC236}">
                    <a16:creationId xmlns:a16="http://schemas.microsoft.com/office/drawing/2014/main" id="{8C183513-A996-49E1-8E88-BF1CC50F30E9}"/>
                  </a:ext>
                </a:extLst>
              </p:cNvPr>
              <p:cNvSpPr/>
              <p:nvPr/>
            </p:nvSpPr>
            <p:spPr>
              <a:xfrm>
                <a:off x="2694537" y="860339"/>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34" cstate="email">
                <a:extLst>
                  <a:ext uri="{28A0092B-C50C-407E-A947-70E740481C1C}">
                    <a14:useLocalDpi xmlns:a14="http://schemas.microsoft.com/office/drawing/2010/main" val="0"/>
                  </a:ext>
                </a:extLst>
              </a:blip>
              <a:srcRect/>
              <a:stretch>
                <a:fillRect/>
              </a:stretch>
            </p:blipFill>
            <p:spPr bwMode="auto">
              <a:xfrm>
                <a:off x="2694537" y="862870"/>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215" name="Straight Arrow Connector 214">
              <a:extLst>
                <a:ext uri="{FF2B5EF4-FFF2-40B4-BE49-F238E27FC236}">
                  <a16:creationId xmlns:a16="http://schemas.microsoft.com/office/drawing/2014/main" id="{0E2E85E1-5580-42E7-AD30-0F8421765114}"/>
                </a:ext>
              </a:extLst>
            </p:cNvPr>
            <p:cNvCxnSpPr>
              <a:cxnSpLocks/>
              <a:stCxn id="211" idx="2"/>
              <a:endCxn id="318" idx="0"/>
            </p:cNvCxnSpPr>
            <p:nvPr/>
          </p:nvCxnSpPr>
          <p:spPr>
            <a:xfrm>
              <a:off x="8148695" y="3088547"/>
              <a:ext cx="0" cy="25781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6" name="Group 215">
              <a:extLst>
                <a:ext uri="{FF2B5EF4-FFF2-40B4-BE49-F238E27FC236}">
                  <a16:creationId xmlns:a16="http://schemas.microsoft.com/office/drawing/2014/main" id="{5AA66EAA-DE4D-4042-8400-039D7FEE1590}"/>
                </a:ext>
              </a:extLst>
            </p:cNvPr>
            <p:cNvGrpSpPr/>
            <p:nvPr/>
          </p:nvGrpSpPr>
          <p:grpSpPr>
            <a:xfrm>
              <a:off x="7215731" y="3806743"/>
              <a:ext cx="1767953" cy="466883"/>
              <a:chOff x="2694537" y="1470822"/>
              <a:chExt cx="176795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2800180" y="1502561"/>
                <a:ext cx="1662310"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(Ecobuilding &amp; PP)</a:t>
                </a:r>
              </a:p>
            </p:txBody>
          </p:sp>
          <p:sp>
            <p:nvSpPr>
              <p:cNvPr id="316" name="Oval 315">
                <a:extLst>
                  <a:ext uri="{FF2B5EF4-FFF2-40B4-BE49-F238E27FC236}">
                    <a16:creationId xmlns:a16="http://schemas.microsoft.com/office/drawing/2014/main" id="{73799312-7391-4896-B0F9-04933C149469}"/>
                  </a:ext>
                </a:extLst>
              </p:cNvPr>
              <p:cNvSpPr/>
              <p:nvPr/>
            </p:nvSpPr>
            <p:spPr>
              <a:xfrm>
                <a:off x="2694537" y="1476460"/>
                <a:ext cx="468286" cy="45560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35" cstate="email">
                <a:extLst>
                  <a:ext uri="{28A0092B-C50C-407E-A947-70E740481C1C}">
                    <a14:useLocalDpi xmlns:a14="http://schemas.microsoft.com/office/drawing/2010/main" val="0"/>
                  </a:ext>
                </a:extLst>
              </a:blip>
              <a:stretch>
                <a:fillRect/>
              </a:stretch>
            </p:blipFill>
            <p:spPr>
              <a:xfrm>
                <a:off x="2701293" y="1470822"/>
                <a:ext cx="466168" cy="466883"/>
              </a:xfrm>
              <a:prstGeom prst="ellipse">
                <a:avLst/>
              </a:prstGeom>
              <a:ln w="12700" cap="rnd">
                <a:solidFill>
                  <a:schemeClr val="bg1"/>
                </a:solidFill>
                <a:prstDash val="solid"/>
              </a:ln>
              <a:effectLst/>
            </p:spPr>
          </p:pic>
        </p:grpSp>
        <p:cxnSp>
          <p:nvCxnSpPr>
            <p:cNvPr id="217" name="Straight Connector 216">
              <a:extLst>
                <a:ext uri="{FF2B5EF4-FFF2-40B4-BE49-F238E27FC236}">
                  <a16:creationId xmlns:a16="http://schemas.microsoft.com/office/drawing/2014/main" id="{0C856AE4-7A8A-48D2-8AD2-D4EA347968C2}"/>
                </a:ext>
              </a:extLst>
            </p:cNvPr>
            <p:cNvCxnSpPr>
              <a:cxnSpLocks/>
            </p:cNvCxnSpPr>
            <p:nvPr/>
          </p:nvCxnSpPr>
          <p:spPr>
            <a:xfrm>
              <a:off x="7078842" y="3577020"/>
              <a:ext cx="119252" cy="0"/>
            </a:xfrm>
            <a:prstGeom prst="line">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8" name="Group 217">
              <a:extLst>
                <a:ext uri="{FF2B5EF4-FFF2-40B4-BE49-F238E27FC236}">
                  <a16:creationId xmlns:a16="http://schemas.microsoft.com/office/drawing/2014/main" id="{C4AAE3FA-7968-4AD6-BB70-030CDE430F9E}"/>
                </a:ext>
              </a:extLst>
            </p:cNvPr>
            <p:cNvGrpSpPr/>
            <p:nvPr/>
          </p:nvGrpSpPr>
          <p:grpSpPr>
            <a:xfrm>
              <a:off x="7215731" y="4309651"/>
              <a:ext cx="1767953" cy="446915"/>
              <a:chOff x="2643728" y="2139692"/>
              <a:chExt cx="1767953" cy="446915"/>
            </a:xfrm>
          </p:grpSpPr>
          <p:sp>
            <p:nvSpPr>
              <p:cNvPr id="312" name="TextBox 311">
                <a:extLst>
                  <a:ext uri="{FF2B5EF4-FFF2-40B4-BE49-F238E27FC236}">
                    <a16:creationId xmlns:a16="http://schemas.microsoft.com/office/drawing/2014/main" id="{7D50AA7B-B9ED-4FC9-897E-B5F29EC1A782}"/>
                  </a:ext>
                </a:extLst>
              </p:cNvPr>
              <p:cNvSpPr txBox="1"/>
              <p:nvPr/>
            </p:nvSpPr>
            <p:spPr>
              <a:xfrm>
                <a:off x="2750357" y="2163095"/>
                <a:ext cx="1661324"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Vanessa Lucio</a:t>
                </a:r>
              </a:p>
              <a:p>
                <a:r>
                  <a:rPr lang="en-US" sz="1001" b="1" dirty="0">
                    <a:solidFill>
                      <a:schemeClr val="bg1"/>
                    </a:solidFill>
                  </a:rPr>
                  <a:t>PS            MTY, MEX</a:t>
                </a:r>
              </a:p>
              <a:p>
                <a:pPr algn="ctr"/>
                <a:r>
                  <a:rPr lang="en-US" sz="900" dirty="0">
                    <a:solidFill>
                      <a:schemeClr val="bg1"/>
                    </a:solidFill>
                  </a:rPr>
                  <a:t>                  Idea Evolution (Retail &amp; Projects)</a:t>
                </a:r>
              </a:p>
            </p:txBody>
          </p:sp>
          <p:sp>
            <p:nvSpPr>
              <p:cNvPr id="313" name="Oval 312">
                <a:extLst>
                  <a:ext uri="{FF2B5EF4-FFF2-40B4-BE49-F238E27FC236}">
                    <a16:creationId xmlns:a16="http://schemas.microsoft.com/office/drawing/2014/main" id="{2E42ECE8-1533-47D8-8D40-71F4B14E9FE6}"/>
                  </a:ext>
                </a:extLst>
              </p:cNvPr>
              <p:cNvSpPr/>
              <p:nvPr/>
            </p:nvSpPr>
            <p:spPr>
              <a:xfrm>
                <a:off x="2643728" y="2139692"/>
                <a:ext cx="474186" cy="44691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14" name="Picture 313">
                <a:extLst>
                  <a:ext uri="{FF2B5EF4-FFF2-40B4-BE49-F238E27FC236}">
                    <a16:creationId xmlns:a16="http://schemas.microsoft.com/office/drawing/2014/main" id="{1D594AA0-D219-4A4C-A383-F65FB3A9E672}"/>
                  </a:ext>
                </a:extLst>
              </p:cNvPr>
              <p:cNvPicPr>
                <a:picLocks noChangeAspect="1"/>
              </p:cNvPicPr>
              <p:nvPr/>
            </p:nvPicPr>
            <p:blipFill>
              <a:blip r:embed="rId36"/>
              <a:stretch>
                <a:fillRect/>
              </a:stretch>
            </p:blipFill>
            <p:spPr>
              <a:xfrm>
                <a:off x="2650483" y="2139692"/>
                <a:ext cx="466587" cy="444792"/>
              </a:xfrm>
              <a:prstGeom prst="ellipse">
                <a:avLst/>
              </a:prstGeom>
              <a:ln w="12700" cap="rnd">
                <a:solidFill>
                  <a:schemeClr val="bg1"/>
                </a:solidFill>
                <a:prstDash val="solid"/>
              </a:ln>
              <a:effectLst/>
            </p:spPr>
          </p:pic>
        </p:grpSp>
        <p:cxnSp>
          <p:nvCxnSpPr>
            <p:cNvPr id="219" name="Straight Arrow Connector 218">
              <a:extLst>
                <a:ext uri="{FF2B5EF4-FFF2-40B4-BE49-F238E27FC236}">
                  <a16:creationId xmlns:a16="http://schemas.microsoft.com/office/drawing/2014/main" id="{C1436E35-77C4-442C-8B79-917F98FC4340}"/>
                </a:ext>
              </a:extLst>
            </p:cNvPr>
            <p:cNvCxnSpPr>
              <a:cxnSpLocks/>
            </p:cNvCxnSpPr>
            <p:nvPr/>
          </p:nvCxnSpPr>
          <p:spPr>
            <a:xfrm>
              <a:off x="7094178" y="4532044"/>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0" name="Group 219">
              <a:extLst>
                <a:ext uri="{FF2B5EF4-FFF2-40B4-BE49-F238E27FC236}">
                  <a16:creationId xmlns:a16="http://schemas.microsoft.com/office/drawing/2014/main" id="{CA2BE407-E6C4-42B9-8139-C4AE0BEC46F0}"/>
                </a:ext>
              </a:extLst>
            </p:cNvPr>
            <p:cNvGrpSpPr/>
            <p:nvPr/>
          </p:nvGrpSpPr>
          <p:grpSpPr>
            <a:xfrm>
              <a:off x="7220903" y="4798227"/>
              <a:ext cx="1767953" cy="455709"/>
              <a:chOff x="2643728" y="2571335"/>
              <a:chExt cx="1767953" cy="455709"/>
            </a:xfrm>
          </p:grpSpPr>
          <p:sp>
            <p:nvSpPr>
              <p:cNvPr id="309" name="TextBox 308">
                <a:extLst>
                  <a:ext uri="{FF2B5EF4-FFF2-40B4-BE49-F238E27FC236}">
                    <a16:creationId xmlns:a16="http://schemas.microsoft.com/office/drawing/2014/main" id="{FFB73D6A-3F00-4A48-8272-CF8B3671B1C6}"/>
                  </a:ext>
                </a:extLst>
              </p:cNvPr>
              <p:cNvSpPr txBox="1"/>
              <p:nvPr/>
            </p:nvSpPr>
            <p:spPr>
              <a:xfrm>
                <a:off x="2749371" y="2592633"/>
                <a:ext cx="1662310"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sp>
            <p:nvSpPr>
              <p:cNvPr id="310" name="Oval 309">
                <a:extLst>
                  <a:ext uri="{FF2B5EF4-FFF2-40B4-BE49-F238E27FC236}">
                    <a16:creationId xmlns:a16="http://schemas.microsoft.com/office/drawing/2014/main" id="{95454099-43AD-43FB-A2F3-C7117703530B}"/>
                  </a:ext>
                </a:extLst>
              </p:cNvPr>
              <p:cNvSpPr/>
              <p:nvPr/>
            </p:nvSpPr>
            <p:spPr>
              <a:xfrm>
                <a:off x="2643728" y="2571335"/>
                <a:ext cx="466749" cy="45570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37"/>
              <a:stretch>
                <a:fillRect/>
              </a:stretch>
            </p:blipFill>
            <p:spPr>
              <a:xfrm>
                <a:off x="2643728" y="2578949"/>
                <a:ext cx="459994" cy="440479"/>
              </a:xfrm>
              <a:prstGeom prst="ellipse">
                <a:avLst/>
              </a:prstGeom>
              <a:ln w="12700" cap="rnd">
                <a:solidFill>
                  <a:schemeClr val="bg1"/>
                </a:solidFill>
                <a:prstDash val="solid"/>
              </a:ln>
              <a:effectLst/>
            </p:spPr>
          </p:pic>
        </p:grpSp>
        <p:cxnSp>
          <p:nvCxnSpPr>
            <p:cNvPr id="221" name="Straight Arrow Connector 220">
              <a:extLst>
                <a:ext uri="{FF2B5EF4-FFF2-40B4-BE49-F238E27FC236}">
                  <a16:creationId xmlns:a16="http://schemas.microsoft.com/office/drawing/2014/main" id="{3161A383-EE49-4833-BD03-2E1587C7A7CA}"/>
                </a:ext>
              </a:extLst>
            </p:cNvPr>
            <p:cNvCxnSpPr>
              <a:cxnSpLocks/>
            </p:cNvCxnSpPr>
            <p:nvPr/>
          </p:nvCxnSpPr>
          <p:spPr>
            <a:xfrm>
              <a:off x="7079944" y="5026077"/>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2" name="Group 221">
              <a:extLst>
                <a:ext uri="{FF2B5EF4-FFF2-40B4-BE49-F238E27FC236}">
                  <a16:creationId xmlns:a16="http://schemas.microsoft.com/office/drawing/2014/main" id="{E32EBE84-1AA0-4785-BB7C-81577ECB19E9}"/>
                </a:ext>
              </a:extLst>
            </p:cNvPr>
            <p:cNvGrpSpPr/>
            <p:nvPr/>
          </p:nvGrpSpPr>
          <p:grpSpPr>
            <a:xfrm>
              <a:off x="7198097" y="5282547"/>
              <a:ext cx="1785587" cy="470220"/>
              <a:chOff x="2626094" y="3098315"/>
              <a:chExt cx="1785587" cy="470220"/>
            </a:xfrm>
          </p:grpSpPr>
          <p:sp>
            <p:nvSpPr>
              <p:cNvPr id="306" name="TextBox 305">
                <a:extLst>
                  <a:ext uri="{FF2B5EF4-FFF2-40B4-BE49-F238E27FC236}">
                    <a16:creationId xmlns:a16="http://schemas.microsoft.com/office/drawing/2014/main" id="{29090AF6-8A9F-4294-B9DC-DCDCAD074AEA}"/>
                  </a:ext>
                </a:extLst>
              </p:cNvPr>
              <p:cNvSpPr txBox="1"/>
              <p:nvPr/>
            </p:nvSpPr>
            <p:spPr>
              <a:xfrm>
                <a:off x="2749371" y="3128089"/>
                <a:ext cx="1662310"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Adriana Geniz</a:t>
                </a:r>
              </a:p>
              <a:p>
                <a:r>
                  <a:rPr lang="en-US" sz="601" dirty="0"/>
                  <a:t>                          </a:t>
                </a:r>
                <a:r>
                  <a:rPr lang="en-US" sz="1001" dirty="0"/>
                  <a:t>PS MTY, MEX </a:t>
                </a:r>
                <a:r>
                  <a:rPr lang="en-US" b="0" dirty="0"/>
                  <a:t>Idea Evolution                  </a:t>
                </a:r>
              </a:p>
              <a:p>
                <a:pPr algn="r"/>
                <a:r>
                  <a:rPr lang="en-US" b="0" dirty="0"/>
                  <a:t>(Industry &amp; Ecobuildings)</a:t>
                </a:r>
              </a:p>
            </p:txBody>
          </p:sp>
          <p:sp>
            <p:nvSpPr>
              <p:cNvPr id="307" name="Oval 306">
                <a:extLst>
                  <a:ext uri="{FF2B5EF4-FFF2-40B4-BE49-F238E27FC236}">
                    <a16:creationId xmlns:a16="http://schemas.microsoft.com/office/drawing/2014/main" id="{B3C5146B-743B-41B2-8790-FAE223EB44BF}"/>
                  </a:ext>
                </a:extLst>
              </p:cNvPr>
              <p:cNvSpPr/>
              <p:nvPr/>
            </p:nvSpPr>
            <p:spPr>
              <a:xfrm>
                <a:off x="2626094" y="3114298"/>
                <a:ext cx="482800" cy="44473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8" name="Picture 307">
                <a:extLst>
                  <a:ext uri="{FF2B5EF4-FFF2-40B4-BE49-F238E27FC236}">
                    <a16:creationId xmlns:a16="http://schemas.microsoft.com/office/drawing/2014/main" id="{33DE66B4-7FE1-44CA-B345-E6D36E46B4DD}"/>
                  </a:ext>
                </a:extLst>
              </p:cNvPr>
              <p:cNvPicPr>
                <a:picLocks noChangeAspect="1"/>
              </p:cNvPicPr>
              <p:nvPr/>
            </p:nvPicPr>
            <p:blipFill>
              <a:blip r:embed="rId38"/>
              <a:stretch>
                <a:fillRect/>
              </a:stretch>
            </p:blipFill>
            <p:spPr>
              <a:xfrm>
                <a:off x="2626094" y="3098315"/>
                <a:ext cx="470975" cy="470220"/>
              </a:xfrm>
              <a:prstGeom prst="ellipse">
                <a:avLst/>
              </a:prstGeom>
              <a:ln w="12700" cap="rnd">
                <a:solidFill>
                  <a:schemeClr val="bg1"/>
                </a:solidFill>
                <a:prstDash val="solid"/>
              </a:ln>
              <a:effectLst/>
            </p:spPr>
          </p:pic>
        </p:grpSp>
        <p:cxnSp>
          <p:nvCxnSpPr>
            <p:cNvPr id="223" name="Straight Arrow Connector 222">
              <a:extLst>
                <a:ext uri="{FF2B5EF4-FFF2-40B4-BE49-F238E27FC236}">
                  <a16:creationId xmlns:a16="http://schemas.microsoft.com/office/drawing/2014/main" id="{9BE67FC3-5047-4014-AFFF-B7AA3B5C00D3}"/>
                </a:ext>
              </a:extLst>
            </p:cNvPr>
            <p:cNvCxnSpPr>
              <a:cxnSpLocks/>
            </p:cNvCxnSpPr>
            <p:nvPr/>
          </p:nvCxnSpPr>
          <p:spPr>
            <a:xfrm>
              <a:off x="7096191" y="5523447"/>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4" name="Group 223">
              <a:extLst>
                <a:ext uri="{FF2B5EF4-FFF2-40B4-BE49-F238E27FC236}">
                  <a16:creationId xmlns:a16="http://schemas.microsoft.com/office/drawing/2014/main" id="{02419EEE-060B-48C2-BA2C-9344CB254A73}"/>
                </a:ext>
              </a:extLst>
            </p:cNvPr>
            <p:cNvGrpSpPr/>
            <p:nvPr/>
          </p:nvGrpSpPr>
          <p:grpSpPr>
            <a:xfrm>
              <a:off x="7207305" y="5770211"/>
              <a:ext cx="1776379" cy="469181"/>
              <a:chOff x="2635303" y="3598372"/>
              <a:chExt cx="1776378" cy="469181"/>
            </a:xfrm>
          </p:grpSpPr>
          <p:sp>
            <p:nvSpPr>
              <p:cNvPr id="303" name="TextBox 302">
                <a:extLst>
                  <a:ext uri="{FF2B5EF4-FFF2-40B4-BE49-F238E27FC236}">
                    <a16:creationId xmlns:a16="http://schemas.microsoft.com/office/drawing/2014/main" id="{1FC74722-8EED-4952-93FC-005FCE3AAEAA}"/>
                  </a:ext>
                </a:extLst>
              </p:cNvPr>
              <p:cNvSpPr txBox="1"/>
              <p:nvPr/>
            </p:nvSpPr>
            <p:spPr>
              <a:xfrm>
                <a:off x="2755116" y="3642637"/>
                <a:ext cx="165656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sz="1401" dirty="0"/>
                  <a:t>           Alex Casillas</a:t>
                </a:r>
              </a:p>
              <a:p>
                <a:r>
                  <a:rPr lang="en-US" sz="1001" dirty="0"/>
                  <a:t>               PS MTY, MEX</a:t>
                </a:r>
              </a:p>
              <a:p>
                <a:r>
                  <a:rPr lang="en-US" sz="500" dirty="0"/>
                  <a:t>                               </a:t>
                </a:r>
                <a:r>
                  <a:rPr lang="en-US" b="0" dirty="0"/>
                  <a:t>Idea Evolution (ITD and Industry)</a:t>
                </a:r>
              </a:p>
            </p:txBody>
          </p:sp>
          <p:sp>
            <p:nvSpPr>
              <p:cNvPr id="304" name="Oval 303">
                <a:extLst>
                  <a:ext uri="{FF2B5EF4-FFF2-40B4-BE49-F238E27FC236}">
                    <a16:creationId xmlns:a16="http://schemas.microsoft.com/office/drawing/2014/main" id="{C0F76980-1317-47D9-8701-0986AFC05214}"/>
                  </a:ext>
                </a:extLst>
              </p:cNvPr>
              <p:cNvSpPr/>
              <p:nvPr/>
            </p:nvSpPr>
            <p:spPr>
              <a:xfrm>
                <a:off x="2644664" y="3598372"/>
                <a:ext cx="473288" cy="46918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5" name="Picture 304">
                <a:extLst>
                  <a:ext uri="{FF2B5EF4-FFF2-40B4-BE49-F238E27FC236}">
                    <a16:creationId xmlns:a16="http://schemas.microsoft.com/office/drawing/2014/main" id="{7E32C757-5A19-4F45-A368-713991125486}"/>
                  </a:ext>
                </a:extLst>
              </p:cNvPr>
              <p:cNvPicPr>
                <a:picLocks noChangeAspect="1"/>
              </p:cNvPicPr>
              <p:nvPr/>
            </p:nvPicPr>
            <p:blipFill rotWithShape="1">
              <a:blip r:embed="rId39" cstate="email">
                <a:extLst>
                  <a:ext uri="{28A0092B-C50C-407E-A947-70E740481C1C}">
                    <a14:useLocalDpi xmlns:a14="http://schemas.microsoft.com/office/drawing/2010/main" val="0"/>
                  </a:ext>
                </a:extLst>
              </a:blip>
              <a:srcRect l="24857" r="25036" b="15880"/>
              <a:stretch/>
            </p:blipFill>
            <p:spPr>
              <a:xfrm>
                <a:off x="2635303" y="3598372"/>
                <a:ext cx="473591" cy="462028"/>
              </a:xfrm>
              <a:prstGeom prst="ellipse">
                <a:avLst/>
              </a:prstGeom>
              <a:ln w="12700" cap="rnd">
                <a:solidFill>
                  <a:schemeClr val="bg1"/>
                </a:solidFill>
                <a:prstDash val="solid"/>
              </a:ln>
              <a:effectLst/>
            </p:spPr>
          </p:pic>
        </p:grpSp>
        <p:cxnSp>
          <p:nvCxnSpPr>
            <p:cNvPr id="225" name="Straight Arrow Connector 224">
              <a:extLst>
                <a:ext uri="{FF2B5EF4-FFF2-40B4-BE49-F238E27FC236}">
                  <a16:creationId xmlns:a16="http://schemas.microsoft.com/office/drawing/2014/main" id="{74FC091C-2AB3-475E-9C79-93A896B615A1}"/>
                </a:ext>
              </a:extLst>
            </p:cNvPr>
            <p:cNvCxnSpPr>
              <a:cxnSpLocks/>
            </p:cNvCxnSpPr>
            <p:nvPr/>
          </p:nvCxnSpPr>
          <p:spPr>
            <a:xfrm>
              <a:off x="7078842" y="601452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Oval 206">
              <a:extLst>
                <a:ext uri="{FF2B5EF4-FFF2-40B4-BE49-F238E27FC236}">
                  <a16:creationId xmlns:a16="http://schemas.microsoft.com/office/drawing/2014/main" id="{03DFD4D5-B20A-4B55-BA4E-8B492D1928F6}"/>
                </a:ext>
              </a:extLst>
            </p:cNvPr>
            <p:cNvSpPr/>
            <p:nvPr/>
          </p:nvSpPr>
          <p:spPr>
            <a:xfrm>
              <a:off x="3737397" y="4763780"/>
              <a:ext cx="483926" cy="44474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26" name="Group 225">
              <a:extLst>
                <a:ext uri="{FF2B5EF4-FFF2-40B4-BE49-F238E27FC236}">
                  <a16:creationId xmlns:a16="http://schemas.microsoft.com/office/drawing/2014/main" id="{436388BD-E04C-4FAD-9DFE-F76B7EF34DCF}"/>
                </a:ext>
              </a:extLst>
            </p:cNvPr>
            <p:cNvGrpSpPr/>
            <p:nvPr/>
          </p:nvGrpSpPr>
          <p:grpSpPr>
            <a:xfrm>
              <a:off x="7215940" y="6267696"/>
              <a:ext cx="1772846" cy="477644"/>
              <a:chOff x="2638836" y="4113392"/>
              <a:chExt cx="1772846" cy="477644"/>
            </a:xfrm>
          </p:grpSpPr>
          <p:sp>
            <p:nvSpPr>
              <p:cNvPr id="300" name="TextBox 299">
                <a:extLst>
                  <a:ext uri="{FF2B5EF4-FFF2-40B4-BE49-F238E27FC236}">
                    <a16:creationId xmlns:a16="http://schemas.microsoft.com/office/drawing/2014/main" id="{CBC07888-0BD8-4692-BCB1-10F9437A58EB}"/>
                  </a:ext>
                </a:extLst>
              </p:cNvPr>
              <p:cNvSpPr txBox="1"/>
              <p:nvPr/>
            </p:nvSpPr>
            <p:spPr>
              <a:xfrm>
                <a:off x="2749372" y="4141293"/>
                <a:ext cx="1662310"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pPr algn="l"/>
                <a:r>
                  <a:rPr lang="en-US" sz="500" dirty="0"/>
                  <a:t>                             </a:t>
                </a:r>
                <a:r>
                  <a:rPr lang="en-US" b="0" dirty="0"/>
                  <a:t>Idea Evolution (Energy and Retail)</a:t>
                </a:r>
              </a:p>
            </p:txBody>
          </p:sp>
          <p:sp>
            <p:nvSpPr>
              <p:cNvPr id="301" name="Oval 300">
                <a:extLst>
                  <a:ext uri="{FF2B5EF4-FFF2-40B4-BE49-F238E27FC236}">
                    <a16:creationId xmlns:a16="http://schemas.microsoft.com/office/drawing/2014/main" id="{FFF1336C-30E5-4FD9-B68B-76D1AD77DA30}"/>
                  </a:ext>
                </a:extLst>
              </p:cNvPr>
              <p:cNvSpPr/>
              <p:nvPr/>
            </p:nvSpPr>
            <p:spPr>
              <a:xfrm>
                <a:off x="2638836" y="4113392"/>
                <a:ext cx="470019" cy="47764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40"/>
              <a:stretch>
                <a:fillRect/>
              </a:stretch>
            </p:blipFill>
            <p:spPr>
              <a:xfrm>
                <a:off x="2642402" y="4117885"/>
                <a:ext cx="459699" cy="446926"/>
              </a:xfrm>
              <a:prstGeom prst="ellipse">
                <a:avLst/>
              </a:prstGeom>
              <a:ln w="12700" cap="rnd">
                <a:solidFill>
                  <a:schemeClr val="bg1"/>
                </a:solidFill>
                <a:prstDash val="solid"/>
              </a:ln>
              <a:effectLst/>
            </p:spPr>
          </p:pic>
        </p:grpSp>
        <p:cxnSp>
          <p:nvCxnSpPr>
            <p:cNvPr id="227" name="Straight Arrow Connector 226">
              <a:extLst>
                <a:ext uri="{FF2B5EF4-FFF2-40B4-BE49-F238E27FC236}">
                  <a16:creationId xmlns:a16="http://schemas.microsoft.com/office/drawing/2014/main" id="{3EFB51AB-7901-4F38-8263-9E42E594BCB4}"/>
                </a:ext>
              </a:extLst>
            </p:cNvPr>
            <p:cNvCxnSpPr>
              <a:cxnSpLocks/>
            </p:cNvCxnSpPr>
            <p:nvPr/>
          </p:nvCxnSpPr>
          <p:spPr>
            <a:xfrm>
              <a:off x="7070025" y="6495652"/>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0773291" y="2864120"/>
              <a:ext cx="2528372" cy="2244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229" name="Straight Arrow Connector 228">
              <a:extLst>
                <a:ext uri="{FF2B5EF4-FFF2-40B4-BE49-F238E27FC236}">
                  <a16:creationId xmlns:a16="http://schemas.microsoft.com/office/drawing/2014/main" id="{E2C4F064-E589-43E6-BC48-6FA750A078F7}"/>
                </a:ext>
              </a:extLst>
            </p:cNvPr>
            <p:cNvCxnSpPr>
              <a:cxnSpLocks/>
            </p:cNvCxnSpPr>
            <p:nvPr/>
          </p:nvCxnSpPr>
          <p:spPr>
            <a:xfrm>
              <a:off x="12019545" y="3113659"/>
              <a:ext cx="0" cy="22442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0" name="TextBox 229">
              <a:extLst>
                <a:ext uri="{FF2B5EF4-FFF2-40B4-BE49-F238E27FC236}">
                  <a16:creationId xmlns:a16="http://schemas.microsoft.com/office/drawing/2014/main" id="{E4DA9CF3-3CA7-467D-AB23-68194948AD64}"/>
                </a:ext>
              </a:extLst>
            </p:cNvPr>
            <p:cNvSpPr txBox="1"/>
            <p:nvPr/>
          </p:nvSpPr>
          <p:spPr>
            <a:xfrm>
              <a:off x="11250692" y="3340616"/>
              <a:ext cx="1662310"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231" name="Oval 230">
              <a:extLst>
                <a:ext uri="{FF2B5EF4-FFF2-40B4-BE49-F238E27FC236}">
                  <a16:creationId xmlns:a16="http://schemas.microsoft.com/office/drawing/2014/main" id="{F1ABDEE4-C74F-471F-A7CF-26ABB883B07B}"/>
                </a:ext>
              </a:extLst>
            </p:cNvPr>
            <p:cNvSpPr/>
            <p:nvPr/>
          </p:nvSpPr>
          <p:spPr>
            <a:xfrm>
              <a:off x="11143149" y="3287277"/>
              <a:ext cx="475485" cy="483056"/>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32" name="Picture 231">
              <a:extLst>
                <a:ext uri="{FF2B5EF4-FFF2-40B4-BE49-F238E27FC236}">
                  <a16:creationId xmlns:a16="http://schemas.microsoft.com/office/drawing/2014/main" id="{486FD9E3-2010-41E6-9319-32EC0D6CE874}"/>
                </a:ext>
              </a:extLst>
            </p:cNvPr>
            <p:cNvPicPr>
              <a:picLocks noChangeAspect="1"/>
            </p:cNvPicPr>
            <p:nvPr/>
          </p:nvPicPr>
          <p:blipFill>
            <a:blip r:embed="rId41" cstate="email">
              <a:extLst>
                <a:ext uri="{28A0092B-C50C-407E-A947-70E740481C1C}">
                  <a14:useLocalDpi xmlns:a14="http://schemas.microsoft.com/office/drawing/2010/main" val="0"/>
                </a:ext>
              </a:extLst>
            </a:blip>
            <a:stretch>
              <a:fillRect/>
            </a:stretch>
          </p:blipFill>
          <p:spPr>
            <a:xfrm>
              <a:off x="11152256" y="3294913"/>
              <a:ext cx="468876" cy="468876"/>
            </a:xfrm>
            <a:prstGeom prst="ellipse">
              <a:avLst/>
            </a:prstGeom>
            <a:ln w="12700" cap="rnd">
              <a:solidFill>
                <a:schemeClr val="bg1"/>
              </a:solidFill>
              <a:prstDash val="solid"/>
            </a:ln>
            <a:effectLst/>
          </p:spPr>
        </p:pic>
        <p:cxnSp>
          <p:nvCxnSpPr>
            <p:cNvPr id="233" name="Straight Connector 232">
              <a:extLst>
                <a:ext uri="{FF2B5EF4-FFF2-40B4-BE49-F238E27FC236}">
                  <a16:creationId xmlns:a16="http://schemas.microsoft.com/office/drawing/2014/main" id="{B30CCF30-1BF6-4BC8-BF4D-CE0BBF9F0448}"/>
                </a:ext>
              </a:extLst>
            </p:cNvPr>
            <p:cNvCxnSpPr>
              <a:cxnSpLocks/>
            </p:cNvCxnSpPr>
            <p:nvPr/>
          </p:nvCxnSpPr>
          <p:spPr>
            <a:xfrm>
              <a:off x="9985538" y="3521843"/>
              <a:ext cx="7253" cy="2628084"/>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E281B5B7-708E-42B8-9C39-1C393124BB39}"/>
                </a:ext>
              </a:extLst>
            </p:cNvPr>
            <p:cNvCxnSpPr>
              <a:cxnSpLocks/>
              <a:endCxn id="232" idx="2"/>
            </p:cNvCxnSpPr>
            <p:nvPr/>
          </p:nvCxnSpPr>
          <p:spPr>
            <a:xfrm>
              <a:off x="9984938" y="3514973"/>
              <a:ext cx="11673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235" name="Group 234">
              <a:extLst>
                <a:ext uri="{FF2B5EF4-FFF2-40B4-BE49-F238E27FC236}">
                  <a16:creationId xmlns:a16="http://schemas.microsoft.com/office/drawing/2014/main" id="{12D98BCF-BB5E-4886-A548-6B95DF92C5FD}"/>
                </a:ext>
              </a:extLst>
            </p:cNvPr>
            <p:cNvGrpSpPr/>
            <p:nvPr/>
          </p:nvGrpSpPr>
          <p:grpSpPr>
            <a:xfrm>
              <a:off x="10128707" y="3827281"/>
              <a:ext cx="1764040" cy="488083"/>
              <a:chOff x="5548553" y="1625146"/>
              <a:chExt cx="1764040" cy="488083"/>
            </a:xfrm>
          </p:grpSpPr>
          <p:sp>
            <p:nvSpPr>
              <p:cNvPr id="297" name="TextBox 296">
                <a:extLst>
                  <a:ext uri="{FF2B5EF4-FFF2-40B4-BE49-F238E27FC236}">
                    <a16:creationId xmlns:a16="http://schemas.microsoft.com/office/drawing/2014/main" id="{05DDC344-CC3C-4093-B1F6-E34769D04C24}"/>
                  </a:ext>
                </a:extLst>
              </p:cNvPr>
              <p:cNvSpPr txBox="1"/>
              <p:nvPr/>
            </p:nvSpPr>
            <p:spPr>
              <a:xfrm>
                <a:off x="5825009" y="1674745"/>
                <a:ext cx="1487584"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8" name="Oval 297">
                <a:extLst>
                  <a:ext uri="{FF2B5EF4-FFF2-40B4-BE49-F238E27FC236}">
                    <a16:creationId xmlns:a16="http://schemas.microsoft.com/office/drawing/2014/main" id="{B532D2F5-DC90-422A-9F78-3C0B1B4BE5D6}"/>
                  </a:ext>
                </a:extLst>
              </p:cNvPr>
              <p:cNvSpPr/>
              <p:nvPr/>
            </p:nvSpPr>
            <p:spPr>
              <a:xfrm>
                <a:off x="5548553" y="1634271"/>
                <a:ext cx="493291" cy="47895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99" name="Picture 298">
                <a:extLst>
                  <a:ext uri="{FF2B5EF4-FFF2-40B4-BE49-F238E27FC236}">
                    <a16:creationId xmlns:a16="http://schemas.microsoft.com/office/drawing/2014/main" id="{3EDB38DE-17AC-4057-BFF2-60B2F87CA762}"/>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a:xfrm>
                <a:off x="5551396" y="1625146"/>
                <a:ext cx="485113" cy="488035"/>
              </a:xfrm>
              <a:prstGeom prst="ellipse">
                <a:avLst/>
              </a:prstGeom>
              <a:ln w="12700" cap="rnd">
                <a:solidFill>
                  <a:schemeClr val="bg1"/>
                </a:solidFill>
                <a:prstDash val="solid"/>
              </a:ln>
              <a:effectLst/>
            </p:spPr>
          </p:pic>
        </p:grpSp>
        <p:cxnSp>
          <p:nvCxnSpPr>
            <p:cNvPr id="236" name="Straight Arrow Connector 235">
              <a:extLst>
                <a:ext uri="{FF2B5EF4-FFF2-40B4-BE49-F238E27FC236}">
                  <a16:creationId xmlns:a16="http://schemas.microsoft.com/office/drawing/2014/main" id="{1CC305A6-0B3F-41F4-80A2-855A254EF905}"/>
                </a:ext>
              </a:extLst>
            </p:cNvPr>
            <p:cNvCxnSpPr>
              <a:cxnSpLocks/>
            </p:cNvCxnSpPr>
            <p:nvPr/>
          </p:nvCxnSpPr>
          <p:spPr>
            <a:xfrm>
              <a:off x="10001270" y="4048820"/>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37" name="Group 236">
              <a:extLst>
                <a:ext uri="{FF2B5EF4-FFF2-40B4-BE49-F238E27FC236}">
                  <a16:creationId xmlns:a16="http://schemas.microsoft.com/office/drawing/2014/main" id="{1B47EFD9-04B7-4471-838C-52ACC08FE59E}"/>
                </a:ext>
              </a:extLst>
            </p:cNvPr>
            <p:cNvGrpSpPr/>
            <p:nvPr/>
          </p:nvGrpSpPr>
          <p:grpSpPr>
            <a:xfrm>
              <a:off x="10104306" y="4315156"/>
              <a:ext cx="1788438" cy="566836"/>
              <a:chOff x="5532307" y="2114741"/>
              <a:chExt cx="1788438" cy="566836"/>
            </a:xfrm>
          </p:grpSpPr>
          <p:sp>
            <p:nvSpPr>
              <p:cNvPr id="294" name="TextBox 293">
                <a:extLst>
                  <a:ext uri="{FF2B5EF4-FFF2-40B4-BE49-F238E27FC236}">
                    <a16:creationId xmlns:a16="http://schemas.microsoft.com/office/drawing/2014/main" id="{B91BF383-3CCE-42E4-9787-BE1FBEB2FCEC}"/>
                  </a:ext>
                </a:extLst>
              </p:cNvPr>
              <p:cNvSpPr txBox="1"/>
              <p:nvPr/>
            </p:nvSpPr>
            <p:spPr>
              <a:xfrm>
                <a:off x="5653101" y="2184425"/>
                <a:ext cx="1667644"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pic>
            <p:nvPicPr>
              <p:cNvPr id="295" name="Picture 294">
                <a:extLst>
                  <a:ext uri="{FF2B5EF4-FFF2-40B4-BE49-F238E27FC236}">
                    <a16:creationId xmlns:a16="http://schemas.microsoft.com/office/drawing/2014/main" id="{690E66CB-CDAC-49AF-B1D6-0F31F5EA0FA4}"/>
                  </a:ext>
                </a:extLst>
              </p:cNvPr>
              <p:cNvPicPr>
                <a:picLocks noChangeAspect="1"/>
              </p:cNvPicPr>
              <p:nvPr/>
            </p:nvPicPr>
            <p:blipFill>
              <a:blip r:embed="rId43"/>
              <a:stretch>
                <a:fillRect/>
              </a:stretch>
            </p:blipFill>
            <p:spPr>
              <a:xfrm>
                <a:off x="5532307" y="2114741"/>
                <a:ext cx="571035" cy="566836"/>
              </a:xfrm>
              <a:prstGeom prst="rect">
                <a:avLst/>
              </a:prstGeom>
            </p:spPr>
          </p:pic>
          <p:pic>
            <p:nvPicPr>
              <p:cNvPr id="296" name="Picture 295">
                <a:extLst>
                  <a:ext uri="{FF2B5EF4-FFF2-40B4-BE49-F238E27FC236}">
                    <a16:creationId xmlns:a16="http://schemas.microsoft.com/office/drawing/2014/main" id="{E8540BD4-3C8B-43B3-BA01-13C78E8B4591}"/>
                  </a:ext>
                </a:extLst>
              </p:cNvPr>
              <p:cNvPicPr>
                <a:picLocks noChangeAspect="1"/>
              </p:cNvPicPr>
              <p:nvPr/>
            </p:nvPicPr>
            <p:blipFill>
              <a:blip r:embed="rId44" cstate="email">
                <a:extLst>
                  <a:ext uri="{28A0092B-C50C-407E-A947-70E740481C1C}">
                    <a14:useLocalDpi xmlns:a14="http://schemas.microsoft.com/office/drawing/2010/main" val="0"/>
                  </a:ext>
                </a:extLst>
              </a:blip>
              <a:stretch>
                <a:fillRect/>
              </a:stretch>
            </p:blipFill>
            <p:spPr>
              <a:xfrm>
                <a:off x="5559547" y="2145025"/>
                <a:ext cx="483620" cy="484772"/>
              </a:xfrm>
              <a:prstGeom prst="ellipse">
                <a:avLst/>
              </a:prstGeom>
              <a:ln w="12700" cap="rnd">
                <a:solidFill>
                  <a:schemeClr val="bg1"/>
                </a:solidFill>
                <a:prstDash val="solid"/>
              </a:ln>
              <a:effectLst/>
            </p:spPr>
          </p:pic>
        </p:gr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0001270" y="458782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0229805" y="5974270"/>
              <a:ext cx="1667644" cy="19817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0" dirty="0"/>
                <a:t>Open position</a:t>
              </a:r>
              <a:endParaRPr lang="en-US" sz="16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0001270" y="5116233"/>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0132465" y="5390670"/>
              <a:ext cx="1757603" cy="497439"/>
              <a:chOff x="5554990" y="3160101"/>
              <a:chExt cx="175760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59710" y="3202648"/>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sp>
            <p:nvSpPr>
              <p:cNvPr id="289" name="Oval 288">
                <a:extLst>
                  <a:ext uri="{FF2B5EF4-FFF2-40B4-BE49-F238E27FC236}">
                    <a16:creationId xmlns:a16="http://schemas.microsoft.com/office/drawing/2014/main" id="{B79415F8-B3A7-4CE4-911E-A769CACA64D5}"/>
                  </a:ext>
                </a:extLst>
              </p:cNvPr>
              <p:cNvSpPr/>
              <p:nvPr/>
            </p:nvSpPr>
            <p:spPr>
              <a:xfrm>
                <a:off x="5554990" y="3160408"/>
                <a:ext cx="517504" cy="49682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45" cstate="email">
                <a:extLst>
                  <a:ext uri="{28A0092B-C50C-407E-A947-70E740481C1C}">
                    <a14:useLocalDpi xmlns:a14="http://schemas.microsoft.com/office/drawing/2010/main" val="0"/>
                  </a:ext>
                </a:extLst>
              </a:blip>
              <a:stretch>
                <a:fillRect/>
              </a:stretch>
            </p:blipFill>
            <p:spPr>
              <a:xfrm>
                <a:off x="5561989" y="3160101"/>
                <a:ext cx="497439" cy="497439"/>
              </a:xfrm>
              <a:prstGeom prst="ellipse">
                <a:avLst/>
              </a:prstGeom>
              <a:ln w="12700" cap="rnd">
                <a:solidFill>
                  <a:schemeClr val="bg1"/>
                </a:solidFill>
                <a:prstDash val="solid"/>
              </a:ln>
              <a:effectLst/>
            </p:spPr>
          </p:pic>
        </p:grpSp>
        <p:cxnSp>
          <p:nvCxnSpPr>
            <p:cNvPr id="242" name="Straight Arrow Connector 241">
              <a:extLst>
                <a:ext uri="{FF2B5EF4-FFF2-40B4-BE49-F238E27FC236}">
                  <a16:creationId xmlns:a16="http://schemas.microsoft.com/office/drawing/2014/main" id="{4462278F-0A5D-4D63-850B-3C9AB298999D}"/>
                </a:ext>
              </a:extLst>
            </p:cNvPr>
            <p:cNvCxnSpPr>
              <a:cxnSpLocks/>
            </p:cNvCxnSpPr>
            <p:nvPr/>
          </p:nvCxnSpPr>
          <p:spPr>
            <a:xfrm>
              <a:off x="10001270" y="563938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3" name="Group 242">
              <a:extLst>
                <a:ext uri="{FF2B5EF4-FFF2-40B4-BE49-F238E27FC236}">
                  <a16:creationId xmlns:a16="http://schemas.microsoft.com/office/drawing/2014/main" id="{46CAE6D6-E1BF-4C4C-AC8E-10FA715655D5}"/>
                </a:ext>
              </a:extLst>
            </p:cNvPr>
            <p:cNvGrpSpPr/>
            <p:nvPr/>
          </p:nvGrpSpPr>
          <p:grpSpPr>
            <a:xfrm>
              <a:off x="10135341" y="4935288"/>
              <a:ext cx="1748553" cy="1484612"/>
              <a:chOff x="5563705" y="2726140"/>
              <a:chExt cx="1748553" cy="1484612"/>
            </a:xfrm>
          </p:grpSpPr>
          <p:sp>
            <p:nvSpPr>
              <p:cNvPr id="285" name="TextBox 284">
                <a:extLst>
                  <a:ext uri="{FF2B5EF4-FFF2-40B4-BE49-F238E27FC236}">
                    <a16:creationId xmlns:a16="http://schemas.microsoft.com/office/drawing/2014/main" id="{E5C869D6-3E1A-4D7C-8901-A52F030CD835}"/>
                  </a:ext>
                </a:extLst>
              </p:cNvPr>
              <p:cNvSpPr txBox="1"/>
              <p:nvPr/>
            </p:nvSpPr>
            <p:spPr>
              <a:xfrm>
                <a:off x="5652765" y="2726140"/>
                <a:ext cx="165949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sp>
            <p:nvSpPr>
              <p:cNvPr id="286" name="Oval 285">
                <a:extLst>
                  <a:ext uri="{FF2B5EF4-FFF2-40B4-BE49-F238E27FC236}">
                    <a16:creationId xmlns:a16="http://schemas.microsoft.com/office/drawing/2014/main" id="{9B5888D0-FD35-449F-A309-5D16D86D9D32}"/>
                  </a:ext>
                </a:extLst>
              </p:cNvPr>
              <p:cNvSpPr/>
              <p:nvPr/>
            </p:nvSpPr>
            <p:spPr>
              <a:xfrm>
                <a:off x="5563705" y="3714025"/>
                <a:ext cx="498970" cy="496727"/>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244" name="Straight Arrow Connector 243">
              <a:extLst>
                <a:ext uri="{FF2B5EF4-FFF2-40B4-BE49-F238E27FC236}">
                  <a16:creationId xmlns:a16="http://schemas.microsoft.com/office/drawing/2014/main" id="{AE91E757-34E1-4B8A-9C2F-A335FF412B76}"/>
                </a:ext>
              </a:extLst>
            </p:cNvPr>
            <p:cNvCxnSpPr>
              <a:cxnSpLocks/>
            </p:cNvCxnSpPr>
            <p:nvPr/>
          </p:nvCxnSpPr>
          <p:spPr>
            <a:xfrm>
              <a:off x="9991821" y="6149925"/>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C94523CA-8143-4152-915D-C469C9905856}"/>
                </a:ext>
              </a:extLst>
            </p:cNvPr>
            <p:cNvCxnSpPr>
              <a:cxnSpLocks/>
            </p:cNvCxnSpPr>
            <p:nvPr/>
          </p:nvCxnSpPr>
          <p:spPr>
            <a:xfrm>
              <a:off x="12019548" y="3748050"/>
              <a:ext cx="10867" cy="195963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2019545" y="4082865"/>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2149785" y="3816599"/>
              <a:ext cx="1687066" cy="496727"/>
              <a:chOff x="7562660" y="1532893"/>
              <a:chExt cx="1687066" cy="496727"/>
            </a:xfrm>
          </p:grpSpPr>
          <p:sp>
            <p:nvSpPr>
              <p:cNvPr id="282" name="TextBox 281">
                <a:extLst>
                  <a:ext uri="{FF2B5EF4-FFF2-40B4-BE49-F238E27FC236}">
                    <a16:creationId xmlns:a16="http://schemas.microsoft.com/office/drawing/2014/main" id="{34517230-5CE7-42AF-A52C-927155714660}"/>
                  </a:ext>
                </a:extLst>
              </p:cNvPr>
              <p:cNvSpPr txBox="1"/>
              <p:nvPr/>
            </p:nvSpPr>
            <p:spPr>
              <a:xfrm>
                <a:off x="7665538" y="1577545"/>
                <a:ext cx="158418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sp>
            <p:nvSpPr>
              <p:cNvPr id="283" name="Oval 282">
                <a:extLst>
                  <a:ext uri="{FF2B5EF4-FFF2-40B4-BE49-F238E27FC236}">
                    <a16:creationId xmlns:a16="http://schemas.microsoft.com/office/drawing/2014/main" id="{05299F37-B045-4127-A1F2-73E93AA73526}"/>
                  </a:ext>
                </a:extLst>
              </p:cNvPr>
              <p:cNvSpPr/>
              <p:nvPr/>
            </p:nvSpPr>
            <p:spPr>
              <a:xfrm>
                <a:off x="7562660" y="1532893"/>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46" cstate="email">
                <a:extLst>
                  <a:ext uri="{28A0092B-C50C-407E-A947-70E740481C1C}">
                    <a14:useLocalDpi xmlns:a14="http://schemas.microsoft.com/office/drawing/2010/main" val="0"/>
                  </a:ext>
                </a:extLst>
              </a:blip>
              <a:stretch>
                <a:fillRect/>
              </a:stretch>
            </p:blipFill>
            <p:spPr>
              <a:xfrm>
                <a:off x="7571954" y="1535907"/>
                <a:ext cx="493248" cy="493248"/>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2179107" y="4360419"/>
              <a:ext cx="1656130" cy="496727"/>
              <a:chOff x="7590001" y="2063427"/>
              <a:chExt cx="1656130" cy="496727"/>
            </a:xfrm>
          </p:grpSpPr>
          <p:sp>
            <p:nvSpPr>
              <p:cNvPr id="279" name="TextBox 278">
                <a:extLst>
                  <a:ext uri="{FF2B5EF4-FFF2-40B4-BE49-F238E27FC236}">
                    <a16:creationId xmlns:a16="http://schemas.microsoft.com/office/drawing/2014/main" id="{16887C6E-E16B-4D6C-AFB5-DF955C85C82B}"/>
                  </a:ext>
                </a:extLst>
              </p:cNvPr>
              <p:cNvSpPr txBox="1"/>
              <p:nvPr/>
            </p:nvSpPr>
            <p:spPr>
              <a:xfrm>
                <a:off x="7752963" y="2090766"/>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sp>
            <p:nvSpPr>
              <p:cNvPr id="280" name="Oval 279">
                <a:extLst>
                  <a:ext uri="{FF2B5EF4-FFF2-40B4-BE49-F238E27FC236}">
                    <a16:creationId xmlns:a16="http://schemas.microsoft.com/office/drawing/2014/main" id="{EDF14620-B056-49C5-B21D-FB7C683E58C8}"/>
                  </a:ext>
                </a:extLst>
              </p:cNvPr>
              <p:cNvSpPr/>
              <p:nvPr/>
            </p:nvSpPr>
            <p:spPr>
              <a:xfrm>
                <a:off x="7590240" y="2063427"/>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47" cstate="email">
                <a:extLst>
                  <a:ext uri="{28A0092B-C50C-407E-A947-70E740481C1C}">
                    <a14:useLocalDpi xmlns:a14="http://schemas.microsoft.com/office/drawing/2010/main" val="0"/>
                  </a:ext>
                </a:extLst>
              </a:blip>
              <a:stretch>
                <a:fillRect/>
              </a:stretch>
            </p:blipFill>
            <p:spPr>
              <a:xfrm>
                <a:off x="7590001" y="2066327"/>
                <a:ext cx="489488" cy="491974"/>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2037477" y="4600745"/>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2154981" y="4895365"/>
              <a:ext cx="1681874" cy="503374"/>
              <a:chOff x="7582978" y="2619696"/>
              <a:chExt cx="1681874" cy="503374"/>
            </a:xfrm>
          </p:grpSpPr>
          <p:sp>
            <p:nvSpPr>
              <p:cNvPr id="276" name="TextBox 275">
                <a:extLst>
                  <a:ext uri="{FF2B5EF4-FFF2-40B4-BE49-F238E27FC236}">
                    <a16:creationId xmlns:a16="http://schemas.microsoft.com/office/drawing/2014/main" id="{5DE0FF4B-BD8F-4EEC-A000-EFAED5836344}"/>
                  </a:ext>
                </a:extLst>
              </p:cNvPr>
              <p:cNvSpPr txBox="1"/>
              <p:nvPr/>
            </p:nvSpPr>
            <p:spPr>
              <a:xfrm>
                <a:off x="7680664" y="2651540"/>
                <a:ext cx="158418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sp>
            <p:nvSpPr>
              <p:cNvPr id="277" name="Oval 276">
                <a:extLst>
                  <a:ext uri="{FF2B5EF4-FFF2-40B4-BE49-F238E27FC236}">
                    <a16:creationId xmlns:a16="http://schemas.microsoft.com/office/drawing/2014/main" id="{313B4878-6D9D-45BB-9C85-3A973EAB3CE2}"/>
                  </a:ext>
                </a:extLst>
              </p:cNvPr>
              <p:cNvSpPr/>
              <p:nvPr/>
            </p:nvSpPr>
            <p:spPr>
              <a:xfrm>
                <a:off x="7582978" y="2622089"/>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48" cstate="email">
                <a:extLst>
                  <a:ext uri="{28A0092B-C50C-407E-A947-70E740481C1C}">
                    <a14:useLocalDpi xmlns:a14="http://schemas.microsoft.com/office/drawing/2010/main" val="0"/>
                  </a:ext>
                </a:extLst>
              </a:blip>
              <a:stretch>
                <a:fillRect/>
              </a:stretch>
            </p:blipFill>
            <p:spPr>
              <a:xfrm>
                <a:off x="7587079" y="2619696"/>
                <a:ext cx="503374" cy="503374"/>
              </a:xfrm>
              <a:prstGeom prst="ellipse">
                <a:avLst/>
              </a:prstGeom>
              <a:ln w="12700" cap="rnd">
                <a:solidFill>
                  <a:schemeClr val="bg1"/>
                </a:solidFill>
                <a:prstDash val="solid"/>
              </a:ln>
              <a:effectLst/>
            </p:spPr>
          </p:pic>
        </p:grpSp>
        <p:cxnSp>
          <p:nvCxnSpPr>
            <p:cNvPr id="251" name="Straight Arrow Connector 250">
              <a:extLst>
                <a:ext uri="{FF2B5EF4-FFF2-40B4-BE49-F238E27FC236}">
                  <a16:creationId xmlns:a16="http://schemas.microsoft.com/office/drawing/2014/main" id="{65C7CE27-284B-4395-BB17-7D830AF1D16C}"/>
                </a:ext>
              </a:extLst>
            </p:cNvPr>
            <p:cNvCxnSpPr>
              <a:cxnSpLocks/>
            </p:cNvCxnSpPr>
            <p:nvPr/>
          </p:nvCxnSpPr>
          <p:spPr>
            <a:xfrm>
              <a:off x="12027404" y="513914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2" name="Group 251">
              <a:extLst>
                <a:ext uri="{FF2B5EF4-FFF2-40B4-BE49-F238E27FC236}">
                  <a16:creationId xmlns:a16="http://schemas.microsoft.com/office/drawing/2014/main" id="{3CC5D8B2-6957-4D9E-8F0D-34A8C131159E}"/>
                </a:ext>
              </a:extLst>
            </p:cNvPr>
            <p:cNvGrpSpPr/>
            <p:nvPr/>
          </p:nvGrpSpPr>
          <p:grpSpPr>
            <a:xfrm>
              <a:off x="12177868" y="5422684"/>
              <a:ext cx="1657327" cy="496727"/>
              <a:chOff x="7605907" y="3252645"/>
              <a:chExt cx="1657327" cy="496727"/>
            </a:xfrm>
          </p:grpSpPr>
          <p:sp>
            <p:nvSpPr>
              <p:cNvPr id="273" name="TextBox 272">
                <a:extLst>
                  <a:ext uri="{FF2B5EF4-FFF2-40B4-BE49-F238E27FC236}">
                    <a16:creationId xmlns:a16="http://schemas.microsoft.com/office/drawing/2014/main" id="{5A6EE0FC-F3AE-4267-94A7-3C9680006F26}"/>
                  </a:ext>
                </a:extLst>
              </p:cNvPr>
              <p:cNvSpPr txBox="1"/>
              <p:nvPr/>
            </p:nvSpPr>
            <p:spPr>
              <a:xfrm>
                <a:off x="7770066" y="3291843"/>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sp>
            <p:nvSpPr>
              <p:cNvPr id="274" name="Oval 273">
                <a:extLst>
                  <a:ext uri="{FF2B5EF4-FFF2-40B4-BE49-F238E27FC236}">
                    <a16:creationId xmlns:a16="http://schemas.microsoft.com/office/drawing/2014/main" id="{5D94A2C8-BED8-4625-8E48-FAB0E8AB3BF1}"/>
                  </a:ext>
                </a:extLst>
              </p:cNvPr>
              <p:cNvSpPr/>
              <p:nvPr/>
            </p:nvSpPr>
            <p:spPr>
              <a:xfrm>
                <a:off x="7607385" y="3252645"/>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49" cstate="email">
                <a:extLst>
                  <a:ext uri="{28A0092B-C50C-407E-A947-70E740481C1C}">
                    <a14:useLocalDpi xmlns:a14="http://schemas.microsoft.com/office/drawing/2010/main" val="0"/>
                  </a:ext>
                </a:extLst>
              </a:blip>
              <a:stretch>
                <a:fillRect/>
              </a:stretch>
            </p:blipFill>
            <p:spPr>
              <a:xfrm>
                <a:off x="7605907" y="3252741"/>
                <a:ext cx="491959" cy="485805"/>
              </a:xfrm>
              <a:prstGeom prst="ellipse">
                <a:avLst/>
              </a:prstGeom>
              <a:ln w="12700" cap="rnd">
                <a:solidFill>
                  <a:schemeClr val="bg1"/>
                </a:solidFill>
                <a:prstDash val="solid"/>
              </a:ln>
              <a:effectLst/>
            </p:spPr>
          </p:pic>
        </p:grpSp>
        <p:cxnSp>
          <p:nvCxnSpPr>
            <p:cNvPr id="253" name="Straight Arrow Connector 252">
              <a:extLst>
                <a:ext uri="{FF2B5EF4-FFF2-40B4-BE49-F238E27FC236}">
                  <a16:creationId xmlns:a16="http://schemas.microsoft.com/office/drawing/2014/main" id="{7FE4992D-29C3-4A5D-B14C-F80E503CCA02}"/>
                </a:ext>
              </a:extLst>
            </p:cNvPr>
            <p:cNvCxnSpPr>
              <a:cxnSpLocks/>
            </p:cNvCxnSpPr>
            <p:nvPr/>
          </p:nvCxnSpPr>
          <p:spPr>
            <a:xfrm>
              <a:off x="12046920" y="5707684"/>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4" name="Group 253">
              <a:extLst>
                <a:ext uri="{FF2B5EF4-FFF2-40B4-BE49-F238E27FC236}">
                  <a16:creationId xmlns:a16="http://schemas.microsoft.com/office/drawing/2014/main" id="{BCC6A048-F752-4054-944C-2907D70234B6}"/>
                </a:ext>
              </a:extLst>
            </p:cNvPr>
            <p:cNvGrpSpPr/>
            <p:nvPr/>
          </p:nvGrpSpPr>
          <p:grpSpPr>
            <a:xfrm>
              <a:off x="3737454" y="3165320"/>
              <a:ext cx="1777642" cy="461665"/>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50"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4221329" y="3210218"/>
              <a:ext cx="1386222" cy="297419"/>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Retail, Erlanger, KTz</a:t>
              </a:r>
            </a:p>
          </p:txBody>
        </p:sp>
        <p:grpSp>
          <p:nvGrpSpPr>
            <p:cNvPr id="256" name="Group 255">
              <a:extLst>
                <a:ext uri="{FF2B5EF4-FFF2-40B4-BE49-F238E27FC236}">
                  <a16:creationId xmlns:a16="http://schemas.microsoft.com/office/drawing/2014/main" id="{FBCEF02F-BE8C-41FE-9B65-347640DB98B3}"/>
                </a:ext>
              </a:extLst>
            </p:cNvPr>
            <p:cNvGrpSpPr/>
            <p:nvPr/>
          </p:nvGrpSpPr>
          <p:grpSpPr>
            <a:xfrm>
              <a:off x="3974594" y="3728609"/>
              <a:ext cx="1539630" cy="399571"/>
              <a:chOff x="-597743" y="1005013"/>
              <a:chExt cx="1539630" cy="399571"/>
            </a:xfrm>
          </p:grpSpPr>
          <p:sp>
            <p:nvSpPr>
              <p:cNvPr id="269" name="Rectangle 268">
                <a:extLst>
                  <a:ext uri="{FF2B5EF4-FFF2-40B4-BE49-F238E27FC236}">
                    <a16:creationId xmlns:a16="http://schemas.microsoft.com/office/drawing/2014/main" id="{2E136C4D-B6D5-47CC-9616-CE08B4F4FCF3}"/>
                  </a:ext>
                </a:extLst>
              </p:cNvPr>
              <p:cNvSpPr/>
              <p:nvPr/>
            </p:nvSpPr>
            <p:spPr>
              <a:xfrm>
                <a:off x="-597743" y="100501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0" name="TextBox 269">
                <a:extLst>
                  <a:ext uri="{FF2B5EF4-FFF2-40B4-BE49-F238E27FC236}">
                    <a16:creationId xmlns:a16="http://schemas.microsoft.com/office/drawing/2014/main" id="{F85D438B-4B4D-4217-AB18-D3A6B9A129B6}"/>
                  </a:ext>
                </a:extLst>
              </p:cNvPr>
              <p:cNvSpPr txBox="1"/>
              <p:nvPr/>
            </p:nvSpPr>
            <p:spPr>
              <a:xfrm>
                <a:off x="-356767" y="1041349"/>
                <a:ext cx="1192656" cy="297419"/>
              </a:xfrm>
              <a:prstGeom prst="rect">
                <a:avLst/>
              </a:prstGeom>
              <a:noFill/>
            </p:spPr>
            <p:txBody>
              <a:bodyPr wrap="square" rtlCol="0">
                <a:spAutoFit/>
              </a:bodyPr>
              <a:lstStyle/>
              <a:p>
                <a:r>
                  <a:rPr lang="en-US" sz="1401" b="1" dirty="0">
                    <a:solidFill>
                      <a:schemeClr val="bg1"/>
                    </a:solidFill>
                  </a:rPr>
                  <a:t>Lei Zackschewski</a:t>
                </a:r>
              </a:p>
              <a:p>
                <a:r>
                  <a:rPr lang="en-US" sz="1001" b="1" dirty="0">
                    <a:solidFill>
                      <a:schemeClr val="bg1"/>
                    </a:solidFill>
                  </a:rPr>
                  <a:t>Partner Projects, Peru, IN</a:t>
                </a:r>
              </a:p>
            </p:txBody>
          </p:sp>
        </p:grpSp>
        <p:sp>
          <p:nvSpPr>
            <p:cNvPr id="257" name="Oval 256">
              <a:extLst>
                <a:ext uri="{FF2B5EF4-FFF2-40B4-BE49-F238E27FC236}">
                  <a16:creationId xmlns:a16="http://schemas.microsoft.com/office/drawing/2014/main" id="{13F7ED80-F861-4123-A7BA-400B9644B662}"/>
                </a:ext>
              </a:extLst>
            </p:cNvPr>
            <p:cNvSpPr/>
            <p:nvPr/>
          </p:nvSpPr>
          <p:spPr>
            <a:xfrm>
              <a:off x="3750729" y="3699176"/>
              <a:ext cx="474700"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58" name="Picture 257">
              <a:extLst>
                <a:ext uri="{FF2B5EF4-FFF2-40B4-BE49-F238E27FC236}">
                  <a16:creationId xmlns:a16="http://schemas.microsoft.com/office/drawing/2014/main" id="{FB794802-1030-4417-AA27-8B1D3C081567}"/>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826340" y="3734788"/>
              <a:ext cx="301392" cy="376739"/>
            </a:xfrm>
            <a:prstGeom prst="rect">
              <a:avLst/>
            </a:prstGeom>
          </p:spPr>
        </p:pic>
        <p:grpSp>
          <p:nvGrpSpPr>
            <p:cNvPr id="259" name="Group 258">
              <a:extLst>
                <a:ext uri="{FF2B5EF4-FFF2-40B4-BE49-F238E27FC236}">
                  <a16:creationId xmlns:a16="http://schemas.microsoft.com/office/drawing/2014/main" id="{B2D746E0-DDE7-401F-80AC-C49397128384}"/>
                </a:ext>
              </a:extLst>
            </p:cNvPr>
            <p:cNvGrpSpPr/>
            <p:nvPr/>
          </p:nvGrpSpPr>
          <p:grpSpPr>
            <a:xfrm>
              <a:off x="3743227" y="4213821"/>
              <a:ext cx="1771188" cy="461664"/>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220606" cy="396587"/>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Industry &amp; EcoBuildings, </a:t>
                  </a:r>
                </a:p>
                <a:p>
                  <a:r>
                    <a:rPr lang="en-US" sz="1001" b="1" dirty="0">
                      <a:solidFill>
                        <a:schemeClr val="bg1"/>
                      </a:solidFill>
                    </a:rPr>
                    <a:t>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51"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60" name="Group 259">
              <a:extLst>
                <a:ext uri="{FF2B5EF4-FFF2-40B4-BE49-F238E27FC236}">
                  <a16:creationId xmlns:a16="http://schemas.microsoft.com/office/drawing/2014/main" id="{E4AD1E5C-47B8-45BC-BD46-A0445DB89CE0}"/>
                </a:ext>
              </a:extLst>
            </p:cNvPr>
            <p:cNvGrpSpPr/>
            <p:nvPr/>
          </p:nvGrpSpPr>
          <p:grpSpPr>
            <a:xfrm>
              <a:off x="3745094" y="4737921"/>
              <a:ext cx="1817990" cy="473995"/>
              <a:chOff x="-819132" y="1921806"/>
              <a:chExt cx="1817990" cy="473995"/>
            </a:xfrm>
          </p:grpSpPr>
          <p:grpSp>
            <p:nvGrpSpPr>
              <p:cNvPr id="261" name="Group 260">
                <a:extLst>
                  <a:ext uri="{FF2B5EF4-FFF2-40B4-BE49-F238E27FC236}">
                    <a16:creationId xmlns:a16="http://schemas.microsoft.com/office/drawing/2014/main" id="{41149322-E5BA-4603-8878-751EE2666BFA}"/>
                  </a:ext>
                </a:extLst>
              </p:cNvPr>
              <p:cNvGrpSpPr/>
              <p:nvPr/>
            </p:nvGrpSpPr>
            <p:grpSpPr>
              <a:xfrm>
                <a:off x="-603069" y="1953773"/>
                <a:ext cx="1601927" cy="399571"/>
                <a:chOff x="-598315" y="1957880"/>
                <a:chExt cx="1601927" cy="399571"/>
              </a:xfrm>
            </p:grpSpPr>
            <p:sp>
              <p:nvSpPr>
                <p:cNvPr id="263" name="Rectangle 262">
                  <a:extLst>
                    <a:ext uri="{FF2B5EF4-FFF2-40B4-BE49-F238E27FC236}">
                      <a16:creationId xmlns:a16="http://schemas.microsoft.com/office/drawing/2014/main" id="{AABE086F-4958-4EE2-BCE0-A7A800A44BA2}"/>
                    </a:ext>
                  </a:extLst>
                </p:cNvPr>
                <p:cNvSpPr/>
                <p:nvPr/>
              </p:nvSpPr>
              <p:spPr>
                <a:xfrm>
                  <a:off x="-598315" y="1957880"/>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4" name="TextBox 263">
                  <a:extLst>
                    <a:ext uri="{FF2B5EF4-FFF2-40B4-BE49-F238E27FC236}">
                      <a16:creationId xmlns:a16="http://schemas.microsoft.com/office/drawing/2014/main" id="{D1FB8BF1-FBEC-4D31-8BA5-254AEA736829}"/>
                    </a:ext>
                  </a:extLst>
                </p:cNvPr>
                <p:cNvSpPr txBox="1"/>
                <p:nvPr/>
              </p:nvSpPr>
              <p:spPr>
                <a:xfrm>
                  <a:off x="-322958" y="1991782"/>
                  <a:ext cx="1326570" cy="297419"/>
                </a:xfrm>
                <a:prstGeom prst="rect">
                  <a:avLst/>
                </a:prstGeom>
                <a:noFill/>
              </p:spPr>
              <p:txBody>
                <a:bodyPr wrap="square" rtlCol="0">
                  <a:spAutoFit/>
                </a:bodyPr>
                <a:lstStyle/>
                <a:p>
                  <a:r>
                    <a:rPr lang="en-US" sz="1401" b="1" dirty="0">
                      <a:solidFill>
                        <a:schemeClr val="bg1"/>
                      </a:solidFill>
                    </a:rPr>
                    <a:t>Betty Oliver</a:t>
                  </a:r>
                </a:p>
                <a:p>
                  <a:r>
                    <a:rPr lang="en-US" sz="1001" b="1" dirty="0">
                      <a:solidFill>
                        <a:schemeClr val="bg1"/>
                      </a:solidFill>
                    </a:rPr>
                    <a:t>ITD &amp; Energy, Nashville, TN</a:t>
                  </a:r>
                </a:p>
              </p:txBody>
            </p:sp>
          </p:grpSp>
          <p:pic>
            <p:nvPicPr>
              <p:cNvPr id="262" name="Picture 8" descr="https://spiceportal.schneider-electric.com/image/user_male_portrait?img_id=1570988&amp;img_id_token=pRLJ4tc1ee7ydPvMQ840cBICKqI%3D&amp;t=1527601251262">
                <a:extLst>
                  <a:ext uri="{FF2B5EF4-FFF2-40B4-BE49-F238E27FC236}">
                    <a16:creationId xmlns:a16="http://schemas.microsoft.com/office/drawing/2014/main" id="{41A564C8-A660-4CC3-ADF1-A77C22370294}"/>
                  </a:ext>
                </a:extLst>
              </p:cNvPr>
              <p:cNvPicPr>
                <a:picLocks noChangeAspect="1" noChangeArrowheads="1"/>
              </p:cNvPicPr>
              <p:nvPr/>
            </p:nvPicPr>
            <p:blipFill>
              <a:blip r:embed="rId52" cstate="email">
                <a:extLst>
                  <a:ext uri="{28A0092B-C50C-407E-A947-70E740481C1C}">
                    <a14:useLocalDpi xmlns:a14="http://schemas.microsoft.com/office/drawing/2010/main" val="0"/>
                  </a:ext>
                </a:extLst>
              </a:blip>
              <a:srcRect/>
              <a:stretch>
                <a:fillRect/>
              </a:stretch>
            </p:blipFill>
            <p:spPr bwMode="auto">
              <a:xfrm>
                <a:off x="-819132" y="1921806"/>
                <a:ext cx="490566" cy="4739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grpSp>
        <p:nvGrpSpPr>
          <p:cNvPr id="500" name="Group 499">
            <a:extLst>
              <a:ext uri="{FF2B5EF4-FFF2-40B4-BE49-F238E27FC236}">
                <a16:creationId xmlns:a16="http://schemas.microsoft.com/office/drawing/2014/main" id="{D08F4D2E-D0F7-45DE-B089-7DD11B3F4AF5}"/>
              </a:ext>
            </a:extLst>
          </p:cNvPr>
          <p:cNvGrpSpPr/>
          <p:nvPr/>
        </p:nvGrpSpPr>
        <p:grpSpPr>
          <a:xfrm>
            <a:off x="17866253" y="2947021"/>
            <a:ext cx="5704186" cy="4626124"/>
            <a:chOff x="16490557" y="5358638"/>
            <a:chExt cx="5704185" cy="4626126"/>
          </a:xfrm>
        </p:grpSpPr>
        <p:grpSp>
          <p:nvGrpSpPr>
            <p:cNvPr id="380" name="Group 379">
              <a:extLst>
                <a:ext uri="{FF2B5EF4-FFF2-40B4-BE49-F238E27FC236}">
                  <a16:creationId xmlns:a16="http://schemas.microsoft.com/office/drawing/2014/main" id="{7D44B733-E0BB-4E0D-AF11-92B6A5E16038}"/>
                </a:ext>
              </a:extLst>
            </p:cNvPr>
            <p:cNvGrpSpPr/>
            <p:nvPr/>
          </p:nvGrpSpPr>
          <p:grpSpPr>
            <a:xfrm>
              <a:off x="16490557" y="6034970"/>
              <a:ext cx="5704185" cy="3949794"/>
              <a:chOff x="676103" y="553063"/>
              <a:chExt cx="5704185" cy="3949794"/>
            </a:xfrm>
          </p:grpSpPr>
          <p:sp>
            <p:nvSpPr>
              <p:cNvPr id="381" name="Oval 380">
                <a:extLst>
                  <a:ext uri="{FF2B5EF4-FFF2-40B4-BE49-F238E27FC236}">
                    <a16:creationId xmlns:a16="http://schemas.microsoft.com/office/drawing/2014/main" id="{0010FE90-E970-4C42-8979-E7D4DB11C213}"/>
                  </a:ext>
                </a:extLst>
              </p:cNvPr>
              <p:cNvSpPr/>
              <p:nvPr/>
            </p:nvSpPr>
            <p:spPr>
              <a:xfrm>
                <a:off x="903355" y="3010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82" name="Group 381">
                <a:extLst>
                  <a:ext uri="{FF2B5EF4-FFF2-40B4-BE49-F238E27FC236}">
                    <a16:creationId xmlns:a16="http://schemas.microsoft.com/office/drawing/2014/main" id="{AE9B3C9B-8D53-4C11-96C6-2A6D46B1282F}"/>
                  </a:ext>
                </a:extLst>
              </p:cNvPr>
              <p:cNvGrpSpPr/>
              <p:nvPr/>
            </p:nvGrpSpPr>
            <p:grpSpPr>
              <a:xfrm>
                <a:off x="676103" y="553063"/>
                <a:ext cx="5704185" cy="3949794"/>
                <a:chOff x="167806" y="1078604"/>
                <a:chExt cx="5704185" cy="3949794"/>
              </a:xfrm>
            </p:grpSpPr>
            <p:cxnSp>
              <p:nvCxnSpPr>
                <p:cNvPr id="383" name="Straight Arrow Connector 382">
                  <a:extLst>
                    <a:ext uri="{FF2B5EF4-FFF2-40B4-BE49-F238E27FC236}">
                      <a16:creationId xmlns:a16="http://schemas.microsoft.com/office/drawing/2014/main" id="{7C27F818-FB6E-4E80-AF66-A0A5CD5A7E6E}"/>
                    </a:ext>
                  </a:extLst>
                </p:cNvPr>
                <p:cNvCxnSpPr>
                  <a:cxnSpLocks/>
                  <a:endCxn id="391" idx="2"/>
                </p:cNvCxnSpPr>
                <p:nvPr/>
              </p:nvCxnSpPr>
              <p:spPr>
                <a:xfrm>
                  <a:off x="249263" y="4633976"/>
                  <a:ext cx="13918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FC0CD76B-94D0-45BB-8928-D877BBA788CD}"/>
                    </a:ext>
                  </a:extLst>
                </p:cNvPr>
                <p:cNvCxnSpPr/>
                <p:nvPr/>
              </p:nvCxnSpPr>
              <p:spPr>
                <a:xfrm>
                  <a:off x="3143479" y="3926846"/>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85" name="Group 384">
                  <a:extLst>
                    <a:ext uri="{FF2B5EF4-FFF2-40B4-BE49-F238E27FC236}">
                      <a16:creationId xmlns:a16="http://schemas.microsoft.com/office/drawing/2014/main" id="{6FB8381B-9747-47FB-8EA1-872072069BCB}"/>
                    </a:ext>
                  </a:extLst>
                </p:cNvPr>
                <p:cNvGrpSpPr/>
                <p:nvPr/>
              </p:nvGrpSpPr>
              <p:grpSpPr>
                <a:xfrm>
                  <a:off x="167806" y="1078604"/>
                  <a:ext cx="5704185" cy="3949794"/>
                  <a:chOff x="167806" y="1078604"/>
                  <a:chExt cx="5704185" cy="3949794"/>
                </a:xfrm>
              </p:grpSpPr>
              <p:grpSp>
                <p:nvGrpSpPr>
                  <p:cNvPr id="386" name="Group 385">
                    <a:extLst>
                      <a:ext uri="{FF2B5EF4-FFF2-40B4-BE49-F238E27FC236}">
                        <a16:creationId xmlns:a16="http://schemas.microsoft.com/office/drawing/2014/main" id="{DB2DAFFD-842D-4317-9B7F-CEB02C8E2651}"/>
                      </a:ext>
                    </a:extLst>
                  </p:cNvPr>
                  <p:cNvGrpSpPr/>
                  <p:nvPr/>
                </p:nvGrpSpPr>
                <p:grpSpPr>
                  <a:xfrm>
                    <a:off x="167806" y="1078604"/>
                    <a:ext cx="5704185" cy="3949794"/>
                    <a:chOff x="123444" y="77996"/>
                    <a:chExt cx="5704185" cy="3960469"/>
                  </a:xfrm>
                </p:grpSpPr>
                <p:sp>
                  <p:nvSpPr>
                    <p:cNvPr id="398" name="TextBox 397">
                      <a:extLst>
                        <a:ext uri="{FF2B5EF4-FFF2-40B4-BE49-F238E27FC236}">
                          <a16:creationId xmlns:a16="http://schemas.microsoft.com/office/drawing/2014/main" id="{67550A00-2F8B-4B04-893D-DEF88268AA5F}"/>
                        </a:ext>
                      </a:extLst>
                    </p:cNvPr>
                    <p:cNvSpPr txBox="1"/>
                    <p:nvPr/>
                  </p:nvSpPr>
                  <p:spPr>
                    <a:xfrm>
                      <a:off x="2080112" y="96619"/>
                      <a:ext cx="2269515" cy="6790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sp>
                  <p:nvSpPr>
                    <p:cNvPr id="399" name="Oval 398">
                      <a:extLst>
                        <a:ext uri="{FF2B5EF4-FFF2-40B4-BE49-F238E27FC236}">
                          <a16:creationId xmlns:a16="http://schemas.microsoft.com/office/drawing/2014/main" id="{B53A58BE-F667-47E7-867B-7E44735F7FEC}"/>
                        </a:ext>
                      </a:extLst>
                    </p:cNvPr>
                    <p:cNvSpPr/>
                    <p:nvPr/>
                  </p:nvSpPr>
                  <p:spPr>
                    <a:xfrm>
                      <a:off x="1819264" y="7799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01" name="Straight Connector 400">
                      <a:extLst>
                        <a:ext uri="{FF2B5EF4-FFF2-40B4-BE49-F238E27FC236}">
                          <a16:creationId xmlns:a16="http://schemas.microsoft.com/office/drawing/2014/main" id="{309DA405-6E11-44CF-81D1-775513EFAAB5}"/>
                        </a:ext>
                      </a:extLst>
                    </p:cNvPr>
                    <p:cNvCxnSpPr>
                      <a:cxnSpLocks/>
                      <a:endCxn id="397" idx="2"/>
                    </p:cNvCxnSpPr>
                    <p:nvPr/>
                  </p:nvCxnSpPr>
                  <p:spPr>
                    <a:xfrm>
                      <a:off x="123444" y="428472"/>
                      <a:ext cx="1695820" cy="161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02" name="TextBox 401">
                      <a:extLst>
                        <a:ext uri="{FF2B5EF4-FFF2-40B4-BE49-F238E27FC236}">
                          <a16:creationId xmlns:a16="http://schemas.microsoft.com/office/drawing/2014/main" id="{41DF23A7-5678-4BF0-B380-D5BAB548B932}"/>
                        </a:ext>
                      </a:extLst>
                    </p:cNvPr>
                    <p:cNvSpPr txBox="1"/>
                    <p:nvPr/>
                  </p:nvSpPr>
                  <p:spPr>
                    <a:xfrm>
                      <a:off x="3546186" y="975495"/>
                      <a:ext cx="2281443"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3" name="Oval 402">
                      <a:extLst>
                        <a:ext uri="{FF2B5EF4-FFF2-40B4-BE49-F238E27FC236}">
                          <a16:creationId xmlns:a16="http://schemas.microsoft.com/office/drawing/2014/main" id="{1996A469-3773-4BBB-AD0B-924D307B53BC}"/>
                        </a:ext>
                      </a:extLst>
                    </p:cNvPr>
                    <p:cNvSpPr/>
                    <p:nvPr/>
                  </p:nvSpPr>
                  <p:spPr>
                    <a:xfrm>
                      <a:off x="3265110" y="96447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4" name="TextBox 403">
                      <a:extLst>
                        <a:ext uri="{FF2B5EF4-FFF2-40B4-BE49-F238E27FC236}">
                          <a16:creationId xmlns:a16="http://schemas.microsoft.com/office/drawing/2014/main" id="{DA184123-525C-4AC9-9F05-B7734FD1C1DE}"/>
                        </a:ext>
                      </a:extLst>
                    </p:cNvPr>
                    <p:cNvSpPr txBox="1"/>
                    <p:nvPr/>
                  </p:nvSpPr>
                  <p:spPr>
                    <a:xfrm>
                      <a:off x="3546186" y="1728249"/>
                      <a:ext cx="2267560"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05" name="Oval 404">
                      <a:extLst>
                        <a:ext uri="{FF2B5EF4-FFF2-40B4-BE49-F238E27FC236}">
                          <a16:creationId xmlns:a16="http://schemas.microsoft.com/office/drawing/2014/main" id="{F8B603D3-A635-49FB-928C-A0481C308A9D}"/>
                        </a:ext>
                      </a:extLst>
                    </p:cNvPr>
                    <p:cNvSpPr/>
                    <p:nvPr/>
                  </p:nvSpPr>
                  <p:spPr>
                    <a:xfrm>
                      <a:off x="3278564" y="173276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06" name="Straight Connector 405">
                      <a:extLst>
                        <a:ext uri="{FF2B5EF4-FFF2-40B4-BE49-F238E27FC236}">
                          <a16:creationId xmlns:a16="http://schemas.microsoft.com/office/drawing/2014/main" id="{19637347-F66C-4B53-BEA4-7E7FC2C44051}"/>
                        </a:ext>
                      </a:extLst>
                    </p:cNvPr>
                    <p:cNvCxnSpPr>
                      <a:cxnSpLocks/>
                    </p:cNvCxnSpPr>
                    <p:nvPr/>
                  </p:nvCxnSpPr>
                  <p:spPr>
                    <a:xfrm flipH="1">
                      <a:off x="126722" y="423144"/>
                      <a:ext cx="2203" cy="3213274"/>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a:extLst>
                        <a:ext uri="{FF2B5EF4-FFF2-40B4-BE49-F238E27FC236}">
                          <a16:creationId xmlns:a16="http://schemas.microsoft.com/office/drawing/2014/main" id="{12B5B72C-D152-4D81-BA9F-AEACD5CE8F6F}"/>
                        </a:ext>
                      </a:extLst>
                    </p:cNvPr>
                    <p:cNvCxnSpPr>
                      <a:cxnSpLocks/>
                    </p:cNvCxnSpPr>
                    <p:nvPr/>
                  </p:nvCxnSpPr>
                  <p:spPr>
                    <a:xfrm flipH="1">
                      <a:off x="3083234" y="806266"/>
                      <a:ext cx="11016" cy="212767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10" name="Straight Arrow Connector 409">
                      <a:extLst>
                        <a:ext uri="{FF2B5EF4-FFF2-40B4-BE49-F238E27FC236}">
                          <a16:creationId xmlns:a16="http://schemas.microsoft.com/office/drawing/2014/main" id="{D7DFCB8F-A005-4D8D-B49A-FCEB4592139D}"/>
                        </a:ext>
                      </a:extLst>
                    </p:cNvPr>
                    <p:cNvCxnSpPr/>
                    <p:nvPr/>
                  </p:nvCxnSpPr>
                  <p:spPr>
                    <a:xfrm>
                      <a:off x="3089004" y="2072145"/>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16" name="TextBox 415">
                      <a:extLst>
                        <a:ext uri="{FF2B5EF4-FFF2-40B4-BE49-F238E27FC236}">
                          <a16:creationId xmlns:a16="http://schemas.microsoft.com/office/drawing/2014/main" id="{6C9CC0CD-FFF9-46E9-A64D-C4CDE3327C06}"/>
                        </a:ext>
                      </a:extLst>
                    </p:cNvPr>
                    <p:cNvSpPr txBox="1"/>
                    <p:nvPr/>
                  </p:nvSpPr>
                  <p:spPr>
                    <a:xfrm>
                      <a:off x="610984" y="3342407"/>
                      <a:ext cx="2281443"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7" name="Oval 416">
                      <a:extLst>
                        <a:ext uri="{FF2B5EF4-FFF2-40B4-BE49-F238E27FC236}">
                          <a16:creationId xmlns:a16="http://schemas.microsoft.com/office/drawing/2014/main" id="{70526FFC-6A62-49BF-BD6C-D29FFDBF4BA3}"/>
                        </a:ext>
                      </a:extLst>
                    </p:cNvPr>
                    <p:cNvSpPr/>
                    <p:nvPr/>
                  </p:nvSpPr>
                  <p:spPr>
                    <a:xfrm>
                      <a:off x="343549" y="3332787"/>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8" name="TextBox 417">
                      <a:extLst>
                        <a:ext uri="{FF2B5EF4-FFF2-40B4-BE49-F238E27FC236}">
                          <a16:creationId xmlns:a16="http://schemas.microsoft.com/office/drawing/2014/main" id="{BF598DFE-4165-4B5F-ADE3-C05459A66A16}"/>
                        </a:ext>
                      </a:extLst>
                    </p:cNvPr>
                    <p:cNvSpPr txBox="1"/>
                    <p:nvPr/>
                  </p:nvSpPr>
                  <p:spPr>
                    <a:xfrm>
                      <a:off x="3560069" y="2558302"/>
                      <a:ext cx="2267560" cy="64833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96451" y="956105"/>
                      <a:ext cx="2281443"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1" name="Oval 420">
                      <a:extLst>
                        <a:ext uri="{FF2B5EF4-FFF2-40B4-BE49-F238E27FC236}">
                          <a16:creationId xmlns:a16="http://schemas.microsoft.com/office/drawing/2014/main" id="{79D10C63-B649-4700-9CC6-829F87C36DD4}"/>
                        </a:ext>
                      </a:extLst>
                    </p:cNvPr>
                    <p:cNvSpPr/>
                    <p:nvPr/>
                  </p:nvSpPr>
                  <p:spPr>
                    <a:xfrm>
                      <a:off x="328052" y="94706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2" name="TextBox 421">
                      <a:extLst>
                        <a:ext uri="{FF2B5EF4-FFF2-40B4-BE49-F238E27FC236}">
                          <a16:creationId xmlns:a16="http://schemas.microsoft.com/office/drawing/2014/main" id="{DCCE363D-2477-4427-A164-C3B378DFD8F5}"/>
                        </a:ext>
                      </a:extLst>
                    </p:cNvPr>
                    <p:cNvSpPr txBox="1"/>
                    <p:nvPr/>
                  </p:nvSpPr>
                  <p:spPr>
                    <a:xfrm>
                      <a:off x="624059" y="1738828"/>
                      <a:ext cx="2267560"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sp>
                  <p:nvSpPr>
                    <p:cNvPr id="423" name="Oval 422">
                      <a:extLst>
                        <a:ext uri="{FF2B5EF4-FFF2-40B4-BE49-F238E27FC236}">
                          <a16:creationId xmlns:a16="http://schemas.microsoft.com/office/drawing/2014/main" id="{7A0F6BF1-88EB-436F-A93D-0151932C8081}"/>
                        </a:ext>
                      </a:extLst>
                    </p:cNvPr>
                    <p:cNvSpPr/>
                    <p:nvPr/>
                  </p:nvSpPr>
                  <p:spPr>
                    <a:xfrm>
                      <a:off x="362463" y="17462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53" cstate="email">
                    <a:extLst>
                      <a:ext uri="{28A0092B-C50C-407E-A947-70E740481C1C}">
                        <a14:useLocalDpi xmlns:a14="http://schemas.microsoft.com/office/drawing/2010/main" val="0"/>
                      </a:ext>
                    </a:extLst>
                  </a:blip>
                  <a:srcRect/>
                  <a:stretch>
                    <a:fillRect/>
                  </a:stretch>
                </p:blipFill>
                <p:spPr bwMode="auto">
                  <a:xfrm>
                    <a:off x="371481" y="1936731"/>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54" cstate="email">
                    <a:extLst>
                      <a:ext uri="{28A0092B-C50C-407E-A947-70E740481C1C}">
                        <a14:useLocalDpi xmlns:a14="http://schemas.microsoft.com/office/drawing/2010/main" val="0"/>
                      </a:ext>
                    </a:extLst>
                  </a:blip>
                  <a:srcRect/>
                  <a:stretch>
                    <a:fillRect/>
                  </a:stretch>
                </p:blipFill>
                <p:spPr bwMode="auto">
                  <a:xfrm>
                    <a:off x="399720" y="2721191"/>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55" cstate="email">
                    <a:extLst>
                      <a:ext uri="{28A0092B-C50C-407E-A947-70E740481C1C}">
                        <a14:useLocalDpi xmlns:a14="http://schemas.microsoft.com/office/drawing/2010/main" val="0"/>
                      </a:ext>
                    </a:extLst>
                  </a:blip>
                  <a:srcRect/>
                  <a:stretch>
                    <a:fillRect/>
                  </a:stretch>
                </p:blipFill>
                <p:spPr bwMode="auto">
                  <a:xfrm>
                    <a:off x="3307577" y="1969116"/>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56" cstate="email">
                    <a:extLst>
                      <a:ext uri="{28A0092B-C50C-407E-A947-70E740481C1C}">
                        <a14:useLocalDpi xmlns:a14="http://schemas.microsoft.com/office/drawing/2010/main" val="0"/>
                      </a:ext>
                    </a:extLst>
                  </a:blip>
                  <a:srcRect/>
                  <a:stretch>
                    <a:fillRect/>
                  </a:stretch>
                </p:blipFill>
                <p:spPr bwMode="auto">
                  <a:xfrm>
                    <a:off x="3329232" y="2716601"/>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57" cstate="email">
                    <a:extLst>
                      <a:ext uri="{28A0092B-C50C-407E-A947-70E740481C1C}">
                        <a14:useLocalDpi xmlns:a14="http://schemas.microsoft.com/office/drawing/2010/main" val="0"/>
                      </a:ext>
                    </a:extLst>
                  </a:blip>
                  <a:srcRect/>
                  <a:stretch>
                    <a:fillRect/>
                  </a:stretch>
                </p:blipFill>
                <p:spPr bwMode="auto">
                  <a:xfrm>
                    <a:off x="388447" y="4304285"/>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58" cstate="email">
                    <a:extLst>
                      <a:ext uri="{28A0092B-C50C-407E-A947-70E740481C1C}">
                        <a14:useLocalDpi xmlns:a14="http://schemas.microsoft.com/office/drawing/2010/main" val="0"/>
                      </a:ext>
                    </a:extLst>
                  </a:blip>
                  <a:srcRect/>
                  <a:stretch>
                    <a:fillRect/>
                  </a:stretch>
                </p:blipFill>
                <p:spPr bwMode="auto">
                  <a:xfrm>
                    <a:off x="3335731" y="3539303"/>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661022" y="3550760"/>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Iubeni Guerra</a:t>
                    </a:r>
                  </a:p>
                  <a:p>
                    <a:r>
                      <a:rPr lang="en-US" sz="1001" b="1" dirty="0">
                        <a:solidFill>
                          <a:schemeClr val="bg1"/>
                        </a:solidFill>
                      </a:rPr>
                      <a:t>              Prj Manager,  MTY MEX</a:t>
                    </a:r>
                  </a:p>
                  <a:p>
                    <a:r>
                      <a:rPr lang="en-US" sz="1001" dirty="0">
                        <a:solidFill>
                          <a:schemeClr val="bg1"/>
                        </a:solidFill>
                      </a:rPr>
                      <a:t>              QVE, CoS, SBO K2</a:t>
                    </a:r>
                  </a:p>
                </p:txBody>
              </p:sp>
              <p:pic>
                <p:nvPicPr>
                  <p:cNvPr id="394" name="Picture 393">
                    <a:extLst>
                      <a:ext uri="{FF2B5EF4-FFF2-40B4-BE49-F238E27FC236}">
                        <a16:creationId xmlns:a16="http://schemas.microsoft.com/office/drawing/2014/main" id="{13F8DB1C-1BBD-4137-99C4-D49A371CEDD3}"/>
                      </a:ext>
                    </a:extLst>
                  </p:cNvPr>
                  <p:cNvPicPr>
                    <a:picLocks noChangeAspect="1"/>
                  </p:cNvPicPr>
                  <p:nvPr/>
                </p:nvPicPr>
                <p:blipFill>
                  <a:blip r:embed="rId59" cstate="email">
                    <a:extLst>
                      <a:ext uri="{28A0092B-C50C-407E-A947-70E740481C1C}">
                        <a14:useLocalDpi xmlns:a14="http://schemas.microsoft.com/office/drawing/2010/main" val="0"/>
                      </a:ext>
                    </a:extLst>
                  </a:blip>
                  <a:stretch>
                    <a:fillRect/>
                  </a:stretch>
                </p:blipFill>
                <p:spPr>
                  <a:xfrm>
                    <a:off x="383774" y="3502760"/>
                    <a:ext cx="724004" cy="724004"/>
                  </a:xfrm>
                  <a:prstGeom prst="ellipse">
                    <a:avLst/>
                  </a:prstGeom>
                  <a:ln w="12700" cap="rnd">
                    <a:solidFill>
                      <a:schemeClr val="bg1"/>
                    </a:solidFill>
                    <a:prstDash val="solid"/>
                  </a:ln>
                  <a:effectLst/>
                </p:spPr>
              </p:pic>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a:off x="1863626" y="1085361"/>
                    <a:ext cx="717017" cy="688778"/>
                  </a:xfrm>
                  <a:prstGeom prst="ellipse">
                    <a:avLst/>
                  </a:prstGeom>
                  <a:ln w="12700" cap="rnd">
                    <a:solidFill>
                      <a:srgbClr val="C8C6BD"/>
                    </a:solidFill>
                    <a:prstDash val="solid"/>
                  </a:ln>
                  <a:effectLst/>
                </p:spPr>
              </p:pic>
            </p:grpSp>
          </p:grpSp>
        </p:grpSp>
        <p:sp>
          <p:nvSpPr>
            <p:cNvPr id="473" name="Rectangle 472">
              <a:extLst>
                <a:ext uri="{FF2B5EF4-FFF2-40B4-BE49-F238E27FC236}">
                  <a16:creationId xmlns:a16="http://schemas.microsoft.com/office/drawing/2014/main" id="{F1A16F55-5C59-4EF6-8557-AD10C498303E}"/>
                </a:ext>
              </a:extLst>
            </p:cNvPr>
            <p:cNvSpPr/>
            <p:nvPr/>
          </p:nvSpPr>
          <p:spPr>
            <a:xfrm>
              <a:off x="17497048" y="5358638"/>
              <a:ext cx="3830564"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grpSp>
      <p:cxnSp>
        <p:nvCxnSpPr>
          <p:cNvPr id="479" name="Straight Arrow Connector 478">
            <a:extLst>
              <a:ext uri="{FF2B5EF4-FFF2-40B4-BE49-F238E27FC236}">
                <a16:creationId xmlns:a16="http://schemas.microsoft.com/office/drawing/2014/main" id="{BB27783B-8D13-43F6-82D9-F1D015A26A64}"/>
              </a:ext>
            </a:extLst>
          </p:cNvPr>
          <p:cNvCxnSpPr/>
          <p:nvPr/>
        </p:nvCxnSpPr>
        <p:spPr>
          <a:xfrm>
            <a:off x="19703664" y="4735490"/>
            <a:ext cx="203462" cy="254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2062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1" name="Straight Connector 510">
            <a:extLst>
              <a:ext uri="{FF2B5EF4-FFF2-40B4-BE49-F238E27FC236}">
                <a16:creationId xmlns:a16="http://schemas.microsoft.com/office/drawing/2014/main" id="{36598107-003D-46CE-AACB-CBBCDDBF7C2C}"/>
              </a:ext>
            </a:extLst>
          </p:cNvPr>
          <p:cNvCxnSpPr>
            <a:cxnSpLocks/>
            <a:endCxn id="113" idx="0"/>
          </p:cNvCxnSpPr>
          <p:nvPr/>
        </p:nvCxnSpPr>
        <p:spPr>
          <a:xfrm>
            <a:off x="5630780" y="2581952"/>
            <a:ext cx="49115" cy="6820995"/>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6" name="Rectangle 535">
            <a:extLst>
              <a:ext uri="{FF2B5EF4-FFF2-40B4-BE49-F238E27FC236}">
                <a16:creationId xmlns:a16="http://schemas.microsoft.com/office/drawing/2014/main" id="{03B733C5-0208-45A1-A1C4-DFE11B06B559}"/>
              </a:ext>
            </a:extLst>
          </p:cNvPr>
          <p:cNvSpPr/>
          <p:nvPr/>
        </p:nvSpPr>
        <p:spPr>
          <a:xfrm>
            <a:off x="25580734" y="2959398"/>
            <a:ext cx="4445761" cy="3282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Tools &amp; Processes Mgt. Resources Coordination</a:t>
            </a: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203584" y="2581952"/>
            <a:ext cx="0" cy="36728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7" name="Straight Arrow Connector 546">
            <a:extLst>
              <a:ext uri="{FF2B5EF4-FFF2-40B4-BE49-F238E27FC236}">
                <a16:creationId xmlns:a16="http://schemas.microsoft.com/office/drawing/2014/main" id="{F50489A4-9B20-491B-836A-6CC70865528F}"/>
              </a:ext>
            </a:extLst>
          </p:cNvPr>
          <p:cNvCxnSpPr>
            <a:cxnSpLocks/>
            <a:endCxn id="536" idx="0"/>
          </p:cNvCxnSpPr>
          <p:nvPr/>
        </p:nvCxnSpPr>
        <p:spPr>
          <a:xfrm>
            <a:off x="27803614" y="2581952"/>
            <a:ext cx="1" cy="37744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1" name="Straight Arrow Connector 550">
            <a:extLst>
              <a:ext uri="{FF2B5EF4-FFF2-40B4-BE49-F238E27FC236}">
                <a16:creationId xmlns:a16="http://schemas.microsoft.com/office/drawing/2014/main" id="{792EEBFC-9301-4EDE-8A26-96B585E5A8BC}"/>
              </a:ext>
            </a:extLst>
          </p:cNvPr>
          <p:cNvCxnSpPr>
            <a:cxnSpLocks/>
            <a:endCxn id="211" idx="0"/>
          </p:cNvCxnSpPr>
          <p:nvPr/>
        </p:nvCxnSpPr>
        <p:spPr>
          <a:xfrm>
            <a:off x="8497967" y="2581952"/>
            <a:ext cx="0" cy="36942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4312264" y="1729518"/>
            <a:ext cx="15101" cy="122185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20788026" y="2594409"/>
            <a:ext cx="1" cy="35261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C14824F5-A7C4-4532-BDAF-806C393BC31D}"/>
              </a:ext>
            </a:extLst>
          </p:cNvPr>
          <p:cNvCxnSpPr/>
          <p:nvPr/>
        </p:nvCxnSpPr>
        <p:spPr>
          <a:xfrm>
            <a:off x="20831814" y="4898519"/>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34479ED9-0997-493F-9C8A-35D04AFE42E9}"/>
              </a:ext>
            </a:extLst>
          </p:cNvPr>
          <p:cNvCxnSpPr>
            <a:cxnSpLocks/>
          </p:cNvCxnSpPr>
          <p:nvPr/>
        </p:nvCxnSpPr>
        <p:spPr>
          <a:xfrm>
            <a:off x="20846584" y="3323572"/>
            <a:ext cx="1" cy="35261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722E8746-6E1A-4903-89DF-34E36A3CA8CC}"/>
              </a:ext>
            </a:extLst>
          </p:cNvPr>
          <p:cNvCxnSpPr/>
          <p:nvPr/>
        </p:nvCxnSpPr>
        <p:spPr>
          <a:xfrm>
            <a:off x="17866253" y="4889932"/>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1" name="Straight Arrow Connector 610">
            <a:extLst>
              <a:ext uri="{FF2B5EF4-FFF2-40B4-BE49-F238E27FC236}">
                <a16:creationId xmlns:a16="http://schemas.microsoft.com/office/drawing/2014/main" id="{F9537049-489C-401D-8113-4356023501C3}"/>
              </a:ext>
            </a:extLst>
          </p:cNvPr>
          <p:cNvCxnSpPr/>
          <p:nvPr/>
        </p:nvCxnSpPr>
        <p:spPr>
          <a:xfrm>
            <a:off x="17882256" y="5613548"/>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2" name="Straight Arrow Connector 611">
            <a:extLst>
              <a:ext uri="{FF2B5EF4-FFF2-40B4-BE49-F238E27FC236}">
                <a16:creationId xmlns:a16="http://schemas.microsoft.com/office/drawing/2014/main" id="{82523FE9-14E5-46FD-A4FD-0FFE5E4A7270}"/>
              </a:ext>
            </a:extLst>
          </p:cNvPr>
          <p:cNvCxnSpPr/>
          <p:nvPr/>
        </p:nvCxnSpPr>
        <p:spPr>
          <a:xfrm>
            <a:off x="17882256" y="6454691"/>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3" name="Straight Arrow Connector 612">
            <a:extLst>
              <a:ext uri="{FF2B5EF4-FFF2-40B4-BE49-F238E27FC236}">
                <a16:creationId xmlns:a16="http://schemas.microsoft.com/office/drawing/2014/main" id="{71D7837D-08E8-4E42-96A3-9807B8A5D997}"/>
              </a:ext>
            </a:extLst>
          </p:cNvPr>
          <p:cNvCxnSpPr/>
          <p:nvPr/>
        </p:nvCxnSpPr>
        <p:spPr>
          <a:xfrm>
            <a:off x="17882256" y="7178695"/>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7" name="Straight Arrow Connector 626">
            <a:extLst>
              <a:ext uri="{FF2B5EF4-FFF2-40B4-BE49-F238E27FC236}">
                <a16:creationId xmlns:a16="http://schemas.microsoft.com/office/drawing/2014/main" id="{63153934-8DE0-467E-B7F8-65880C4682FB}"/>
              </a:ext>
            </a:extLst>
          </p:cNvPr>
          <p:cNvCxnSpPr>
            <a:cxnSpLocks/>
          </p:cNvCxnSpPr>
          <p:nvPr/>
        </p:nvCxnSpPr>
        <p:spPr>
          <a:xfrm>
            <a:off x="15384883" y="10120653"/>
            <a:ext cx="0" cy="20470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9" name="Straight Arrow Connector 628">
            <a:extLst>
              <a:ext uri="{FF2B5EF4-FFF2-40B4-BE49-F238E27FC236}">
                <a16:creationId xmlns:a16="http://schemas.microsoft.com/office/drawing/2014/main" id="{9A07A088-2900-4631-85A2-F82E46D9614D}"/>
              </a:ext>
            </a:extLst>
          </p:cNvPr>
          <p:cNvCxnSpPr>
            <a:cxnSpLocks/>
          </p:cNvCxnSpPr>
          <p:nvPr/>
        </p:nvCxnSpPr>
        <p:spPr>
          <a:xfrm>
            <a:off x="5655337" y="10094340"/>
            <a:ext cx="0" cy="15022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1" name="Straight Connector 630">
            <a:extLst>
              <a:ext uri="{FF2B5EF4-FFF2-40B4-BE49-F238E27FC236}">
                <a16:creationId xmlns:a16="http://schemas.microsoft.com/office/drawing/2014/main" id="{9B422824-FBDA-4F39-BD05-92E8AAEFB0E0}"/>
              </a:ext>
            </a:extLst>
          </p:cNvPr>
          <p:cNvCxnSpPr>
            <a:cxnSpLocks/>
          </p:cNvCxnSpPr>
          <p:nvPr/>
        </p:nvCxnSpPr>
        <p:spPr>
          <a:xfrm>
            <a:off x="24659746" y="2597499"/>
            <a:ext cx="0" cy="6819736"/>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7598701" y="1759771"/>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sp>
        <p:nvSpPr>
          <p:cNvPr id="636" name="Oval 635">
            <a:extLst>
              <a:ext uri="{FF2B5EF4-FFF2-40B4-BE49-F238E27FC236}">
                <a16:creationId xmlns:a16="http://schemas.microsoft.com/office/drawing/2014/main" id="{7A789C03-84F3-49F7-AECB-7849CCD79925}"/>
              </a:ext>
            </a:extLst>
          </p:cNvPr>
          <p:cNvSpPr/>
          <p:nvPr/>
        </p:nvSpPr>
        <p:spPr>
          <a:xfrm>
            <a:off x="17333787" y="1652043"/>
            <a:ext cx="825500" cy="803798"/>
          </a:xfrm>
          <a:prstGeom prst="ellipse">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61"/>
          <a:stretch>
            <a:fillRect/>
          </a:stretch>
        </p:blipFill>
        <p:spPr>
          <a:xfrm>
            <a:off x="17291685" y="1657806"/>
            <a:ext cx="874658" cy="851019"/>
          </a:xfrm>
          <a:prstGeom prst="ellipse">
            <a:avLst/>
          </a:prstGeom>
          <a:ln w="12700" cap="rnd">
            <a:solidFill>
              <a:schemeClr val="bg1"/>
            </a:solidFill>
            <a:prstDash val="solid"/>
          </a:ln>
          <a:effectLst/>
        </p:spPr>
      </p:pic>
      <p:cxnSp>
        <p:nvCxnSpPr>
          <p:cNvPr id="757" name="Straight Arrow Connector 756">
            <a:extLst>
              <a:ext uri="{FF2B5EF4-FFF2-40B4-BE49-F238E27FC236}">
                <a16:creationId xmlns:a16="http://schemas.microsoft.com/office/drawing/2014/main" id="{6A13CC04-8644-47EF-9A41-B5F4D0D9DB73}"/>
              </a:ext>
            </a:extLst>
          </p:cNvPr>
          <p:cNvCxnSpPr>
            <a:cxnSpLocks/>
          </p:cNvCxnSpPr>
          <p:nvPr/>
        </p:nvCxnSpPr>
        <p:spPr>
          <a:xfrm>
            <a:off x="26261558" y="4457175"/>
            <a:ext cx="0" cy="11081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8" name="Straight Arrow Connector 757">
            <a:extLst>
              <a:ext uri="{FF2B5EF4-FFF2-40B4-BE49-F238E27FC236}">
                <a16:creationId xmlns:a16="http://schemas.microsoft.com/office/drawing/2014/main" id="{23BD7FEA-43BB-4040-BD79-267AB407137E}"/>
              </a:ext>
            </a:extLst>
          </p:cNvPr>
          <p:cNvCxnSpPr>
            <a:cxnSpLocks/>
          </p:cNvCxnSpPr>
          <p:nvPr/>
        </p:nvCxnSpPr>
        <p:spPr>
          <a:xfrm>
            <a:off x="29529046" y="4453363"/>
            <a:ext cx="0" cy="12745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0" name="Straight Connector 759">
            <a:extLst>
              <a:ext uri="{FF2B5EF4-FFF2-40B4-BE49-F238E27FC236}">
                <a16:creationId xmlns:a16="http://schemas.microsoft.com/office/drawing/2014/main" id="{8434DDF5-E57B-4A32-A757-D46D0CF48622}"/>
              </a:ext>
            </a:extLst>
          </p:cNvPr>
          <p:cNvCxnSpPr>
            <a:cxnSpLocks/>
          </p:cNvCxnSpPr>
          <p:nvPr/>
        </p:nvCxnSpPr>
        <p:spPr>
          <a:xfrm>
            <a:off x="24757980" y="6455961"/>
            <a:ext cx="16155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77" name="TextBox 376">
            <a:extLst>
              <a:ext uri="{FF2B5EF4-FFF2-40B4-BE49-F238E27FC236}">
                <a16:creationId xmlns:a16="http://schemas.microsoft.com/office/drawing/2014/main" id="{9E24AD5C-9106-46B7-8085-8A16762C67B0}"/>
              </a:ext>
            </a:extLst>
          </p:cNvPr>
          <p:cNvSpPr txBox="1"/>
          <p:nvPr/>
        </p:nvSpPr>
        <p:spPr>
          <a:xfrm>
            <a:off x="8742960" y="188414"/>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a:off x="11508779" y="6066100"/>
            <a:ext cx="739605" cy="757204"/>
          </a:xfrm>
          <a:prstGeom prst="ellipse">
            <a:avLst/>
          </a:prstGeom>
          <a:ln w="12700" cap="rnd">
            <a:solidFill>
              <a:schemeClr val="bg1"/>
            </a:solidFill>
            <a:prstDash val="solid"/>
          </a:ln>
          <a:effectLst/>
        </p:spPr>
      </p:pic>
      <p:pic>
        <p:nvPicPr>
          <p:cNvPr id="400" name="Picture 399">
            <a:extLst>
              <a:ext uri="{FF2B5EF4-FFF2-40B4-BE49-F238E27FC236}">
                <a16:creationId xmlns:a16="http://schemas.microsoft.com/office/drawing/2014/main" id="{EA64E434-4D6D-461B-B465-4C2FC140C8C1}"/>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5235447" y="6164937"/>
            <a:ext cx="381664" cy="477079"/>
          </a:xfrm>
          <a:prstGeom prst="rect">
            <a:avLst/>
          </a:prstGeom>
        </p:spPr>
      </p:pic>
      <p:pic>
        <p:nvPicPr>
          <p:cNvPr id="407" name="Picture 406">
            <a:extLst>
              <a:ext uri="{FF2B5EF4-FFF2-40B4-BE49-F238E27FC236}">
                <a16:creationId xmlns:a16="http://schemas.microsoft.com/office/drawing/2014/main" id="{DEEDFDC4-539D-4827-A0A7-1DD65166568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5227048" y="5409984"/>
            <a:ext cx="381664" cy="477079"/>
          </a:xfrm>
          <a:prstGeom prst="rect">
            <a:avLst/>
          </a:prstGeom>
        </p:spPr>
      </p:pic>
      <p:sp>
        <p:nvSpPr>
          <p:cNvPr id="408" name="TextBox 407">
            <a:extLst>
              <a:ext uri="{FF2B5EF4-FFF2-40B4-BE49-F238E27FC236}">
                <a16:creationId xmlns:a16="http://schemas.microsoft.com/office/drawing/2014/main" id="{832FC79E-2E4C-4B8F-92BA-CDBD87E44F4F}"/>
              </a:ext>
            </a:extLst>
          </p:cNvPr>
          <p:cNvSpPr txBox="1"/>
          <p:nvPr/>
        </p:nvSpPr>
        <p:spPr>
          <a:xfrm>
            <a:off x="8408987" y="1785562"/>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Todd Diersing      </a:t>
            </a:r>
          </a:p>
          <a:p>
            <a:r>
              <a:rPr lang="en-US" sz="1050" b="1" dirty="0">
                <a:solidFill>
                  <a:schemeClr val="bg1"/>
                </a:solidFill>
              </a:rPr>
              <a:t>                Program Manager,</a:t>
            </a:r>
            <a:endParaRPr lang="en-US" sz="1000" b="1" dirty="0">
              <a:solidFill>
                <a:schemeClr val="bg1"/>
              </a:solidFill>
            </a:endParaRPr>
          </a:p>
          <a:p>
            <a:r>
              <a:rPr lang="en-US" sz="1050" dirty="0">
                <a:solidFill>
                  <a:schemeClr val="bg1"/>
                </a:solidFill>
              </a:rPr>
              <a:t>                Seneca, SC </a:t>
            </a:r>
            <a:endParaRPr lang="en-US" sz="1000" b="1" dirty="0">
              <a:solidFill>
                <a:schemeClr val="bg1"/>
              </a:solidFill>
            </a:endParaRPr>
          </a:p>
        </p:txBody>
      </p:sp>
      <p:pic>
        <p:nvPicPr>
          <p:cNvPr id="413" name="Picture 412">
            <a:extLst>
              <a:ext uri="{FF2B5EF4-FFF2-40B4-BE49-F238E27FC236}">
                <a16:creationId xmlns:a16="http://schemas.microsoft.com/office/drawing/2014/main" id="{3871CEEE-E91C-4F9A-8413-B7B9348FE2FF}"/>
              </a:ext>
            </a:extLst>
          </p:cNvPr>
          <p:cNvPicPr>
            <a:picLocks noChangeAspect="1"/>
          </p:cNvPicPr>
          <p:nvPr/>
        </p:nvPicPr>
        <p:blipFill>
          <a:blip r:embed="rId63" cstate="email">
            <a:extLst>
              <a:ext uri="{28A0092B-C50C-407E-A947-70E740481C1C}">
                <a14:useLocalDpi xmlns:a14="http://schemas.microsoft.com/office/drawing/2010/main" val="0"/>
              </a:ext>
            </a:extLst>
          </a:blip>
          <a:stretch>
            <a:fillRect/>
          </a:stretch>
        </p:blipFill>
        <p:spPr>
          <a:xfrm>
            <a:off x="8097831" y="1702605"/>
            <a:ext cx="813244" cy="813244"/>
          </a:xfrm>
          <a:prstGeom prst="ellipse">
            <a:avLst/>
          </a:prstGeom>
          <a:ln w="12700" cap="rnd">
            <a:solidFill>
              <a:schemeClr val="bg1"/>
            </a:solidFill>
            <a:prstDash val="solid"/>
          </a:ln>
          <a:effectLst/>
        </p:spPr>
      </p:pic>
      <p:pic>
        <p:nvPicPr>
          <p:cNvPr id="59" name="Picture 58">
            <a:extLst>
              <a:ext uri="{FF2B5EF4-FFF2-40B4-BE49-F238E27FC236}">
                <a16:creationId xmlns:a16="http://schemas.microsoft.com/office/drawing/2014/main" id="{53A83B0C-4119-40FF-8E5F-EB446C4CE74A}"/>
              </a:ext>
            </a:extLst>
          </p:cNvPr>
          <p:cNvPicPr>
            <a:picLocks noChangeAspect="1"/>
          </p:cNvPicPr>
          <p:nvPr/>
        </p:nvPicPr>
        <p:blipFill>
          <a:blip r:embed="rId64" cstate="email">
            <a:extLst>
              <a:ext uri="{28A0092B-C50C-407E-A947-70E740481C1C}">
                <a14:useLocalDpi xmlns:a14="http://schemas.microsoft.com/office/drawing/2010/main" val="0"/>
              </a:ext>
            </a:extLst>
          </a:blip>
          <a:stretch>
            <a:fillRect/>
          </a:stretch>
        </p:blipFill>
        <p:spPr>
          <a:xfrm>
            <a:off x="13858268" y="12129037"/>
            <a:ext cx="688786" cy="688786"/>
          </a:xfrm>
          <a:prstGeom prst="ellipse">
            <a:avLst/>
          </a:prstGeom>
          <a:noFill/>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65" cstate="email">
            <a:extLst>
              <a:ext uri="{28A0092B-C50C-407E-A947-70E740481C1C}">
                <a14:useLocalDpi xmlns:a14="http://schemas.microsoft.com/office/drawing/2010/main" val="0"/>
              </a:ext>
            </a:extLst>
          </a:blip>
          <a:stretch>
            <a:fillRect/>
          </a:stretch>
        </p:blipFill>
        <p:spPr>
          <a:xfrm>
            <a:off x="1335213" y="11225064"/>
            <a:ext cx="698630" cy="69863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66" cstate="email">
            <a:extLst>
              <a:ext uri="{28A0092B-C50C-407E-A947-70E740481C1C}">
                <a14:useLocalDpi xmlns:a14="http://schemas.microsoft.com/office/drawing/2010/main" val="0"/>
              </a:ext>
            </a:extLst>
          </a:blip>
          <a:stretch>
            <a:fillRect/>
          </a:stretch>
        </p:blipFill>
        <p:spPr>
          <a:xfrm rot="10800000" flipV="1">
            <a:off x="25085491" y="5314314"/>
            <a:ext cx="683784" cy="6837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49" name="Picture 148">
            <a:extLst>
              <a:ext uri="{FF2B5EF4-FFF2-40B4-BE49-F238E27FC236}">
                <a16:creationId xmlns:a16="http://schemas.microsoft.com/office/drawing/2014/main" id="{0E98658D-AFC4-45D6-9DD9-A866ADE31627}"/>
              </a:ext>
            </a:extLst>
          </p:cNvPr>
          <p:cNvPicPr>
            <a:picLocks noChangeAspect="1"/>
          </p:cNvPicPr>
          <p:nvPr/>
        </p:nvPicPr>
        <p:blipFill>
          <a:blip r:embed="rId67" cstate="email">
            <a:extLst>
              <a:ext uri="{28A0092B-C50C-407E-A947-70E740481C1C}">
                <a14:useLocalDpi xmlns:a14="http://schemas.microsoft.com/office/drawing/2010/main" val="0"/>
              </a:ext>
            </a:extLst>
          </a:blip>
          <a:stretch>
            <a:fillRect/>
          </a:stretch>
        </p:blipFill>
        <p:spPr>
          <a:xfrm>
            <a:off x="25083409" y="6071837"/>
            <a:ext cx="696856" cy="6968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cxnSp>
        <p:nvCxnSpPr>
          <p:cNvPr id="328" name="Connector: Elbow 327">
            <a:extLst>
              <a:ext uri="{FF2B5EF4-FFF2-40B4-BE49-F238E27FC236}">
                <a16:creationId xmlns:a16="http://schemas.microsoft.com/office/drawing/2014/main" id="{9F359109-F8AB-4536-8F35-751BA78AA2FB}"/>
              </a:ext>
            </a:extLst>
          </p:cNvPr>
          <p:cNvCxnSpPr>
            <a:cxnSpLocks/>
            <a:stCxn id="408" idx="0"/>
          </p:cNvCxnSpPr>
          <p:nvPr/>
        </p:nvCxnSpPr>
        <p:spPr>
          <a:xfrm rot="5400000" flipH="1" flipV="1">
            <a:off x="10928609" y="189046"/>
            <a:ext cx="368261" cy="282477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7160821" y="30525"/>
            <a:ext cx="368807" cy="3089686"/>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95" name="Picture 394">
            <a:extLst>
              <a:ext uri="{FF2B5EF4-FFF2-40B4-BE49-F238E27FC236}">
                <a16:creationId xmlns:a16="http://schemas.microsoft.com/office/drawing/2014/main" id="{EDA29C48-9DFB-43A0-BFEF-D29E5A0D8043}"/>
              </a:ext>
            </a:extLst>
          </p:cNvPr>
          <p:cNvPicPr>
            <a:picLocks noChangeAspect="1"/>
          </p:cNvPicPr>
          <p:nvPr/>
        </p:nvPicPr>
        <p:blipFill>
          <a:blip r:embed="rId68" cstate="email">
            <a:extLst>
              <a:ext uri="{28A0092B-C50C-407E-A947-70E740481C1C}">
                <a14:useLocalDpi xmlns:a14="http://schemas.microsoft.com/office/drawing/2010/main" val="0"/>
              </a:ext>
            </a:extLst>
          </a:blip>
          <a:stretch>
            <a:fillRect/>
          </a:stretch>
        </p:blipFill>
        <p:spPr>
          <a:xfrm>
            <a:off x="25102142" y="6886338"/>
            <a:ext cx="690563" cy="690563"/>
          </a:xfrm>
          <a:prstGeom prst="ellipse">
            <a:avLst/>
          </a:prstGeom>
          <a:ln w="63500" cap="rnd">
            <a:noFill/>
          </a:ln>
          <a:effectLst/>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428354" y="12084301"/>
            <a:ext cx="381664" cy="477079"/>
          </a:xfrm>
          <a:prstGeom prst="rect">
            <a:avLst/>
          </a:prstGeom>
        </p:spPr>
      </p:pic>
      <p:sp>
        <p:nvSpPr>
          <p:cNvPr id="379" name="Oval 378">
            <a:extLst>
              <a:ext uri="{FF2B5EF4-FFF2-40B4-BE49-F238E27FC236}">
                <a16:creationId xmlns:a16="http://schemas.microsoft.com/office/drawing/2014/main" id="{9560D05D-5AC3-4763-84BB-AA3F4A542867}"/>
              </a:ext>
            </a:extLst>
          </p:cNvPr>
          <p:cNvSpPr/>
          <p:nvPr/>
        </p:nvSpPr>
        <p:spPr>
          <a:xfrm>
            <a:off x="23277670" y="1284494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96" name="Picture 395">
            <a:extLst>
              <a:ext uri="{FF2B5EF4-FFF2-40B4-BE49-F238E27FC236}">
                <a16:creationId xmlns:a16="http://schemas.microsoft.com/office/drawing/2014/main" id="{B57D851D-685F-441B-A0EB-28EF03C4DF2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3444647" y="12969588"/>
            <a:ext cx="381664" cy="477079"/>
          </a:xfrm>
          <a:prstGeom prst="rect">
            <a:avLst/>
          </a:prstGeom>
        </p:spPr>
      </p:pic>
      <p:pic>
        <p:nvPicPr>
          <p:cNvPr id="374" name="Picture 373">
            <a:extLst>
              <a:ext uri="{FF2B5EF4-FFF2-40B4-BE49-F238E27FC236}">
                <a16:creationId xmlns:a16="http://schemas.microsoft.com/office/drawing/2014/main" id="{349F8E50-5C93-4089-B2AB-97B5D204B080}"/>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1605623" y="7776201"/>
            <a:ext cx="503721" cy="629650"/>
          </a:xfrm>
          <a:prstGeom prst="rect">
            <a:avLst/>
          </a:prstGeom>
        </p:spPr>
      </p:pic>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69">
            <a:extLst>
              <a:ext uri="{28A0092B-C50C-407E-A947-70E740481C1C}">
                <a14:useLocalDpi xmlns:a14="http://schemas.microsoft.com/office/drawing/2010/main" val="0"/>
              </a:ext>
            </a:extLst>
          </a:blip>
          <a:stretch>
            <a:fillRect/>
          </a:stretch>
        </p:blipFill>
        <p:spPr>
          <a:xfrm>
            <a:off x="12527445" y="982880"/>
            <a:ext cx="824376" cy="844730"/>
          </a:xfrm>
          <a:prstGeom prst="ellipse">
            <a:avLst/>
          </a:prstGeom>
        </p:spPr>
      </p:pic>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361D0082-F0B0-475C-8721-88300D39FEB1}"/>
              </a:ext>
            </a:extLst>
          </p:cNvPr>
          <p:cNvGrpSpPr/>
          <p:nvPr/>
        </p:nvGrpSpPr>
        <p:grpSpPr>
          <a:xfrm>
            <a:off x="4332153" y="3224698"/>
            <a:ext cx="23434881" cy="8118358"/>
            <a:chOff x="514046" y="56203"/>
            <a:chExt cx="7866908" cy="2746813"/>
          </a:xfrm>
        </p:grpSpPr>
        <p:sp>
          <p:nvSpPr>
            <p:cNvPr id="2" name="TextBox 1">
              <a:extLst>
                <a:ext uri="{FF2B5EF4-FFF2-40B4-BE49-F238E27FC236}">
                  <a16:creationId xmlns:a16="http://schemas.microsoft.com/office/drawing/2014/main" id="{2823A24A-7448-4DBD-8983-EA71ED990F1C}"/>
                </a:ext>
              </a:extLst>
            </p:cNvPr>
            <p:cNvSpPr txBox="1"/>
            <p:nvPr/>
          </p:nvSpPr>
          <p:spPr>
            <a:xfrm>
              <a:off x="3550258" y="70488"/>
              <a:ext cx="269512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Rocio Schnell</a:t>
              </a:r>
            </a:p>
            <a:p>
              <a:r>
                <a:rPr lang="en-US" sz="3547" b="1" dirty="0">
                  <a:solidFill>
                    <a:schemeClr val="bg1"/>
                  </a:solidFill>
                </a:rPr>
                <a:t>	</a:t>
              </a:r>
              <a:r>
                <a:rPr lang="en-US" sz="2956" b="1" dirty="0">
                  <a:solidFill>
                    <a:schemeClr val="bg1"/>
                  </a:solidFill>
                </a:rPr>
                <a:t>Director Transformation, </a:t>
              </a:r>
              <a:r>
                <a:rPr lang="en-US" sz="2364" b="1" dirty="0">
                  <a:solidFill>
                    <a:schemeClr val="bg1"/>
                  </a:solidFill>
                </a:rPr>
                <a:t>Clovis,CA</a:t>
              </a:r>
              <a:r>
                <a:rPr lang="en-US" sz="3251" b="1" dirty="0">
                  <a:solidFill>
                    <a:schemeClr val="bg1"/>
                  </a:solidFill>
                </a:rPr>
                <a:t> </a:t>
              </a:r>
              <a:endParaRPr lang="en-US" sz="2956" b="1" dirty="0">
                <a:solidFill>
                  <a:schemeClr val="bg1"/>
                </a:solidFill>
              </a:endParaRPr>
            </a:p>
            <a:p>
              <a:r>
                <a:rPr lang="en-US" sz="3547" dirty="0">
                  <a:solidFill>
                    <a:schemeClr val="bg1"/>
                  </a:solidFill>
                </a:rPr>
                <a:t>	</a:t>
              </a:r>
              <a:endParaRPr lang="en-US" sz="2956" dirty="0">
                <a:solidFill>
                  <a:schemeClr val="bg1"/>
                </a:solidFill>
              </a:endParaRP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5"/>
              <a:ext cx="0" cy="207582"/>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514046" y="995777"/>
              <a:ext cx="312367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514046" y="995777"/>
              <a:ext cx="0" cy="14401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519804" y="1424070"/>
              <a:ext cx="232174" cy="26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a:endCxn id="144" idx="2"/>
            </p:cNvCxnSpPr>
            <p:nvPr/>
          </p:nvCxnSpPr>
          <p:spPr>
            <a:xfrm>
              <a:off x="514046" y="2435892"/>
              <a:ext cx="23596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95777"/>
              <a:ext cx="16069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5218298" y="995777"/>
              <a:ext cx="11099" cy="148110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5724669" y="1099801"/>
              <a:ext cx="2656285"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956" b="1" dirty="0">
                  <a:solidFill>
                    <a:schemeClr val="bg1"/>
                  </a:solidFill>
                </a:rPr>
                <a:t>Industry &amp; EcoBuildings, </a:t>
              </a:r>
              <a:r>
                <a:rPr lang="en-US" sz="2364" b="1" dirty="0">
                  <a:solidFill>
                    <a:schemeClr val="bg1"/>
                  </a:solidFill>
                </a:rPr>
                <a:t>MTY, MEX</a:t>
              </a:r>
              <a:endParaRPr lang="en-US" sz="2956" b="1" dirty="0">
                <a:solidFill>
                  <a:schemeClr val="bg1"/>
                </a:solidFill>
              </a:endParaRPr>
            </a:p>
            <a:p>
              <a:r>
                <a:rPr lang="en-US" sz="2956" dirty="0">
                  <a:solidFill>
                    <a:schemeClr val="bg1"/>
                  </a:solidFill>
                </a:rPr>
                <a:t>	</a:t>
              </a:r>
            </a:p>
          </p:txBody>
        </p:sp>
        <p:sp>
          <p:nvSpPr>
            <p:cNvPr id="129" name="Oval 128">
              <a:extLst>
                <a:ext uri="{FF2B5EF4-FFF2-40B4-BE49-F238E27FC236}">
                  <a16:creationId xmlns:a16="http://schemas.microsoft.com/office/drawing/2014/main" id="{AEF83F7D-1764-4FE5-995B-D3863A76317E}"/>
                </a:ext>
              </a:extLst>
            </p:cNvPr>
            <p:cNvSpPr/>
            <p:nvPr/>
          </p:nvSpPr>
          <p:spPr>
            <a:xfrm>
              <a:off x="5466250"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5722702" y="2111623"/>
              <a:ext cx="2658252"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Betty Oliver</a:t>
              </a:r>
            </a:p>
            <a:p>
              <a:r>
                <a:rPr lang="en-US" sz="3547" b="1" dirty="0">
                  <a:solidFill>
                    <a:schemeClr val="bg1"/>
                  </a:solidFill>
                </a:rPr>
                <a:t>	</a:t>
              </a:r>
              <a:r>
                <a:rPr lang="en-US" sz="2956" b="1" dirty="0">
                  <a:solidFill>
                    <a:schemeClr val="bg1"/>
                  </a:solidFill>
                </a:rPr>
                <a:t>ITD &amp; Energy, Nashville, TN</a:t>
              </a:r>
              <a:endParaRPr lang="en-US" sz="3547" b="1" dirty="0">
                <a:solidFill>
                  <a:schemeClr val="bg1"/>
                </a:solidFill>
              </a:endParaRPr>
            </a:p>
            <a:p>
              <a:r>
                <a:rPr lang="en-US" sz="3547" dirty="0">
                  <a:solidFill>
                    <a:schemeClr val="bg1"/>
                  </a:solidFill>
                </a:rPr>
                <a:t>	</a:t>
              </a:r>
            </a:p>
          </p:txBody>
        </p:sp>
        <p:sp>
          <p:nvSpPr>
            <p:cNvPr id="132" name="Oval 131">
              <a:extLst>
                <a:ext uri="{FF2B5EF4-FFF2-40B4-BE49-F238E27FC236}">
                  <a16:creationId xmlns:a16="http://schemas.microsoft.com/office/drawing/2014/main" id="{D1BA546D-1E15-4209-8F30-541F817ACAFE}"/>
                </a:ext>
              </a:extLst>
            </p:cNvPr>
            <p:cNvSpPr/>
            <p:nvPr/>
          </p:nvSpPr>
          <p:spPr>
            <a:xfrm>
              <a:off x="5464285"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1010396" y="1116041"/>
              <a:ext cx="2465005"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Retail,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751978"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1008431" y="2097338"/>
              <a:ext cx="2466971"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Partner Projects,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750013"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5224055" y="1444095"/>
              <a:ext cx="232174" cy="26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5235212" y="2476884"/>
              <a:ext cx="232174" cy="26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10410" y="9473612"/>
            <a:ext cx="1128029" cy="1410033"/>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62957" y="6199842"/>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78512" y="6241572"/>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41C69009-A38D-464C-9761-981533C28063}"/>
              </a:ext>
            </a:extLst>
          </p:cNvPr>
          <p:cNvPicPr>
            <a:picLocks noChangeAspect="1"/>
          </p:cNvPicPr>
          <p:nvPr/>
        </p:nvPicPr>
        <p:blipFill rotWithShape="1">
          <a:blip r:embed="rId6"/>
          <a:srcRect l="4288" t="1722"/>
          <a:stretch/>
        </p:blipFill>
        <p:spPr>
          <a:xfrm>
            <a:off x="19105069" y="9239185"/>
            <a:ext cx="2105216" cy="213835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06979" y="3212352"/>
            <a:ext cx="2131771" cy="2146391"/>
          </a:xfrm>
          <a:prstGeom prst="ellipse">
            <a:avLst/>
          </a:prstGeom>
        </p:spPr>
      </p:pic>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err="1">
                  <a:solidFill>
                    <a:schemeClr val="bg1"/>
                  </a:solidFill>
                </a:rPr>
                <a:t>Prj</a:t>
              </a:r>
              <a:r>
                <a:rPr lang="en-US" sz="2960" b="1" dirty="0">
                  <a:solidFill>
                    <a:schemeClr val="bg1"/>
                  </a:solidFill>
                </a:rPr>
                <a:t> Manager,  MTY ME</a:t>
              </a:r>
            </a:p>
            <a:p>
              <a:r>
                <a:rPr lang="en-US" sz="4000" dirty="0">
                  <a:solidFill>
                    <a:schemeClr val="bg1"/>
                  </a:solidFill>
                </a:rPr>
                <a:t>	</a:t>
              </a:r>
              <a:r>
                <a:rPr lang="en-US" sz="2960" dirty="0">
                  <a:solidFill>
                    <a:schemeClr val="bg1"/>
                  </a:solidFill>
                </a:rPr>
                <a:t>QVE, </a:t>
              </a:r>
              <a:r>
                <a:rPr lang="en-US" sz="2960" dirty="0" err="1">
                  <a:solidFill>
                    <a:schemeClr val="bg1"/>
                  </a:solidFill>
                </a:rPr>
                <a:t>CoS</a:t>
              </a:r>
              <a:r>
                <a:rPr lang="en-US" sz="2960" dirty="0">
                  <a:solidFill>
                    <a:schemeClr val="bg1"/>
                  </a:solidFill>
                </a:rPr>
                <a:t>,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24669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bg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bg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bg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bg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401DBA4-D249-4F70-9974-5E8F6CF151F5}"/>
              </a:ext>
            </a:extLst>
          </p:cNvPr>
          <p:cNvSpPr txBox="1"/>
          <p:nvPr/>
        </p:nvSpPr>
        <p:spPr>
          <a:xfrm>
            <a:off x="4437958" y="11748518"/>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Manuel Iubeni Guerra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5A1BB52B-A9FF-4343-86F2-FB26A48CAA66}"/>
              </a:ext>
            </a:extLst>
          </p:cNvPr>
          <p:cNvPicPr>
            <a:picLocks noChangeAspect="1"/>
          </p:cNvPicPr>
          <p:nvPr/>
        </p:nvPicPr>
        <p:blipFill>
          <a:blip r:embed="rId7"/>
          <a:stretch>
            <a:fillRect/>
          </a:stretch>
        </p:blipFill>
        <p:spPr>
          <a:xfrm>
            <a:off x="3633863" y="11653547"/>
            <a:ext cx="2124507" cy="20729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8"/>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9"/>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10"/>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9A4FFBD3-19AC-4980-9B15-441756713323}"/>
              </a:ext>
            </a:extLst>
          </p:cNvPr>
          <p:cNvGrpSpPr/>
          <p:nvPr/>
        </p:nvGrpSpPr>
        <p:grpSpPr>
          <a:xfrm>
            <a:off x="3058617" y="1398308"/>
            <a:ext cx="26323135" cy="9768526"/>
            <a:chOff x="208051" y="56203"/>
            <a:chExt cx="8906324" cy="3305140"/>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32489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Manuel Solis</a:t>
              </a:r>
            </a:p>
            <a:p>
              <a:r>
                <a:rPr lang="en-US" sz="3547" b="1" dirty="0">
                  <a:solidFill>
                    <a:schemeClr val="bg1"/>
                  </a:solidFill>
                </a:rPr>
                <a:t>	</a:t>
              </a:r>
              <a:r>
                <a:rPr lang="en-US" sz="2956" b="1" dirty="0">
                  <a:solidFill>
                    <a:schemeClr val="bg1"/>
                  </a:solidFill>
                </a:rPr>
                <a:t>PIIT CoS Engr Mgr, </a:t>
              </a:r>
              <a:r>
                <a:rPr lang="en-US" sz="2364" b="1" dirty="0">
                  <a:solidFill>
                    <a:schemeClr val="bg1"/>
                  </a:solidFill>
                </a:rPr>
                <a:t>MTY, MEX</a:t>
              </a:r>
              <a:endParaRPr lang="en-US" sz="2956" b="1" dirty="0">
                <a:solidFill>
                  <a:schemeClr val="bg1"/>
                </a:solidFill>
              </a:endParaRPr>
            </a:p>
            <a:p>
              <a:r>
                <a:rPr lang="en-US" sz="3547" dirty="0">
                  <a:solidFill>
                    <a:schemeClr val="bg1"/>
                  </a:solidFill>
                </a:rPr>
                <a:t>	Prj Mgr, CoS &amp; SBO</a:t>
              </a:r>
              <a:endParaRPr lang="en-US" sz="2956" dirty="0">
                <a:solidFill>
                  <a:schemeClr val="bg1"/>
                </a:solidFill>
              </a:endParaRP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29" y="1085516"/>
              <a:ext cx="2422500"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3694" y="1860799"/>
              <a:ext cx="2428560"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Manuel Peinado</a:t>
              </a:r>
            </a:p>
            <a:p>
              <a:r>
                <a:rPr lang="en-US" sz="3547" b="1" dirty="0">
                  <a:solidFill>
                    <a:schemeClr val="bg1"/>
                  </a:solidFill>
                </a:rPr>
                <a:t>	</a:t>
              </a:r>
              <a:r>
                <a:rPr lang="en-US" sz="2956" b="1" dirty="0">
                  <a:solidFill>
                    <a:schemeClr val="bg1"/>
                  </a:solidFill>
                </a:rPr>
                <a:t> Elec-Mech Sr Eng.</a:t>
              </a:r>
              <a:r>
                <a:rPr lang="en-US" sz="2069" b="1" dirty="0">
                  <a:solidFill>
                    <a:schemeClr val="bg1"/>
                  </a:solidFill>
                </a:rPr>
                <a:t>PIIT MTY, MEX </a:t>
              </a:r>
              <a:r>
                <a:rPr lang="en-US" sz="3547" dirty="0">
                  <a:solidFill>
                    <a:schemeClr val="bg1"/>
                  </a:solidFill>
                </a:rPr>
                <a:t>	</a:t>
              </a:r>
              <a:r>
                <a:rPr lang="en-US" sz="2956" dirty="0">
                  <a:solidFill>
                    <a:schemeClr val="bg1"/>
                  </a:solidFill>
                </a:rPr>
                <a:t>CoS &amp; SBO K5/K6</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3550259" y="2854638"/>
              <a:ext cx="2427134" cy="24669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Open Position </a:t>
              </a:r>
              <a:endParaRPr lang="en-US" sz="2956"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13259" y="924339"/>
              <a:ext cx="2672" cy="208416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213259" y="3008504"/>
              <a:ext cx="14528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207516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3088379" y="2999504"/>
              <a:ext cx="17834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468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101377"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96037"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108991"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108991"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83823" y="1071231"/>
              <a:ext cx="2530551"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Marco Rodriguez</a:t>
              </a:r>
            </a:p>
            <a:p>
              <a:r>
                <a:rPr lang="en-US" sz="3547" dirty="0">
                  <a:solidFill>
                    <a:schemeClr val="bg1"/>
                  </a:solidFill>
                </a:rPr>
                <a:t>	</a:t>
              </a:r>
              <a:r>
                <a:rPr lang="en-US" sz="2956" b="1" dirty="0">
                  <a:solidFill>
                    <a:schemeClr val="bg1"/>
                  </a:solidFill>
                </a:rPr>
                <a:t> Elec-Mech Engr, </a:t>
              </a:r>
              <a:r>
                <a:rPr lang="en-US" sz="2069" b="1" dirty="0">
                  <a:solidFill>
                    <a:schemeClr val="bg1"/>
                  </a:solidFill>
                </a:rPr>
                <a:t>PIIT MTY, MEX</a:t>
              </a:r>
              <a:endParaRPr lang="en-US" sz="2956" dirty="0">
                <a:solidFill>
                  <a:schemeClr val="bg1"/>
                </a:solidFill>
              </a:endParaRPr>
            </a:p>
            <a:p>
              <a:r>
                <a:rPr lang="en-US" sz="2956" dirty="0">
                  <a:solidFill>
                    <a:schemeClr val="bg1"/>
                  </a:solidFill>
                </a:rPr>
                <a:t>              CoS &amp; SBO</a:t>
              </a:r>
            </a:p>
          </p:txBody>
        </p:sp>
        <p:sp>
          <p:nvSpPr>
            <p:cNvPr id="129" name="Oval 128">
              <a:extLst>
                <a:ext uri="{FF2B5EF4-FFF2-40B4-BE49-F238E27FC236}">
                  <a16:creationId xmlns:a16="http://schemas.microsoft.com/office/drawing/2014/main" id="{AEF83F7D-1764-4FE5-995B-D3863A76317E}"/>
                </a:ext>
              </a:extLst>
            </p:cNvPr>
            <p:cNvSpPr/>
            <p:nvPr/>
          </p:nvSpPr>
          <p:spPr>
            <a:xfrm>
              <a:off x="6325406" y="105694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79188" y="1846514"/>
              <a:ext cx="253518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Gina Hernandez</a:t>
              </a:r>
            </a:p>
            <a:p>
              <a:r>
                <a:rPr lang="en-US" sz="3547" b="1" dirty="0">
                  <a:solidFill>
                    <a:schemeClr val="bg1"/>
                  </a:solidFill>
                </a:rPr>
                <a:t>	</a:t>
              </a:r>
              <a:r>
                <a:rPr lang="en-US" sz="2956" b="1" dirty="0">
                  <a:solidFill>
                    <a:schemeClr val="bg1"/>
                  </a:solidFill>
                </a:rPr>
                <a:t>Sr. Electronics Design Engr.</a:t>
              </a:r>
              <a:endParaRPr lang="en-US" sz="3251" b="1" dirty="0">
                <a:solidFill>
                  <a:schemeClr val="bg1"/>
                </a:solidFill>
              </a:endParaRPr>
            </a:p>
            <a:p>
              <a:r>
                <a:rPr lang="en-US" sz="3547" dirty="0">
                  <a:solidFill>
                    <a:schemeClr val="bg1"/>
                  </a:solidFill>
                </a:rPr>
                <a:t>	</a:t>
              </a:r>
              <a:r>
                <a:rPr lang="en-US" sz="2069" b="1" dirty="0">
                  <a:solidFill>
                    <a:schemeClr val="bg1"/>
                  </a:solidFill>
                </a:rPr>
                <a:t>PIIT MTY, MEX, </a:t>
              </a:r>
              <a:r>
                <a:rPr lang="en-US" sz="2956" dirty="0">
                  <a:solidFill>
                    <a:schemeClr val="bg1"/>
                  </a:solidFill>
                </a:rPr>
                <a:t>CoS &amp; QVE</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320771" y="183222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4" name="TextBox 133">
              <a:extLst>
                <a:ext uri="{FF2B5EF4-FFF2-40B4-BE49-F238E27FC236}">
                  <a16:creationId xmlns:a16="http://schemas.microsoft.com/office/drawing/2014/main" id="{4D1D73E0-A3F4-4A7A-854E-7B89C58BBBE8}"/>
                </a:ext>
              </a:extLst>
            </p:cNvPr>
            <p:cNvSpPr txBox="1"/>
            <p:nvPr/>
          </p:nvSpPr>
          <p:spPr>
            <a:xfrm>
              <a:off x="6579189" y="2641380"/>
              <a:ext cx="2535186"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35" name="Oval 134">
              <a:extLst>
                <a:ext uri="{FF2B5EF4-FFF2-40B4-BE49-F238E27FC236}">
                  <a16:creationId xmlns:a16="http://schemas.microsoft.com/office/drawing/2014/main" id="{D81E178F-75D7-456F-B353-A2866ADFF894}"/>
                </a:ext>
              </a:extLst>
            </p:cNvPr>
            <p:cNvSpPr/>
            <p:nvPr/>
          </p:nvSpPr>
          <p:spPr>
            <a:xfrm>
              <a:off x="6320771" y="262709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7" y="1099801"/>
              <a:ext cx="2398595"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QVE &amp; Reverse Engineering</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403230"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69" b="1" dirty="0">
                  <a:solidFill>
                    <a:schemeClr val="bg1"/>
                  </a:solidFill>
                </a:rPr>
                <a:t>PIIT MTY,MEX</a:t>
              </a:r>
              <a:endParaRPr lang="en-US" sz="3547" b="1" dirty="0">
                <a:solidFill>
                  <a:schemeClr val="bg1"/>
                </a:solidFill>
              </a:endParaRPr>
            </a:p>
            <a:p>
              <a:r>
                <a:rPr lang="en-US" sz="3547" dirty="0">
                  <a:solidFill>
                    <a:schemeClr val="bg1"/>
                  </a:solidFill>
                </a:rPr>
                <a:t>          </a:t>
              </a:r>
              <a:r>
                <a:rPr lang="en-US" sz="2660" dirty="0">
                  <a:solidFill>
                    <a:schemeClr val="bg1"/>
                  </a:solidFill>
                </a:rPr>
                <a:t>CoS-Lessons Learned, SBO K1/K2</a:t>
              </a:r>
              <a:endParaRPr lang="en-US" sz="2364"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6" name="TextBox 145">
              <a:extLst>
                <a:ext uri="{FF2B5EF4-FFF2-40B4-BE49-F238E27FC236}">
                  <a16:creationId xmlns:a16="http://schemas.microsoft.com/office/drawing/2014/main" id="{BCA9E1DD-4ECF-428B-B606-8F4D687A7FFB}"/>
                </a:ext>
              </a:extLst>
            </p:cNvPr>
            <p:cNvSpPr txBox="1"/>
            <p:nvPr/>
          </p:nvSpPr>
          <p:spPr>
            <a:xfrm>
              <a:off x="612322" y="2669950"/>
              <a:ext cx="2403230"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Garza</a:t>
              </a:r>
            </a:p>
            <a:p>
              <a:r>
                <a:rPr lang="en-US" sz="3547" dirty="0">
                  <a:solidFill>
                    <a:schemeClr val="bg1"/>
                  </a:solidFill>
                </a:rPr>
                <a:t>	</a:t>
              </a:r>
              <a:r>
                <a:rPr lang="en-US" sz="2956" b="1" dirty="0">
                  <a:solidFill>
                    <a:schemeClr val="bg1"/>
                  </a:solidFill>
                </a:rPr>
                <a:t> Elec-Mech Eng. </a:t>
              </a:r>
              <a:r>
                <a:rPr lang="en-US" sz="2069" b="1" dirty="0">
                  <a:solidFill>
                    <a:schemeClr val="bg1"/>
                  </a:solidFill>
                </a:rPr>
                <a:t>PIIT MTY, MEX</a:t>
              </a:r>
              <a:endParaRPr lang="en-US" sz="3547" b="1" dirty="0">
                <a:solidFill>
                  <a:schemeClr val="bg1"/>
                </a:solidFill>
              </a:endParaRPr>
            </a:p>
            <a:p>
              <a:r>
                <a:rPr lang="en-US" sz="3547" dirty="0">
                  <a:solidFill>
                    <a:schemeClr val="bg1"/>
                  </a:solidFill>
                </a:rPr>
                <a:t>	</a:t>
              </a:r>
              <a:r>
                <a:rPr lang="en-US" sz="2956" dirty="0">
                  <a:solidFill>
                    <a:schemeClr val="bg1"/>
                  </a:solidFill>
                </a:rPr>
                <a:t>CoS &amp; SBO P1</a:t>
              </a:r>
              <a:endParaRPr lang="en-US" sz="3547" dirty="0">
                <a:solidFill>
                  <a:schemeClr val="bg1"/>
                </a:solidFill>
              </a:endParaRP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sp>
        <p:nvSpPr>
          <p:cNvPr id="6" name="TextBox 5">
            <a:extLst>
              <a:ext uri="{FF2B5EF4-FFF2-40B4-BE49-F238E27FC236}">
                <a16:creationId xmlns:a16="http://schemas.microsoft.com/office/drawing/2014/main" id="{7AC60D77-5609-4A86-8F49-483E69D0BAF3}"/>
              </a:ext>
            </a:extLst>
          </p:cNvPr>
          <p:cNvSpPr txBox="1"/>
          <p:nvPr/>
        </p:nvSpPr>
        <p:spPr>
          <a:xfrm>
            <a:off x="11280142" y="10975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154521" y="6720420"/>
            <a:ext cx="2115052" cy="205492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31924" t="24901" r="23576" b="27902"/>
          <a:stretch/>
        </p:blipFill>
        <p:spPr bwMode="auto">
          <a:xfrm>
            <a:off x="21100151" y="6659113"/>
            <a:ext cx="2164947" cy="207401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a:blip r:embed="rId5"/>
          <a:stretch>
            <a:fillRect/>
          </a:stretch>
        </p:blipFill>
        <p:spPr>
          <a:xfrm>
            <a:off x="12174776" y="1421288"/>
            <a:ext cx="2170714" cy="216007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6"/>
          <a:stretch>
            <a:fillRect/>
          </a:stretch>
        </p:blipFill>
        <p:spPr>
          <a:xfrm>
            <a:off x="3468449" y="4418023"/>
            <a:ext cx="2151662" cy="209866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0" name="Picture 9">
            <a:extLst>
              <a:ext uri="{FF2B5EF4-FFF2-40B4-BE49-F238E27FC236}">
                <a16:creationId xmlns:a16="http://schemas.microsoft.com/office/drawing/2014/main" id="{1C045873-2EA1-45FE-8CCD-194541C6456B}"/>
              </a:ext>
            </a:extLst>
          </p:cNvPr>
          <p:cNvPicPr>
            <a:picLocks noChangeAspect="1"/>
          </p:cNvPicPr>
          <p:nvPr/>
        </p:nvPicPr>
        <p:blipFill>
          <a:blip r:embed="rId7"/>
          <a:stretch>
            <a:fillRect/>
          </a:stretch>
        </p:blipFill>
        <p:spPr>
          <a:xfrm>
            <a:off x="3514099" y="9081233"/>
            <a:ext cx="2075376" cy="20856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8"/>
          <a:stretch>
            <a:fillRect/>
          </a:stretch>
        </p:blipFill>
        <p:spPr>
          <a:xfrm>
            <a:off x="12157231" y="4398280"/>
            <a:ext cx="2099630" cy="21202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9"/>
          <a:stretch>
            <a:fillRect/>
          </a:stretch>
        </p:blipFill>
        <p:spPr>
          <a:xfrm>
            <a:off x="21140673" y="4356060"/>
            <a:ext cx="2124424" cy="205455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0"/>
          <a:stretch>
            <a:fillRect/>
          </a:stretch>
        </p:blipFill>
        <p:spPr>
          <a:xfrm>
            <a:off x="21100151" y="8947468"/>
            <a:ext cx="2151245" cy="217265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465795" y="6729342"/>
            <a:ext cx="2138194" cy="21381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651073" y="9325429"/>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9" name="Text Placeholder 8">
            <a:extLst>
              <a:ext uri="{FF2B5EF4-FFF2-40B4-BE49-F238E27FC236}">
                <a16:creationId xmlns:a16="http://schemas.microsoft.com/office/drawing/2014/main" id="{B9EA5A82-A3A8-4426-B002-CAB4741A14A4}"/>
              </a:ext>
            </a:extLst>
          </p:cNvPr>
          <p:cNvSpPr>
            <a:spLocks noGrp="1"/>
          </p:cNvSpPr>
          <p:nvPr>
            <p:ph type="body" sz="quarter" idx="32"/>
          </p:nvPr>
        </p:nvSpPr>
        <p:spPr>
          <a:xfrm>
            <a:off x="10612976" y="627639"/>
            <a:ext cx="10168595" cy="1546449"/>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Projects Engineers</a:t>
            </a:r>
            <a:endParaRPr lang="en-US"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4801D888-A8FD-4DB0-B16D-122F8B2D2093}"/>
              </a:ext>
            </a:extLst>
          </p:cNvPr>
          <p:cNvGrpSpPr/>
          <p:nvPr/>
        </p:nvGrpSpPr>
        <p:grpSpPr>
          <a:xfrm>
            <a:off x="2897684" y="2703609"/>
            <a:ext cx="25675077" cy="10392942"/>
            <a:chOff x="202173" y="-33904"/>
            <a:chExt cx="8687056" cy="3395247"/>
          </a:xfrm>
        </p:grpSpPr>
        <p:sp>
          <p:nvSpPr>
            <p:cNvPr id="2" name="TextBox 1">
              <a:extLst>
                <a:ext uri="{FF2B5EF4-FFF2-40B4-BE49-F238E27FC236}">
                  <a16:creationId xmlns:a16="http://schemas.microsoft.com/office/drawing/2014/main" id="{2823A24A-7448-4DBD-8983-EA71ED990F1C}"/>
                </a:ext>
              </a:extLst>
            </p:cNvPr>
            <p:cNvSpPr txBox="1"/>
            <p:nvPr/>
          </p:nvSpPr>
          <p:spPr>
            <a:xfrm>
              <a:off x="3540350" y="-33904"/>
              <a:ext cx="2413821" cy="7137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 </a:t>
              </a:r>
            </a:p>
            <a:p>
              <a:r>
                <a:rPr lang="en-US" sz="3547" b="1" dirty="0">
                  <a:solidFill>
                    <a:schemeClr val="bg1"/>
                  </a:solidFill>
                </a:rPr>
                <a:t>	</a:t>
              </a:r>
              <a:r>
                <a:rPr lang="en-US" sz="2956" b="1" dirty="0">
                  <a:solidFill>
                    <a:schemeClr val="bg1"/>
                  </a:solidFill>
                </a:rPr>
                <a:t>PIIT QVE Engr Mgr, </a:t>
              </a:r>
              <a:r>
                <a:rPr lang="en-US" sz="1773" b="1" dirty="0">
                  <a:solidFill>
                    <a:schemeClr val="bg1"/>
                  </a:solidFill>
                </a:rPr>
                <a:t>MTY MEX</a:t>
              </a:r>
            </a:p>
            <a:p>
              <a:r>
                <a:rPr lang="es-MX" sz="2956" dirty="0">
                  <a:solidFill>
                    <a:schemeClr val="bg1"/>
                  </a:solidFill>
                </a:rPr>
                <a:t>             QVE/CoS/Design/Reverse Eng/</a:t>
              </a:r>
            </a:p>
            <a:p>
              <a:r>
                <a:rPr lang="es-MX" sz="2956" dirty="0">
                  <a:solidFill>
                    <a:schemeClr val="bg1"/>
                  </a:solidFill>
                </a:rPr>
                <a:t>	Materials Eng</a:t>
              </a:r>
              <a:endParaRPr lang="en-US" sz="2956" dirty="0">
                <a:solidFill>
                  <a:schemeClr val="bg1"/>
                </a:solidFill>
              </a:endParaRPr>
            </a:p>
          </p:txBody>
        </p:sp>
        <p:sp>
          <p:nvSpPr>
            <p:cNvPr id="8" name="Oval 7">
              <a:extLst>
                <a:ext uri="{FF2B5EF4-FFF2-40B4-BE49-F238E27FC236}">
                  <a16:creationId xmlns:a16="http://schemas.microsoft.com/office/drawing/2014/main" id="{0D52B3F0-90AB-44BE-BA01-D7961050BCD0}"/>
                </a:ext>
              </a:extLst>
            </p:cNvPr>
            <p:cNvSpPr/>
            <p:nvPr/>
          </p:nvSpPr>
          <p:spPr>
            <a:xfrm>
              <a:off x="3211456" y="-26408"/>
              <a:ext cx="832647" cy="78249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486446" y="1900904"/>
              <a:ext cx="2422500" cy="5651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Mayra Munoz</a:t>
              </a:r>
            </a:p>
            <a:p>
              <a:r>
                <a:rPr lang="en-US" sz="3547" dirty="0">
                  <a:solidFill>
                    <a:schemeClr val="bg1"/>
                  </a:solidFill>
                </a:rPr>
                <a:t>	</a:t>
              </a:r>
              <a:r>
                <a:rPr lang="en-US" sz="2364" b="1" dirty="0">
                  <a:solidFill>
                    <a:schemeClr val="bg1"/>
                  </a:solidFill>
                </a:rPr>
                <a:t>   </a:t>
              </a:r>
              <a:r>
                <a:rPr lang="en-US" sz="2660" b="1" dirty="0">
                  <a:solidFill>
                    <a:schemeClr val="bg1"/>
                  </a:solidFill>
                </a:rPr>
                <a:t>Elec- Mech Engr</a:t>
              </a:r>
              <a:r>
                <a:rPr lang="en-US" sz="2364" b="1" dirty="0">
                  <a:solidFill>
                    <a:schemeClr val="bg1"/>
                  </a:solidFill>
                </a:rPr>
                <a:t>, </a:t>
              </a:r>
              <a:r>
                <a:rPr lang="en-US" sz="1773" b="1" dirty="0">
                  <a:solidFill>
                    <a:schemeClr val="bg1"/>
                  </a:solidFill>
                </a:rPr>
                <a:t>PIIT MTY MEX</a:t>
              </a:r>
            </a:p>
            <a:p>
              <a:r>
                <a:rPr lang="en-US" sz="2956" dirty="0">
                  <a:solidFill>
                    <a:schemeClr val="bg1"/>
                  </a:solidFill>
                </a:rPr>
                <a:t>	   </a:t>
              </a:r>
              <a:r>
                <a:rPr lang="en-US" sz="2364" dirty="0">
                  <a:solidFill>
                    <a:schemeClr val="bg1"/>
                  </a:solidFill>
                </a:rPr>
                <a:t>Materials/QVE-COS</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6889" y="1212238"/>
              <a:ext cx="381664" cy="477079"/>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3533694" y="1860799"/>
              <a:ext cx="2427135"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44" name="Oval 43">
              <a:extLst>
                <a:ext uri="{FF2B5EF4-FFF2-40B4-BE49-F238E27FC236}">
                  <a16:creationId xmlns:a16="http://schemas.microsoft.com/office/drawing/2014/main" id="{A2F99329-BDCB-4C48-8C84-D04EEE1D168A}"/>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2254" y="1987521"/>
              <a:ext cx="381664" cy="477079"/>
            </a:xfrm>
            <a:prstGeom prst="rect">
              <a:avLst/>
            </a:prstGeom>
          </p:spPr>
        </p:pic>
        <p:sp>
          <p:nvSpPr>
            <p:cNvPr id="46" name="TextBox 45">
              <a:extLst>
                <a:ext uri="{FF2B5EF4-FFF2-40B4-BE49-F238E27FC236}">
                  <a16:creationId xmlns:a16="http://schemas.microsoft.com/office/drawing/2014/main" id="{E2C756AD-7100-45F7-B86F-36E280E61FAC}"/>
                </a:ext>
              </a:extLst>
            </p:cNvPr>
            <p:cNvSpPr txBox="1"/>
            <p:nvPr/>
          </p:nvSpPr>
          <p:spPr>
            <a:xfrm>
              <a:off x="3533695" y="2655665"/>
              <a:ext cx="2427134"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Anahi Contreras</a:t>
              </a:r>
            </a:p>
            <a:p>
              <a:r>
                <a:rPr lang="en-US" sz="3547" dirty="0">
                  <a:solidFill>
                    <a:schemeClr val="bg1"/>
                  </a:solidFill>
                </a:rPr>
                <a:t>	</a:t>
              </a:r>
              <a:r>
                <a:rPr lang="en-US" sz="2956" b="1" dirty="0">
                  <a:solidFill>
                    <a:schemeClr val="bg1"/>
                  </a:solidFill>
                </a:rPr>
                <a:t>Elec-Mech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3D/Geomagic/Labels</a:t>
              </a:r>
            </a:p>
          </p:txBody>
        </p:sp>
        <p:sp>
          <p:nvSpPr>
            <p:cNvPr id="47" name="Oval 46">
              <a:extLst>
                <a:ext uri="{FF2B5EF4-FFF2-40B4-BE49-F238E27FC236}">
                  <a16:creationId xmlns:a16="http://schemas.microsoft.com/office/drawing/2014/main" id="{10372DF9-954B-455C-9FD9-D149F75D4B5D}"/>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2254" y="2782387"/>
              <a:ext cx="381664" cy="477079"/>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02173" y="924339"/>
              <a:ext cx="13757" cy="208416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213259" y="3008504"/>
              <a:ext cx="14528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207389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3088379" y="2999504"/>
              <a:ext cx="17834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47703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6104816" y="924339"/>
              <a:ext cx="0" cy="127501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104816" y="1426744"/>
              <a:ext cx="140567"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117768" y="2202875"/>
              <a:ext cx="140569"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379614" cy="5651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Karen Puente</a:t>
              </a:r>
            </a:p>
            <a:p>
              <a:r>
                <a:rPr lang="en-US" sz="3547" dirty="0">
                  <a:solidFill>
                    <a:schemeClr val="bg1"/>
                  </a:solidFill>
                </a:rPr>
                <a:t>	</a:t>
              </a:r>
              <a:r>
                <a:rPr lang="en-US" sz="2956" b="1" dirty="0">
                  <a:solidFill>
                    <a:schemeClr val="bg1"/>
                  </a:solidFill>
                </a:rPr>
                <a:t>Designer, </a:t>
              </a:r>
              <a:r>
                <a:rPr lang="en-US" sz="1773" b="1" dirty="0">
                  <a:solidFill>
                    <a:schemeClr val="bg1"/>
                  </a:solidFill>
                </a:rPr>
                <a:t>PIIT MTY MEX</a:t>
              </a:r>
            </a:p>
            <a:p>
              <a:r>
                <a:rPr lang="en-US" sz="2956" dirty="0">
                  <a:solidFill>
                    <a:schemeClr val="bg1"/>
                  </a:solidFill>
                </a:rPr>
                <a:t>	</a:t>
              </a:r>
              <a:r>
                <a:rPr lang="en-US" sz="2364" dirty="0">
                  <a:solidFill>
                    <a:schemeClr val="bg1"/>
                  </a:solidFill>
                </a:rPr>
                <a:t>Rev Eng / Design 2D 3D</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8" y="1860799"/>
              <a:ext cx="2384251"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Hector Corpus</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 </a:t>
              </a:r>
            </a:p>
            <a:p>
              <a:r>
                <a:rPr lang="en-US" sz="3547" dirty="0">
                  <a:solidFill>
                    <a:schemeClr val="bg1"/>
                  </a:solidFill>
                </a:rPr>
                <a:t>	</a:t>
              </a:r>
              <a:r>
                <a:rPr lang="en-US" sz="2364" dirty="0">
                  <a:solidFill>
                    <a:schemeClr val="bg1"/>
                  </a:solidFill>
                </a:rPr>
                <a:t>Design 2D 3D / Geomagic ctrl</a:t>
              </a: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651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Sauceda</a:t>
              </a:r>
            </a:p>
            <a:p>
              <a:r>
                <a:rPr lang="en-US" sz="3547" dirty="0">
                  <a:solidFill>
                    <a:schemeClr val="bg1"/>
                  </a:solidFill>
                </a:rPr>
                <a:t>	</a:t>
              </a:r>
              <a:r>
                <a:rPr lang="en-US" sz="2364" b="1" dirty="0">
                  <a:solidFill>
                    <a:schemeClr val="bg1"/>
                  </a:solidFill>
                </a:rPr>
                <a:t> </a:t>
              </a:r>
              <a:r>
                <a:rPr lang="en-US" sz="2660" b="1" dirty="0">
                  <a:solidFill>
                    <a:schemeClr val="bg1"/>
                  </a:solidFill>
                </a:rPr>
                <a:t>Elec- Mech Engr</a:t>
              </a:r>
              <a:r>
                <a:rPr lang="en-US" sz="2364" b="1" dirty="0">
                  <a:solidFill>
                    <a:schemeClr val="bg1"/>
                  </a:solidFill>
                </a:rPr>
                <a:t>, </a:t>
              </a:r>
              <a:r>
                <a:rPr lang="en-US" sz="1773" b="1" dirty="0">
                  <a:solidFill>
                    <a:schemeClr val="bg1"/>
                  </a:solidFill>
                </a:rPr>
                <a:t>PIIT MTY MEX</a:t>
              </a:r>
            </a:p>
            <a:p>
              <a:r>
                <a:rPr lang="en-US" sz="2956" dirty="0">
                  <a:solidFill>
                    <a:schemeClr val="bg1"/>
                  </a:solidFill>
                </a:rPr>
                <a:t>	</a:t>
              </a:r>
              <a:r>
                <a:rPr lang="en-US" sz="2364" dirty="0">
                  <a:solidFill>
                    <a:schemeClr val="bg1"/>
                  </a:solidFill>
                </a:rPr>
                <a:t>Plastics/QVE -COS</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3693326" y="1077167"/>
              <a:ext cx="2267559"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612323" y="2669950"/>
              <a:ext cx="2267558"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796672"/>
              <a:ext cx="381664" cy="477079"/>
            </a:xfrm>
            <a:prstGeom prst="rect">
              <a:avLst/>
            </a:prstGeom>
          </p:spPr>
        </p:pic>
      </p:grpSp>
      <p:pic>
        <p:nvPicPr>
          <p:cNvPr id="7" name="Picture 6">
            <a:extLst>
              <a:ext uri="{FF2B5EF4-FFF2-40B4-BE49-F238E27FC236}">
                <a16:creationId xmlns:a16="http://schemas.microsoft.com/office/drawing/2014/main" id="{A749B879-CD69-43BF-8C40-DB35526C5554}"/>
              </a:ext>
            </a:extLst>
          </p:cNvPr>
          <p:cNvPicPr>
            <a:picLocks noChangeAspect="1"/>
          </p:cNvPicPr>
          <p:nvPr/>
        </p:nvPicPr>
        <p:blipFill>
          <a:blip r:embed="rId4"/>
          <a:stretch>
            <a:fillRect/>
          </a:stretch>
        </p:blipFill>
        <p:spPr>
          <a:xfrm>
            <a:off x="11828946" y="2709897"/>
            <a:ext cx="2386614" cy="238661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0" name="Picture 9">
            <a:extLst>
              <a:ext uri="{FF2B5EF4-FFF2-40B4-BE49-F238E27FC236}">
                <a16:creationId xmlns:a16="http://schemas.microsoft.com/office/drawing/2014/main" id="{3B5243E7-8BC5-4B57-AE10-ADD1FCE6A721}"/>
              </a:ext>
            </a:extLst>
          </p:cNvPr>
          <p:cNvPicPr>
            <a:picLocks noChangeAspect="1"/>
          </p:cNvPicPr>
          <p:nvPr/>
        </p:nvPicPr>
        <p:blipFill>
          <a:blip r:embed="rId5"/>
          <a:stretch>
            <a:fillRect/>
          </a:stretch>
        </p:blipFill>
        <p:spPr>
          <a:xfrm>
            <a:off x="3361615" y="6151338"/>
            <a:ext cx="2131488" cy="2152697"/>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EB2C1E89-9752-4507-8DE5-B23D1183C9D8}"/>
              </a:ext>
            </a:extLst>
          </p:cNvPr>
          <p:cNvPicPr>
            <a:picLocks noChangeAspect="1"/>
          </p:cNvPicPr>
          <p:nvPr/>
        </p:nvPicPr>
        <p:blipFill>
          <a:blip r:embed="rId6"/>
          <a:stretch>
            <a:fillRect/>
          </a:stretch>
        </p:blipFill>
        <p:spPr>
          <a:xfrm>
            <a:off x="3325910" y="8489440"/>
            <a:ext cx="2202897" cy="224695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3BE583F0-B9B5-4EA2-9E96-C976D7C77F46}"/>
              </a:ext>
            </a:extLst>
          </p:cNvPr>
          <p:cNvPicPr>
            <a:picLocks noChangeAspect="1"/>
          </p:cNvPicPr>
          <p:nvPr/>
        </p:nvPicPr>
        <p:blipFill>
          <a:blip r:embed="rId7"/>
          <a:stretch>
            <a:fillRect/>
          </a:stretch>
        </p:blipFill>
        <p:spPr>
          <a:xfrm>
            <a:off x="3368382" y="10958851"/>
            <a:ext cx="2085307" cy="21377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2140A66B-BFD5-4EC1-936F-A29B1EF8CD24}"/>
              </a:ext>
            </a:extLst>
          </p:cNvPr>
          <p:cNvPicPr>
            <a:picLocks noChangeAspect="1"/>
          </p:cNvPicPr>
          <p:nvPr/>
        </p:nvPicPr>
        <p:blipFill>
          <a:blip r:embed="rId8"/>
          <a:stretch>
            <a:fillRect/>
          </a:stretch>
        </p:blipFill>
        <p:spPr>
          <a:xfrm>
            <a:off x="12027252" y="6108995"/>
            <a:ext cx="2148308" cy="2137564"/>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B45FD716-DF16-49E5-8489-ACCD5186DEE1}"/>
              </a:ext>
            </a:extLst>
          </p:cNvPr>
          <p:cNvPicPr>
            <a:picLocks noChangeAspect="1"/>
          </p:cNvPicPr>
          <p:nvPr/>
        </p:nvPicPr>
        <p:blipFill>
          <a:blip r:embed="rId9"/>
          <a:stretch>
            <a:fillRect/>
          </a:stretch>
        </p:blipFill>
        <p:spPr>
          <a:xfrm>
            <a:off x="11986213" y="8463239"/>
            <a:ext cx="2189346" cy="2178345"/>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DA09E752-E394-466C-982D-4DAD8D12F5C3}"/>
              </a:ext>
            </a:extLst>
          </p:cNvPr>
          <p:cNvPicPr>
            <a:picLocks noChangeAspect="1"/>
          </p:cNvPicPr>
          <p:nvPr/>
        </p:nvPicPr>
        <p:blipFill>
          <a:blip r:embed="rId10"/>
          <a:stretch>
            <a:fillRect/>
          </a:stretch>
        </p:blipFill>
        <p:spPr>
          <a:xfrm>
            <a:off x="20781571" y="6130184"/>
            <a:ext cx="2133686" cy="2102000"/>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a:extLst>
              <a:ext uri="{FF2B5EF4-FFF2-40B4-BE49-F238E27FC236}">
                <a16:creationId xmlns:a16="http://schemas.microsoft.com/office/drawing/2014/main" id="{AAC505D9-916F-4117-ACD3-47AEDB4E15EC}"/>
              </a:ext>
            </a:extLst>
          </p:cNvPr>
          <p:cNvPicPr>
            <a:picLocks noChangeAspect="1"/>
          </p:cNvPicPr>
          <p:nvPr/>
        </p:nvPicPr>
        <p:blipFill>
          <a:blip r:embed="rId11"/>
          <a:stretch>
            <a:fillRect/>
          </a:stretch>
        </p:blipFill>
        <p:spPr>
          <a:xfrm>
            <a:off x="20765039" y="8488159"/>
            <a:ext cx="2109389" cy="219047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55" name="Picture 54">
            <a:extLst>
              <a:ext uri="{FF2B5EF4-FFF2-40B4-BE49-F238E27FC236}">
                <a16:creationId xmlns:a16="http://schemas.microsoft.com/office/drawing/2014/main" id="{63A5F529-B3CF-4536-A5B3-0B28F4346BA1}"/>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1936606" y="10901891"/>
            <a:ext cx="2172556" cy="21725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618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5" name="TextBox 4">
            <a:extLst>
              <a:ext uri="{FF2B5EF4-FFF2-40B4-BE49-F238E27FC236}">
                <a16:creationId xmlns:a16="http://schemas.microsoft.com/office/drawing/2014/main" id="{E37E118B-CCBD-45BA-866F-332E2B341596}"/>
              </a:ext>
            </a:extLst>
          </p:cNvPr>
          <p:cNvSpPr txBox="1"/>
          <p:nvPr/>
        </p:nvSpPr>
        <p:spPr>
          <a:xfrm>
            <a:off x="8930454" y="921897"/>
            <a:ext cx="15276749"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8276" dirty="0"/>
              <a:t>Idea Generation &amp; Evolution</a:t>
            </a:r>
          </a:p>
        </p:txBody>
      </p:sp>
      <p:grpSp>
        <p:nvGrpSpPr>
          <p:cNvPr id="6" name="Group 5">
            <a:extLst>
              <a:ext uri="{FF2B5EF4-FFF2-40B4-BE49-F238E27FC236}">
                <a16:creationId xmlns:a16="http://schemas.microsoft.com/office/drawing/2014/main" id="{4AAFA6AA-1CB6-4CEB-94C9-145FD26FB36F}"/>
              </a:ext>
            </a:extLst>
          </p:cNvPr>
          <p:cNvGrpSpPr/>
          <p:nvPr/>
        </p:nvGrpSpPr>
        <p:grpSpPr>
          <a:xfrm>
            <a:off x="3380867" y="3424354"/>
            <a:ext cx="25367557" cy="8299578"/>
            <a:chOff x="252413" y="687728"/>
            <a:chExt cx="8583008" cy="2808128"/>
          </a:xfrm>
        </p:grpSpPr>
        <p:sp>
          <p:nvSpPr>
            <p:cNvPr id="2" name="TextBox 1">
              <a:extLst>
                <a:ext uri="{FF2B5EF4-FFF2-40B4-BE49-F238E27FC236}">
                  <a16:creationId xmlns:a16="http://schemas.microsoft.com/office/drawing/2014/main" id="{2823A24A-7448-4DBD-8983-EA71ED990F1C}"/>
                </a:ext>
              </a:extLst>
            </p:cNvPr>
            <p:cNvSpPr txBox="1"/>
            <p:nvPr/>
          </p:nvSpPr>
          <p:spPr>
            <a:xfrm>
              <a:off x="3536161" y="709294"/>
              <a:ext cx="264597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Prj Specialist Manager, MTY MX</a:t>
              </a:r>
            </a:p>
            <a:p>
              <a:r>
                <a:rPr lang="en-US" sz="3547" dirty="0">
                  <a:solidFill>
                    <a:schemeClr val="bg1"/>
                  </a:solidFill>
                </a:rPr>
                <a:t>	</a:t>
              </a:r>
              <a:r>
                <a:rPr lang="en-US" sz="2364" dirty="0">
                  <a:solidFill>
                    <a:schemeClr val="bg1"/>
                  </a:solidFill>
                </a:rPr>
                <a:t>Pipeline Generation and PES Auditor</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72142" y="14739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73826" y="1610138"/>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82692" y="1771316"/>
              <a:ext cx="2281444" cy="55447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Alma Dulce Gomez</a:t>
              </a:r>
            </a:p>
            <a:p>
              <a:r>
                <a:rPr lang="en-US" sz="3547" dirty="0">
                  <a:solidFill>
                    <a:schemeClr val="bg1"/>
                  </a:solidFill>
                </a:rPr>
                <a:t>	</a:t>
              </a:r>
              <a:r>
                <a:rPr lang="en-US" sz="2956" b="1" dirty="0">
                  <a:solidFill>
                    <a:schemeClr val="bg1"/>
                  </a:solidFill>
                </a:rPr>
                <a:t>Prj Specialist MTY, MEX </a:t>
              </a:r>
              <a:r>
                <a:rPr lang="en-US" sz="2956" dirty="0">
                  <a:solidFill>
                    <a:schemeClr val="bg1"/>
                  </a:solidFill>
                </a:rPr>
                <a:t>	</a:t>
              </a:r>
              <a:r>
                <a:rPr lang="en-US" sz="2364" dirty="0">
                  <a:solidFill>
                    <a:schemeClr val="bg1"/>
                  </a:solidFill>
                </a:rPr>
                <a:t> Idea Evolution (PP and Energy)</a:t>
              </a:r>
              <a:endParaRPr lang="en-US" sz="2956" dirty="0">
                <a:solidFill>
                  <a:schemeClr val="bg1"/>
                </a:solidFill>
              </a:endParaRPr>
            </a:p>
          </p:txBody>
        </p:sp>
        <p:sp>
          <p:nvSpPr>
            <p:cNvPr id="41" name="Oval 40">
              <a:extLst>
                <a:ext uri="{FF2B5EF4-FFF2-40B4-BE49-F238E27FC236}">
                  <a16:creationId xmlns:a16="http://schemas.microsoft.com/office/drawing/2014/main" id="{7FBF7A1E-A513-49B8-BC09-6F3574A1BB73}"/>
                </a:ext>
              </a:extLst>
            </p:cNvPr>
            <p:cNvSpPr/>
            <p:nvPr/>
          </p:nvSpPr>
          <p:spPr>
            <a:xfrm>
              <a:off x="3324273" y="17570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91251" y="1898038"/>
              <a:ext cx="381664" cy="477079"/>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3580726" y="2783138"/>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Adriana Geniz</a:t>
              </a:r>
            </a:p>
            <a:p>
              <a:r>
                <a:rPr lang="en-US" sz="3547" b="1" dirty="0">
                  <a:solidFill>
                    <a:schemeClr val="bg1"/>
                  </a:solidFill>
                </a:rPr>
                <a:t>	</a:t>
              </a:r>
              <a:r>
                <a:rPr lang="en-US" sz="2956" b="1" dirty="0">
                  <a:solidFill>
                    <a:schemeClr val="bg1"/>
                  </a:solidFill>
                </a:rPr>
                <a:t>Prj Specialist MTY, MEX</a:t>
              </a:r>
              <a:endParaRPr lang="en-US" sz="3547" b="1" dirty="0">
                <a:solidFill>
                  <a:schemeClr val="bg1"/>
                </a:solidFill>
              </a:endParaRPr>
            </a:p>
            <a:p>
              <a:r>
                <a:rPr lang="en-US" sz="3547" dirty="0">
                  <a:solidFill>
                    <a:schemeClr val="bg1"/>
                  </a:solidFill>
                </a:rPr>
                <a:t>	</a:t>
              </a:r>
              <a:r>
                <a:rPr lang="en-US" sz="2069" dirty="0">
                  <a:solidFill>
                    <a:schemeClr val="bg1"/>
                  </a:solidFill>
                </a:rPr>
                <a:t>Idea Evolution (Industry &amp; Ecobuildings)</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322308" y="27688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89286" y="2909860"/>
              <a:ext cx="381664" cy="477079"/>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54952" y="1610139"/>
              <a:ext cx="5340" cy="152158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52413" y="20745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60291" y="31242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132741" y="1610139"/>
              <a:ext cx="0"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135411" y="31218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133366" y="21244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72142" y="16101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65011" y="16101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65011" y="21125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80635" y="31252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53977" y="17713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 Casillas</a:t>
              </a:r>
            </a:p>
            <a:p>
              <a:r>
                <a:rPr lang="en-US" sz="3547" dirty="0">
                  <a:solidFill>
                    <a:schemeClr val="bg1"/>
                  </a:solidFill>
                </a:rPr>
                <a:t>	</a:t>
              </a:r>
              <a:r>
                <a:rPr lang="en-US" sz="2956" b="1" dirty="0">
                  <a:solidFill>
                    <a:schemeClr val="bg1"/>
                  </a:solidFill>
                </a:rPr>
                <a:t>Prj Specialist MTY, MEX</a:t>
              </a:r>
            </a:p>
            <a:p>
              <a:r>
                <a:rPr lang="en-US" sz="2956" dirty="0">
                  <a:solidFill>
                    <a:schemeClr val="bg1"/>
                  </a:solidFill>
                </a:rPr>
                <a:t>	</a:t>
              </a:r>
              <a:r>
                <a:rPr lang="en-US" sz="2364" dirty="0">
                  <a:solidFill>
                    <a:schemeClr val="bg1"/>
                  </a:solidFill>
                </a:rPr>
                <a:t> Idea Evolution (ITD and Industry)</a:t>
              </a:r>
              <a:endParaRPr lang="en-US" sz="2956"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6344862" y="171196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52011" y="2783138"/>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Raul Raygoza</a:t>
              </a:r>
            </a:p>
            <a:p>
              <a:r>
                <a:rPr lang="en-US" sz="3547" b="1" dirty="0">
                  <a:solidFill>
                    <a:schemeClr val="bg1"/>
                  </a:solidFill>
                </a:rPr>
                <a:t>	</a:t>
              </a:r>
              <a:r>
                <a:rPr lang="en-US" sz="2956" b="1" dirty="0">
                  <a:solidFill>
                    <a:schemeClr val="bg1"/>
                  </a:solidFill>
                </a:rPr>
                <a:t>Prj Specialist MTY, MEX</a:t>
              </a:r>
              <a:endParaRPr lang="en-US" sz="3547" b="1" dirty="0">
                <a:solidFill>
                  <a:schemeClr val="bg1"/>
                </a:solidFill>
              </a:endParaRPr>
            </a:p>
            <a:p>
              <a:r>
                <a:rPr lang="en-US" sz="3547" dirty="0">
                  <a:solidFill>
                    <a:schemeClr val="bg1"/>
                  </a:solidFill>
                </a:rPr>
                <a:t>	</a:t>
              </a:r>
              <a:r>
                <a:rPr lang="en-US" sz="2364" dirty="0">
                  <a:solidFill>
                    <a:schemeClr val="bg1"/>
                  </a:solidFill>
                </a:rPr>
                <a:t> Idea Evolution (Energy and Retail)</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93593" y="27688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60571" y="2909860"/>
              <a:ext cx="381664" cy="477079"/>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661320" y="17856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Andres Chapa</a:t>
              </a:r>
            </a:p>
            <a:p>
              <a:r>
                <a:rPr lang="en-US" sz="3547" dirty="0">
                  <a:solidFill>
                    <a:schemeClr val="bg1"/>
                  </a:solidFill>
                </a:rPr>
                <a:t>	</a:t>
              </a:r>
              <a:r>
                <a:rPr lang="en-US" sz="2956" b="1" dirty="0">
                  <a:solidFill>
                    <a:schemeClr val="bg1"/>
                  </a:solidFill>
                </a:rPr>
                <a:t>Prj Specialist MTY, MEX </a:t>
              </a:r>
            </a:p>
            <a:p>
              <a:r>
                <a:rPr lang="en-US" sz="2956" dirty="0">
                  <a:solidFill>
                    <a:schemeClr val="bg1"/>
                  </a:solidFill>
                </a:rPr>
                <a:t>	</a:t>
              </a:r>
              <a:r>
                <a:rPr lang="en-US" sz="2364" dirty="0">
                  <a:solidFill>
                    <a:schemeClr val="bg1"/>
                  </a:solidFill>
                </a:rPr>
                <a:t> Idea Evolution (Ecobuilding &amp; PP)</a:t>
              </a:r>
              <a:endParaRPr lang="en-US" sz="2956" dirty="0">
                <a:solidFill>
                  <a:schemeClr val="bg1"/>
                </a:solidFill>
              </a:endParaRPr>
            </a:p>
          </p:txBody>
        </p:sp>
        <p:sp>
          <p:nvSpPr>
            <p:cNvPr id="141" name="Oval 140">
              <a:extLst>
                <a:ext uri="{FF2B5EF4-FFF2-40B4-BE49-F238E27FC236}">
                  <a16:creationId xmlns:a16="http://schemas.microsoft.com/office/drawing/2014/main" id="{222AC7A4-F627-4BF1-A80F-317CFDA6BEB1}"/>
                </a:ext>
              </a:extLst>
            </p:cNvPr>
            <p:cNvSpPr/>
            <p:nvPr/>
          </p:nvSpPr>
          <p:spPr>
            <a:xfrm>
              <a:off x="402901" y="17713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9879" y="19123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59354" y="2797423"/>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Vanessa Lucio</a:t>
              </a:r>
            </a:p>
            <a:p>
              <a:r>
                <a:rPr lang="en-US" sz="3547" b="1" dirty="0">
                  <a:solidFill>
                    <a:schemeClr val="bg1"/>
                  </a:solidFill>
                </a:rPr>
                <a:t>	</a:t>
              </a:r>
              <a:r>
                <a:rPr lang="en-US" sz="2956" b="1" dirty="0">
                  <a:solidFill>
                    <a:schemeClr val="bg1"/>
                  </a:solidFill>
                </a:rPr>
                <a:t>Prj Specialist MTY, MEX</a:t>
              </a:r>
              <a:endParaRPr lang="en-US" sz="3547" b="1" dirty="0">
                <a:solidFill>
                  <a:schemeClr val="bg1"/>
                </a:solidFill>
              </a:endParaRPr>
            </a:p>
            <a:p>
              <a:r>
                <a:rPr lang="en-US" sz="3547" dirty="0">
                  <a:solidFill>
                    <a:schemeClr val="bg1"/>
                  </a:solidFill>
                </a:rPr>
                <a:t>	</a:t>
              </a:r>
              <a:r>
                <a:rPr lang="en-US" sz="2364" dirty="0">
                  <a:solidFill>
                    <a:schemeClr val="bg1"/>
                  </a:solidFill>
                </a:rPr>
                <a:t> Idea Evolution (Retail &amp;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400936" y="27831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7914" y="2924145"/>
              <a:ext cx="381664" cy="477079"/>
            </a:xfrm>
            <a:prstGeom prst="rect">
              <a:avLst/>
            </a:prstGeom>
          </p:spPr>
        </p:pic>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67910" y="16101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48A6F741-8E4F-49EC-B648-FCB3B8A6BC47}"/>
                </a:ext>
              </a:extLst>
            </p:cNvPr>
            <p:cNvPicPr>
              <a:picLocks noChangeAspect="1"/>
            </p:cNvPicPr>
            <p:nvPr/>
          </p:nvPicPr>
          <p:blipFill>
            <a:blip r:embed="rId4"/>
            <a:stretch>
              <a:fillRect/>
            </a:stretch>
          </p:blipFill>
          <p:spPr>
            <a:xfrm>
              <a:off x="400234" y="2785208"/>
              <a:ext cx="710648" cy="710648"/>
            </a:xfrm>
            <a:prstGeom prst="ellipse">
              <a:avLst/>
            </a:prstGeom>
            <a:ln w="12700" cap="rnd">
              <a:solidFill>
                <a:schemeClr val="bg1"/>
              </a:solidFill>
              <a:prstDash val="solid"/>
            </a:ln>
            <a:effectLst/>
          </p:spPr>
        </p:pic>
        <p:pic>
          <p:nvPicPr>
            <p:cNvPr id="14" name="Picture 13">
              <a:extLst>
                <a:ext uri="{FF2B5EF4-FFF2-40B4-BE49-F238E27FC236}">
                  <a16:creationId xmlns:a16="http://schemas.microsoft.com/office/drawing/2014/main" id="{BDCA1F16-F776-46FC-9BA9-DFC7E36A365F}"/>
                </a:ext>
              </a:extLst>
            </p:cNvPr>
            <p:cNvPicPr>
              <a:picLocks noChangeAspect="1"/>
            </p:cNvPicPr>
            <p:nvPr/>
          </p:nvPicPr>
          <p:blipFill>
            <a:blip r:embed="rId5"/>
            <a:stretch>
              <a:fillRect/>
            </a:stretch>
          </p:blipFill>
          <p:spPr>
            <a:xfrm>
              <a:off x="3322111" y="1749025"/>
              <a:ext cx="722149" cy="722149"/>
            </a:xfrm>
            <a:prstGeom prst="ellipse">
              <a:avLst/>
            </a:prstGeom>
            <a:ln w="12700" cap="rnd">
              <a:solidFill>
                <a:schemeClr val="bg1"/>
              </a:solidFill>
              <a:prstDash val="solid"/>
            </a:ln>
            <a:effectLst/>
          </p:spPr>
        </p:pic>
        <p:pic>
          <p:nvPicPr>
            <p:cNvPr id="15" name="Picture 14">
              <a:extLst>
                <a:ext uri="{FF2B5EF4-FFF2-40B4-BE49-F238E27FC236}">
                  <a16:creationId xmlns:a16="http://schemas.microsoft.com/office/drawing/2014/main" id="{C5375AF7-4B3C-4FE0-AAF7-6199385340C1}"/>
                </a:ext>
              </a:extLst>
            </p:cNvPr>
            <p:cNvPicPr>
              <a:picLocks noChangeAspect="1"/>
            </p:cNvPicPr>
            <p:nvPr/>
          </p:nvPicPr>
          <p:blipFill>
            <a:blip r:embed="rId6"/>
            <a:stretch>
              <a:fillRect/>
            </a:stretch>
          </p:blipFill>
          <p:spPr>
            <a:xfrm>
              <a:off x="3324634" y="2761180"/>
              <a:ext cx="715889" cy="714741"/>
            </a:xfrm>
            <a:prstGeom prst="ellipse">
              <a:avLst/>
            </a:prstGeom>
            <a:ln w="12700" cap="rnd">
              <a:solidFill>
                <a:schemeClr val="bg1"/>
              </a:solidFill>
              <a:prstDash val="solid"/>
            </a:ln>
            <a:effectLst/>
          </p:spPr>
        </p:pic>
        <p:pic>
          <p:nvPicPr>
            <p:cNvPr id="49" name="Picture 48">
              <a:extLst>
                <a:ext uri="{FF2B5EF4-FFF2-40B4-BE49-F238E27FC236}">
                  <a16:creationId xmlns:a16="http://schemas.microsoft.com/office/drawing/2014/main" id="{5A89B9E7-37AC-4046-8064-7C63EB350BDC}"/>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24857" r="25036" b="15880"/>
            <a:stretch/>
          </p:blipFill>
          <p:spPr>
            <a:xfrm>
              <a:off x="6344862" y="1716671"/>
              <a:ext cx="718518" cy="700976"/>
            </a:xfrm>
            <a:prstGeom prst="ellipse">
              <a:avLst/>
            </a:prstGeom>
            <a:ln w="12700" cap="rnd">
              <a:solidFill>
                <a:srgbClr val="C8C6BD"/>
              </a:solidFill>
              <a:prstDash val="solid"/>
            </a:ln>
            <a:effectLst/>
          </p:spPr>
        </p:pic>
        <p:pic>
          <p:nvPicPr>
            <p:cNvPr id="50" name="Picture 49">
              <a:extLst>
                <a:ext uri="{FF2B5EF4-FFF2-40B4-BE49-F238E27FC236}">
                  <a16:creationId xmlns:a16="http://schemas.microsoft.com/office/drawing/2014/main" id="{84CCA557-C033-4F86-A31C-F6C5F2347DFB}"/>
                </a:ext>
              </a:extLst>
            </p:cNvPr>
            <p:cNvPicPr>
              <a:picLocks noChangeAspect="1"/>
            </p:cNvPicPr>
            <p:nvPr/>
          </p:nvPicPr>
          <p:blipFill>
            <a:blip r:embed="rId8"/>
            <a:stretch>
              <a:fillRect/>
            </a:stretch>
          </p:blipFill>
          <p:spPr>
            <a:xfrm>
              <a:off x="6312753" y="2783138"/>
              <a:ext cx="696459" cy="677108"/>
            </a:xfrm>
            <a:prstGeom prst="ellipse">
              <a:avLst/>
            </a:prstGeom>
            <a:ln w="12700" cap="rnd">
              <a:solidFill>
                <a:srgbClr val="C8C6BD"/>
              </a:solidFill>
              <a:prstDash val="solid"/>
            </a:ln>
            <a:effectLst/>
          </p:spPr>
        </p:pic>
        <p:sp>
          <p:nvSpPr>
            <p:cNvPr id="8" name="Oval 7">
              <a:extLst>
                <a:ext uri="{FF2B5EF4-FFF2-40B4-BE49-F238E27FC236}">
                  <a16:creationId xmlns:a16="http://schemas.microsoft.com/office/drawing/2014/main" id="{0D52B3F0-90AB-44BE-BA01-D7961050BCD0}"/>
                </a:ext>
              </a:extLst>
            </p:cNvPr>
            <p:cNvSpPr/>
            <p:nvPr/>
          </p:nvSpPr>
          <p:spPr>
            <a:xfrm>
              <a:off x="3336828" y="68772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pic>
        <p:nvPicPr>
          <p:cNvPr id="7" name="Picture 6">
            <a:extLst>
              <a:ext uri="{FF2B5EF4-FFF2-40B4-BE49-F238E27FC236}">
                <a16:creationId xmlns:a16="http://schemas.microsoft.com/office/drawing/2014/main" id="{7E176A80-7D1E-47A6-B478-71511DC26692}"/>
              </a:ext>
            </a:extLst>
          </p:cNvPr>
          <p:cNvPicPr>
            <a:picLocks noChangeAspect="1"/>
          </p:cNvPicPr>
          <p:nvPr/>
        </p:nvPicPr>
        <p:blipFill>
          <a:blip r:embed="rId9"/>
          <a:stretch>
            <a:fillRect/>
          </a:stretch>
        </p:blipFill>
        <p:spPr>
          <a:xfrm>
            <a:off x="12505364" y="341902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26E254F4-49FE-470F-BC50-2B1EDC500BC4}"/>
              </a:ext>
            </a:extLst>
          </p:cNvPr>
          <p:cNvPicPr>
            <a:picLocks noChangeAspect="1"/>
          </p:cNvPicPr>
          <p:nvPr/>
        </p:nvPicPr>
        <p:blipFill rotWithShape="1">
          <a:blip r:embed="rId10"/>
          <a:srcRect l="2842" r="-1"/>
          <a:stretch/>
        </p:blipFill>
        <p:spPr>
          <a:xfrm>
            <a:off x="3826395" y="6573379"/>
            <a:ext cx="2114301" cy="211307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3554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8</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Quality Technician </a:t>
            </a:r>
            <a:r>
              <a:rPr lang="en-US" sz="1478" b="1" dirty="0">
                <a:solidFill>
                  <a:schemeClr val="bg1"/>
                </a:solidFill>
              </a:rPr>
              <a:t>MTY MEX </a:t>
            </a:r>
            <a:r>
              <a:rPr lang="en-US" sz="3547" dirty="0">
                <a:solidFill>
                  <a:schemeClr val="bg1"/>
                </a:solidFill>
              </a:rPr>
              <a:t>	      N  A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4533487" y="9991461"/>
            <a:ext cx="690288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Laura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7" name="Oval 146">
            <a:extLst>
              <a:ext uri="{FF2B5EF4-FFF2-40B4-BE49-F238E27FC236}">
                <a16:creationId xmlns:a16="http://schemas.microsoft.com/office/drawing/2014/main" id="{0D86263F-F7A0-4C92-8A00-CA3CD397B7B5}"/>
              </a:ext>
            </a:extLst>
          </p:cNvPr>
          <p:cNvSpPr/>
          <p:nvPr/>
        </p:nvSpPr>
        <p:spPr>
          <a:xfrm>
            <a:off x="3769716" y="994923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1036599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670814" y="1232595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31272" y="12205323"/>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23136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a:blip r:embed="rId5"/>
          <a:stretch>
            <a:fillRect/>
          </a:stretch>
        </p:blipFill>
        <p:spPr>
          <a:xfrm>
            <a:off x="12452951" y="2298964"/>
            <a:ext cx="2129295" cy="212929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791632" y="5305147"/>
            <a:ext cx="2084935" cy="2064393"/>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756084" y="7578114"/>
            <a:ext cx="2142382" cy="2152989"/>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88CC650-90FE-4DCD-AD28-30F73420663E}"/>
              </a:ext>
            </a:extLst>
          </p:cNvPr>
          <p:cNvPicPr>
            <a:picLocks noChangeAspect="1"/>
          </p:cNvPicPr>
          <p:nvPr/>
        </p:nvPicPr>
        <p:blipFill>
          <a:blip r:embed="rId8"/>
          <a:stretch>
            <a:fillRect/>
          </a:stretch>
        </p:blipFill>
        <p:spPr>
          <a:xfrm>
            <a:off x="3778810" y="9963598"/>
            <a:ext cx="2102109" cy="2122520"/>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9"/>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10"/>
          <a:stretch>
            <a:fillRect/>
          </a:stretch>
        </p:blipFill>
        <p:spPr>
          <a:xfrm>
            <a:off x="12364986" y="9895920"/>
            <a:ext cx="2149685" cy="2138992"/>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7" name="Oval 76">
            <a:extLst>
              <a:ext uri="{FF2B5EF4-FFF2-40B4-BE49-F238E27FC236}">
                <a16:creationId xmlns:a16="http://schemas.microsoft.com/office/drawing/2014/main" id="{C17C3DAE-14AE-4EF1-9AF1-1C302A2AFEC7}"/>
              </a:ext>
            </a:extLst>
          </p:cNvPr>
          <p:cNvSpPr/>
          <p:nvPr/>
        </p:nvSpPr>
        <p:spPr>
          <a:xfrm>
            <a:off x="12401139" y="12281232"/>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1"/>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2"/>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3"/>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4"/>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14" name="Rectangle 4">
            <a:extLst>
              <a:ext uri="{FF2B5EF4-FFF2-40B4-BE49-F238E27FC236}">
                <a16:creationId xmlns:a16="http://schemas.microsoft.com/office/drawing/2014/main" id="{2BCEEDC7-A86E-4892-B440-2DB115DA8D67}"/>
              </a:ext>
            </a:extLst>
          </p:cNvPr>
          <p:cNvSpPr>
            <a:spLocks noChangeArrowheads="1"/>
          </p:cNvSpPr>
          <p:nvPr/>
        </p:nvSpPr>
        <p:spPr bwMode="auto">
          <a:xfrm>
            <a:off x="0" y="0"/>
            <a:ext cx="3200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available  position</a:t>
            </a:r>
            <a:endParaRPr kumimoji="0" lang="es-MX" altLang="en-US" sz="1800" b="0" i="0" u="none" strike="noStrike" cap="none" normalizeH="0" baseline="0">
              <a:ln>
                <a:noFill/>
              </a:ln>
              <a:solidFill>
                <a:schemeClr val="tx1"/>
              </a:solidFill>
              <a:effectLst/>
              <a:latin typeface="Arial" panose="020B0604020202020204" pitchFamily="34" charset="0"/>
            </a:endParaRPr>
          </a:p>
        </p:txBody>
      </p:sp>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Tree>
    <p:extLst>
      <p:ext uri="{BB962C8B-B14F-4D97-AF65-F5344CB8AC3E}">
        <p14:creationId xmlns:p14="http://schemas.microsoft.com/office/powerpoint/2010/main" val="259683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9</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5153169" y="650010"/>
            <a:ext cx="22158060"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Tools Process Mgt, Resource Coordination</a:t>
            </a:r>
            <a:endParaRPr lang="en-US" sz="8276" dirty="0"/>
          </a:p>
        </p:txBody>
      </p:sp>
      <p:grpSp>
        <p:nvGrpSpPr>
          <p:cNvPr id="64" name="Group 63">
            <a:extLst>
              <a:ext uri="{FF2B5EF4-FFF2-40B4-BE49-F238E27FC236}">
                <a16:creationId xmlns:a16="http://schemas.microsoft.com/office/drawing/2014/main" id="{F6E106E6-B447-4F3C-B876-C1D290DAC38F}"/>
              </a:ext>
            </a:extLst>
          </p:cNvPr>
          <p:cNvGrpSpPr/>
          <p:nvPr/>
        </p:nvGrpSpPr>
        <p:grpSpPr>
          <a:xfrm>
            <a:off x="3235220" y="2797815"/>
            <a:ext cx="25166621" cy="10600351"/>
            <a:chOff x="330308" y="996704"/>
            <a:chExt cx="8515022" cy="3586585"/>
          </a:xfrm>
        </p:grpSpPr>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1708339" y="1943187"/>
              <a:ext cx="59699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1708339" y="1946011"/>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4689877" y="1721838"/>
              <a:ext cx="0" cy="236196"/>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266BD98-B841-4DD6-93F3-2B1B876C73B8}"/>
                </a:ext>
              </a:extLst>
            </p:cNvPr>
            <p:cNvSpPr txBox="1"/>
            <p:nvPr/>
          </p:nvSpPr>
          <p:spPr>
            <a:xfrm>
              <a:off x="3579993" y="1010989"/>
              <a:ext cx="232489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3547" b="1" dirty="0">
                  <a:solidFill>
                    <a:schemeClr val="bg1"/>
                  </a:solidFill>
                </a:rPr>
                <a:t>	</a:t>
              </a:r>
              <a:r>
                <a:rPr lang="en-US" sz="2956" b="1" dirty="0">
                  <a:solidFill>
                    <a:schemeClr val="bg1"/>
                  </a:solidFill>
                </a:rPr>
                <a:t>Sr. Prj Mgr, </a:t>
              </a:r>
              <a:r>
                <a:rPr lang="en-US" sz="2364" b="1" dirty="0">
                  <a:solidFill>
                    <a:schemeClr val="bg1"/>
                  </a:solidFill>
                </a:rPr>
                <a:t>MTY, MEX</a:t>
              </a:r>
            </a:p>
            <a:p>
              <a:r>
                <a:rPr lang="en-US" sz="3547" dirty="0">
                  <a:solidFill>
                    <a:schemeClr val="bg1"/>
                  </a:solidFill>
                </a:rPr>
                <a:t>	</a:t>
              </a:r>
              <a:endParaRPr lang="en-US" sz="2956" dirty="0">
                <a:solidFill>
                  <a:schemeClr val="bg1"/>
                </a:solidFill>
              </a:endParaRPr>
            </a:p>
          </p:txBody>
        </p:sp>
        <p:grpSp>
          <p:nvGrpSpPr>
            <p:cNvPr id="9" name="Group 8">
              <a:extLst>
                <a:ext uri="{FF2B5EF4-FFF2-40B4-BE49-F238E27FC236}">
                  <a16:creationId xmlns:a16="http://schemas.microsoft.com/office/drawing/2014/main" id="{7371E9EB-7787-454F-B574-0F8480F3484E}"/>
                </a:ext>
              </a:extLst>
            </p:cNvPr>
            <p:cNvGrpSpPr/>
            <p:nvPr/>
          </p:nvGrpSpPr>
          <p:grpSpPr>
            <a:xfrm>
              <a:off x="3350517" y="2106457"/>
              <a:ext cx="2556607" cy="705678"/>
              <a:chOff x="6184520" y="2106826"/>
              <a:chExt cx="2556607" cy="705678"/>
            </a:xfrm>
          </p:grpSpPr>
          <p:sp>
            <p:nvSpPr>
              <p:cNvPr id="13" name="TextBox 12">
                <a:extLst>
                  <a:ext uri="{FF2B5EF4-FFF2-40B4-BE49-F238E27FC236}">
                    <a16:creationId xmlns:a16="http://schemas.microsoft.com/office/drawing/2014/main" id="{141464E2-B99B-49C7-B397-04671016CD55}"/>
                  </a:ext>
                </a:extLst>
              </p:cNvPr>
              <p:cNvSpPr txBox="1"/>
              <p:nvPr/>
            </p:nvSpPr>
            <p:spPr>
              <a:xfrm>
                <a:off x="6420271" y="2121111"/>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Luis Perez</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4" name="Oval 13">
                <a:extLst>
                  <a:ext uri="{FF2B5EF4-FFF2-40B4-BE49-F238E27FC236}">
                    <a16:creationId xmlns:a16="http://schemas.microsoft.com/office/drawing/2014/main" id="{55BEE8A3-00DB-4B74-B334-A9C61E4F746B}"/>
                  </a:ext>
                </a:extLst>
              </p:cNvPr>
              <p:cNvSpPr/>
              <p:nvPr/>
            </p:nvSpPr>
            <p:spPr>
              <a:xfrm>
                <a:off x="6184520" y="210682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grpSp>
          <p:nvGrpSpPr>
            <p:cNvPr id="11" name="Group 10">
              <a:extLst>
                <a:ext uri="{FF2B5EF4-FFF2-40B4-BE49-F238E27FC236}">
                  <a16:creationId xmlns:a16="http://schemas.microsoft.com/office/drawing/2014/main" id="{F35C6E3E-64A0-4FFC-885C-ABFAC344EACD}"/>
                </a:ext>
              </a:extLst>
            </p:cNvPr>
            <p:cNvGrpSpPr/>
            <p:nvPr/>
          </p:nvGrpSpPr>
          <p:grpSpPr>
            <a:xfrm>
              <a:off x="3344562" y="3008664"/>
              <a:ext cx="2562562" cy="705678"/>
              <a:chOff x="6267485" y="1243558"/>
              <a:chExt cx="2562562" cy="705678"/>
            </a:xfrm>
          </p:grpSpPr>
          <p:sp>
            <p:nvSpPr>
              <p:cNvPr id="15" name="TextBox 14">
                <a:extLst>
                  <a:ext uri="{FF2B5EF4-FFF2-40B4-BE49-F238E27FC236}">
                    <a16:creationId xmlns:a16="http://schemas.microsoft.com/office/drawing/2014/main" id="{0B7D6DB8-04B9-462C-B570-D043F1DCBEB5}"/>
                  </a:ext>
                </a:extLst>
              </p:cNvPr>
              <p:cNvSpPr txBox="1"/>
              <p:nvPr/>
            </p:nvSpPr>
            <p:spPr>
              <a:xfrm>
                <a:off x="6542331" y="1243558"/>
                <a:ext cx="228771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Garcia</a:t>
                </a:r>
              </a:p>
              <a:p>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6" name="Oval 15">
                <a:extLst>
                  <a:ext uri="{FF2B5EF4-FFF2-40B4-BE49-F238E27FC236}">
                    <a16:creationId xmlns:a16="http://schemas.microsoft.com/office/drawing/2014/main" id="{0E8652F5-7D04-40B8-B3C0-16D323510BBA}"/>
                  </a:ext>
                </a:extLst>
              </p:cNvPr>
              <p:cNvSpPr/>
              <p:nvPr/>
            </p:nvSpPr>
            <p:spPr>
              <a:xfrm>
                <a:off x="6267485" y="124355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3147077" y="2468399"/>
              <a:ext cx="9836" cy="176205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3156913" y="2468507"/>
              <a:ext cx="18764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9CD36F4-632E-4982-8930-CB7E6F146DB6}"/>
                </a:ext>
              </a:extLst>
            </p:cNvPr>
            <p:cNvCxnSpPr>
              <a:cxnSpLocks/>
            </p:cNvCxnSpPr>
            <p:nvPr/>
          </p:nvCxnSpPr>
          <p:spPr>
            <a:xfrm>
              <a:off x="1747891" y="2815537"/>
              <a:ext cx="0" cy="58983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3156913" y="3405370"/>
              <a:ext cx="18764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615E2E18-26FF-42D9-A54B-28F487C272DA}"/>
                </a:ext>
              </a:extLst>
            </p:cNvPr>
            <p:cNvGrpSpPr/>
            <p:nvPr/>
          </p:nvGrpSpPr>
          <p:grpSpPr>
            <a:xfrm>
              <a:off x="6288723" y="2115560"/>
              <a:ext cx="2556607" cy="705678"/>
              <a:chOff x="6184520" y="2106826"/>
              <a:chExt cx="2556607" cy="705678"/>
            </a:xfrm>
          </p:grpSpPr>
          <p:sp>
            <p:nvSpPr>
              <p:cNvPr id="47" name="TextBox 46">
                <a:extLst>
                  <a:ext uri="{FF2B5EF4-FFF2-40B4-BE49-F238E27FC236}">
                    <a16:creationId xmlns:a16="http://schemas.microsoft.com/office/drawing/2014/main" id="{2B181B2B-9C8D-4DAE-B615-D77FE5BE8C59}"/>
                  </a:ext>
                </a:extLst>
              </p:cNvPr>
              <p:cNvSpPr txBox="1"/>
              <p:nvPr/>
            </p:nvSpPr>
            <p:spPr>
              <a:xfrm>
                <a:off x="6420271" y="2121111"/>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Fabiola Salas</a:t>
                </a:r>
              </a:p>
              <a:p>
                <a:pPr algn="just"/>
                <a:r>
                  <a:rPr lang="en-US" sz="3547" b="1" dirty="0">
                    <a:solidFill>
                      <a:schemeClr val="bg1"/>
                    </a:solidFill>
                  </a:rPr>
                  <a:t>           </a:t>
                </a:r>
                <a:r>
                  <a:rPr lang="en-US" sz="2364" b="1" dirty="0">
                    <a:solidFill>
                      <a:schemeClr val="bg1"/>
                    </a:solidFill>
                  </a:rPr>
                  <a:t>Project Mgmt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069" b="1" dirty="0">
                    <a:solidFill>
                      <a:schemeClr val="bg1"/>
                    </a:solidFill>
                  </a:rPr>
                  <a:t>Samples Tracking</a:t>
                </a:r>
                <a:endParaRPr lang="en-US" sz="2956" b="1" dirty="0">
                  <a:solidFill>
                    <a:schemeClr val="bg1"/>
                  </a:solidFill>
                </a:endParaRPr>
              </a:p>
            </p:txBody>
          </p:sp>
          <p:sp>
            <p:nvSpPr>
              <p:cNvPr id="48" name="Oval 47">
                <a:extLst>
                  <a:ext uri="{FF2B5EF4-FFF2-40B4-BE49-F238E27FC236}">
                    <a16:creationId xmlns:a16="http://schemas.microsoft.com/office/drawing/2014/main" id="{D901D857-8DCC-4586-874D-E38FA641E74E}"/>
                  </a:ext>
                </a:extLst>
              </p:cNvPr>
              <p:cNvSpPr/>
              <p:nvPr/>
            </p:nvSpPr>
            <p:spPr>
              <a:xfrm>
                <a:off x="6184520" y="210682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grpSp>
          <p:nvGrpSpPr>
            <p:cNvPr id="50" name="Group 49">
              <a:extLst>
                <a:ext uri="{FF2B5EF4-FFF2-40B4-BE49-F238E27FC236}">
                  <a16:creationId xmlns:a16="http://schemas.microsoft.com/office/drawing/2014/main" id="{5217FB71-F837-4A53-99FD-53AEBB5DF97F}"/>
                </a:ext>
              </a:extLst>
            </p:cNvPr>
            <p:cNvGrpSpPr/>
            <p:nvPr/>
          </p:nvGrpSpPr>
          <p:grpSpPr>
            <a:xfrm>
              <a:off x="3366803" y="3877611"/>
              <a:ext cx="2556607" cy="705678"/>
              <a:chOff x="6184520" y="2106826"/>
              <a:chExt cx="2556607" cy="705678"/>
            </a:xfrm>
          </p:grpSpPr>
          <p:sp>
            <p:nvSpPr>
              <p:cNvPr id="51" name="TextBox 50">
                <a:extLst>
                  <a:ext uri="{FF2B5EF4-FFF2-40B4-BE49-F238E27FC236}">
                    <a16:creationId xmlns:a16="http://schemas.microsoft.com/office/drawing/2014/main" id="{7DBFB692-F2B8-4267-A64A-C1F751502B4B}"/>
                  </a:ext>
                </a:extLst>
              </p:cNvPr>
              <p:cNvSpPr txBox="1"/>
              <p:nvPr/>
            </p:nvSpPr>
            <p:spPr>
              <a:xfrm>
                <a:off x="6420271" y="2121111"/>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Jean Alvarado</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6184520" y="210682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grpSp>
          <p:nvGrpSpPr>
            <p:cNvPr id="57" name="Group 56">
              <a:extLst>
                <a:ext uri="{FF2B5EF4-FFF2-40B4-BE49-F238E27FC236}">
                  <a16:creationId xmlns:a16="http://schemas.microsoft.com/office/drawing/2014/main" id="{FA1293B1-0279-435D-BCD3-9C0EA7B634EB}"/>
                </a:ext>
              </a:extLst>
            </p:cNvPr>
            <p:cNvGrpSpPr/>
            <p:nvPr/>
          </p:nvGrpSpPr>
          <p:grpSpPr>
            <a:xfrm>
              <a:off x="330308" y="2106457"/>
              <a:ext cx="2591545" cy="705678"/>
              <a:chOff x="621064" y="2086416"/>
              <a:chExt cx="2591545" cy="705678"/>
            </a:xfrm>
          </p:grpSpPr>
          <p:sp>
            <p:nvSpPr>
              <p:cNvPr id="55" name="TextBox 54">
                <a:extLst>
                  <a:ext uri="{FF2B5EF4-FFF2-40B4-BE49-F238E27FC236}">
                    <a16:creationId xmlns:a16="http://schemas.microsoft.com/office/drawing/2014/main" id="{B81AF20B-2097-46B3-9BA3-3DB822EE062A}"/>
                  </a:ext>
                </a:extLst>
              </p:cNvPr>
              <p:cNvSpPr txBox="1"/>
              <p:nvPr/>
            </p:nvSpPr>
            <p:spPr>
              <a:xfrm>
                <a:off x="891753" y="2106309"/>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Julio Olivares</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dirty="0">
                    <a:solidFill>
                      <a:schemeClr val="bg1"/>
                    </a:solidFill>
                  </a:rPr>
                  <a:t>	</a:t>
                </a:r>
                <a:r>
                  <a:rPr lang="en-US" sz="2069" b="1" dirty="0">
                    <a:solidFill>
                      <a:schemeClr val="bg1"/>
                    </a:solidFill>
                  </a:rPr>
                  <a:t>IT Coordination / Web Apps Dev</a:t>
                </a:r>
                <a:endParaRPr lang="en-US" sz="2956"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621064" y="20864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0309" y="2109988"/>
              <a:ext cx="715759" cy="70554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68" name="Straight Arrow Connector 67">
              <a:extLst>
                <a:ext uri="{FF2B5EF4-FFF2-40B4-BE49-F238E27FC236}">
                  <a16:creationId xmlns:a16="http://schemas.microsoft.com/office/drawing/2014/main" id="{6575DE27-BC8F-4F05-AD32-4ED845E1AEC0}"/>
                </a:ext>
              </a:extLst>
            </p:cNvPr>
            <p:cNvCxnSpPr>
              <a:cxnSpLocks/>
            </p:cNvCxnSpPr>
            <p:nvPr/>
          </p:nvCxnSpPr>
          <p:spPr>
            <a:xfrm>
              <a:off x="3156913" y="4230450"/>
              <a:ext cx="18764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0018C367-A790-44AF-908A-6B3927072A28}"/>
                </a:ext>
              </a:extLst>
            </p:cNvPr>
            <p:cNvCxnSpPr>
              <a:cxnSpLocks/>
            </p:cNvCxnSpPr>
            <p:nvPr/>
          </p:nvCxnSpPr>
          <p:spPr>
            <a:xfrm>
              <a:off x="1747891" y="3401046"/>
              <a:ext cx="140902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678255" y="1958034"/>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3344562" y="99670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8" name="Picture 97">
              <a:extLst>
                <a:ext uri="{FF2B5EF4-FFF2-40B4-BE49-F238E27FC236}">
                  <a16:creationId xmlns:a16="http://schemas.microsoft.com/office/drawing/2014/main" id="{4102750D-AB96-456B-AA01-DF34B9B7FCD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11539" y="2223102"/>
              <a:ext cx="381664" cy="477079"/>
            </a:xfrm>
            <a:prstGeom prst="rect">
              <a:avLst/>
            </a:prstGeom>
          </p:spPr>
        </p:pic>
      </p:gr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a:blip r:embed="rId4"/>
          <a:stretch>
            <a:fillRect/>
          </a:stretch>
        </p:blipFill>
        <p:spPr>
          <a:xfrm>
            <a:off x="12173650" y="2822269"/>
            <a:ext cx="2085419" cy="202569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FFCC1537-1977-47BC-8584-2049F0018194}"/>
              </a:ext>
            </a:extLst>
          </p:cNvPr>
          <p:cNvPicPr>
            <a:picLocks noChangeAspect="1"/>
          </p:cNvPicPr>
          <p:nvPr/>
        </p:nvPicPr>
        <p:blipFill>
          <a:blip r:embed="rId5"/>
          <a:stretch>
            <a:fillRect/>
          </a:stretch>
        </p:blipFill>
        <p:spPr>
          <a:xfrm>
            <a:off x="20855847" y="6104656"/>
            <a:ext cx="2094650" cy="210507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9" name="Picture 38">
            <a:extLst>
              <a:ext uri="{FF2B5EF4-FFF2-40B4-BE49-F238E27FC236}">
                <a16:creationId xmlns:a16="http://schemas.microsoft.com/office/drawing/2014/main" id="{D7CF66C5-FC62-48F4-9070-64964A1172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652344" y="9155061"/>
            <a:ext cx="1128029" cy="1410033"/>
          </a:xfrm>
          <a:prstGeom prst="rect">
            <a:avLst/>
          </a:prstGeom>
        </p:spPr>
      </p:pic>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214734" y="6104656"/>
            <a:ext cx="2031588" cy="203158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D231F84F-ED0C-4D28-8BDC-780A209B450A}"/>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161616" y="8786494"/>
            <a:ext cx="2085670" cy="208567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F414F011-F347-4229-92D2-FC3AC001CBAF}"/>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2230532" y="11333279"/>
            <a:ext cx="2085669" cy="2085669"/>
          </a:xfrm>
          <a:prstGeom prst="ellipse">
            <a:avLst/>
          </a:prstGeom>
          <a:ln w="63500" cap="rnd">
            <a:noFill/>
          </a:ln>
          <a:effectLst/>
        </p:spPr>
      </p:pic>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1541</Words>
  <Application>Microsoft Office PowerPoint</Application>
  <PresentationFormat>Custom</PresentationFormat>
  <Paragraphs>432</Paragraphs>
  <Slides>9</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 Unicode MS</vt:lpstr>
      <vt:lpstr>Arial</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2018-10-30T15:49:44Z</dcterms:modified>
</cp:coreProperties>
</file>