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2"/>
  </p:notesMasterIdLst>
  <p:handoutMasterIdLst>
    <p:handoutMasterId r:id="rId13"/>
  </p:handoutMasterIdLst>
  <p:sldIdLst>
    <p:sldId id="264" r:id="rId3"/>
    <p:sldId id="266" r:id="rId4"/>
    <p:sldId id="258" r:id="rId5"/>
    <p:sldId id="268" r:id="rId6"/>
    <p:sldId id="265" r:id="rId7"/>
    <p:sldId id="269" r:id="rId8"/>
    <p:sldId id="267" r:id="rId9"/>
    <p:sldId id="270" r:id="rId10"/>
    <p:sldId id="260" r:id="rId11"/>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9" d="100"/>
          <a:sy n="89" d="100"/>
        </p:scale>
        <p:origin x="64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5/4/2020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5/4/2020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67964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16.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3.xml"/><Relationship Id="rId1" Type="http://schemas.openxmlformats.org/officeDocument/2006/relationships/slideLayout" Target="../slideLayouts/slideLayout16.x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740D2504-0B9D-4765-922C-00525B4F1D2A}"/>
              </a:ext>
            </a:extLst>
          </p:cNvPr>
          <p:cNvPicPr>
            <a:picLocks noGrp="1" noChangeAspect="1"/>
          </p:cNvPicPr>
          <p:nvPr>
            <p:ph type="pic" sz="quarter" idx="14"/>
          </p:nvPr>
        </p:nvPicPr>
        <p:blipFill>
          <a:blip r:embed="rId3"/>
          <a:stretch>
            <a:fillRect/>
          </a:stretch>
        </p:blipFill>
        <p:spPr>
          <a:xfrm>
            <a:off x="1" y="-7315"/>
            <a:ext cx="9144000" cy="4267200"/>
          </a:xfrm>
        </p:spPr>
      </p:pic>
      <p:sp>
        <p:nvSpPr>
          <p:cNvPr id="9" name="Rectangle 8">
            <a:extLst>
              <a:ext uri="{FF2B5EF4-FFF2-40B4-BE49-F238E27FC236}">
                <a16:creationId xmlns:a16="http://schemas.microsoft.com/office/drawing/2014/main" id="{1147F2E1-0E5F-4933-B415-848B28736720}"/>
              </a:ext>
            </a:extLst>
          </p:cNvPr>
          <p:cNvSpPr/>
          <p:nvPr/>
        </p:nvSpPr>
        <p:spPr>
          <a:xfrm>
            <a:off x="-2" y="2426196"/>
            <a:ext cx="9144001" cy="1884459"/>
          </a:xfrm>
          <a:prstGeom prst="rect">
            <a:avLst/>
          </a:prstGeom>
          <a:gradFill>
            <a:gsLst>
              <a:gs pos="0">
                <a:schemeClr val="tx1">
                  <a:alpha val="27000"/>
                </a:schemeClr>
              </a:gs>
              <a:gs pos="100000">
                <a:schemeClr val="accent1">
                  <a:tint val="50000"/>
                  <a:shade val="100000"/>
                  <a:satMod val="350000"/>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itle 11"/>
          <p:cNvSpPr>
            <a:spLocks noGrp="1"/>
          </p:cNvSpPr>
          <p:nvPr>
            <p:ph type="ctrTitle"/>
          </p:nvPr>
        </p:nvSpPr>
        <p:spPr>
          <a:xfrm>
            <a:off x="252415" y="2609224"/>
            <a:ext cx="8673872" cy="553998"/>
          </a:xfrm>
        </p:spPr>
        <p:txBody>
          <a:bodyPr/>
          <a:lstStyle/>
          <a:p>
            <a:r>
              <a:rPr lang="en-US" dirty="0"/>
              <a:t>How to connect my GPS file with Tableau?</a:t>
            </a:r>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a:xfrm>
            <a:off x="0" y="3573629"/>
            <a:ext cx="9144000" cy="761890"/>
          </a:xfrm>
        </p:spPr>
        <p:txBody>
          <a:bodyPr/>
          <a:lstStyle/>
          <a:p>
            <a:r>
              <a:rPr lang="en-US" dirty="0"/>
              <a:t>Process &amp; Tools Team</a:t>
            </a:r>
          </a:p>
        </p:txBody>
      </p:sp>
    </p:spTree>
    <p:extLst>
      <p:ext uri="{BB962C8B-B14F-4D97-AF65-F5344CB8AC3E}">
        <p14:creationId xmlns:p14="http://schemas.microsoft.com/office/powerpoint/2010/main" val="207718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153498-576C-411D-B089-90B9A2DB1DA2}"/>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a:extLst>
              <a:ext uri="{FF2B5EF4-FFF2-40B4-BE49-F238E27FC236}">
                <a16:creationId xmlns:a16="http://schemas.microsoft.com/office/drawing/2014/main" id="{86F5E0EC-BF5E-47B3-8D3B-83E573A3A530}"/>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D1D7B6E7-FF32-4C5F-9942-C29532476C17}"/>
              </a:ext>
            </a:extLst>
          </p:cNvPr>
          <p:cNvSpPr>
            <a:spLocks noGrp="1"/>
          </p:cNvSpPr>
          <p:nvPr>
            <p:ph type="body" sz="quarter" idx="13"/>
          </p:nvPr>
        </p:nvSpPr>
        <p:spPr/>
        <p:txBody>
          <a:bodyPr/>
          <a:lstStyle/>
          <a:p>
            <a:r>
              <a:rPr lang="es-MX" dirty="0"/>
              <a:t>1</a:t>
            </a:r>
            <a:endParaRPr lang="en-US" dirty="0"/>
          </a:p>
        </p:txBody>
      </p:sp>
      <p:sp>
        <p:nvSpPr>
          <p:cNvPr id="6" name="Text Placeholder 5">
            <a:extLst>
              <a:ext uri="{FF2B5EF4-FFF2-40B4-BE49-F238E27FC236}">
                <a16:creationId xmlns:a16="http://schemas.microsoft.com/office/drawing/2014/main" id="{95614051-6C66-423F-826D-9EA0D10C09B3}"/>
              </a:ext>
            </a:extLst>
          </p:cNvPr>
          <p:cNvSpPr>
            <a:spLocks noGrp="1"/>
          </p:cNvSpPr>
          <p:nvPr>
            <p:ph type="body" sz="quarter" idx="12"/>
          </p:nvPr>
        </p:nvSpPr>
        <p:spPr/>
        <p:txBody>
          <a:bodyPr/>
          <a:lstStyle/>
          <a:p>
            <a:r>
              <a:rPr lang="en-US" dirty="0">
                <a:hlinkClick r:id="rId2" action="ppaction://hlinksldjump"/>
              </a:rPr>
              <a:t>Open your GPS File</a:t>
            </a:r>
            <a:endParaRPr lang="en-US" dirty="0"/>
          </a:p>
        </p:txBody>
      </p:sp>
      <p:sp>
        <p:nvSpPr>
          <p:cNvPr id="7" name="Text Placeholder 6">
            <a:extLst>
              <a:ext uri="{FF2B5EF4-FFF2-40B4-BE49-F238E27FC236}">
                <a16:creationId xmlns:a16="http://schemas.microsoft.com/office/drawing/2014/main" id="{53C72854-4CE4-44B4-8762-42A183E26275}"/>
              </a:ext>
            </a:extLst>
          </p:cNvPr>
          <p:cNvSpPr>
            <a:spLocks noGrp="1"/>
          </p:cNvSpPr>
          <p:nvPr>
            <p:ph type="body" sz="quarter" idx="15"/>
          </p:nvPr>
        </p:nvSpPr>
        <p:spPr/>
        <p:txBody>
          <a:bodyPr/>
          <a:lstStyle/>
          <a:p>
            <a:r>
              <a:rPr lang="es-MX" dirty="0"/>
              <a:t>2</a:t>
            </a:r>
            <a:endParaRPr lang="en-US" dirty="0"/>
          </a:p>
        </p:txBody>
      </p:sp>
      <p:sp>
        <p:nvSpPr>
          <p:cNvPr id="8" name="Text Placeholder 7">
            <a:extLst>
              <a:ext uri="{FF2B5EF4-FFF2-40B4-BE49-F238E27FC236}">
                <a16:creationId xmlns:a16="http://schemas.microsoft.com/office/drawing/2014/main" id="{B7DA5191-8963-4C2B-8142-3E63C0E8D944}"/>
              </a:ext>
            </a:extLst>
          </p:cNvPr>
          <p:cNvSpPr>
            <a:spLocks noGrp="1"/>
          </p:cNvSpPr>
          <p:nvPr>
            <p:ph type="body" sz="quarter" idx="14"/>
          </p:nvPr>
        </p:nvSpPr>
        <p:spPr/>
        <p:txBody>
          <a:bodyPr/>
          <a:lstStyle/>
          <a:p>
            <a:r>
              <a:rPr lang="en-US" dirty="0">
                <a:hlinkClick r:id="rId3" action="ppaction://hlinksldjump">
                  <a:extLst>
                    <a:ext uri="{A12FA001-AC4F-418D-AE19-62706E023703}">
                      <ahyp:hlinkClr xmlns:ahyp="http://schemas.microsoft.com/office/drawing/2018/hyperlinkcolor" val="tx"/>
                    </a:ext>
                  </a:extLst>
                </a:hlinkClick>
              </a:rPr>
              <a:t>Programs, Users groups</a:t>
            </a:r>
            <a:r>
              <a:rPr lang="en-US" dirty="0"/>
              <a:t> and OTTO</a:t>
            </a:r>
          </a:p>
        </p:txBody>
      </p:sp>
      <p:sp>
        <p:nvSpPr>
          <p:cNvPr id="9" name="Text Placeholder 8">
            <a:extLst>
              <a:ext uri="{FF2B5EF4-FFF2-40B4-BE49-F238E27FC236}">
                <a16:creationId xmlns:a16="http://schemas.microsoft.com/office/drawing/2014/main" id="{6093EB5B-CAA8-4D3C-9007-F8EFEC66DDCF}"/>
              </a:ext>
            </a:extLst>
          </p:cNvPr>
          <p:cNvSpPr>
            <a:spLocks noGrp="1"/>
          </p:cNvSpPr>
          <p:nvPr>
            <p:ph type="body" sz="quarter" idx="16"/>
          </p:nvPr>
        </p:nvSpPr>
        <p:spPr/>
        <p:txBody>
          <a:bodyPr/>
          <a:lstStyle/>
          <a:p>
            <a:r>
              <a:rPr lang="es-MX" dirty="0"/>
              <a:t>3</a:t>
            </a:r>
            <a:endParaRPr lang="en-US" dirty="0"/>
          </a:p>
        </p:txBody>
      </p:sp>
      <p:sp>
        <p:nvSpPr>
          <p:cNvPr id="10" name="Text Placeholder 9">
            <a:extLst>
              <a:ext uri="{FF2B5EF4-FFF2-40B4-BE49-F238E27FC236}">
                <a16:creationId xmlns:a16="http://schemas.microsoft.com/office/drawing/2014/main" id="{7460B284-98E2-47AC-BEBD-A4C88248E023}"/>
              </a:ext>
            </a:extLst>
          </p:cNvPr>
          <p:cNvSpPr>
            <a:spLocks noGrp="1"/>
          </p:cNvSpPr>
          <p:nvPr>
            <p:ph type="body" sz="quarter" idx="17"/>
          </p:nvPr>
        </p:nvSpPr>
        <p:spPr/>
        <p:txBody>
          <a:bodyPr/>
          <a:lstStyle/>
          <a:p>
            <a:r>
              <a:rPr lang="en-US" dirty="0">
                <a:hlinkClick r:id="rId3" action="ppaction://hlinksldjump"/>
              </a:rPr>
              <a:t>Send data (Version 8.1)</a:t>
            </a:r>
            <a:endParaRPr lang="en-US" dirty="0"/>
          </a:p>
        </p:txBody>
      </p:sp>
      <p:sp>
        <p:nvSpPr>
          <p:cNvPr id="11" name="Text Placeholder 10">
            <a:extLst>
              <a:ext uri="{FF2B5EF4-FFF2-40B4-BE49-F238E27FC236}">
                <a16:creationId xmlns:a16="http://schemas.microsoft.com/office/drawing/2014/main" id="{9DDACF88-D2F7-4C68-887D-F771D64F076F}"/>
              </a:ext>
            </a:extLst>
          </p:cNvPr>
          <p:cNvSpPr>
            <a:spLocks noGrp="1"/>
          </p:cNvSpPr>
          <p:nvPr>
            <p:ph type="body" sz="quarter" idx="18"/>
          </p:nvPr>
        </p:nvSpPr>
        <p:spPr/>
        <p:txBody>
          <a:bodyPr/>
          <a:lstStyle/>
          <a:p>
            <a:r>
              <a:rPr lang="es-MX" dirty="0"/>
              <a:t>4</a:t>
            </a:r>
            <a:endParaRPr lang="en-US" dirty="0"/>
          </a:p>
        </p:txBody>
      </p:sp>
      <p:sp>
        <p:nvSpPr>
          <p:cNvPr id="12" name="Text Placeholder 11">
            <a:extLst>
              <a:ext uri="{FF2B5EF4-FFF2-40B4-BE49-F238E27FC236}">
                <a16:creationId xmlns:a16="http://schemas.microsoft.com/office/drawing/2014/main" id="{275D355D-A974-4CA8-928A-6AFB606DDEB1}"/>
              </a:ext>
            </a:extLst>
          </p:cNvPr>
          <p:cNvSpPr>
            <a:spLocks noGrp="1"/>
          </p:cNvSpPr>
          <p:nvPr>
            <p:ph type="body" sz="quarter" idx="19"/>
          </p:nvPr>
        </p:nvSpPr>
        <p:spPr/>
        <p:txBody>
          <a:bodyPr/>
          <a:lstStyle/>
          <a:p>
            <a:r>
              <a:rPr lang="en-US" dirty="0">
                <a:hlinkClick r:id="rId4" action="ppaction://hlinksldjump"/>
              </a:rPr>
              <a:t>Send data (Version 9)</a:t>
            </a:r>
            <a:endParaRPr lang="en-US" dirty="0"/>
          </a:p>
        </p:txBody>
      </p:sp>
    </p:spTree>
    <p:extLst>
      <p:ext uri="{BB962C8B-B14F-4D97-AF65-F5344CB8AC3E}">
        <p14:creationId xmlns:p14="http://schemas.microsoft.com/office/powerpoint/2010/main" val="46301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8055" y="671431"/>
            <a:ext cx="8679570" cy="3708483"/>
          </a:xfrm>
        </p:spPr>
        <p:txBody>
          <a:bodyPr/>
          <a:lstStyle/>
          <a:p>
            <a:r>
              <a:rPr lang="en-US" sz="1400" dirty="0">
                <a:solidFill>
                  <a:schemeClr val="tx1">
                    <a:lumMod val="50000"/>
                    <a:lumOff val="50000"/>
                  </a:schemeClr>
                </a:solidFill>
              </a:rPr>
              <a:t>For security, CylancePROTECT will detect and block Microsoft Office macros execution</a:t>
            </a:r>
            <a:r>
              <a:rPr lang="en-US" sz="1400" i="1" dirty="0">
                <a:solidFill>
                  <a:schemeClr val="tx1">
                    <a:lumMod val="50000"/>
                    <a:lumOff val="50000"/>
                  </a:schemeClr>
                </a:solidFill>
              </a:rPr>
              <a:t>(If a script refers to data outside the document). Please follow the next steps to send data to Tableau.</a:t>
            </a:r>
            <a:endParaRPr lang="en-US" sz="1400" dirty="0">
              <a:solidFill>
                <a:schemeClr val="tx1">
                  <a:lumMod val="50000"/>
                  <a:lumOff val="50000"/>
                </a:schemeClr>
              </a:solidFill>
            </a:endParaRPr>
          </a:p>
          <a:p>
            <a:r>
              <a:rPr lang="en-US" sz="1400" dirty="0">
                <a:solidFill>
                  <a:schemeClr val="tx1">
                    <a:lumMod val="50000"/>
                    <a:lumOff val="50000"/>
                  </a:schemeClr>
                </a:solidFill>
              </a:rPr>
              <a:t>Open your GPS file in the next path (</a:t>
            </a:r>
            <a:r>
              <a:rPr lang="en-US" sz="1400" b="1" i="1" dirty="0">
                <a:solidFill>
                  <a:schemeClr val="tx1">
                    <a:lumMod val="50000"/>
                    <a:lumOff val="50000"/>
                  </a:schemeClr>
                </a:solidFill>
              </a:rPr>
              <a:t>C:\Schneider\ScriptingPath</a:t>
            </a:r>
            <a:r>
              <a:rPr lang="en-US" sz="1400" dirty="0">
                <a:solidFill>
                  <a:schemeClr val="tx1">
                    <a:lumMod val="50000"/>
                    <a:lumOff val="50000"/>
                  </a:schemeClr>
                </a:solidFill>
              </a:rPr>
              <a:t>):</a:t>
            </a:r>
          </a:p>
          <a:p>
            <a:endParaRPr lang="es-MX" dirty="0"/>
          </a:p>
          <a:p>
            <a:endParaRPr lang="es-MX" dirty="0"/>
          </a:p>
          <a:p>
            <a:endParaRPr lang="en-US" dirty="0"/>
          </a:p>
        </p:txBody>
      </p:sp>
      <p:sp>
        <p:nvSpPr>
          <p:cNvPr id="6" name="Text Placeholder 5"/>
          <p:cNvSpPr>
            <a:spLocks noGrp="1"/>
          </p:cNvSpPr>
          <p:nvPr>
            <p:ph type="body" sz="quarter" idx="32"/>
          </p:nvPr>
        </p:nvSpPr>
        <p:spPr>
          <a:xfrm>
            <a:off x="252413" y="230187"/>
            <a:ext cx="8647112" cy="247202"/>
          </a:xfrm>
        </p:spPr>
        <p:txBody>
          <a:bodyPr/>
          <a:lstStyle/>
          <a:p>
            <a:r>
              <a:rPr lang="en-US" sz="1600" i="1" dirty="0"/>
              <a:t>Open your GPS</a:t>
            </a:r>
          </a:p>
        </p:txBody>
      </p:sp>
      <p:pic>
        <p:nvPicPr>
          <p:cNvPr id="9" name="Picture 8">
            <a:extLst>
              <a:ext uri="{FF2B5EF4-FFF2-40B4-BE49-F238E27FC236}">
                <a16:creationId xmlns:a16="http://schemas.microsoft.com/office/drawing/2014/main" id="{A6426A6A-4823-4087-8F78-2B1DC0DDEF25}"/>
              </a:ext>
            </a:extLst>
          </p:cNvPr>
          <p:cNvPicPr>
            <a:picLocks noChangeAspect="1"/>
          </p:cNvPicPr>
          <p:nvPr/>
        </p:nvPicPr>
        <p:blipFill rotWithShape="1">
          <a:blip r:embed="rId3"/>
          <a:srcRect r="3105"/>
          <a:stretch/>
        </p:blipFill>
        <p:spPr>
          <a:xfrm>
            <a:off x="321468" y="1939201"/>
            <a:ext cx="892970" cy="903511"/>
          </a:xfrm>
          <a:prstGeom prst="rect">
            <a:avLst/>
          </a:prstGeom>
        </p:spPr>
      </p:pic>
      <p:pic>
        <p:nvPicPr>
          <p:cNvPr id="10" name="Picture 9">
            <a:extLst>
              <a:ext uri="{FF2B5EF4-FFF2-40B4-BE49-F238E27FC236}">
                <a16:creationId xmlns:a16="http://schemas.microsoft.com/office/drawing/2014/main" id="{9AADC7F3-C504-410E-B442-BD43051F49EC}"/>
              </a:ext>
            </a:extLst>
          </p:cNvPr>
          <p:cNvPicPr>
            <a:picLocks noChangeAspect="1"/>
          </p:cNvPicPr>
          <p:nvPr/>
        </p:nvPicPr>
        <p:blipFill>
          <a:blip r:embed="rId4"/>
          <a:stretch>
            <a:fillRect/>
          </a:stretch>
        </p:blipFill>
        <p:spPr>
          <a:xfrm>
            <a:off x="1762180" y="1529018"/>
            <a:ext cx="1493045" cy="1723878"/>
          </a:xfrm>
          <a:prstGeom prst="rect">
            <a:avLst/>
          </a:prstGeom>
        </p:spPr>
      </p:pic>
      <p:pic>
        <p:nvPicPr>
          <p:cNvPr id="11" name="Picture 10">
            <a:extLst>
              <a:ext uri="{FF2B5EF4-FFF2-40B4-BE49-F238E27FC236}">
                <a16:creationId xmlns:a16="http://schemas.microsoft.com/office/drawing/2014/main" id="{E7561A5C-0AB7-4F01-92DB-EA2B45FFAAC8}"/>
              </a:ext>
            </a:extLst>
          </p:cNvPr>
          <p:cNvPicPr>
            <a:picLocks noChangeAspect="1"/>
          </p:cNvPicPr>
          <p:nvPr/>
        </p:nvPicPr>
        <p:blipFill>
          <a:blip r:embed="rId5"/>
          <a:stretch>
            <a:fillRect/>
          </a:stretch>
        </p:blipFill>
        <p:spPr>
          <a:xfrm>
            <a:off x="3802967" y="1747504"/>
            <a:ext cx="1917735" cy="1362293"/>
          </a:xfrm>
          <a:prstGeom prst="rect">
            <a:avLst/>
          </a:prstGeom>
        </p:spPr>
      </p:pic>
      <p:pic>
        <p:nvPicPr>
          <p:cNvPr id="12" name="Picture 11">
            <a:extLst>
              <a:ext uri="{FF2B5EF4-FFF2-40B4-BE49-F238E27FC236}">
                <a16:creationId xmlns:a16="http://schemas.microsoft.com/office/drawing/2014/main" id="{439F7BC3-553B-40A9-97E2-07C2FB5F9204}"/>
              </a:ext>
            </a:extLst>
          </p:cNvPr>
          <p:cNvPicPr>
            <a:picLocks noChangeAspect="1"/>
          </p:cNvPicPr>
          <p:nvPr/>
        </p:nvPicPr>
        <p:blipFill>
          <a:blip r:embed="rId6"/>
          <a:stretch>
            <a:fillRect/>
          </a:stretch>
        </p:blipFill>
        <p:spPr>
          <a:xfrm>
            <a:off x="6439721" y="2214365"/>
            <a:ext cx="1847850" cy="342900"/>
          </a:xfrm>
          <a:prstGeom prst="rect">
            <a:avLst/>
          </a:prstGeom>
        </p:spPr>
      </p:pic>
      <p:pic>
        <p:nvPicPr>
          <p:cNvPr id="13" name="Picture 12">
            <a:extLst>
              <a:ext uri="{FF2B5EF4-FFF2-40B4-BE49-F238E27FC236}">
                <a16:creationId xmlns:a16="http://schemas.microsoft.com/office/drawing/2014/main" id="{E34FC52F-A818-46C6-88A0-C4C8C496AE1C}"/>
              </a:ext>
            </a:extLst>
          </p:cNvPr>
          <p:cNvPicPr>
            <a:picLocks noChangeAspect="1"/>
          </p:cNvPicPr>
          <p:nvPr/>
        </p:nvPicPr>
        <p:blipFill>
          <a:blip r:embed="rId7"/>
          <a:stretch>
            <a:fillRect/>
          </a:stretch>
        </p:blipFill>
        <p:spPr>
          <a:xfrm>
            <a:off x="2010736" y="3303840"/>
            <a:ext cx="4157521" cy="1168229"/>
          </a:xfrm>
          <a:prstGeom prst="rect">
            <a:avLst/>
          </a:prstGeom>
        </p:spPr>
      </p:pic>
      <p:sp>
        <p:nvSpPr>
          <p:cNvPr id="14" name="Arrow: Right 13">
            <a:extLst>
              <a:ext uri="{FF2B5EF4-FFF2-40B4-BE49-F238E27FC236}">
                <a16:creationId xmlns:a16="http://schemas.microsoft.com/office/drawing/2014/main" id="{C89B129A-774E-4E51-9A00-F3BFB4F3648F}"/>
              </a:ext>
            </a:extLst>
          </p:cNvPr>
          <p:cNvSpPr/>
          <p:nvPr/>
        </p:nvSpPr>
        <p:spPr>
          <a:xfrm>
            <a:off x="1277851" y="2221706"/>
            <a:ext cx="535781" cy="350044"/>
          </a:xfrm>
          <a:prstGeom prst="rightArrow">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5" name="Rectangle 14">
            <a:extLst>
              <a:ext uri="{FF2B5EF4-FFF2-40B4-BE49-F238E27FC236}">
                <a16:creationId xmlns:a16="http://schemas.microsoft.com/office/drawing/2014/main" id="{9EFD1B10-AF53-498C-B0F7-ABB2A109C33C}"/>
              </a:ext>
            </a:extLst>
          </p:cNvPr>
          <p:cNvSpPr/>
          <p:nvPr/>
        </p:nvSpPr>
        <p:spPr>
          <a:xfrm>
            <a:off x="1893094" y="2994019"/>
            <a:ext cx="792956" cy="203377"/>
          </a:xfrm>
          <a:prstGeom prst="rect">
            <a:avLst/>
          </a:prstGeom>
          <a:noFill/>
          <a:ln w="28575">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FDB6626-6E2E-4219-AD39-1925A04CA124}"/>
              </a:ext>
            </a:extLst>
          </p:cNvPr>
          <p:cNvSpPr/>
          <p:nvPr/>
        </p:nvSpPr>
        <p:spPr>
          <a:xfrm>
            <a:off x="3267186" y="2215934"/>
            <a:ext cx="535781" cy="350044"/>
          </a:xfrm>
          <a:prstGeom prst="rightArrow">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7" name="Arrow: Right 16">
            <a:extLst>
              <a:ext uri="{FF2B5EF4-FFF2-40B4-BE49-F238E27FC236}">
                <a16:creationId xmlns:a16="http://schemas.microsoft.com/office/drawing/2014/main" id="{82553BE7-86A2-4F71-816B-765E83755BB3}"/>
              </a:ext>
            </a:extLst>
          </p:cNvPr>
          <p:cNvSpPr/>
          <p:nvPr/>
        </p:nvSpPr>
        <p:spPr>
          <a:xfrm>
            <a:off x="5895321" y="2210793"/>
            <a:ext cx="535781" cy="350044"/>
          </a:xfrm>
          <a:prstGeom prst="rightArrow">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8" name="Arrow: Bent 17">
            <a:extLst>
              <a:ext uri="{FF2B5EF4-FFF2-40B4-BE49-F238E27FC236}">
                <a16:creationId xmlns:a16="http://schemas.microsoft.com/office/drawing/2014/main" id="{8B4CE1C4-8D59-494A-807A-1D1E9B1E63F2}"/>
              </a:ext>
            </a:extLst>
          </p:cNvPr>
          <p:cNvSpPr/>
          <p:nvPr/>
        </p:nvSpPr>
        <p:spPr>
          <a:xfrm rot="10800000">
            <a:off x="6529713" y="3245403"/>
            <a:ext cx="964080" cy="787059"/>
          </a:xfrm>
          <a:prstGeom prst="bentArrow">
            <a:avLst/>
          </a:prstGeom>
          <a:solidFill>
            <a:srgbClr val="36C746"/>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27B2F7-DF50-48AF-BF7E-7FD93718E02C}"/>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3" name="Footer Placeholder 2">
            <a:extLst>
              <a:ext uri="{FF2B5EF4-FFF2-40B4-BE49-F238E27FC236}">
                <a16:creationId xmlns:a16="http://schemas.microsoft.com/office/drawing/2014/main" id="{F2303BC6-4B6E-4838-A462-AEEB7A8EB422}"/>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DA59B883-654F-45DF-93F8-B67599102335}"/>
              </a:ext>
            </a:extLst>
          </p:cNvPr>
          <p:cNvSpPr>
            <a:spLocks noGrp="1"/>
          </p:cNvSpPr>
          <p:nvPr>
            <p:ph sz="quarter" idx="31"/>
          </p:nvPr>
        </p:nvSpPr>
        <p:spPr>
          <a:xfrm>
            <a:off x="258055" y="750095"/>
            <a:ext cx="8679570" cy="3629820"/>
          </a:xfrm>
        </p:spPr>
        <p:txBody>
          <a:bodyPr/>
          <a:lstStyle/>
          <a:p>
            <a:r>
              <a:rPr lang="en-US" sz="1400" dirty="0">
                <a:solidFill>
                  <a:schemeClr val="tx1">
                    <a:lumMod val="50000"/>
                    <a:lumOff val="50000"/>
                  </a:schemeClr>
                </a:solidFill>
              </a:rPr>
              <a:t>In order to improve the classification of our Dashboard initiatives it’s necessary to fill in Program, user group and File location lines as the example:</a:t>
            </a:r>
          </a:p>
          <a:p>
            <a:endParaRPr lang="en-US" dirty="0"/>
          </a:p>
        </p:txBody>
      </p:sp>
      <p:sp>
        <p:nvSpPr>
          <p:cNvPr id="5" name="Text Placeholder 4">
            <a:extLst>
              <a:ext uri="{FF2B5EF4-FFF2-40B4-BE49-F238E27FC236}">
                <a16:creationId xmlns:a16="http://schemas.microsoft.com/office/drawing/2014/main" id="{F96E80CE-A08C-4293-ABC6-322E566B9FE4}"/>
              </a:ext>
            </a:extLst>
          </p:cNvPr>
          <p:cNvSpPr>
            <a:spLocks noGrp="1"/>
          </p:cNvSpPr>
          <p:nvPr>
            <p:ph type="body" sz="quarter" idx="32"/>
          </p:nvPr>
        </p:nvSpPr>
        <p:spPr>
          <a:xfrm>
            <a:off x="252413" y="223043"/>
            <a:ext cx="8647112" cy="369332"/>
          </a:xfrm>
        </p:spPr>
        <p:txBody>
          <a:bodyPr/>
          <a:lstStyle/>
          <a:p>
            <a:r>
              <a:rPr lang="en-US" dirty="0"/>
              <a:t>Programs, Users groups &amp; OTTO</a:t>
            </a:r>
          </a:p>
        </p:txBody>
      </p:sp>
      <p:sp>
        <p:nvSpPr>
          <p:cNvPr id="7" name="TextBox 6">
            <a:extLst>
              <a:ext uri="{FF2B5EF4-FFF2-40B4-BE49-F238E27FC236}">
                <a16:creationId xmlns:a16="http://schemas.microsoft.com/office/drawing/2014/main" id="{E5447A55-AF78-4928-BE4C-341AC328DD6A}"/>
              </a:ext>
            </a:extLst>
          </p:cNvPr>
          <p:cNvSpPr txBox="1"/>
          <p:nvPr/>
        </p:nvSpPr>
        <p:spPr>
          <a:xfrm>
            <a:off x="333430" y="1417588"/>
            <a:ext cx="2857500" cy="212365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dirty="0">
                <a:solidFill>
                  <a:schemeClr val="tx1">
                    <a:lumMod val="65000"/>
                    <a:lumOff val="35000"/>
                  </a:schemeClr>
                </a:solidFill>
              </a:rPr>
              <a:t>Programs:</a:t>
            </a:r>
          </a:p>
          <a:p>
            <a:pPr marL="285750" indent="-285750">
              <a:buFont typeface="Arial" panose="020B0604020202020204" pitchFamily="34" charset="0"/>
              <a:buChar char="•"/>
            </a:pPr>
            <a:r>
              <a:rPr lang="en-US" sz="1200" b="1" dirty="0">
                <a:solidFill>
                  <a:schemeClr val="tx1">
                    <a:lumMod val="65000"/>
                    <a:lumOff val="35000"/>
                  </a:schemeClr>
                </a:solidFill>
              </a:rPr>
              <a:t>COS-Outsourcing</a:t>
            </a:r>
          </a:p>
          <a:p>
            <a:pPr marL="285750" indent="-285750">
              <a:buFont typeface="Arial" panose="020B0604020202020204" pitchFamily="34" charset="0"/>
              <a:buChar char="•"/>
            </a:pPr>
            <a:r>
              <a:rPr lang="en-US" sz="1200" b="1" dirty="0">
                <a:solidFill>
                  <a:schemeClr val="tx1">
                    <a:lumMod val="65000"/>
                    <a:lumOff val="35000"/>
                  </a:schemeClr>
                </a:solidFill>
              </a:rPr>
              <a:t>Rebalancing-SBO</a:t>
            </a:r>
          </a:p>
          <a:p>
            <a:pPr marL="285750" indent="-285750">
              <a:buFont typeface="Arial" panose="020B0604020202020204" pitchFamily="34" charset="0"/>
              <a:buChar char="•"/>
            </a:pPr>
            <a:r>
              <a:rPr lang="en-US" sz="1200" b="1" dirty="0">
                <a:solidFill>
                  <a:schemeClr val="tx1">
                    <a:lumMod val="65000"/>
                    <a:lumOff val="35000"/>
                  </a:schemeClr>
                </a:solidFill>
              </a:rPr>
              <a:t>QVE Power Systems &amp; Power Products</a:t>
            </a:r>
          </a:p>
          <a:p>
            <a:pPr marL="285750" indent="-285750">
              <a:buFont typeface="Arial" panose="020B0604020202020204" pitchFamily="34" charset="0"/>
              <a:buChar char="•"/>
            </a:pPr>
            <a:r>
              <a:rPr lang="en-US" sz="1200" b="1" dirty="0">
                <a:solidFill>
                  <a:schemeClr val="tx1">
                    <a:lumMod val="65000"/>
                    <a:lumOff val="35000"/>
                  </a:schemeClr>
                </a:solidFill>
              </a:rPr>
              <a:t>QVE H&amp;D</a:t>
            </a:r>
          </a:p>
          <a:p>
            <a:pPr marL="285750" indent="-285750">
              <a:buFont typeface="Arial" panose="020B0604020202020204" pitchFamily="34" charset="0"/>
              <a:buChar char="•"/>
            </a:pPr>
            <a:r>
              <a:rPr lang="en-US" sz="1200" b="1" dirty="0">
                <a:solidFill>
                  <a:schemeClr val="tx1">
                    <a:lumMod val="65000"/>
                    <a:lumOff val="35000"/>
                  </a:schemeClr>
                </a:solidFill>
              </a:rPr>
              <a:t>QVE DE, SP, and IA</a:t>
            </a:r>
          </a:p>
          <a:p>
            <a:pPr marL="285750" indent="-285750">
              <a:buFont typeface="Arial" panose="020B0604020202020204" pitchFamily="34" charset="0"/>
              <a:buChar char="•"/>
            </a:pPr>
            <a:r>
              <a:rPr lang="en-US" sz="1200" b="1" dirty="0">
                <a:solidFill>
                  <a:schemeClr val="tx1">
                    <a:lumMod val="65000"/>
                    <a:lumOff val="35000"/>
                  </a:schemeClr>
                </a:solidFill>
              </a:rPr>
              <a:t>COS Ideas</a:t>
            </a:r>
          </a:p>
          <a:p>
            <a:pPr marL="285750" indent="-285750">
              <a:buFont typeface="Arial" panose="020B0604020202020204" pitchFamily="34" charset="0"/>
              <a:buChar char="•"/>
            </a:pPr>
            <a:r>
              <a:rPr lang="en-US" sz="1200" b="1" dirty="0">
                <a:solidFill>
                  <a:schemeClr val="tx1">
                    <a:lumMod val="65000"/>
                    <a:lumOff val="35000"/>
                  </a:schemeClr>
                </a:solidFill>
              </a:rPr>
              <a:t>QVE Ideas</a:t>
            </a:r>
          </a:p>
          <a:p>
            <a:endParaRPr lang="en-US" sz="1200" dirty="0">
              <a:solidFill>
                <a:schemeClr val="tx1">
                  <a:lumMod val="65000"/>
                  <a:lumOff val="35000"/>
                </a:schemeClr>
              </a:solidFill>
            </a:endParaRPr>
          </a:p>
          <a:p>
            <a:pPr marL="285750" indent="-285750">
              <a:buFont typeface="Arial" panose="020B0604020202020204" pitchFamily="34" charset="0"/>
              <a:buChar char="•"/>
            </a:pPr>
            <a:endParaRPr lang="en-US" sz="1200" dirty="0">
              <a:solidFill>
                <a:schemeClr val="tx1">
                  <a:lumMod val="65000"/>
                  <a:lumOff val="35000"/>
                </a:schemeClr>
              </a:solidFill>
            </a:endParaRPr>
          </a:p>
        </p:txBody>
      </p:sp>
      <p:sp>
        <p:nvSpPr>
          <p:cNvPr id="8" name="TextBox 7">
            <a:extLst>
              <a:ext uri="{FF2B5EF4-FFF2-40B4-BE49-F238E27FC236}">
                <a16:creationId xmlns:a16="http://schemas.microsoft.com/office/drawing/2014/main" id="{74FF3433-250B-4564-9A20-82E382056B29}"/>
              </a:ext>
            </a:extLst>
          </p:cNvPr>
          <p:cNvSpPr txBox="1"/>
          <p:nvPr/>
        </p:nvSpPr>
        <p:spPr>
          <a:xfrm>
            <a:off x="333430" y="3747074"/>
            <a:ext cx="28575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sz="1200" dirty="0">
                <a:solidFill>
                  <a:schemeClr val="tx1">
                    <a:lumMod val="65000"/>
                    <a:lumOff val="35000"/>
                  </a:schemeClr>
                </a:solidFill>
              </a:rPr>
              <a:t>User group:</a:t>
            </a:r>
          </a:p>
          <a:p>
            <a:r>
              <a:rPr lang="es-MX" sz="1200" b="1" dirty="0">
                <a:solidFill>
                  <a:schemeClr val="tx1">
                    <a:lumMod val="65000"/>
                    <a:lumOff val="35000"/>
                  </a:schemeClr>
                </a:solidFill>
              </a:rPr>
              <a:t>NAM </a:t>
            </a:r>
            <a:r>
              <a:rPr lang="es-MX" sz="1200" b="1" dirty="0" err="1">
                <a:solidFill>
                  <a:schemeClr val="tx1">
                    <a:lumMod val="65000"/>
                    <a:lumOff val="35000"/>
                  </a:schemeClr>
                </a:solidFill>
              </a:rPr>
              <a:t>Procurement</a:t>
            </a:r>
            <a:endParaRPr lang="en-US" sz="1200" b="1" dirty="0">
              <a:solidFill>
                <a:schemeClr val="tx1">
                  <a:lumMod val="65000"/>
                  <a:lumOff val="35000"/>
                </a:schemeClr>
              </a:solidFill>
            </a:endParaRPr>
          </a:p>
        </p:txBody>
      </p:sp>
      <p:pic>
        <p:nvPicPr>
          <p:cNvPr id="10" name="Picture 9">
            <a:extLst>
              <a:ext uri="{FF2B5EF4-FFF2-40B4-BE49-F238E27FC236}">
                <a16:creationId xmlns:a16="http://schemas.microsoft.com/office/drawing/2014/main" id="{B6BF9DA5-DF61-42FE-9E92-D610BEF41DDB}"/>
              </a:ext>
            </a:extLst>
          </p:cNvPr>
          <p:cNvPicPr>
            <a:picLocks noChangeAspect="1"/>
          </p:cNvPicPr>
          <p:nvPr/>
        </p:nvPicPr>
        <p:blipFill>
          <a:blip r:embed="rId2"/>
          <a:stretch>
            <a:fillRect/>
          </a:stretch>
        </p:blipFill>
        <p:spPr>
          <a:xfrm>
            <a:off x="3707935" y="1417588"/>
            <a:ext cx="4490274" cy="2404695"/>
          </a:xfrm>
          <a:prstGeom prst="rect">
            <a:avLst/>
          </a:prstGeom>
          <a:effectLst/>
        </p:spPr>
      </p:pic>
      <p:sp>
        <p:nvSpPr>
          <p:cNvPr id="11" name="Rectangle 10">
            <a:extLst>
              <a:ext uri="{FF2B5EF4-FFF2-40B4-BE49-F238E27FC236}">
                <a16:creationId xmlns:a16="http://schemas.microsoft.com/office/drawing/2014/main" id="{A7D4E78A-D946-4C8C-9F16-AF81EEDE9FF4}"/>
              </a:ext>
            </a:extLst>
          </p:cNvPr>
          <p:cNvSpPr/>
          <p:nvPr/>
        </p:nvSpPr>
        <p:spPr>
          <a:xfrm>
            <a:off x="3664796" y="1438117"/>
            <a:ext cx="4664815" cy="247802"/>
          </a:xfrm>
          <a:prstGeom prst="rect">
            <a:avLst/>
          </a:prstGeom>
          <a:noFill/>
          <a:ln w="28575">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BAE18B-DC4B-44DA-B722-F251694BD0B5}"/>
              </a:ext>
            </a:extLst>
          </p:cNvPr>
          <p:cNvSpPr/>
          <p:nvPr/>
        </p:nvSpPr>
        <p:spPr>
          <a:xfrm>
            <a:off x="3679083" y="2361179"/>
            <a:ext cx="4664815" cy="247802"/>
          </a:xfrm>
          <a:prstGeom prst="rect">
            <a:avLst/>
          </a:prstGeom>
          <a:noFill/>
          <a:ln w="28575">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Content Placeholder 6">
            <a:extLst>
              <a:ext uri="{FF2B5EF4-FFF2-40B4-BE49-F238E27FC236}">
                <a16:creationId xmlns:a16="http://schemas.microsoft.com/office/drawing/2014/main" id="{BCFAA3AE-D607-400B-9A1B-585A42142C6F}"/>
              </a:ext>
            </a:extLst>
          </p:cNvPr>
          <p:cNvPicPr>
            <a:picLocks noChangeAspect="1"/>
          </p:cNvPicPr>
          <p:nvPr/>
        </p:nvPicPr>
        <p:blipFill>
          <a:blip r:embed="rId3"/>
          <a:stretch>
            <a:fillRect/>
          </a:stretch>
        </p:blipFill>
        <p:spPr>
          <a:xfrm>
            <a:off x="3326683" y="4013193"/>
            <a:ext cx="5686317" cy="968699"/>
          </a:xfrm>
          <a:prstGeom prst="rect">
            <a:avLst/>
          </a:prstGeom>
        </p:spPr>
      </p:pic>
    </p:spTree>
    <p:extLst>
      <p:ext uri="{BB962C8B-B14F-4D97-AF65-F5344CB8AC3E}">
        <p14:creationId xmlns:p14="http://schemas.microsoft.com/office/powerpoint/2010/main" val="97215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8FF26-DB95-42FC-B3AE-6151109F7FAC}"/>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19ED355E-2536-4B71-84E2-273E16420E6B}"/>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217FA712-FD71-4D58-98B2-173A4CD6CE9A}"/>
              </a:ext>
            </a:extLst>
          </p:cNvPr>
          <p:cNvSpPr>
            <a:spLocks noGrp="1"/>
          </p:cNvSpPr>
          <p:nvPr>
            <p:ph sz="quarter" idx="31"/>
          </p:nvPr>
        </p:nvSpPr>
        <p:spPr>
          <a:xfrm>
            <a:off x="258055" y="771525"/>
            <a:ext cx="8679570" cy="3608389"/>
          </a:xfrm>
        </p:spPr>
        <p:txBody>
          <a:bodyPr/>
          <a:lstStyle/>
          <a:p>
            <a:r>
              <a:rPr lang="es-MX" dirty="0" err="1"/>
              <a:t>If</a:t>
            </a:r>
            <a:r>
              <a:rPr lang="es-MX" dirty="0"/>
              <a:t> </a:t>
            </a:r>
            <a:r>
              <a:rPr lang="es-MX" dirty="0" err="1"/>
              <a:t>you</a:t>
            </a:r>
            <a:r>
              <a:rPr lang="es-MX" dirty="0"/>
              <a:t> are </a:t>
            </a:r>
            <a:r>
              <a:rPr lang="es-MX" dirty="0" err="1"/>
              <a:t>ready</a:t>
            </a:r>
            <a:r>
              <a:rPr lang="es-MX" dirty="0"/>
              <a:t> </a:t>
            </a:r>
            <a:r>
              <a:rPr lang="es-MX" dirty="0" err="1"/>
              <a:t>to</a:t>
            </a:r>
            <a:r>
              <a:rPr lang="es-MX" dirty="0"/>
              <a:t> </a:t>
            </a:r>
            <a:r>
              <a:rPr lang="es-MX" dirty="0" err="1"/>
              <a:t>send</a:t>
            </a:r>
            <a:r>
              <a:rPr lang="es-MX" dirty="0"/>
              <a:t> data </a:t>
            </a:r>
            <a:r>
              <a:rPr lang="es-MX" dirty="0" err="1"/>
              <a:t>to</a:t>
            </a:r>
            <a:r>
              <a:rPr lang="es-MX" dirty="0"/>
              <a:t> </a:t>
            </a:r>
            <a:r>
              <a:rPr lang="es-MX" dirty="0" err="1"/>
              <a:t>Tableau</a:t>
            </a:r>
            <a:r>
              <a:rPr lang="es-MX" dirty="0"/>
              <a:t>, </a:t>
            </a:r>
            <a:r>
              <a:rPr lang="es-MX" dirty="0" err="1"/>
              <a:t>please</a:t>
            </a:r>
            <a:r>
              <a:rPr lang="es-MX" dirty="0"/>
              <a:t> </a:t>
            </a:r>
            <a:r>
              <a:rPr lang="es-MX" dirty="0" err="1"/>
              <a:t>follow</a:t>
            </a:r>
            <a:r>
              <a:rPr lang="es-MX" dirty="0"/>
              <a:t> </a:t>
            </a:r>
            <a:r>
              <a:rPr lang="es-MX" dirty="0" err="1"/>
              <a:t>the</a:t>
            </a:r>
            <a:r>
              <a:rPr lang="es-MX" dirty="0"/>
              <a:t> </a:t>
            </a:r>
            <a:r>
              <a:rPr lang="es-MX" dirty="0" err="1"/>
              <a:t>next</a:t>
            </a:r>
            <a:r>
              <a:rPr lang="es-MX" dirty="0"/>
              <a:t> </a:t>
            </a:r>
            <a:r>
              <a:rPr lang="es-MX" dirty="0" err="1"/>
              <a:t>steps</a:t>
            </a:r>
            <a:r>
              <a:rPr lang="es-MX" dirty="0"/>
              <a:t>.</a:t>
            </a:r>
          </a:p>
          <a:p>
            <a:pPr marL="358774" indent="-342900">
              <a:buAutoNum type="arabicPeriod"/>
            </a:pPr>
            <a:r>
              <a:rPr lang="es-MX" dirty="0">
                <a:hlinkClick r:id="rId2" action="ppaction://hlinksldjump"/>
              </a:rPr>
              <a:t>Open </a:t>
            </a:r>
            <a:r>
              <a:rPr lang="es-MX" dirty="0" err="1">
                <a:hlinkClick r:id="rId2" action="ppaction://hlinksldjump"/>
              </a:rPr>
              <a:t>your</a:t>
            </a:r>
            <a:r>
              <a:rPr lang="es-MX" dirty="0">
                <a:hlinkClick r:id="rId2" action="ppaction://hlinksldjump"/>
              </a:rPr>
              <a:t> GPS file</a:t>
            </a:r>
            <a:r>
              <a:rPr lang="es-MX" dirty="0"/>
              <a:t>.</a:t>
            </a:r>
          </a:p>
          <a:p>
            <a:pPr marL="358774" indent="-342900">
              <a:buAutoNum type="arabicPeriod"/>
            </a:pPr>
            <a:r>
              <a:rPr lang="es-MX" dirty="0"/>
              <a:t>Active “</a:t>
            </a:r>
            <a:r>
              <a:rPr lang="es-MX" dirty="0" err="1"/>
              <a:t>Send</a:t>
            </a:r>
            <a:r>
              <a:rPr lang="es-MX" dirty="0"/>
              <a:t> data </a:t>
            </a:r>
            <a:r>
              <a:rPr lang="es-MX" dirty="0" err="1"/>
              <a:t>to</a:t>
            </a:r>
            <a:r>
              <a:rPr lang="es-MX" dirty="0"/>
              <a:t> DB” in General </a:t>
            </a:r>
            <a:r>
              <a:rPr lang="es-MX" dirty="0" err="1"/>
              <a:t>Settings</a:t>
            </a:r>
            <a:r>
              <a:rPr lang="es-MX" dirty="0"/>
              <a:t> </a:t>
            </a:r>
            <a:r>
              <a:rPr lang="es-MX" dirty="0" err="1"/>
              <a:t>sheet</a:t>
            </a:r>
            <a:r>
              <a:rPr lang="es-MX" dirty="0"/>
              <a:t>.</a:t>
            </a:r>
          </a:p>
          <a:p>
            <a:pPr marL="358774" indent="-342900">
              <a:buAutoNum type="arabicPeriod"/>
            </a:pPr>
            <a:endParaRPr lang="es-MX" dirty="0"/>
          </a:p>
          <a:p>
            <a:pPr marL="358774" indent="-342900">
              <a:buAutoNum type="arabicPeriod"/>
            </a:pPr>
            <a:endParaRPr lang="en-US" dirty="0"/>
          </a:p>
          <a:p>
            <a:pPr marL="358774" indent="-342900">
              <a:buAutoNum type="arabicPeriod"/>
            </a:pPr>
            <a:endParaRPr lang="en-US" dirty="0"/>
          </a:p>
          <a:p>
            <a:pPr marL="358774" indent="-342900">
              <a:buAutoNum type="arabicPeriod"/>
            </a:pPr>
            <a:r>
              <a:rPr lang="en-US" dirty="0"/>
              <a:t>Charter sheet put Public in Access cell.</a:t>
            </a:r>
          </a:p>
          <a:p>
            <a:pPr marL="358774" indent="-342900">
              <a:buAutoNum type="arabicPeriod"/>
            </a:pPr>
            <a:endParaRPr lang="en-US" dirty="0"/>
          </a:p>
        </p:txBody>
      </p:sp>
      <p:sp>
        <p:nvSpPr>
          <p:cNvPr id="5" name="Text Placeholder 4">
            <a:extLst>
              <a:ext uri="{FF2B5EF4-FFF2-40B4-BE49-F238E27FC236}">
                <a16:creationId xmlns:a16="http://schemas.microsoft.com/office/drawing/2014/main" id="{403A86E3-7E8A-4564-9DC4-EA875BA096FE}"/>
              </a:ext>
            </a:extLst>
          </p:cNvPr>
          <p:cNvSpPr>
            <a:spLocks noGrp="1"/>
          </p:cNvSpPr>
          <p:nvPr>
            <p:ph type="body" sz="quarter" idx="32"/>
          </p:nvPr>
        </p:nvSpPr>
        <p:spPr>
          <a:xfrm>
            <a:off x="252413" y="230187"/>
            <a:ext cx="8647112" cy="369332"/>
          </a:xfrm>
        </p:spPr>
        <p:txBody>
          <a:bodyPr/>
          <a:lstStyle/>
          <a:p>
            <a:r>
              <a:rPr lang="es-MX" sz="1600" i="1" dirty="0"/>
              <a:t>Share data (</a:t>
            </a:r>
            <a:r>
              <a:rPr lang="es-MX" sz="1600" i="1" dirty="0" err="1"/>
              <a:t>Version</a:t>
            </a:r>
            <a:r>
              <a:rPr lang="es-MX" sz="1600" i="1" dirty="0"/>
              <a:t> 8.1)</a:t>
            </a:r>
            <a:endParaRPr lang="en-US" sz="1600" i="1" dirty="0"/>
          </a:p>
        </p:txBody>
      </p:sp>
      <p:pic>
        <p:nvPicPr>
          <p:cNvPr id="7" name="Picture 6">
            <a:extLst>
              <a:ext uri="{FF2B5EF4-FFF2-40B4-BE49-F238E27FC236}">
                <a16:creationId xmlns:a16="http://schemas.microsoft.com/office/drawing/2014/main" id="{8D896814-503D-4228-9603-B4E6DD5E2934}"/>
              </a:ext>
            </a:extLst>
          </p:cNvPr>
          <p:cNvPicPr>
            <a:picLocks noChangeAspect="1"/>
          </p:cNvPicPr>
          <p:nvPr/>
        </p:nvPicPr>
        <p:blipFill>
          <a:blip r:embed="rId3"/>
          <a:stretch>
            <a:fillRect/>
          </a:stretch>
        </p:blipFill>
        <p:spPr>
          <a:xfrm>
            <a:off x="764381" y="1836179"/>
            <a:ext cx="4300537" cy="795945"/>
          </a:xfrm>
          <a:prstGeom prst="rect">
            <a:avLst/>
          </a:prstGeom>
        </p:spPr>
      </p:pic>
      <p:pic>
        <p:nvPicPr>
          <p:cNvPr id="9" name="Picture 8">
            <a:extLst>
              <a:ext uri="{FF2B5EF4-FFF2-40B4-BE49-F238E27FC236}">
                <a16:creationId xmlns:a16="http://schemas.microsoft.com/office/drawing/2014/main" id="{5772F42D-871C-40D9-8647-A0D6350F2AE5}"/>
              </a:ext>
            </a:extLst>
          </p:cNvPr>
          <p:cNvPicPr>
            <a:picLocks noChangeAspect="1"/>
          </p:cNvPicPr>
          <p:nvPr/>
        </p:nvPicPr>
        <p:blipFill>
          <a:blip r:embed="rId4"/>
          <a:stretch>
            <a:fillRect/>
          </a:stretch>
        </p:blipFill>
        <p:spPr>
          <a:xfrm>
            <a:off x="764381" y="3248930"/>
            <a:ext cx="6016276" cy="278022"/>
          </a:xfrm>
          <a:prstGeom prst="rect">
            <a:avLst/>
          </a:prstGeom>
        </p:spPr>
      </p:pic>
      <p:sp>
        <p:nvSpPr>
          <p:cNvPr id="19" name="TextBox 18">
            <a:extLst>
              <a:ext uri="{FF2B5EF4-FFF2-40B4-BE49-F238E27FC236}">
                <a16:creationId xmlns:a16="http://schemas.microsoft.com/office/drawing/2014/main" id="{21E32C16-6A2A-4337-AC66-5BAD93CA934F}"/>
              </a:ext>
            </a:extLst>
          </p:cNvPr>
          <p:cNvSpPr txBox="1"/>
          <p:nvPr/>
        </p:nvSpPr>
        <p:spPr>
          <a:xfrm>
            <a:off x="5537201" y="276353"/>
            <a:ext cx="3362324"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200" b="1" dirty="0">
                <a:solidFill>
                  <a:srgbClr val="FF0000"/>
                </a:solidFill>
              </a:rPr>
              <a:t>*Note:</a:t>
            </a:r>
            <a:r>
              <a:rPr lang="en-US" sz="1200" dirty="0">
                <a:solidFill>
                  <a:srgbClr val="FF0000"/>
                </a:solidFill>
              </a:rPr>
              <a:t> Changes will be reflected the next day</a:t>
            </a:r>
          </a:p>
        </p:txBody>
      </p:sp>
    </p:spTree>
    <p:extLst>
      <p:ext uri="{BB962C8B-B14F-4D97-AF65-F5344CB8AC3E}">
        <p14:creationId xmlns:p14="http://schemas.microsoft.com/office/powerpoint/2010/main" val="118752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F84EBA-D613-4C67-AEE6-08C99B16EAE6}"/>
              </a:ext>
            </a:extLst>
          </p:cNvPr>
          <p:cNvPicPr>
            <a:picLocks noChangeAspect="1"/>
          </p:cNvPicPr>
          <p:nvPr/>
        </p:nvPicPr>
        <p:blipFill>
          <a:blip r:embed="rId2"/>
          <a:stretch>
            <a:fillRect/>
          </a:stretch>
        </p:blipFill>
        <p:spPr>
          <a:xfrm>
            <a:off x="261952" y="1402210"/>
            <a:ext cx="7053261" cy="383851"/>
          </a:xfrm>
          <a:prstGeom prst="rect">
            <a:avLst/>
          </a:prstGeom>
        </p:spPr>
      </p:pic>
      <p:sp>
        <p:nvSpPr>
          <p:cNvPr id="2" name="Slide Number Placeholder 1">
            <a:extLst>
              <a:ext uri="{FF2B5EF4-FFF2-40B4-BE49-F238E27FC236}">
                <a16:creationId xmlns:a16="http://schemas.microsoft.com/office/drawing/2014/main" id="{FC08FF26-DB95-42FC-B3AE-6151109F7FAC}"/>
              </a:ext>
            </a:extLst>
          </p:cNvPr>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3" name="Footer Placeholder 2">
            <a:extLst>
              <a:ext uri="{FF2B5EF4-FFF2-40B4-BE49-F238E27FC236}">
                <a16:creationId xmlns:a16="http://schemas.microsoft.com/office/drawing/2014/main" id="{19ED355E-2536-4B71-84E2-273E16420E6B}"/>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217FA712-FD71-4D58-98B2-173A4CD6CE9A}"/>
              </a:ext>
            </a:extLst>
          </p:cNvPr>
          <p:cNvSpPr>
            <a:spLocks noGrp="1"/>
          </p:cNvSpPr>
          <p:nvPr>
            <p:ph sz="quarter" idx="31"/>
          </p:nvPr>
        </p:nvSpPr>
        <p:spPr>
          <a:xfrm>
            <a:off x="258055" y="771525"/>
            <a:ext cx="8679570" cy="3608389"/>
          </a:xfrm>
        </p:spPr>
        <p:txBody>
          <a:bodyPr/>
          <a:lstStyle/>
          <a:p>
            <a:pPr marL="15874" indent="0"/>
            <a:endParaRPr lang="en-US" dirty="0"/>
          </a:p>
          <a:p>
            <a:pPr marL="15874" indent="0"/>
            <a:r>
              <a:rPr lang="en-US" dirty="0">
                <a:solidFill>
                  <a:schemeClr val="tx2"/>
                </a:solidFill>
              </a:rPr>
              <a:t>4.	</a:t>
            </a:r>
            <a:r>
              <a:rPr lang="en-US" dirty="0"/>
              <a:t>Add a new Initiative ID #:</a:t>
            </a:r>
          </a:p>
          <a:p>
            <a:pPr marL="358774" indent="-342900">
              <a:buAutoNum type="arabicPeriod"/>
            </a:pPr>
            <a:endParaRPr lang="en-US" dirty="0"/>
          </a:p>
          <a:p>
            <a:pPr marL="358774" indent="-342900">
              <a:buAutoNum type="arabicPeriod"/>
            </a:pPr>
            <a:endParaRPr lang="en-US" dirty="0"/>
          </a:p>
          <a:p>
            <a:pPr marL="15874" indent="0"/>
            <a:r>
              <a:rPr lang="en-US" dirty="0">
                <a:solidFill>
                  <a:schemeClr val="tx2"/>
                </a:solidFill>
              </a:rPr>
              <a:t>5. 	</a:t>
            </a:r>
            <a:r>
              <a:rPr lang="en-US" dirty="0"/>
              <a:t>Save the changes.</a:t>
            </a:r>
          </a:p>
          <a:p>
            <a:pPr marL="358774" indent="-342900">
              <a:buFont typeface="Arial" panose="020B0604020202020204" pitchFamily="34" charset="0"/>
              <a:buAutoNum type="arabicPeriod"/>
            </a:pPr>
            <a:endParaRPr lang="en-US" dirty="0"/>
          </a:p>
          <a:p>
            <a:pPr marL="358774" indent="-342900">
              <a:buFont typeface="Arial" panose="020B0604020202020204" pitchFamily="34" charset="0"/>
              <a:buAutoNum type="arabicPeriod"/>
            </a:pPr>
            <a:endParaRPr lang="en-US" dirty="0"/>
          </a:p>
          <a:p>
            <a:pPr marL="15874" indent="0"/>
            <a:endParaRPr lang="en-US" dirty="0"/>
          </a:p>
        </p:txBody>
      </p:sp>
      <p:sp>
        <p:nvSpPr>
          <p:cNvPr id="5" name="Text Placeholder 4">
            <a:extLst>
              <a:ext uri="{FF2B5EF4-FFF2-40B4-BE49-F238E27FC236}">
                <a16:creationId xmlns:a16="http://schemas.microsoft.com/office/drawing/2014/main" id="{403A86E3-7E8A-4564-9DC4-EA875BA096FE}"/>
              </a:ext>
            </a:extLst>
          </p:cNvPr>
          <p:cNvSpPr>
            <a:spLocks noGrp="1"/>
          </p:cNvSpPr>
          <p:nvPr>
            <p:ph type="body" sz="quarter" idx="32"/>
          </p:nvPr>
        </p:nvSpPr>
        <p:spPr>
          <a:xfrm>
            <a:off x="252413" y="230187"/>
            <a:ext cx="8647112" cy="369332"/>
          </a:xfrm>
        </p:spPr>
        <p:txBody>
          <a:bodyPr/>
          <a:lstStyle/>
          <a:p>
            <a:r>
              <a:rPr lang="es-MX" sz="1600" i="1" dirty="0"/>
              <a:t>Share data (</a:t>
            </a:r>
            <a:r>
              <a:rPr lang="es-MX" sz="1600" i="1" dirty="0" err="1"/>
              <a:t>Version</a:t>
            </a:r>
            <a:r>
              <a:rPr lang="es-MX" sz="1600" i="1" dirty="0"/>
              <a:t> 8.1)</a:t>
            </a:r>
            <a:endParaRPr lang="en-US" sz="1600" i="1" dirty="0"/>
          </a:p>
        </p:txBody>
      </p:sp>
      <p:pic>
        <p:nvPicPr>
          <p:cNvPr id="10" name="Picture 9">
            <a:extLst>
              <a:ext uri="{FF2B5EF4-FFF2-40B4-BE49-F238E27FC236}">
                <a16:creationId xmlns:a16="http://schemas.microsoft.com/office/drawing/2014/main" id="{C9500E11-C396-4CD1-8FB0-6CAEB5B25FC1}"/>
              </a:ext>
            </a:extLst>
          </p:cNvPr>
          <p:cNvPicPr>
            <a:picLocks noChangeAspect="1"/>
          </p:cNvPicPr>
          <p:nvPr/>
        </p:nvPicPr>
        <p:blipFill>
          <a:blip r:embed="rId3"/>
          <a:stretch>
            <a:fillRect/>
          </a:stretch>
        </p:blipFill>
        <p:spPr>
          <a:xfrm>
            <a:off x="935858" y="2681178"/>
            <a:ext cx="400050" cy="390525"/>
          </a:xfrm>
          <a:prstGeom prst="rect">
            <a:avLst/>
          </a:prstGeom>
        </p:spPr>
      </p:pic>
      <p:pic>
        <p:nvPicPr>
          <p:cNvPr id="12" name="Picture 11">
            <a:extLst>
              <a:ext uri="{FF2B5EF4-FFF2-40B4-BE49-F238E27FC236}">
                <a16:creationId xmlns:a16="http://schemas.microsoft.com/office/drawing/2014/main" id="{3F2CA345-18AA-41D7-BEF0-46ACC8764323}"/>
              </a:ext>
            </a:extLst>
          </p:cNvPr>
          <p:cNvPicPr>
            <a:picLocks noChangeAspect="1"/>
          </p:cNvPicPr>
          <p:nvPr/>
        </p:nvPicPr>
        <p:blipFill>
          <a:blip r:embed="rId4"/>
          <a:stretch>
            <a:fillRect/>
          </a:stretch>
        </p:blipFill>
        <p:spPr>
          <a:xfrm>
            <a:off x="6310326" y="2580614"/>
            <a:ext cx="2009774" cy="693582"/>
          </a:xfrm>
          <a:prstGeom prst="rect">
            <a:avLst/>
          </a:prstGeom>
        </p:spPr>
      </p:pic>
      <p:sp>
        <p:nvSpPr>
          <p:cNvPr id="13" name="Rectangle 12">
            <a:extLst>
              <a:ext uri="{FF2B5EF4-FFF2-40B4-BE49-F238E27FC236}">
                <a16:creationId xmlns:a16="http://schemas.microsoft.com/office/drawing/2014/main" id="{A33FCB39-38A1-4DE7-9052-155136D38719}"/>
              </a:ext>
            </a:extLst>
          </p:cNvPr>
          <p:cNvSpPr/>
          <p:nvPr/>
        </p:nvSpPr>
        <p:spPr>
          <a:xfrm>
            <a:off x="3235182" y="1290220"/>
            <a:ext cx="3075144" cy="594224"/>
          </a:xfrm>
          <a:prstGeom prst="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0BAADF3-1BB6-4DF0-8372-D74CF1D8EC74}"/>
              </a:ext>
            </a:extLst>
          </p:cNvPr>
          <p:cNvSpPr txBox="1"/>
          <p:nvPr/>
        </p:nvSpPr>
        <p:spPr>
          <a:xfrm>
            <a:off x="492918" y="2713389"/>
            <a:ext cx="914400" cy="307777"/>
          </a:xfrm>
          <a:prstGeom prst="rect">
            <a:avLst/>
          </a:prstGeom>
          <a:noFill/>
        </p:spPr>
        <p:txBody>
          <a:bodyPr wrap="square" rtlCol="0">
            <a:spAutoFit/>
          </a:bodyPr>
          <a:lstStyle/>
          <a:p>
            <a:r>
              <a:rPr lang="es-MX" sz="1400" b="1" dirty="0">
                <a:solidFill>
                  <a:srgbClr val="36C746"/>
                </a:solidFill>
              </a:rPr>
              <a:t>a)</a:t>
            </a:r>
            <a:endParaRPr lang="en-US" sz="1400" b="1" dirty="0">
              <a:solidFill>
                <a:srgbClr val="36C746"/>
              </a:solidFill>
            </a:endParaRPr>
          </a:p>
        </p:txBody>
      </p:sp>
      <p:sp>
        <p:nvSpPr>
          <p:cNvPr id="15" name="TextBox 14">
            <a:extLst>
              <a:ext uri="{FF2B5EF4-FFF2-40B4-BE49-F238E27FC236}">
                <a16:creationId xmlns:a16="http://schemas.microsoft.com/office/drawing/2014/main" id="{C5B7ED94-7191-4C12-A41B-C19AE6F1BAB9}"/>
              </a:ext>
            </a:extLst>
          </p:cNvPr>
          <p:cNvSpPr txBox="1"/>
          <p:nvPr/>
        </p:nvSpPr>
        <p:spPr>
          <a:xfrm>
            <a:off x="2688446" y="2681178"/>
            <a:ext cx="914400" cy="307777"/>
          </a:xfrm>
          <a:prstGeom prst="rect">
            <a:avLst/>
          </a:prstGeom>
          <a:noFill/>
        </p:spPr>
        <p:txBody>
          <a:bodyPr wrap="square" rtlCol="0">
            <a:spAutoFit/>
          </a:bodyPr>
          <a:lstStyle/>
          <a:p>
            <a:r>
              <a:rPr lang="es-MX" sz="1400" b="1" dirty="0">
                <a:solidFill>
                  <a:srgbClr val="36C746"/>
                </a:solidFill>
              </a:rPr>
              <a:t>b)</a:t>
            </a:r>
            <a:endParaRPr lang="en-US" sz="1400" b="1" dirty="0">
              <a:solidFill>
                <a:srgbClr val="36C746"/>
              </a:solidFill>
            </a:endParaRPr>
          </a:p>
        </p:txBody>
      </p:sp>
      <p:sp>
        <p:nvSpPr>
          <p:cNvPr id="16" name="TextBox 15">
            <a:extLst>
              <a:ext uri="{FF2B5EF4-FFF2-40B4-BE49-F238E27FC236}">
                <a16:creationId xmlns:a16="http://schemas.microsoft.com/office/drawing/2014/main" id="{2284D5E8-F77B-4AF2-ADF7-B7160CA4BCB5}"/>
              </a:ext>
            </a:extLst>
          </p:cNvPr>
          <p:cNvSpPr txBox="1"/>
          <p:nvPr/>
        </p:nvSpPr>
        <p:spPr>
          <a:xfrm>
            <a:off x="5957886" y="2867277"/>
            <a:ext cx="914400" cy="307777"/>
          </a:xfrm>
          <a:prstGeom prst="rect">
            <a:avLst/>
          </a:prstGeom>
          <a:noFill/>
        </p:spPr>
        <p:txBody>
          <a:bodyPr wrap="square" rtlCol="0">
            <a:spAutoFit/>
          </a:bodyPr>
          <a:lstStyle/>
          <a:p>
            <a:r>
              <a:rPr lang="es-MX" sz="1400" b="1" dirty="0">
                <a:solidFill>
                  <a:srgbClr val="36C746"/>
                </a:solidFill>
              </a:rPr>
              <a:t>c)</a:t>
            </a:r>
            <a:endParaRPr lang="en-US" sz="1400" b="1" dirty="0">
              <a:solidFill>
                <a:srgbClr val="36C746"/>
              </a:solidFill>
            </a:endParaRPr>
          </a:p>
        </p:txBody>
      </p:sp>
      <p:pic>
        <p:nvPicPr>
          <p:cNvPr id="17" name="Picture 16">
            <a:extLst>
              <a:ext uri="{FF2B5EF4-FFF2-40B4-BE49-F238E27FC236}">
                <a16:creationId xmlns:a16="http://schemas.microsoft.com/office/drawing/2014/main" id="{28129CFD-EF0C-4CA4-9AD6-A26962A33108}"/>
              </a:ext>
            </a:extLst>
          </p:cNvPr>
          <p:cNvPicPr>
            <a:picLocks noChangeAspect="1"/>
          </p:cNvPicPr>
          <p:nvPr/>
        </p:nvPicPr>
        <p:blipFill>
          <a:blip r:embed="rId5"/>
          <a:stretch>
            <a:fillRect/>
          </a:stretch>
        </p:blipFill>
        <p:spPr>
          <a:xfrm>
            <a:off x="3231342" y="2375149"/>
            <a:ext cx="902520" cy="1104512"/>
          </a:xfrm>
          <a:prstGeom prst="rect">
            <a:avLst/>
          </a:prstGeom>
        </p:spPr>
      </p:pic>
      <p:sp>
        <p:nvSpPr>
          <p:cNvPr id="18" name="Rectangle 17">
            <a:extLst>
              <a:ext uri="{FF2B5EF4-FFF2-40B4-BE49-F238E27FC236}">
                <a16:creationId xmlns:a16="http://schemas.microsoft.com/office/drawing/2014/main" id="{91FB8580-5433-4DB3-80FC-481C5B923B53}"/>
              </a:ext>
            </a:extLst>
          </p:cNvPr>
          <p:cNvSpPr/>
          <p:nvPr/>
        </p:nvSpPr>
        <p:spPr>
          <a:xfrm>
            <a:off x="3302752" y="2759786"/>
            <a:ext cx="717323" cy="447342"/>
          </a:xfrm>
          <a:prstGeom prst="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1E32C16-6A2A-4337-AC66-5BAD93CA934F}"/>
              </a:ext>
            </a:extLst>
          </p:cNvPr>
          <p:cNvSpPr txBox="1"/>
          <p:nvPr/>
        </p:nvSpPr>
        <p:spPr>
          <a:xfrm>
            <a:off x="5537201" y="276353"/>
            <a:ext cx="3362324"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200" b="1" dirty="0">
                <a:solidFill>
                  <a:srgbClr val="FF0000"/>
                </a:solidFill>
              </a:rPr>
              <a:t>*Note:</a:t>
            </a:r>
            <a:r>
              <a:rPr lang="en-US" sz="1200" dirty="0">
                <a:solidFill>
                  <a:srgbClr val="FF0000"/>
                </a:solidFill>
              </a:rPr>
              <a:t> Changes will be reflected the next day</a:t>
            </a:r>
          </a:p>
        </p:txBody>
      </p:sp>
      <p:sp>
        <p:nvSpPr>
          <p:cNvPr id="20" name="Rectangle 19">
            <a:extLst>
              <a:ext uri="{FF2B5EF4-FFF2-40B4-BE49-F238E27FC236}">
                <a16:creationId xmlns:a16="http://schemas.microsoft.com/office/drawing/2014/main" id="{3FAB3A42-6619-47D0-9AE0-8522A4441F10}"/>
              </a:ext>
            </a:extLst>
          </p:cNvPr>
          <p:cNvSpPr/>
          <p:nvPr/>
        </p:nvSpPr>
        <p:spPr>
          <a:xfrm>
            <a:off x="6792514" y="3229822"/>
            <a:ext cx="464344" cy="195263"/>
          </a:xfrm>
          <a:prstGeom prst="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81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8FF26-DB95-42FC-B3AE-6151109F7FAC}"/>
              </a:ext>
            </a:extLst>
          </p:cNvPr>
          <p:cNvSpPr>
            <a:spLocks noGrp="1"/>
          </p:cNvSpPr>
          <p:nvPr>
            <p:ph type="sldNum" sz="quarter" idx="4"/>
          </p:nvPr>
        </p:nvSpPr>
        <p:spPr/>
        <p:txBody>
          <a:bodyPr/>
          <a:lstStyle/>
          <a:p>
            <a:r>
              <a:rPr lang="en-US"/>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19ED355E-2536-4B71-84E2-273E16420E6B}"/>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217FA712-FD71-4D58-98B2-173A4CD6CE9A}"/>
              </a:ext>
            </a:extLst>
          </p:cNvPr>
          <p:cNvSpPr>
            <a:spLocks noGrp="1"/>
          </p:cNvSpPr>
          <p:nvPr>
            <p:ph sz="quarter" idx="31"/>
          </p:nvPr>
        </p:nvSpPr>
        <p:spPr>
          <a:xfrm>
            <a:off x="258055" y="771525"/>
            <a:ext cx="8679570" cy="3608389"/>
          </a:xfrm>
        </p:spPr>
        <p:txBody>
          <a:bodyPr/>
          <a:lstStyle/>
          <a:p>
            <a:r>
              <a:rPr lang="es-MX" dirty="0" err="1"/>
              <a:t>If</a:t>
            </a:r>
            <a:r>
              <a:rPr lang="es-MX" dirty="0"/>
              <a:t> </a:t>
            </a:r>
            <a:r>
              <a:rPr lang="es-MX" dirty="0" err="1"/>
              <a:t>you</a:t>
            </a:r>
            <a:r>
              <a:rPr lang="es-MX" dirty="0"/>
              <a:t> are </a:t>
            </a:r>
            <a:r>
              <a:rPr lang="es-MX" dirty="0" err="1"/>
              <a:t>ready</a:t>
            </a:r>
            <a:r>
              <a:rPr lang="es-MX" dirty="0"/>
              <a:t> </a:t>
            </a:r>
            <a:r>
              <a:rPr lang="es-MX" dirty="0" err="1"/>
              <a:t>to</a:t>
            </a:r>
            <a:r>
              <a:rPr lang="es-MX" dirty="0"/>
              <a:t> </a:t>
            </a:r>
            <a:r>
              <a:rPr lang="es-MX" dirty="0" err="1"/>
              <a:t>send</a:t>
            </a:r>
            <a:r>
              <a:rPr lang="es-MX" dirty="0"/>
              <a:t> data </a:t>
            </a:r>
            <a:r>
              <a:rPr lang="es-MX" dirty="0" err="1"/>
              <a:t>to</a:t>
            </a:r>
            <a:r>
              <a:rPr lang="es-MX" dirty="0"/>
              <a:t> </a:t>
            </a:r>
            <a:r>
              <a:rPr lang="es-MX" dirty="0" err="1"/>
              <a:t>Tableau</a:t>
            </a:r>
            <a:r>
              <a:rPr lang="es-MX" dirty="0"/>
              <a:t>, </a:t>
            </a:r>
            <a:r>
              <a:rPr lang="es-MX" dirty="0" err="1"/>
              <a:t>please</a:t>
            </a:r>
            <a:r>
              <a:rPr lang="es-MX" dirty="0"/>
              <a:t> </a:t>
            </a:r>
            <a:r>
              <a:rPr lang="es-MX" dirty="0" err="1"/>
              <a:t>follow</a:t>
            </a:r>
            <a:r>
              <a:rPr lang="es-MX" dirty="0"/>
              <a:t> </a:t>
            </a:r>
            <a:r>
              <a:rPr lang="es-MX" dirty="0" err="1"/>
              <a:t>the</a:t>
            </a:r>
            <a:r>
              <a:rPr lang="es-MX" dirty="0"/>
              <a:t> </a:t>
            </a:r>
            <a:r>
              <a:rPr lang="es-MX" dirty="0" err="1"/>
              <a:t>next</a:t>
            </a:r>
            <a:r>
              <a:rPr lang="es-MX" dirty="0"/>
              <a:t> </a:t>
            </a:r>
            <a:r>
              <a:rPr lang="es-MX" dirty="0" err="1"/>
              <a:t>steps</a:t>
            </a:r>
            <a:r>
              <a:rPr lang="es-MX" dirty="0"/>
              <a:t>.</a:t>
            </a:r>
          </a:p>
          <a:p>
            <a:pPr marL="358774" indent="-342900">
              <a:buAutoNum type="arabicPeriod"/>
            </a:pPr>
            <a:r>
              <a:rPr lang="es-MX" dirty="0">
                <a:hlinkClick r:id="rId2" action="ppaction://hlinksldjump"/>
              </a:rPr>
              <a:t>Open </a:t>
            </a:r>
            <a:r>
              <a:rPr lang="es-MX" dirty="0" err="1">
                <a:hlinkClick r:id="rId2" action="ppaction://hlinksldjump"/>
              </a:rPr>
              <a:t>your</a:t>
            </a:r>
            <a:r>
              <a:rPr lang="es-MX" dirty="0">
                <a:hlinkClick r:id="rId2" action="ppaction://hlinksldjump"/>
              </a:rPr>
              <a:t> GPS file</a:t>
            </a:r>
            <a:r>
              <a:rPr lang="es-MX" dirty="0"/>
              <a:t>.</a:t>
            </a:r>
          </a:p>
          <a:p>
            <a:pPr marL="358774" indent="-342900">
              <a:buAutoNum type="arabicPeriod"/>
            </a:pPr>
            <a:endParaRPr lang="es-MX" dirty="0"/>
          </a:p>
          <a:p>
            <a:pPr marL="358774" indent="-342900">
              <a:buAutoNum type="arabicPeriod"/>
            </a:pPr>
            <a:r>
              <a:rPr lang="es-MX" dirty="0"/>
              <a:t>Active “</a:t>
            </a:r>
            <a:r>
              <a:rPr lang="es-MX" dirty="0" err="1"/>
              <a:t>Connection</a:t>
            </a:r>
            <a:r>
              <a:rPr lang="es-MX" dirty="0"/>
              <a:t> </a:t>
            </a:r>
            <a:r>
              <a:rPr lang="es-MX" dirty="0" err="1"/>
              <a:t>to</a:t>
            </a:r>
            <a:r>
              <a:rPr lang="es-MX" dirty="0"/>
              <a:t> Dashboard” in General </a:t>
            </a:r>
            <a:r>
              <a:rPr lang="es-MX" dirty="0" err="1"/>
              <a:t>Settings</a:t>
            </a:r>
            <a:r>
              <a:rPr lang="es-MX" dirty="0"/>
              <a:t> </a:t>
            </a:r>
            <a:r>
              <a:rPr lang="es-MX" dirty="0" err="1"/>
              <a:t>sheet</a:t>
            </a:r>
            <a:r>
              <a:rPr lang="es-MX" dirty="0"/>
              <a:t>.</a:t>
            </a:r>
          </a:p>
          <a:p>
            <a:pPr marL="358774" indent="-342900">
              <a:buAutoNum type="arabicPeriod"/>
            </a:pPr>
            <a:endParaRPr lang="es-MX" dirty="0"/>
          </a:p>
          <a:p>
            <a:pPr marL="358774" indent="-342900">
              <a:buAutoNum type="arabicPeriod"/>
            </a:pPr>
            <a:endParaRPr lang="en-US" dirty="0"/>
          </a:p>
          <a:p>
            <a:pPr marL="358774" indent="-342900">
              <a:buAutoNum type="arabicPeriod"/>
            </a:pPr>
            <a:endParaRPr lang="en-US" dirty="0"/>
          </a:p>
          <a:p>
            <a:pPr marL="358774" indent="-342900">
              <a:buAutoNum type="arabicPeriod"/>
            </a:pPr>
            <a:endParaRPr lang="en-US" dirty="0"/>
          </a:p>
          <a:p>
            <a:pPr marL="358774" indent="-342900">
              <a:buAutoNum type="arabicPeriod"/>
            </a:pPr>
            <a:r>
              <a:rPr lang="en-US" dirty="0"/>
              <a:t>Light GPS or Charter sheet put “Public” in Public / Restricted cell.</a:t>
            </a:r>
          </a:p>
          <a:p>
            <a:pPr marL="358774" indent="-342900">
              <a:buAutoNum type="arabicPeriod"/>
            </a:pPr>
            <a:endParaRPr lang="en-US" dirty="0"/>
          </a:p>
        </p:txBody>
      </p:sp>
      <p:sp>
        <p:nvSpPr>
          <p:cNvPr id="5" name="Text Placeholder 4">
            <a:extLst>
              <a:ext uri="{FF2B5EF4-FFF2-40B4-BE49-F238E27FC236}">
                <a16:creationId xmlns:a16="http://schemas.microsoft.com/office/drawing/2014/main" id="{403A86E3-7E8A-4564-9DC4-EA875BA096FE}"/>
              </a:ext>
            </a:extLst>
          </p:cNvPr>
          <p:cNvSpPr>
            <a:spLocks noGrp="1"/>
          </p:cNvSpPr>
          <p:nvPr>
            <p:ph type="body" sz="quarter" idx="32"/>
          </p:nvPr>
        </p:nvSpPr>
        <p:spPr>
          <a:xfrm>
            <a:off x="252413" y="230187"/>
            <a:ext cx="8647112" cy="369332"/>
          </a:xfrm>
        </p:spPr>
        <p:txBody>
          <a:bodyPr/>
          <a:lstStyle/>
          <a:p>
            <a:r>
              <a:rPr lang="en-US" sz="1600" i="1" dirty="0"/>
              <a:t>Share data (Version 9)</a:t>
            </a:r>
          </a:p>
        </p:txBody>
      </p:sp>
      <p:sp>
        <p:nvSpPr>
          <p:cNvPr id="19" name="TextBox 18">
            <a:extLst>
              <a:ext uri="{FF2B5EF4-FFF2-40B4-BE49-F238E27FC236}">
                <a16:creationId xmlns:a16="http://schemas.microsoft.com/office/drawing/2014/main" id="{21E32C16-6A2A-4337-AC66-5BAD93CA934F}"/>
              </a:ext>
            </a:extLst>
          </p:cNvPr>
          <p:cNvSpPr txBox="1"/>
          <p:nvPr/>
        </p:nvSpPr>
        <p:spPr>
          <a:xfrm>
            <a:off x="5493544" y="270024"/>
            <a:ext cx="3228095"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200" dirty="0">
                <a:solidFill>
                  <a:srgbClr val="FF0000"/>
                </a:solidFill>
              </a:rPr>
              <a:t>*Note: Changes will be reflected the next day</a:t>
            </a:r>
          </a:p>
        </p:txBody>
      </p:sp>
      <p:grpSp>
        <p:nvGrpSpPr>
          <p:cNvPr id="7" name="Group 6">
            <a:extLst>
              <a:ext uri="{FF2B5EF4-FFF2-40B4-BE49-F238E27FC236}">
                <a16:creationId xmlns:a16="http://schemas.microsoft.com/office/drawing/2014/main" id="{523DA68E-1B75-458C-B698-1DD137E582ED}"/>
              </a:ext>
            </a:extLst>
          </p:cNvPr>
          <p:cNvGrpSpPr/>
          <p:nvPr/>
        </p:nvGrpSpPr>
        <p:grpSpPr>
          <a:xfrm>
            <a:off x="647649" y="2179670"/>
            <a:ext cx="4760170" cy="1127886"/>
            <a:chOff x="647649" y="1805534"/>
            <a:chExt cx="4238676" cy="958943"/>
          </a:xfrm>
        </p:grpSpPr>
        <p:pic>
          <p:nvPicPr>
            <p:cNvPr id="6" name="Picture 5">
              <a:extLst>
                <a:ext uri="{FF2B5EF4-FFF2-40B4-BE49-F238E27FC236}">
                  <a16:creationId xmlns:a16="http://schemas.microsoft.com/office/drawing/2014/main" id="{6030B975-3A8F-45A7-9B0E-3D8286CB418C}"/>
                </a:ext>
              </a:extLst>
            </p:cNvPr>
            <p:cNvPicPr>
              <a:picLocks noChangeAspect="1"/>
            </p:cNvPicPr>
            <p:nvPr/>
          </p:nvPicPr>
          <p:blipFill>
            <a:blip r:embed="rId3"/>
            <a:stretch>
              <a:fillRect/>
            </a:stretch>
          </p:blipFill>
          <p:spPr>
            <a:xfrm>
              <a:off x="657225" y="1805534"/>
              <a:ext cx="4229100" cy="955078"/>
            </a:xfrm>
            <a:prstGeom prst="rect">
              <a:avLst/>
            </a:prstGeom>
          </p:spPr>
        </p:pic>
        <p:sp>
          <p:nvSpPr>
            <p:cNvPr id="20" name="Rectangle 19">
              <a:extLst>
                <a:ext uri="{FF2B5EF4-FFF2-40B4-BE49-F238E27FC236}">
                  <a16:creationId xmlns:a16="http://schemas.microsoft.com/office/drawing/2014/main" id="{293C88F3-03EA-4F08-B33A-9E7A95280C8D}"/>
                </a:ext>
              </a:extLst>
            </p:cNvPr>
            <p:cNvSpPr/>
            <p:nvPr/>
          </p:nvSpPr>
          <p:spPr>
            <a:xfrm>
              <a:off x="647649" y="2543174"/>
              <a:ext cx="2331294" cy="221303"/>
            </a:xfrm>
            <a:prstGeom prst="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0DDBA76A-1AC4-40E8-B877-334A6FE77984}"/>
              </a:ext>
            </a:extLst>
          </p:cNvPr>
          <p:cNvPicPr>
            <a:picLocks noChangeAspect="1"/>
          </p:cNvPicPr>
          <p:nvPr/>
        </p:nvPicPr>
        <p:blipFill>
          <a:blip r:embed="rId4"/>
          <a:stretch>
            <a:fillRect/>
          </a:stretch>
        </p:blipFill>
        <p:spPr>
          <a:xfrm>
            <a:off x="647649" y="3930179"/>
            <a:ext cx="6535351" cy="357533"/>
          </a:xfrm>
          <a:prstGeom prst="rect">
            <a:avLst/>
          </a:prstGeom>
        </p:spPr>
      </p:pic>
    </p:spTree>
    <p:extLst>
      <p:ext uri="{BB962C8B-B14F-4D97-AF65-F5344CB8AC3E}">
        <p14:creationId xmlns:p14="http://schemas.microsoft.com/office/powerpoint/2010/main" val="35528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8FF26-DB95-42FC-B3AE-6151109F7FAC}"/>
              </a:ext>
            </a:extLst>
          </p:cNvPr>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a:extLst>
              <a:ext uri="{FF2B5EF4-FFF2-40B4-BE49-F238E27FC236}">
                <a16:creationId xmlns:a16="http://schemas.microsoft.com/office/drawing/2014/main" id="{19ED355E-2536-4B71-84E2-273E16420E6B}"/>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217FA712-FD71-4D58-98B2-173A4CD6CE9A}"/>
              </a:ext>
            </a:extLst>
          </p:cNvPr>
          <p:cNvSpPr>
            <a:spLocks noGrp="1"/>
          </p:cNvSpPr>
          <p:nvPr>
            <p:ph sz="quarter" idx="31"/>
          </p:nvPr>
        </p:nvSpPr>
        <p:spPr>
          <a:xfrm>
            <a:off x="258055" y="771525"/>
            <a:ext cx="8679570" cy="3608389"/>
          </a:xfrm>
        </p:spPr>
        <p:txBody>
          <a:bodyPr/>
          <a:lstStyle/>
          <a:p>
            <a:pPr marL="358774" indent="-342900">
              <a:buAutoNum type="arabicPeriod"/>
            </a:pPr>
            <a:endParaRPr lang="en-US" dirty="0"/>
          </a:p>
          <a:p>
            <a:pPr marL="15874" indent="0"/>
            <a:r>
              <a:rPr lang="en-US" dirty="0">
                <a:solidFill>
                  <a:schemeClr val="bg2"/>
                </a:solidFill>
              </a:rPr>
              <a:t>4.	</a:t>
            </a:r>
            <a:r>
              <a:rPr lang="en-US" dirty="0"/>
              <a:t>Add a new Initiative ID #</a:t>
            </a:r>
          </a:p>
          <a:p>
            <a:pPr marL="358774" indent="-342900">
              <a:buAutoNum type="arabicPeriod"/>
            </a:pPr>
            <a:endParaRPr lang="en-US" dirty="0"/>
          </a:p>
          <a:p>
            <a:pPr marL="358774" indent="-342900">
              <a:buAutoNum type="arabicPeriod"/>
            </a:pPr>
            <a:endParaRPr lang="en-US" dirty="0"/>
          </a:p>
          <a:p>
            <a:pPr marL="15874" indent="0"/>
            <a:r>
              <a:rPr lang="en-US" dirty="0">
                <a:solidFill>
                  <a:schemeClr val="bg2"/>
                </a:solidFill>
              </a:rPr>
              <a:t>5.	</a:t>
            </a:r>
            <a:r>
              <a:rPr lang="en-US" dirty="0"/>
              <a:t>Save the changes.</a:t>
            </a:r>
          </a:p>
        </p:txBody>
      </p:sp>
      <p:sp>
        <p:nvSpPr>
          <p:cNvPr id="5" name="Text Placeholder 4">
            <a:extLst>
              <a:ext uri="{FF2B5EF4-FFF2-40B4-BE49-F238E27FC236}">
                <a16:creationId xmlns:a16="http://schemas.microsoft.com/office/drawing/2014/main" id="{403A86E3-7E8A-4564-9DC4-EA875BA096FE}"/>
              </a:ext>
            </a:extLst>
          </p:cNvPr>
          <p:cNvSpPr>
            <a:spLocks noGrp="1"/>
          </p:cNvSpPr>
          <p:nvPr>
            <p:ph type="body" sz="quarter" idx="32"/>
          </p:nvPr>
        </p:nvSpPr>
        <p:spPr>
          <a:xfrm>
            <a:off x="252413" y="230187"/>
            <a:ext cx="8647112" cy="369332"/>
          </a:xfrm>
        </p:spPr>
        <p:txBody>
          <a:bodyPr/>
          <a:lstStyle/>
          <a:p>
            <a:r>
              <a:rPr lang="en-US" sz="1600" i="1" dirty="0"/>
              <a:t>Share data (Version 9)</a:t>
            </a:r>
          </a:p>
        </p:txBody>
      </p:sp>
      <p:grpSp>
        <p:nvGrpSpPr>
          <p:cNvPr id="9" name="Group 8">
            <a:extLst>
              <a:ext uri="{FF2B5EF4-FFF2-40B4-BE49-F238E27FC236}">
                <a16:creationId xmlns:a16="http://schemas.microsoft.com/office/drawing/2014/main" id="{93A39519-4FC7-4EF7-85D5-6B83D410E618}"/>
              </a:ext>
            </a:extLst>
          </p:cNvPr>
          <p:cNvGrpSpPr/>
          <p:nvPr/>
        </p:nvGrpSpPr>
        <p:grpSpPr>
          <a:xfrm>
            <a:off x="550096" y="2808331"/>
            <a:ext cx="914400" cy="390525"/>
            <a:chOff x="478631" y="3948495"/>
            <a:chExt cx="914400" cy="390525"/>
          </a:xfrm>
        </p:grpSpPr>
        <p:pic>
          <p:nvPicPr>
            <p:cNvPr id="10" name="Picture 9">
              <a:extLst>
                <a:ext uri="{FF2B5EF4-FFF2-40B4-BE49-F238E27FC236}">
                  <a16:creationId xmlns:a16="http://schemas.microsoft.com/office/drawing/2014/main" id="{C9500E11-C396-4CD1-8FB0-6CAEB5B25FC1}"/>
                </a:ext>
              </a:extLst>
            </p:cNvPr>
            <p:cNvPicPr>
              <a:picLocks noChangeAspect="1"/>
            </p:cNvPicPr>
            <p:nvPr/>
          </p:nvPicPr>
          <p:blipFill>
            <a:blip r:embed="rId2"/>
            <a:stretch>
              <a:fillRect/>
            </a:stretch>
          </p:blipFill>
          <p:spPr>
            <a:xfrm>
              <a:off x="807271" y="3948495"/>
              <a:ext cx="400050" cy="390525"/>
            </a:xfrm>
            <a:prstGeom prst="rect">
              <a:avLst/>
            </a:prstGeom>
          </p:spPr>
        </p:pic>
        <p:sp>
          <p:nvSpPr>
            <p:cNvPr id="14" name="TextBox 13">
              <a:extLst>
                <a:ext uri="{FF2B5EF4-FFF2-40B4-BE49-F238E27FC236}">
                  <a16:creationId xmlns:a16="http://schemas.microsoft.com/office/drawing/2014/main" id="{70BAADF3-1BB6-4DF0-8372-D74CF1D8EC74}"/>
                </a:ext>
              </a:extLst>
            </p:cNvPr>
            <p:cNvSpPr txBox="1"/>
            <p:nvPr/>
          </p:nvSpPr>
          <p:spPr>
            <a:xfrm>
              <a:off x="478631" y="4002194"/>
              <a:ext cx="914400" cy="307777"/>
            </a:xfrm>
            <a:prstGeom prst="rect">
              <a:avLst/>
            </a:prstGeom>
            <a:noFill/>
          </p:spPr>
          <p:txBody>
            <a:bodyPr wrap="square" rtlCol="0">
              <a:spAutoFit/>
            </a:bodyPr>
            <a:lstStyle/>
            <a:p>
              <a:r>
                <a:rPr lang="es-MX" sz="1400" b="1" dirty="0">
                  <a:solidFill>
                    <a:srgbClr val="36C746"/>
                  </a:solidFill>
                </a:rPr>
                <a:t>a)</a:t>
              </a:r>
              <a:endParaRPr lang="en-US" sz="1400" b="1" dirty="0">
                <a:solidFill>
                  <a:srgbClr val="36C746"/>
                </a:solidFill>
              </a:endParaRPr>
            </a:p>
          </p:txBody>
        </p:sp>
      </p:grpSp>
      <p:grpSp>
        <p:nvGrpSpPr>
          <p:cNvPr id="22" name="Group 21">
            <a:extLst>
              <a:ext uri="{FF2B5EF4-FFF2-40B4-BE49-F238E27FC236}">
                <a16:creationId xmlns:a16="http://schemas.microsoft.com/office/drawing/2014/main" id="{7CA525C5-D9DE-454D-B77A-2A9234E4AB67}"/>
              </a:ext>
            </a:extLst>
          </p:cNvPr>
          <p:cNvGrpSpPr/>
          <p:nvPr/>
        </p:nvGrpSpPr>
        <p:grpSpPr>
          <a:xfrm>
            <a:off x="5907845" y="2607235"/>
            <a:ext cx="2399492" cy="699867"/>
            <a:chOff x="5980127" y="3766022"/>
            <a:chExt cx="2399492" cy="699867"/>
          </a:xfrm>
        </p:grpSpPr>
        <p:pic>
          <p:nvPicPr>
            <p:cNvPr id="12" name="Picture 11">
              <a:extLst>
                <a:ext uri="{FF2B5EF4-FFF2-40B4-BE49-F238E27FC236}">
                  <a16:creationId xmlns:a16="http://schemas.microsoft.com/office/drawing/2014/main" id="{3F2CA345-18AA-41D7-BEF0-46ACC8764323}"/>
                </a:ext>
              </a:extLst>
            </p:cNvPr>
            <p:cNvPicPr>
              <a:picLocks noChangeAspect="1"/>
            </p:cNvPicPr>
            <p:nvPr/>
          </p:nvPicPr>
          <p:blipFill>
            <a:blip r:embed="rId3"/>
            <a:stretch>
              <a:fillRect/>
            </a:stretch>
          </p:blipFill>
          <p:spPr>
            <a:xfrm>
              <a:off x="6369845" y="3766022"/>
              <a:ext cx="2009774" cy="693582"/>
            </a:xfrm>
            <a:prstGeom prst="rect">
              <a:avLst/>
            </a:prstGeom>
          </p:spPr>
        </p:pic>
        <p:sp>
          <p:nvSpPr>
            <p:cNvPr id="13" name="Rectangle 12">
              <a:extLst>
                <a:ext uri="{FF2B5EF4-FFF2-40B4-BE49-F238E27FC236}">
                  <a16:creationId xmlns:a16="http://schemas.microsoft.com/office/drawing/2014/main" id="{A33FCB39-38A1-4DE7-9052-155136D38719}"/>
                </a:ext>
              </a:extLst>
            </p:cNvPr>
            <p:cNvSpPr/>
            <p:nvPr/>
          </p:nvSpPr>
          <p:spPr>
            <a:xfrm>
              <a:off x="6715125" y="4270626"/>
              <a:ext cx="464344" cy="195263"/>
            </a:xfrm>
            <a:prstGeom prst="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284D5E8-F77B-4AF2-ADF7-B7160CA4BCB5}"/>
                </a:ext>
              </a:extLst>
            </p:cNvPr>
            <p:cNvSpPr txBox="1"/>
            <p:nvPr/>
          </p:nvSpPr>
          <p:spPr>
            <a:xfrm>
              <a:off x="5980127" y="4015270"/>
              <a:ext cx="914400" cy="307777"/>
            </a:xfrm>
            <a:prstGeom prst="rect">
              <a:avLst/>
            </a:prstGeom>
            <a:noFill/>
          </p:spPr>
          <p:txBody>
            <a:bodyPr wrap="square" rtlCol="0">
              <a:spAutoFit/>
            </a:bodyPr>
            <a:lstStyle/>
            <a:p>
              <a:r>
                <a:rPr lang="es-MX" sz="1400" b="1" dirty="0">
                  <a:solidFill>
                    <a:srgbClr val="36C746"/>
                  </a:solidFill>
                </a:rPr>
                <a:t>c)</a:t>
              </a:r>
              <a:endParaRPr lang="en-US" sz="1400" b="1" dirty="0">
                <a:solidFill>
                  <a:srgbClr val="36C746"/>
                </a:solidFill>
              </a:endParaRPr>
            </a:p>
          </p:txBody>
        </p:sp>
      </p:grpSp>
      <p:grpSp>
        <p:nvGrpSpPr>
          <p:cNvPr id="23" name="Group 22">
            <a:extLst>
              <a:ext uri="{FF2B5EF4-FFF2-40B4-BE49-F238E27FC236}">
                <a16:creationId xmlns:a16="http://schemas.microsoft.com/office/drawing/2014/main" id="{8C0F5AF8-3AFB-463A-885E-921E11C98DC6}"/>
              </a:ext>
            </a:extLst>
          </p:cNvPr>
          <p:cNvGrpSpPr/>
          <p:nvPr/>
        </p:nvGrpSpPr>
        <p:grpSpPr>
          <a:xfrm>
            <a:off x="2781314" y="2566421"/>
            <a:ext cx="1308682" cy="1104512"/>
            <a:chOff x="2874183" y="3699542"/>
            <a:chExt cx="1308682" cy="1104512"/>
          </a:xfrm>
        </p:grpSpPr>
        <p:grpSp>
          <p:nvGrpSpPr>
            <p:cNvPr id="11" name="Group 10">
              <a:extLst>
                <a:ext uri="{FF2B5EF4-FFF2-40B4-BE49-F238E27FC236}">
                  <a16:creationId xmlns:a16="http://schemas.microsoft.com/office/drawing/2014/main" id="{D4AFC230-9C6E-4BCA-B408-681D639CB096}"/>
                </a:ext>
              </a:extLst>
            </p:cNvPr>
            <p:cNvGrpSpPr/>
            <p:nvPr/>
          </p:nvGrpSpPr>
          <p:grpSpPr>
            <a:xfrm>
              <a:off x="2874183" y="3699542"/>
              <a:ext cx="1308682" cy="1104512"/>
              <a:chOff x="2874183" y="3699542"/>
              <a:chExt cx="1308682" cy="1104512"/>
            </a:xfrm>
          </p:grpSpPr>
          <p:sp>
            <p:nvSpPr>
              <p:cNvPr id="15" name="TextBox 14">
                <a:extLst>
                  <a:ext uri="{FF2B5EF4-FFF2-40B4-BE49-F238E27FC236}">
                    <a16:creationId xmlns:a16="http://schemas.microsoft.com/office/drawing/2014/main" id="{C5B7ED94-7191-4C12-A41B-C19AE6F1BAB9}"/>
                  </a:ext>
                </a:extLst>
              </p:cNvPr>
              <p:cNvSpPr txBox="1"/>
              <p:nvPr/>
            </p:nvSpPr>
            <p:spPr>
              <a:xfrm>
                <a:off x="2874183" y="4015269"/>
                <a:ext cx="914400" cy="307777"/>
              </a:xfrm>
              <a:prstGeom prst="rect">
                <a:avLst/>
              </a:prstGeom>
              <a:noFill/>
            </p:spPr>
            <p:txBody>
              <a:bodyPr wrap="square" rtlCol="0">
                <a:spAutoFit/>
              </a:bodyPr>
              <a:lstStyle/>
              <a:p>
                <a:r>
                  <a:rPr lang="es-MX" sz="1400" b="1" dirty="0">
                    <a:solidFill>
                      <a:srgbClr val="36C746"/>
                    </a:solidFill>
                  </a:rPr>
                  <a:t>b)</a:t>
                </a:r>
                <a:endParaRPr lang="en-US" sz="1400" b="1" dirty="0">
                  <a:solidFill>
                    <a:srgbClr val="36C746"/>
                  </a:solidFill>
                </a:endParaRPr>
              </a:p>
            </p:txBody>
          </p:sp>
          <p:pic>
            <p:nvPicPr>
              <p:cNvPr id="17" name="Picture 16">
                <a:extLst>
                  <a:ext uri="{FF2B5EF4-FFF2-40B4-BE49-F238E27FC236}">
                    <a16:creationId xmlns:a16="http://schemas.microsoft.com/office/drawing/2014/main" id="{28129CFD-EF0C-4CA4-9AD6-A26962A33108}"/>
                  </a:ext>
                </a:extLst>
              </p:cNvPr>
              <p:cNvPicPr>
                <a:picLocks noChangeAspect="1"/>
              </p:cNvPicPr>
              <p:nvPr/>
            </p:nvPicPr>
            <p:blipFill>
              <a:blip r:embed="rId4"/>
              <a:stretch>
                <a:fillRect/>
              </a:stretch>
            </p:blipFill>
            <p:spPr>
              <a:xfrm>
                <a:off x="3280345" y="3699542"/>
                <a:ext cx="902520" cy="1104512"/>
              </a:xfrm>
              <a:prstGeom prst="rect">
                <a:avLst/>
              </a:prstGeom>
            </p:spPr>
          </p:pic>
        </p:grpSp>
        <p:sp>
          <p:nvSpPr>
            <p:cNvPr id="18" name="Rectangle 17">
              <a:extLst>
                <a:ext uri="{FF2B5EF4-FFF2-40B4-BE49-F238E27FC236}">
                  <a16:creationId xmlns:a16="http://schemas.microsoft.com/office/drawing/2014/main" id="{91FB8580-5433-4DB3-80FC-481C5B923B53}"/>
                </a:ext>
              </a:extLst>
            </p:cNvPr>
            <p:cNvSpPr/>
            <p:nvPr/>
          </p:nvSpPr>
          <p:spPr>
            <a:xfrm>
              <a:off x="3416539" y="4090290"/>
              <a:ext cx="717323" cy="447342"/>
            </a:xfrm>
            <a:prstGeom prst="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21E32C16-6A2A-4337-AC66-5BAD93CA934F}"/>
              </a:ext>
            </a:extLst>
          </p:cNvPr>
          <p:cNvSpPr txBox="1"/>
          <p:nvPr/>
        </p:nvSpPr>
        <p:spPr>
          <a:xfrm>
            <a:off x="5493544" y="270024"/>
            <a:ext cx="3228095"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200" dirty="0">
                <a:solidFill>
                  <a:srgbClr val="FF0000"/>
                </a:solidFill>
              </a:rPr>
              <a:t>*Note: Changes will be reflected the next day</a:t>
            </a:r>
          </a:p>
        </p:txBody>
      </p:sp>
      <p:pic>
        <p:nvPicPr>
          <p:cNvPr id="7" name="Picture 6">
            <a:extLst>
              <a:ext uri="{FF2B5EF4-FFF2-40B4-BE49-F238E27FC236}">
                <a16:creationId xmlns:a16="http://schemas.microsoft.com/office/drawing/2014/main" id="{89989CDA-EE91-4563-8FEE-7EDE72905C5D}"/>
              </a:ext>
            </a:extLst>
          </p:cNvPr>
          <p:cNvPicPr>
            <a:picLocks noChangeAspect="1"/>
          </p:cNvPicPr>
          <p:nvPr/>
        </p:nvPicPr>
        <p:blipFill>
          <a:blip r:embed="rId5"/>
          <a:stretch>
            <a:fillRect/>
          </a:stretch>
        </p:blipFill>
        <p:spPr>
          <a:xfrm>
            <a:off x="402077" y="1502206"/>
            <a:ext cx="8391525" cy="466725"/>
          </a:xfrm>
          <a:prstGeom prst="rect">
            <a:avLst/>
          </a:prstGeom>
        </p:spPr>
      </p:pic>
      <p:sp>
        <p:nvSpPr>
          <p:cNvPr id="21" name="Rectangle 20">
            <a:extLst>
              <a:ext uri="{FF2B5EF4-FFF2-40B4-BE49-F238E27FC236}">
                <a16:creationId xmlns:a16="http://schemas.microsoft.com/office/drawing/2014/main" id="{248E075D-D215-4E57-AF3B-786BFA265C6B}"/>
              </a:ext>
            </a:extLst>
          </p:cNvPr>
          <p:cNvSpPr/>
          <p:nvPr/>
        </p:nvSpPr>
        <p:spPr>
          <a:xfrm>
            <a:off x="3331383" y="1480914"/>
            <a:ext cx="2829494" cy="466725"/>
          </a:xfrm>
          <a:prstGeom prst="rect">
            <a:avLst/>
          </a:prstGeom>
          <a:noFill/>
          <a:ln w="28575">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29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1114</TotalTime>
  <Words>449</Words>
  <Application>Microsoft Office PowerPoint</Application>
  <PresentationFormat>On-screen Show (16:9)</PresentationFormat>
  <Paragraphs>87</Paragraphs>
  <Slides>9</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Lucida Grande</vt:lpstr>
      <vt:lpstr>SE15_LIO_TextOnly V3</vt:lpstr>
      <vt:lpstr>Schneider Text Slides</vt:lpstr>
      <vt:lpstr>How to connect my GPS file with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connect my GPS with Tableau?</dc:title>
  <dc:creator>Luis Perez</dc:creator>
  <cp:lastModifiedBy>Luis Perez</cp:lastModifiedBy>
  <cp:revision>35</cp:revision>
  <dcterms:created xsi:type="dcterms:W3CDTF">2020-04-13T14:15:20Z</dcterms:created>
  <dcterms:modified xsi:type="dcterms:W3CDTF">2020-05-05T02:25:00Z</dcterms:modified>
</cp:coreProperties>
</file>