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1"/>
  </p:notesMasterIdLst>
  <p:handoutMasterIdLst>
    <p:handoutMasterId r:id="rId12"/>
  </p:handoutMasterIdLst>
  <p:sldIdLst>
    <p:sldId id="258" r:id="rId3"/>
    <p:sldId id="268" r:id="rId4"/>
    <p:sldId id="269" r:id="rId5"/>
    <p:sldId id="270" r:id="rId6"/>
    <p:sldId id="277" r:id="rId7"/>
    <p:sldId id="273" r:id="rId8"/>
    <p:sldId id="275" r:id="rId9"/>
    <p:sldId id="278" r:id="rId10"/>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36"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4" userDrawn="1">
          <p15:clr>
            <a:srgbClr val="A4A3A4"/>
          </p15:clr>
        </p15:guide>
        <p15:guide id="12" pos="13258" userDrawn="1">
          <p15:clr>
            <a:srgbClr val="A4A3A4"/>
          </p15:clr>
        </p15:guide>
        <p15:guide id="13" pos="10171" userDrawn="1">
          <p15:clr>
            <a:srgbClr val="A4A3A4"/>
          </p15:clr>
        </p15:guide>
        <p15:guide id="14" pos="12864" userDrawn="1">
          <p15:clr>
            <a:srgbClr val="A4A3A4"/>
          </p15:clr>
        </p15:guide>
        <p15:guide id="15" pos="13654" userDrawn="1">
          <p15:clr>
            <a:srgbClr val="A4A3A4"/>
          </p15:clr>
        </p15:guide>
        <p15:guide id="16" pos="10563" userDrawn="1">
          <p15:clr>
            <a:srgbClr val="A4A3A4"/>
          </p15:clr>
        </p15:guide>
        <p15:guide id="17" pos="9768"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2" userDrawn="1">
          <p15:clr>
            <a:srgbClr val="A4A3A4"/>
          </p15:clr>
        </p15:guide>
        <p15:guide id="22" pos="100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B23F"/>
    <a:srgbClr val="679E2A"/>
    <a:srgbClr val="50D05F"/>
    <a:srgbClr val="47CD57"/>
    <a:srgbClr val="3DCD58"/>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3792" autoAdjust="0"/>
  </p:normalViewPr>
  <p:slideViewPr>
    <p:cSldViewPr snapToGrid="0">
      <p:cViewPr varScale="1">
        <p:scale>
          <a:sx n="30" d="100"/>
          <a:sy n="30" d="100"/>
        </p:scale>
        <p:origin x="200" y="52"/>
      </p:cViewPr>
      <p:guideLst>
        <p:guide orient="horz" pos="5436"/>
        <p:guide orient="horz" pos="8163"/>
        <p:guide orient="horz" pos="2926"/>
        <p:guide orient="horz" pos="9174"/>
        <p:guide orient="horz" pos="1673"/>
        <p:guide orient="horz" pos="7800"/>
        <p:guide orient="horz" pos="2241"/>
        <p:guide orient="horz" pos="429"/>
        <p:guide orient="horz" pos="4988"/>
        <p:guide orient="horz" pos="8359"/>
        <p:guide pos="19704"/>
        <p:guide pos="13258"/>
        <p:guide pos="10171"/>
        <p:guide pos="12864"/>
        <p:guide pos="13654"/>
        <p:guide pos="10563"/>
        <p:guide pos="9768"/>
        <p:guide pos="557"/>
        <p:guide pos="6465"/>
        <p:guide orient="horz" pos="8153"/>
        <p:guide orient="horz" pos="4812"/>
        <p:guide pos="10080"/>
      </p:guideLst>
    </p:cSldViewPr>
  </p:slideViewPr>
  <p:outlineViewPr>
    <p:cViewPr>
      <p:scale>
        <a:sx n="33" d="100"/>
        <a:sy n="33" d="100"/>
      </p:scale>
      <p:origin x="0" y="0"/>
    </p:cViewPr>
  </p:outlineViewPr>
  <p:notesTextViewPr>
    <p:cViewPr>
      <p:scale>
        <a:sx n="3" d="2"/>
        <a:sy n="3" d="2"/>
      </p:scale>
      <p:origin x="0" y="0"/>
    </p:cViewPr>
  </p:notesTextViewPr>
  <p:sorterViewPr>
    <p:cViewPr>
      <p:scale>
        <a:sx n="120" d="100"/>
        <a:sy n="120" d="100"/>
      </p:scale>
      <p:origin x="0" y="0"/>
    </p:cViewPr>
  </p:sorterViewPr>
  <p:notesViewPr>
    <p:cSldViewPr snapToGrid="0">
      <p:cViewPr varScale="1">
        <p:scale>
          <a:sx n="46" d="100"/>
          <a:sy n="46" d="100"/>
        </p:scale>
        <p:origin x="2764" y="4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4/5/2021</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4/5/2021</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6900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67031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jpeg"/><Relationship Id="rId34" Type="http://schemas.openxmlformats.org/officeDocument/2006/relationships/image" Target="../media/image34.pn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jpeg"/><Relationship Id="rId55" Type="http://schemas.openxmlformats.org/officeDocument/2006/relationships/image" Target="../media/image55.png"/><Relationship Id="rId63" Type="http://schemas.openxmlformats.org/officeDocument/2006/relationships/image" Target="../media/image63.jpeg"/><Relationship Id="rId7"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jpeg"/><Relationship Id="rId29" Type="http://schemas.openxmlformats.org/officeDocument/2006/relationships/image" Target="../media/image29.jpeg"/><Relationship Id="rId41" Type="http://schemas.openxmlformats.org/officeDocument/2006/relationships/image" Target="../media/image41.jpeg"/><Relationship Id="rId54" Type="http://schemas.openxmlformats.org/officeDocument/2006/relationships/image" Target="../media/image54.png"/><Relationship Id="rId62" Type="http://schemas.openxmlformats.org/officeDocument/2006/relationships/image" Target="../media/image62.png"/><Relationship Id="rId1" Type="http://schemas.openxmlformats.org/officeDocument/2006/relationships/slideLayout" Target="../slideLayouts/slideLayout26.xml"/><Relationship Id="rId6" Type="http://schemas.openxmlformats.org/officeDocument/2006/relationships/image" Target="../media/image6.pn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jpeg"/><Relationship Id="rId37" Type="http://schemas.openxmlformats.org/officeDocument/2006/relationships/image" Target="../media/image37.jpe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jpeg"/><Relationship Id="rId66" Type="http://schemas.openxmlformats.org/officeDocument/2006/relationships/image" Target="../media/image66.jpeg"/><Relationship Id="rId5" Type="http://schemas.openxmlformats.org/officeDocument/2006/relationships/image" Target="../media/image5.jpe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png"/><Relationship Id="rId36" Type="http://schemas.openxmlformats.org/officeDocument/2006/relationships/image" Target="../media/image36.jpeg"/><Relationship Id="rId49" Type="http://schemas.openxmlformats.org/officeDocument/2006/relationships/image" Target="../media/image49.png"/><Relationship Id="rId57" Type="http://schemas.openxmlformats.org/officeDocument/2006/relationships/image" Target="../media/image57.jpeg"/><Relationship Id="rId61" Type="http://schemas.openxmlformats.org/officeDocument/2006/relationships/image" Target="../media/image61.png"/><Relationship Id="rId10" Type="http://schemas.openxmlformats.org/officeDocument/2006/relationships/image" Target="../media/image10.jpeg"/><Relationship Id="rId19" Type="http://schemas.openxmlformats.org/officeDocument/2006/relationships/image" Target="../media/image19.jpeg"/><Relationship Id="rId31" Type="http://schemas.openxmlformats.org/officeDocument/2006/relationships/image" Target="../media/image31.JP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jpeg"/><Relationship Id="rId65" Type="http://schemas.openxmlformats.org/officeDocument/2006/relationships/image" Target="../media/image65.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jpeg"/><Relationship Id="rId56" Type="http://schemas.openxmlformats.org/officeDocument/2006/relationships/image" Target="../media/image56.png"/><Relationship Id="rId64" Type="http://schemas.openxmlformats.org/officeDocument/2006/relationships/image" Target="../media/image64.jpeg"/><Relationship Id="rId8" Type="http://schemas.openxmlformats.org/officeDocument/2006/relationships/image" Target="../media/image8.jpeg"/><Relationship Id="rId51" Type="http://schemas.openxmlformats.org/officeDocument/2006/relationships/image" Target="../media/image51.png"/><Relationship Id="rId3" Type="http://schemas.openxmlformats.org/officeDocument/2006/relationships/image" Target="../media/image3.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jpeg"/><Relationship Id="rId38" Type="http://schemas.openxmlformats.org/officeDocument/2006/relationships/image" Target="../media/image38.jpeg"/><Relationship Id="rId46" Type="http://schemas.openxmlformats.org/officeDocument/2006/relationships/image" Target="../media/image46.jpeg"/><Relationship Id="rId59" Type="http://schemas.openxmlformats.org/officeDocument/2006/relationships/image" Target="../media/image59.jpeg"/></Relationships>
</file>

<file path=ppt/slides/_rels/slide2.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9.png"/><Relationship Id="rId5" Type="http://schemas.openxmlformats.org/officeDocument/2006/relationships/image" Target="../media/image26.png"/><Relationship Id="rId4" Type="http://schemas.openxmlformats.org/officeDocument/2006/relationships/image" Target="../media/image68.jpeg"/></Relationships>
</file>

<file path=ppt/slides/_rels/slide3.xml.rels><?xml version="1.0" encoding="UTF-8" standalone="yes"?>
<Relationships xmlns="http://schemas.openxmlformats.org/package/2006/relationships"><Relationship Id="rId8" Type="http://schemas.openxmlformats.org/officeDocument/2006/relationships/image" Target="../media/image73.jpeg"/><Relationship Id="rId3" Type="http://schemas.openxmlformats.org/officeDocument/2006/relationships/image" Target="../media/image70.jpeg"/><Relationship Id="rId7" Type="http://schemas.openxmlformats.org/officeDocument/2006/relationships/image" Target="../media/image72.jpe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39.png"/><Relationship Id="rId11" Type="http://schemas.openxmlformats.org/officeDocument/2006/relationships/image" Target="../media/image75.jpeg"/><Relationship Id="rId5" Type="http://schemas.openxmlformats.org/officeDocument/2006/relationships/image" Target="../media/image71.jpeg"/><Relationship Id="rId10" Type="http://schemas.openxmlformats.org/officeDocument/2006/relationships/image" Target="../media/image74.jpeg"/><Relationship Id="rId4" Type="http://schemas.openxmlformats.org/officeDocument/2006/relationships/image" Target="../media/image6.png"/><Relationship Id="rId9" Type="http://schemas.openxmlformats.org/officeDocument/2006/relationships/image" Target="../media/image4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6.jpeg"/><Relationship Id="rId7" Type="http://schemas.openxmlformats.org/officeDocument/2006/relationships/image" Target="../media/image79.jpe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44.png"/><Relationship Id="rId11" Type="http://schemas.openxmlformats.org/officeDocument/2006/relationships/image" Target="../media/image81.jpeg"/><Relationship Id="rId5" Type="http://schemas.openxmlformats.org/officeDocument/2006/relationships/image" Target="../media/image78.png"/><Relationship Id="rId10" Type="http://schemas.openxmlformats.org/officeDocument/2006/relationships/image" Target="../media/image80.jpeg"/><Relationship Id="rId4" Type="http://schemas.openxmlformats.org/officeDocument/2006/relationships/image" Target="../media/image77.jpeg"/><Relationship Id="rId9" Type="http://schemas.openxmlformats.org/officeDocument/2006/relationships/image" Target="../media/image55.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png"/><Relationship Id="rId18" Type="http://schemas.openxmlformats.org/officeDocument/2006/relationships/image" Target="../media/image61.png"/><Relationship Id="rId3" Type="http://schemas.openxmlformats.org/officeDocument/2006/relationships/image" Target="../media/image21.jpeg"/><Relationship Id="rId7" Type="http://schemas.openxmlformats.org/officeDocument/2006/relationships/image" Target="../media/image86.png"/><Relationship Id="rId12" Type="http://schemas.openxmlformats.org/officeDocument/2006/relationships/image" Target="../media/image89.png"/><Relationship Id="rId17" Type="http://schemas.openxmlformats.org/officeDocument/2006/relationships/image" Target="../media/image93.png"/><Relationship Id="rId2" Type="http://schemas.openxmlformats.org/officeDocument/2006/relationships/image" Target="../media/image82.png"/><Relationship Id="rId16" Type="http://schemas.openxmlformats.org/officeDocument/2006/relationships/image" Target="../media/image92.png"/><Relationship Id="rId1" Type="http://schemas.openxmlformats.org/officeDocument/2006/relationships/slideLayout" Target="../slideLayouts/slideLayout16.xml"/><Relationship Id="rId6" Type="http://schemas.openxmlformats.org/officeDocument/2006/relationships/image" Target="../media/image85.png"/><Relationship Id="rId11" Type="http://schemas.openxmlformats.org/officeDocument/2006/relationships/image" Target="../media/image88.jpeg"/><Relationship Id="rId5" Type="http://schemas.openxmlformats.org/officeDocument/2006/relationships/image" Target="../media/image84.png"/><Relationship Id="rId15" Type="http://schemas.openxmlformats.org/officeDocument/2006/relationships/image" Target="../media/image91.png"/><Relationship Id="rId10" Type="http://schemas.openxmlformats.org/officeDocument/2006/relationships/image" Target="../media/image31.JPG"/><Relationship Id="rId4" Type="http://schemas.openxmlformats.org/officeDocument/2006/relationships/image" Target="../media/image83.jpeg"/><Relationship Id="rId9" Type="http://schemas.openxmlformats.org/officeDocument/2006/relationships/image" Target="../media/image87.jpeg"/><Relationship Id="rId14" Type="http://schemas.openxmlformats.org/officeDocument/2006/relationships/image" Target="../media/image90.png"/></Relationships>
</file>

<file path=ppt/slides/_rels/slide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jpeg"/><Relationship Id="rId3" Type="http://schemas.openxmlformats.org/officeDocument/2006/relationships/image" Target="../media/image6.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95.png"/><Relationship Id="rId11" Type="http://schemas.openxmlformats.org/officeDocument/2006/relationships/image" Target="../media/image100.jpeg"/><Relationship Id="rId5" Type="http://schemas.openxmlformats.org/officeDocument/2006/relationships/image" Target="../media/image11.jpeg"/><Relationship Id="rId10" Type="http://schemas.openxmlformats.org/officeDocument/2006/relationships/image" Target="../media/image99.jpeg"/><Relationship Id="rId4" Type="http://schemas.openxmlformats.org/officeDocument/2006/relationships/image" Target="../media/image94.png"/><Relationship Id="rId9" Type="http://schemas.openxmlformats.org/officeDocument/2006/relationships/image" Target="../media/image98.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07.png"/><Relationship Id="rId3" Type="http://schemas.openxmlformats.org/officeDocument/2006/relationships/image" Target="../media/image103.png"/><Relationship Id="rId7" Type="http://schemas.openxmlformats.org/officeDocument/2006/relationships/image" Target="../media/image28.png"/><Relationship Id="rId12" Type="http://schemas.openxmlformats.org/officeDocument/2006/relationships/image" Target="../media/image106.jpeg"/><Relationship Id="rId2" Type="http://schemas.openxmlformats.org/officeDocument/2006/relationships/notesSlide" Target="../notesSlides/notesSlide6.xml"/><Relationship Id="rId16" Type="http://schemas.openxmlformats.org/officeDocument/2006/relationships/image" Target="../media/image110.jpeg"/><Relationship Id="rId1" Type="http://schemas.openxmlformats.org/officeDocument/2006/relationships/slideLayout" Target="../slideLayouts/slideLayout26.xml"/><Relationship Id="rId6" Type="http://schemas.openxmlformats.org/officeDocument/2006/relationships/image" Target="../media/image6.png"/><Relationship Id="rId11" Type="http://schemas.openxmlformats.org/officeDocument/2006/relationships/image" Target="../media/image51.png"/><Relationship Id="rId5" Type="http://schemas.openxmlformats.org/officeDocument/2006/relationships/image" Target="../media/image52.png"/><Relationship Id="rId15" Type="http://schemas.openxmlformats.org/officeDocument/2006/relationships/image" Target="../media/image109.jpeg"/><Relationship Id="rId10" Type="http://schemas.openxmlformats.org/officeDocument/2006/relationships/image" Target="../media/image105.jpeg"/><Relationship Id="rId4" Type="http://schemas.openxmlformats.org/officeDocument/2006/relationships/image" Target="../media/image104.jpeg"/><Relationship Id="rId9" Type="http://schemas.openxmlformats.org/officeDocument/2006/relationships/image" Target="../media/image35.png"/><Relationship Id="rId14" Type="http://schemas.openxmlformats.org/officeDocument/2006/relationships/image" Target="../media/image108.jpeg"/></Relationships>
</file>

<file path=ppt/slides/_rels/slide8.xml.rels><?xml version="1.0" encoding="UTF-8" standalone="yes"?>
<Relationships xmlns="http://schemas.openxmlformats.org/package/2006/relationships"><Relationship Id="rId8" Type="http://schemas.openxmlformats.org/officeDocument/2006/relationships/image" Target="../media/image113.jpeg"/><Relationship Id="rId13" Type="http://schemas.openxmlformats.org/officeDocument/2006/relationships/image" Target="../media/image117.jpeg"/><Relationship Id="rId3" Type="http://schemas.openxmlformats.org/officeDocument/2006/relationships/image" Target="../media/image111.jpeg"/><Relationship Id="rId7" Type="http://schemas.openxmlformats.org/officeDocument/2006/relationships/image" Target="../media/image112.jpeg"/><Relationship Id="rId12" Type="http://schemas.openxmlformats.org/officeDocument/2006/relationships/image" Target="../media/image116.jpeg"/><Relationship Id="rId2" Type="http://schemas.openxmlformats.org/officeDocument/2006/relationships/image" Target="../media/image4.jpeg"/><Relationship Id="rId1" Type="http://schemas.openxmlformats.org/officeDocument/2006/relationships/slideLayout" Target="../slideLayouts/slideLayout26.xml"/><Relationship Id="rId6" Type="http://schemas.openxmlformats.org/officeDocument/2006/relationships/image" Target="../media/image55.png"/><Relationship Id="rId11" Type="http://schemas.openxmlformats.org/officeDocument/2006/relationships/image" Target="../media/image115.jpeg"/><Relationship Id="rId5" Type="http://schemas.openxmlformats.org/officeDocument/2006/relationships/image" Target="../media/image39.png"/><Relationship Id="rId10" Type="http://schemas.openxmlformats.org/officeDocument/2006/relationships/image" Target="../media/image114.jpeg"/><Relationship Id="rId4" Type="http://schemas.openxmlformats.org/officeDocument/2006/relationships/image" Target="../media/image46.jpeg"/><Relationship Id="rId9" Type="http://schemas.openxmlformats.org/officeDocument/2006/relationships/image" Target="../media/image42.jpeg"/><Relationship Id="rId14" Type="http://schemas.openxmlformats.org/officeDocument/2006/relationships/image" Target="../media/image1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Rectangle 327">
            <a:extLst>
              <a:ext uri="{FF2B5EF4-FFF2-40B4-BE49-F238E27FC236}">
                <a16:creationId xmlns:a16="http://schemas.microsoft.com/office/drawing/2014/main" id="{65D520D3-1C93-49E5-B65B-6606083381FE}"/>
              </a:ext>
            </a:extLst>
          </p:cNvPr>
          <p:cNvSpPr/>
          <p:nvPr/>
        </p:nvSpPr>
        <p:spPr>
          <a:xfrm>
            <a:off x="-69144" y="16434"/>
            <a:ext cx="32004000" cy="15185938"/>
          </a:xfrm>
          <a:prstGeom prst="rect">
            <a:avLst/>
          </a:prstGeom>
          <a:solidFill>
            <a:srgbClr val="1B1B1B"/>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flipV="1">
            <a:off x="1910035" y="2431812"/>
            <a:ext cx="22927016" cy="4944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68" name="Rectangle 367">
            <a:extLst>
              <a:ext uri="{FF2B5EF4-FFF2-40B4-BE49-F238E27FC236}">
                <a16:creationId xmlns:a16="http://schemas.microsoft.com/office/drawing/2014/main" id="{2387E524-83AD-4063-97F6-9299E7C1105E}"/>
              </a:ext>
            </a:extLst>
          </p:cNvPr>
          <p:cNvSpPr/>
          <p:nvPr/>
        </p:nvSpPr>
        <p:spPr>
          <a:xfrm>
            <a:off x="880109" y="5224583"/>
            <a:ext cx="2368299"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a:t>
            </a:r>
          </a:p>
          <a:p>
            <a:r>
              <a:rPr lang="en-US" sz="1400" b="1" dirty="0">
                <a:solidFill>
                  <a:schemeClr val="bg1"/>
                </a:solidFill>
              </a:rPr>
              <a:t>      </a:t>
            </a:r>
            <a:r>
              <a:rPr lang="en-US" sz="1400" dirty="0"/>
              <a:t>Madeleine Gutierrez</a:t>
            </a:r>
          </a:p>
          <a:p>
            <a:r>
              <a:rPr lang="en-US" sz="1050" b="1" dirty="0">
                <a:solidFill>
                  <a:schemeClr val="bg1"/>
                </a:solidFill>
              </a:rPr>
              <a:t>        </a:t>
            </a:r>
            <a:r>
              <a:rPr lang="en-US" sz="900" b="1" dirty="0">
                <a:solidFill>
                  <a:schemeClr val="bg1"/>
                </a:solidFill>
              </a:rPr>
              <a:t>Industry, Digital Energy &amp; Secure</a:t>
            </a:r>
          </a:p>
          <a:p>
            <a:r>
              <a:rPr lang="en-US" sz="1050" b="1" dirty="0">
                <a:solidFill>
                  <a:schemeClr val="bg1"/>
                </a:solidFill>
              </a:rPr>
              <a:t>        </a:t>
            </a:r>
            <a:r>
              <a:rPr lang="en-US" sz="800" b="1" dirty="0">
                <a:solidFill>
                  <a:schemeClr val="bg1"/>
                </a:solidFill>
              </a:rPr>
              <a:t>Power, MTY, MEX</a:t>
            </a:r>
            <a:endParaRPr lang="en-US" sz="1050" b="1" dirty="0">
              <a:solidFill>
                <a:schemeClr val="bg1"/>
              </a:solidFill>
            </a:endParaRPr>
          </a:p>
          <a:p>
            <a:endParaRPr lang="en-US" sz="1000" dirty="0"/>
          </a:p>
        </p:txBody>
      </p:sp>
      <p:sp>
        <p:nvSpPr>
          <p:cNvPr id="357" name="TextBox 356">
            <a:extLst>
              <a:ext uri="{FF2B5EF4-FFF2-40B4-BE49-F238E27FC236}">
                <a16:creationId xmlns:a16="http://schemas.microsoft.com/office/drawing/2014/main" id="{C7E721D9-1301-4C1A-B4EC-3ECAAB3DB0EF}"/>
              </a:ext>
            </a:extLst>
          </p:cNvPr>
          <p:cNvSpPr txBox="1"/>
          <p:nvPr/>
        </p:nvSpPr>
        <p:spPr>
          <a:xfrm>
            <a:off x="4591537" y="6060482"/>
            <a:ext cx="2368288" cy="61264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300" dirty="0"/>
              <a:t>Nohemi Pereira </a:t>
            </a:r>
          </a:p>
          <a:p>
            <a:r>
              <a:rPr lang="en-US" sz="601" dirty="0"/>
              <a:t>                </a:t>
            </a:r>
            <a:r>
              <a:rPr lang="en-US" sz="1000" dirty="0"/>
              <a:t>Project Manager, MTY MEX</a:t>
            </a:r>
          </a:p>
          <a:p>
            <a:r>
              <a:rPr lang="en-US" sz="1000" dirty="0"/>
              <a:t>CoS (SBO-REB), QVE</a:t>
            </a:r>
          </a:p>
        </p:txBody>
      </p:sp>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9920888" y="14437106"/>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4686734" y="14437106"/>
            <a:ext cx="5284185" cy="92461"/>
          </a:xfrm>
        </p:spPr>
        <p:txBody>
          <a:bodyPr/>
          <a:lstStyle/>
          <a:p>
            <a:r>
              <a:rPr lang="en-US" dirty="0"/>
              <a:t>Confidential Property of Schneider Electric |</a:t>
            </a:r>
          </a:p>
        </p:txBody>
      </p: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H="1">
            <a:off x="16341812" y="1545790"/>
            <a:ext cx="1" cy="89627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1" name="TextBox 320">
            <a:extLst>
              <a:ext uri="{FF2B5EF4-FFF2-40B4-BE49-F238E27FC236}">
                <a16:creationId xmlns:a16="http://schemas.microsoft.com/office/drawing/2014/main" id="{659636C1-CB49-471B-9C54-AF5BC5FA1FFD}"/>
              </a:ext>
            </a:extLst>
          </p:cNvPr>
          <p:cNvSpPr txBox="1"/>
          <p:nvPr/>
        </p:nvSpPr>
        <p:spPr>
          <a:xfrm>
            <a:off x="14833835" y="848897"/>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Horacio Galicia      </a:t>
            </a:r>
          </a:p>
          <a:p>
            <a:r>
              <a:rPr lang="en-US" sz="1050" b="1" dirty="0">
                <a:solidFill>
                  <a:schemeClr val="bg1"/>
                </a:solidFill>
              </a:rPr>
              <a:t> </a:t>
            </a:r>
            <a:r>
              <a:rPr lang="en-US" sz="900" b="1" dirty="0">
                <a:solidFill>
                  <a:schemeClr val="bg1"/>
                </a:solidFill>
              </a:rPr>
              <a:t>                </a:t>
            </a:r>
            <a:r>
              <a:rPr lang="en-US" sz="1000" b="1" dirty="0">
                <a:solidFill>
                  <a:schemeClr val="bg1"/>
                </a:solidFill>
              </a:rPr>
              <a:t>Director Transformation,</a:t>
            </a:r>
          </a:p>
          <a:p>
            <a:r>
              <a:rPr lang="en-US" sz="1050" b="1" dirty="0">
                <a:solidFill>
                  <a:schemeClr val="bg1"/>
                </a:solidFill>
              </a:rPr>
              <a:t>               MTY, MEX</a:t>
            </a:r>
          </a:p>
        </p:txBody>
      </p:sp>
      <p:sp>
        <p:nvSpPr>
          <p:cNvPr id="377" name="TextBox 376">
            <a:extLst>
              <a:ext uri="{FF2B5EF4-FFF2-40B4-BE49-F238E27FC236}">
                <a16:creationId xmlns:a16="http://schemas.microsoft.com/office/drawing/2014/main" id="{9E24AD5C-9106-46B7-8085-8A16762C67B0}"/>
              </a:ext>
            </a:extLst>
          </p:cNvPr>
          <p:cNvSpPr txBox="1"/>
          <p:nvPr/>
        </p:nvSpPr>
        <p:spPr>
          <a:xfrm>
            <a:off x="8728861" y="15962"/>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cxnSp>
        <p:nvCxnSpPr>
          <p:cNvPr id="411" name="Connector: Elbow 410">
            <a:extLst>
              <a:ext uri="{FF2B5EF4-FFF2-40B4-BE49-F238E27FC236}">
                <a16:creationId xmlns:a16="http://schemas.microsoft.com/office/drawing/2014/main" id="{561E5D08-57F8-4062-AAFE-60728618F543}"/>
              </a:ext>
            </a:extLst>
          </p:cNvPr>
          <p:cNvCxnSpPr>
            <a:cxnSpLocks/>
            <a:endCxn id="321" idx="3"/>
          </p:cNvCxnSpPr>
          <p:nvPr/>
        </p:nvCxnSpPr>
        <p:spPr>
          <a:xfrm rot="16200000" flipV="1">
            <a:off x="18843428" y="-472359"/>
            <a:ext cx="162959" cy="344555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651618" y="785830"/>
            <a:ext cx="784779" cy="786384"/>
          </a:xfrm>
          <a:prstGeom prst="ellipse">
            <a:avLst/>
          </a:prstGeom>
        </p:spPr>
      </p:pic>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1910035" y="2501502"/>
            <a:ext cx="0" cy="40439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flipH="1">
            <a:off x="274023" y="3093613"/>
            <a:ext cx="29773" cy="261066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8" name="TextBox 207">
            <a:extLst>
              <a:ext uri="{FF2B5EF4-FFF2-40B4-BE49-F238E27FC236}">
                <a16:creationId xmlns:a16="http://schemas.microsoft.com/office/drawing/2014/main" id="{5395E097-5A39-4819-9528-71C3E74D36F1}"/>
              </a:ext>
            </a:extLst>
          </p:cNvPr>
          <p:cNvSpPr txBox="1"/>
          <p:nvPr/>
        </p:nvSpPr>
        <p:spPr>
          <a:xfrm>
            <a:off x="568208" y="2905896"/>
            <a:ext cx="2683699" cy="377816"/>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327444" y="3093613"/>
            <a:ext cx="232077" cy="665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2323226" y="3763346"/>
            <a:ext cx="214528"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71" name="Rectangle 270">
            <a:extLst>
              <a:ext uri="{FF2B5EF4-FFF2-40B4-BE49-F238E27FC236}">
                <a16:creationId xmlns:a16="http://schemas.microsoft.com/office/drawing/2014/main" id="{CC231BC3-19D2-4801-B545-9641B83A8BD0}"/>
              </a:ext>
            </a:extLst>
          </p:cNvPr>
          <p:cNvSpPr/>
          <p:nvPr/>
        </p:nvSpPr>
        <p:spPr>
          <a:xfrm>
            <a:off x="904926" y="3455280"/>
            <a:ext cx="2368300" cy="640081"/>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5" name="TextBox 254">
            <a:extLst>
              <a:ext uri="{FF2B5EF4-FFF2-40B4-BE49-F238E27FC236}">
                <a16:creationId xmlns:a16="http://schemas.microsoft.com/office/drawing/2014/main" id="{D2FF1520-C208-4294-8F6B-C076EF5E40F3}"/>
              </a:ext>
            </a:extLst>
          </p:cNvPr>
          <p:cNvSpPr txBox="1"/>
          <p:nvPr/>
        </p:nvSpPr>
        <p:spPr>
          <a:xfrm>
            <a:off x="1150825" y="3454334"/>
            <a:ext cx="2118255" cy="723275"/>
          </a:xfrm>
          <a:prstGeom prst="rect">
            <a:avLst/>
          </a:prstGeom>
          <a:noFill/>
        </p:spPr>
        <p:txBody>
          <a:bodyPr wrap="square" rtlCol="0">
            <a:spAutoFit/>
          </a:bodyPr>
          <a:lstStyle/>
          <a:p>
            <a:r>
              <a:rPr lang="en-US" sz="1200" b="1" dirty="0">
                <a:solidFill>
                  <a:schemeClr val="bg1"/>
                </a:solidFill>
              </a:rPr>
              <a:t>Jan Ude</a:t>
            </a:r>
          </a:p>
          <a:p>
            <a:r>
              <a:rPr lang="en-US" sz="950" b="1" dirty="0">
                <a:solidFill>
                  <a:schemeClr val="bg1"/>
                </a:solidFill>
              </a:rPr>
              <a:t>Home &amp; Distribution</a:t>
            </a:r>
          </a:p>
          <a:p>
            <a:r>
              <a:rPr lang="en-US" sz="1000" b="1" dirty="0">
                <a:solidFill>
                  <a:schemeClr val="bg1"/>
                </a:solidFill>
              </a:rPr>
              <a:t>MTY MX</a:t>
            </a:r>
            <a:endParaRPr lang="en-US" sz="950" b="1" dirty="0">
              <a:solidFill>
                <a:schemeClr val="bg1"/>
              </a:solidFill>
            </a:endParaRPr>
          </a:p>
          <a:p>
            <a:endParaRPr lang="en-US" sz="950" b="1" dirty="0">
              <a:solidFill>
                <a:schemeClr val="bg1"/>
              </a:solidFill>
            </a:endParaRPr>
          </a:p>
        </p:txBody>
      </p: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308292" y="3783074"/>
            <a:ext cx="214595"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323559" y="4659571"/>
            <a:ext cx="187884" cy="101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291351" y="5683366"/>
            <a:ext cx="22009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04746722-E7C9-4EEE-B971-B8FEED623FC9}"/>
              </a:ext>
            </a:extLst>
          </p:cNvPr>
          <p:cNvCxnSpPr>
            <a:cxnSpLocks/>
            <a:endCxn id="228" idx="0"/>
          </p:cNvCxnSpPr>
          <p:nvPr/>
        </p:nvCxnSpPr>
        <p:spPr>
          <a:xfrm>
            <a:off x="7051462" y="2481254"/>
            <a:ext cx="0" cy="29785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0" name="TextBox 229">
            <a:extLst>
              <a:ext uri="{FF2B5EF4-FFF2-40B4-BE49-F238E27FC236}">
                <a16:creationId xmlns:a16="http://schemas.microsoft.com/office/drawing/2014/main" id="{E4DA9CF3-3CA7-467D-AB23-68194948AD64}"/>
              </a:ext>
            </a:extLst>
          </p:cNvPr>
          <p:cNvSpPr txBox="1"/>
          <p:nvPr/>
        </p:nvSpPr>
        <p:spPr>
          <a:xfrm>
            <a:off x="5999011" y="3319176"/>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      Alejandra Romero</a:t>
            </a:r>
          </a:p>
          <a:p>
            <a:r>
              <a:rPr lang="en-US" sz="601" dirty="0"/>
              <a:t>       </a:t>
            </a:r>
            <a:r>
              <a:rPr lang="en-US" sz="1001" dirty="0"/>
              <a:t>Sr. Manager, MTY MEX</a:t>
            </a:r>
          </a:p>
          <a:p>
            <a:pPr algn="l"/>
            <a:r>
              <a:rPr lang="en-US" sz="500" dirty="0"/>
              <a:t>                            </a:t>
            </a:r>
            <a:r>
              <a:rPr lang="en-US" sz="1001" b="0" dirty="0"/>
              <a:t>Leader PM</a:t>
            </a:r>
          </a:p>
        </p:txBody>
      </p:sp>
      <p:sp>
        <p:nvSpPr>
          <p:cNvPr id="228" name="TextBox 227">
            <a:extLst>
              <a:ext uri="{FF2B5EF4-FFF2-40B4-BE49-F238E27FC236}">
                <a16:creationId xmlns:a16="http://schemas.microsoft.com/office/drawing/2014/main" id="{F0EAB3C7-BC36-440A-9803-9B16976F417F}"/>
              </a:ext>
            </a:extLst>
          </p:cNvPr>
          <p:cNvSpPr txBox="1"/>
          <p:nvPr/>
        </p:nvSpPr>
        <p:spPr>
          <a:xfrm>
            <a:off x="5156411" y="2779107"/>
            <a:ext cx="3790102"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sp>
        <p:nvSpPr>
          <p:cNvPr id="291" name="TextBox 290">
            <a:extLst>
              <a:ext uri="{FF2B5EF4-FFF2-40B4-BE49-F238E27FC236}">
                <a16:creationId xmlns:a16="http://schemas.microsoft.com/office/drawing/2014/main" id="{4F7E2B96-A103-443A-BD83-335003294A90}"/>
              </a:ext>
            </a:extLst>
          </p:cNvPr>
          <p:cNvSpPr txBox="1"/>
          <p:nvPr/>
        </p:nvSpPr>
        <p:spPr>
          <a:xfrm>
            <a:off x="4589774" y="6957764"/>
            <a:ext cx="2368297" cy="63863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200" dirty="0"/>
              <a:t>          </a:t>
            </a:r>
            <a:r>
              <a:rPr lang="en-US" sz="1300" dirty="0"/>
              <a:t>Armando Palomino</a:t>
            </a:r>
          </a:p>
          <a:p>
            <a:pPr algn="l"/>
            <a:r>
              <a:rPr lang="en-US" sz="1050" dirty="0"/>
              <a:t>            Project Manager, MTY MEX</a:t>
            </a:r>
          </a:p>
          <a:p>
            <a:pPr algn="l"/>
            <a:r>
              <a:rPr lang="en-US" sz="1050" dirty="0"/>
              <a:t>            </a:t>
            </a:r>
            <a:r>
              <a:rPr lang="en-US" sz="1050" dirty="0" err="1"/>
              <a:t>CoS</a:t>
            </a:r>
            <a:r>
              <a:rPr lang="en-US" sz="1050" dirty="0"/>
              <a:t> (SBO-REB), QVE</a:t>
            </a:r>
          </a:p>
        </p:txBody>
      </p:sp>
      <p:sp>
        <p:nvSpPr>
          <p:cNvPr id="285" name="TextBox 284">
            <a:extLst>
              <a:ext uri="{FF2B5EF4-FFF2-40B4-BE49-F238E27FC236}">
                <a16:creationId xmlns:a16="http://schemas.microsoft.com/office/drawing/2014/main" id="{E5C869D6-3E1A-4D7C-8901-A52F030CD835}"/>
              </a:ext>
            </a:extLst>
          </p:cNvPr>
          <p:cNvSpPr txBox="1"/>
          <p:nvPr/>
        </p:nvSpPr>
        <p:spPr>
          <a:xfrm>
            <a:off x="10982704" y="6935272"/>
            <a:ext cx="2368297"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000" dirty="0"/>
              <a:t>          </a:t>
            </a:r>
            <a:r>
              <a:rPr lang="en-US" sz="1300" dirty="0"/>
              <a:t>Priscilla Rodriguez</a:t>
            </a:r>
          </a:p>
          <a:p>
            <a:pPr algn="l"/>
            <a:r>
              <a:rPr lang="en-US" sz="1000" dirty="0"/>
              <a:t>          Project Manager, MTY MEX</a:t>
            </a:r>
          </a:p>
          <a:p>
            <a:pPr algn="l"/>
            <a:r>
              <a:rPr lang="en-US" sz="1000" dirty="0"/>
              <a:t>          CoS (SBO-REB), QVE</a:t>
            </a:r>
          </a:p>
        </p:txBody>
      </p:sp>
      <p:cxnSp>
        <p:nvCxnSpPr>
          <p:cNvPr id="274" name="Straight Connector 273">
            <a:extLst>
              <a:ext uri="{FF2B5EF4-FFF2-40B4-BE49-F238E27FC236}">
                <a16:creationId xmlns:a16="http://schemas.microsoft.com/office/drawing/2014/main" id="{E288F37D-FD14-4B52-95EB-BA0F3859BBAF}"/>
              </a:ext>
            </a:extLst>
          </p:cNvPr>
          <p:cNvCxnSpPr>
            <a:cxnSpLocks/>
          </p:cNvCxnSpPr>
          <p:nvPr/>
        </p:nvCxnSpPr>
        <p:spPr>
          <a:xfrm>
            <a:off x="4169369" y="4135260"/>
            <a:ext cx="9439" cy="313803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Arrow Connector 276">
            <a:extLst>
              <a:ext uri="{FF2B5EF4-FFF2-40B4-BE49-F238E27FC236}">
                <a16:creationId xmlns:a16="http://schemas.microsoft.com/office/drawing/2014/main" id="{A285D767-4838-4ABE-8DE6-8352D42AF2DF}"/>
              </a:ext>
            </a:extLst>
          </p:cNvPr>
          <p:cNvCxnSpPr>
            <a:cxnSpLocks/>
          </p:cNvCxnSpPr>
          <p:nvPr/>
        </p:nvCxnSpPr>
        <p:spPr>
          <a:xfrm>
            <a:off x="4169369" y="7277180"/>
            <a:ext cx="22860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758AE812-2100-4AE6-A6C2-2301025B539F}"/>
              </a:ext>
            </a:extLst>
          </p:cNvPr>
          <p:cNvCxnSpPr>
            <a:cxnSpLocks/>
          </p:cNvCxnSpPr>
          <p:nvPr/>
        </p:nvCxnSpPr>
        <p:spPr>
          <a:xfrm>
            <a:off x="4188149" y="5503849"/>
            <a:ext cx="22860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8C0E1CF2-52F8-44AF-A4BF-83D7DBC5174B}"/>
              </a:ext>
            </a:extLst>
          </p:cNvPr>
          <p:cNvCxnSpPr>
            <a:cxnSpLocks/>
            <a:endCxn id="311" idx="2"/>
          </p:cNvCxnSpPr>
          <p:nvPr/>
        </p:nvCxnSpPr>
        <p:spPr>
          <a:xfrm>
            <a:off x="4181992" y="4628253"/>
            <a:ext cx="22890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E522EE6B-209D-4819-8B17-EF1343A52E51}"/>
              </a:ext>
            </a:extLst>
          </p:cNvPr>
          <p:cNvCxnSpPr>
            <a:cxnSpLocks/>
          </p:cNvCxnSpPr>
          <p:nvPr/>
        </p:nvCxnSpPr>
        <p:spPr>
          <a:xfrm>
            <a:off x="4175008" y="4133605"/>
            <a:ext cx="2883617"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3940213C-22C1-42E8-BF64-5A50A7378D33}"/>
              </a:ext>
            </a:extLst>
          </p:cNvPr>
          <p:cNvCxnSpPr>
            <a:cxnSpLocks/>
          </p:cNvCxnSpPr>
          <p:nvPr/>
        </p:nvCxnSpPr>
        <p:spPr>
          <a:xfrm>
            <a:off x="7058625" y="4147824"/>
            <a:ext cx="6636" cy="365587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9685691D-5017-4718-9A99-780E677AFE06}"/>
              </a:ext>
            </a:extLst>
          </p:cNvPr>
          <p:cNvCxnSpPr>
            <a:cxnSpLocks/>
          </p:cNvCxnSpPr>
          <p:nvPr/>
        </p:nvCxnSpPr>
        <p:spPr>
          <a:xfrm flipV="1">
            <a:off x="7081107" y="5477776"/>
            <a:ext cx="256032" cy="14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a:extLst>
              <a:ext uri="{FF2B5EF4-FFF2-40B4-BE49-F238E27FC236}">
                <a16:creationId xmlns:a16="http://schemas.microsoft.com/office/drawing/2014/main" id="{BF5B1C1E-151D-445A-AE81-A744BDF63273}"/>
              </a:ext>
            </a:extLst>
          </p:cNvPr>
          <p:cNvCxnSpPr>
            <a:cxnSpLocks/>
          </p:cNvCxnSpPr>
          <p:nvPr/>
        </p:nvCxnSpPr>
        <p:spPr>
          <a:xfrm>
            <a:off x="7063626" y="4590979"/>
            <a:ext cx="25541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991A22A1-4569-443A-94E5-DCB4A2A98D46}"/>
              </a:ext>
            </a:extLst>
          </p:cNvPr>
          <p:cNvCxnSpPr>
            <a:cxnSpLocks/>
          </p:cNvCxnSpPr>
          <p:nvPr/>
        </p:nvCxnSpPr>
        <p:spPr>
          <a:xfrm>
            <a:off x="4166147" y="7280864"/>
            <a:ext cx="246503" cy="499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8" name="Straight Arrow Connector 297">
            <a:extLst>
              <a:ext uri="{FF2B5EF4-FFF2-40B4-BE49-F238E27FC236}">
                <a16:creationId xmlns:a16="http://schemas.microsoft.com/office/drawing/2014/main" id="{5D0A23ED-5302-477E-B908-AA9B00C407D9}"/>
              </a:ext>
            </a:extLst>
          </p:cNvPr>
          <p:cNvCxnSpPr>
            <a:cxnSpLocks/>
          </p:cNvCxnSpPr>
          <p:nvPr/>
        </p:nvCxnSpPr>
        <p:spPr>
          <a:xfrm>
            <a:off x="4170793" y="6355462"/>
            <a:ext cx="228600" cy="269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E60E2B-8D45-400E-8B25-9343F16FAB9B}"/>
              </a:ext>
            </a:extLst>
          </p:cNvPr>
          <p:cNvCxnSpPr>
            <a:cxnSpLocks/>
          </p:cNvCxnSpPr>
          <p:nvPr/>
        </p:nvCxnSpPr>
        <p:spPr>
          <a:xfrm flipH="1">
            <a:off x="7041366" y="3978828"/>
            <a:ext cx="1" cy="16899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CC015C81-DC3E-45BE-A4CB-878E84A2B7E4}"/>
              </a:ext>
            </a:extLst>
          </p:cNvPr>
          <p:cNvGrpSpPr/>
          <p:nvPr/>
        </p:nvGrpSpPr>
        <p:grpSpPr>
          <a:xfrm>
            <a:off x="7433207" y="2492917"/>
            <a:ext cx="8211492" cy="5942344"/>
            <a:chOff x="2459045" y="2540287"/>
            <a:chExt cx="8211492" cy="5942344"/>
          </a:xfrm>
        </p:grpSpPr>
        <p:sp>
          <p:nvSpPr>
            <p:cNvPr id="398" name="TextBox 397">
              <a:extLst>
                <a:ext uri="{FF2B5EF4-FFF2-40B4-BE49-F238E27FC236}">
                  <a16:creationId xmlns:a16="http://schemas.microsoft.com/office/drawing/2014/main" id="{67550A00-2F8B-4B04-893D-DEF88268AA5F}"/>
                </a:ext>
              </a:extLst>
            </p:cNvPr>
            <p:cNvSpPr txBox="1"/>
            <p:nvPr/>
          </p:nvSpPr>
          <p:spPr>
            <a:xfrm>
              <a:off x="7409531" y="3317014"/>
              <a:ext cx="2450264" cy="67723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400" b="1" dirty="0">
                  <a:solidFill>
                    <a:schemeClr val="bg1"/>
                  </a:solidFill>
                </a:rPr>
                <a:t>Open Position</a:t>
              </a:r>
              <a:endParaRPr lang="en-US" sz="1300" b="1" dirty="0">
                <a:solidFill>
                  <a:schemeClr val="bg1"/>
                </a:solidFill>
              </a:endParaRPr>
            </a:p>
            <a:p>
              <a:r>
                <a:rPr lang="en-US" sz="1200" b="1" dirty="0">
                  <a:solidFill>
                    <a:schemeClr val="bg1"/>
                  </a:solidFill>
                </a:rPr>
                <a:t>        </a:t>
              </a:r>
              <a:r>
                <a:rPr lang="en-US" sz="1001" b="1" dirty="0">
                  <a:solidFill>
                    <a:schemeClr val="bg1"/>
                  </a:solidFill>
                </a:rPr>
                <a:t>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sp>
          <p:nvSpPr>
            <p:cNvPr id="473" name="Rectangle 472">
              <a:extLst>
                <a:ext uri="{FF2B5EF4-FFF2-40B4-BE49-F238E27FC236}">
                  <a16:creationId xmlns:a16="http://schemas.microsoft.com/office/drawing/2014/main" id="{F1A16F55-5C59-4EF6-8557-AD10C498303E}"/>
                </a:ext>
              </a:extLst>
            </p:cNvPr>
            <p:cNvSpPr/>
            <p:nvPr/>
          </p:nvSpPr>
          <p:spPr>
            <a:xfrm>
              <a:off x="6853134" y="2827735"/>
              <a:ext cx="381740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8761836" y="2540287"/>
              <a:ext cx="0" cy="2874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98" name="Group 97">
              <a:extLst>
                <a:ext uri="{FF2B5EF4-FFF2-40B4-BE49-F238E27FC236}">
                  <a16:creationId xmlns:a16="http://schemas.microsoft.com/office/drawing/2014/main" id="{BCCA2346-231F-405A-BB91-6092D29A284A}"/>
                </a:ext>
              </a:extLst>
            </p:cNvPr>
            <p:cNvGrpSpPr/>
            <p:nvPr/>
          </p:nvGrpSpPr>
          <p:grpSpPr>
            <a:xfrm>
              <a:off x="2459045" y="4284001"/>
              <a:ext cx="5919047" cy="4198630"/>
              <a:chOff x="2413131" y="3927364"/>
              <a:chExt cx="5672532" cy="4051153"/>
            </a:xfrm>
          </p:grpSpPr>
          <p:sp>
            <p:nvSpPr>
              <p:cNvPr id="416" name="TextBox 415">
                <a:extLst>
                  <a:ext uri="{FF2B5EF4-FFF2-40B4-BE49-F238E27FC236}">
                    <a16:creationId xmlns:a16="http://schemas.microsoft.com/office/drawing/2014/main" id="{6C9CC0CD-FFF9-46E9-A64D-C4CDE3327C06}"/>
                  </a:ext>
                </a:extLst>
              </p:cNvPr>
              <p:cNvSpPr txBox="1"/>
              <p:nvPr/>
            </p:nvSpPr>
            <p:spPr>
              <a:xfrm>
                <a:off x="5814793" y="3996431"/>
                <a:ext cx="2269658" cy="61759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Carlos Galvan</a:t>
                </a:r>
              </a:p>
              <a:p>
                <a:r>
                  <a:rPr lang="en-US" sz="1001" b="1" dirty="0">
                    <a:solidFill>
                      <a:schemeClr val="bg1"/>
                    </a:solidFill>
                  </a:rPr>
                  <a:t>            </a:t>
                </a:r>
                <a:r>
                  <a:rPr lang="en-US" sz="1000" b="1" dirty="0">
                    <a:solidFill>
                      <a:schemeClr val="bg1"/>
                    </a:solidFill>
                  </a:rPr>
                  <a:t>Project Manager, MTY MEX</a:t>
                </a:r>
              </a:p>
              <a:p>
                <a:r>
                  <a:rPr lang="en-US" sz="1000" b="1" dirty="0">
                    <a:solidFill>
                      <a:schemeClr val="bg1"/>
                    </a:solidFill>
                  </a:rPr>
                  <a:t>            CoS (SBO-REB), QVE</a:t>
                </a:r>
              </a:p>
            </p:txBody>
          </p:sp>
          <p:sp>
            <p:nvSpPr>
              <p:cNvPr id="418" name="TextBox 417">
                <a:extLst>
                  <a:ext uri="{FF2B5EF4-FFF2-40B4-BE49-F238E27FC236}">
                    <a16:creationId xmlns:a16="http://schemas.microsoft.com/office/drawing/2014/main" id="{BF598DFE-4165-4B5F-ADE3-C05459A66A16}"/>
                  </a:ext>
                </a:extLst>
              </p:cNvPr>
              <p:cNvSpPr txBox="1"/>
              <p:nvPr/>
            </p:nvSpPr>
            <p:spPr>
              <a:xfrm>
                <a:off x="5818103" y="7360921"/>
                <a:ext cx="2267560" cy="61759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Mauro Reyes</a:t>
                </a:r>
              </a:p>
              <a:p>
                <a:r>
                  <a:rPr lang="en-US" sz="1001" b="1" dirty="0">
                    <a:solidFill>
                      <a:schemeClr val="bg1"/>
                    </a:solidFill>
                  </a:rPr>
                  <a:t>            </a:t>
                </a:r>
                <a:r>
                  <a:rPr lang="en-US" sz="1000" b="1" dirty="0">
                    <a:solidFill>
                      <a:schemeClr val="bg1"/>
                    </a:solidFill>
                  </a:rPr>
                  <a:t>Project Manager, MTY MEX</a:t>
                </a:r>
              </a:p>
              <a:p>
                <a:r>
                  <a:rPr lang="en-US" sz="1000" b="1" dirty="0">
                    <a:solidFill>
                      <a:schemeClr val="bg1"/>
                    </a:solidFill>
                  </a:rPr>
                  <a:t>            CoS (SBO-REB), QVE</a:t>
                </a:r>
              </a:p>
            </p:txBody>
          </p:sp>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preferRelativeResize="0">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53454" y="3927364"/>
                <a:ext cx="639710" cy="758760"/>
              </a:xfrm>
              <a:prstGeom prst="ellipse">
                <a:avLst/>
              </a:prstGeom>
              <a:ln w="12700" cap="rnd">
                <a:solidFill>
                  <a:schemeClr val="accent1"/>
                </a:solidFill>
                <a:prstDash val="solid"/>
              </a:ln>
              <a:effectLst/>
              <a:extLst>
                <a:ext uri="{909E8E84-426E-40DD-AFC4-6F175D3DCCD1}">
                  <a14:hiddenFill xmlns:a14="http://schemas.microsoft.com/office/drawing/2010/main">
                    <a:solidFill>
                      <a:srgbClr val="FFFFFF"/>
                    </a:solidFill>
                  </a14:hiddenFill>
                </a:ext>
              </a:extLst>
            </p:spPr>
          </p:pic>
          <p:sp>
            <p:nvSpPr>
              <p:cNvPr id="337" name="TextBox 336">
                <a:extLst>
                  <a:ext uri="{FF2B5EF4-FFF2-40B4-BE49-F238E27FC236}">
                    <a16:creationId xmlns:a16="http://schemas.microsoft.com/office/drawing/2014/main" id="{7309098F-BBD2-430E-A4D0-1B577126331D}"/>
                  </a:ext>
                </a:extLst>
              </p:cNvPr>
              <p:cNvSpPr txBox="1"/>
              <p:nvPr/>
            </p:nvSpPr>
            <p:spPr>
              <a:xfrm>
                <a:off x="2413131" y="5653495"/>
                <a:ext cx="2269658" cy="61759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a:t>
                </a:r>
                <a:r>
                  <a:rPr lang="en-US" sz="1000" b="1" dirty="0">
                    <a:solidFill>
                      <a:schemeClr val="bg1"/>
                    </a:solidFill>
                  </a:rPr>
                  <a:t>Project Manager, MTY MEX</a:t>
                </a:r>
              </a:p>
              <a:p>
                <a:r>
                  <a:rPr lang="en-US" sz="1000" b="1" dirty="0">
                    <a:solidFill>
                      <a:schemeClr val="bg1"/>
                    </a:solidFill>
                  </a:rPr>
                  <a:t>              CoS (SBO-REB), QVE</a:t>
                </a:r>
              </a:p>
            </p:txBody>
          </p:sp>
        </p:grpSp>
        <p:cxnSp>
          <p:nvCxnSpPr>
            <p:cNvPr id="239" name="Straight Connector 238">
              <a:extLst>
                <a:ext uri="{FF2B5EF4-FFF2-40B4-BE49-F238E27FC236}">
                  <a16:creationId xmlns:a16="http://schemas.microsoft.com/office/drawing/2014/main" id="{8408CC31-5442-456E-B4B9-49C6DEF27F76}"/>
                </a:ext>
              </a:extLst>
            </p:cNvPr>
            <p:cNvCxnSpPr>
              <a:cxnSpLocks/>
            </p:cNvCxnSpPr>
            <p:nvPr/>
          </p:nvCxnSpPr>
          <p:spPr>
            <a:xfrm>
              <a:off x="5505402" y="4165369"/>
              <a:ext cx="18962" cy="402683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A2683835-87FD-444B-9645-5CBEBE94DBF6}"/>
                </a:ext>
              </a:extLst>
            </p:cNvPr>
            <p:cNvCxnSpPr>
              <a:cxnSpLocks/>
            </p:cNvCxnSpPr>
            <p:nvPr/>
          </p:nvCxnSpPr>
          <p:spPr>
            <a:xfrm>
              <a:off x="5514899" y="6425444"/>
              <a:ext cx="22860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A1E9143B-05B2-4BB5-A3F0-9541F6C52235}"/>
                </a:ext>
              </a:extLst>
            </p:cNvPr>
            <p:cNvCxnSpPr>
              <a:cxnSpLocks/>
              <a:endCxn id="431" idx="2"/>
            </p:cNvCxnSpPr>
            <p:nvPr/>
          </p:nvCxnSpPr>
          <p:spPr>
            <a:xfrm>
              <a:off x="5502507" y="5505464"/>
              <a:ext cx="23053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C87FD225-74BB-4C80-948C-15A2C56F6C0E}"/>
                </a:ext>
              </a:extLst>
            </p:cNvPr>
            <p:cNvCxnSpPr>
              <a:cxnSpLocks/>
              <a:endCxn id="391" idx="2"/>
            </p:cNvCxnSpPr>
            <p:nvPr/>
          </p:nvCxnSpPr>
          <p:spPr>
            <a:xfrm>
              <a:off x="5511752" y="4670133"/>
              <a:ext cx="224093" cy="706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C7FF3C70-8367-4239-AEBD-91C87A3F676D}"/>
                </a:ext>
              </a:extLst>
            </p:cNvPr>
            <p:cNvCxnSpPr>
              <a:cxnSpLocks/>
            </p:cNvCxnSpPr>
            <p:nvPr/>
          </p:nvCxnSpPr>
          <p:spPr>
            <a:xfrm>
              <a:off x="5511543" y="7277963"/>
              <a:ext cx="22860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646FAAFC-5122-4A8C-B086-7DD6363E6CBC}"/>
                </a:ext>
              </a:extLst>
            </p:cNvPr>
            <p:cNvCxnSpPr>
              <a:cxnSpLocks/>
            </p:cNvCxnSpPr>
            <p:nvPr/>
          </p:nvCxnSpPr>
          <p:spPr>
            <a:xfrm>
              <a:off x="5533867" y="8191719"/>
              <a:ext cx="24932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BAD67B75-E623-4538-A56B-50F6548759D0}"/>
                </a:ext>
              </a:extLst>
            </p:cNvPr>
            <p:cNvCxnSpPr>
              <a:cxnSpLocks/>
            </p:cNvCxnSpPr>
            <p:nvPr/>
          </p:nvCxnSpPr>
          <p:spPr>
            <a:xfrm>
              <a:off x="5511543" y="4173784"/>
              <a:ext cx="3101157" cy="1551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56D1CFCC-9CF7-47DE-A3D5-1B8C97070084}"/>
                </a:ext>
              </a:extLst>
            </p:cNvPr>
            <p:cNvCxnSpPr>
              <a:cxnSpLocks/>
            </p:cNvCxnSpPr>
            <p:nvPr/>
          </p:nvCxnSpPr>
          <p:spPr>
            <a:xfrm>
              <a:off x="8625532" y="3998587"/>
              <a:ext cx="27104" cy="425616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a:extLst>
                <a:ext uri="{FF2B5EF4-FFF2-40B4-BE49-F238E27FC236}">
                  <a16:creationId xmlns:a16="http://schemas.microsoft.com/office/drawing/2014/main" id="{DBB1A09C-777E-4BC8-AEF1-321DFC08F8A1}"/>
                </a:ext>
              </a:extLst>
            </p:cNvPr>
            <p:cNvCxnSpPr>
              <a:cxnSpLocks/>
              <a:endCxn id="398" idx="0"/>
            </p:cNvCxnSpPr>
            <p:nvPr/>
          </p:nvCxnSpPr>
          <p:spPr>
            <a:xfrm>
              <a:off x="8634663" y="3175034"/>
              <a:ext cx="0" cy="14198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383" name="TextBox 382">
            <a:extLst>
              <a:ext uri="{FF2B5EF4-FFF2-40B4-BE49-F238E27FC236}">
                <a16:creationId xmlns:a16="http://schemas.microsoft.com/office/drawing/2014/main" id="{9FDE850D-4AA9-4A40-A5C8-124E07691B97}"/>
              </a:ext>
            </a:extLst>
          </p:cNvPr>
          <p:cNvSpPr txBox="1"/>
          <p:nvPr/>
        </p:nvSpPr>
        <p:spPr>
          <a:xfrm>
            <a:off x="14181874" y="6929443"/>
            <a:ext cx="2368296" cy="615938"/>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Open position</a:t>
            </a:r>
            <a:endParaRPr lang="en-US" sz="1200" b="1" dirty="0">
              <a:solidFill>
                <a:schemeClr val="bg1"/>
              </a:solidFill>
            </a:endParaRPr>
          </a:p>
          <a:p>
            <a:pPr algn="ctr"/>
            <a:r>
              <a:rPr lang="en-US" sz="1001" b="1" dirty="0">
                <a:solidFill>
                  <a:schemeClr val="bg1"/>
                </a:solidFill>
              </a:rPr>
              <a:t>           Purchasing Projects-Intern </a:t>
            </a:r>
          </a:p>
          <a:p>
            <a:r>
              <a:rPr lang="en-US" sz="1001" b="1" dirty="0">
                <a:solidFill>
                  <a:schemeClr val="bg1"/>
                </a:solidFill>
              </a:rPr>
              <a:t>             MTY,MEX </a:t>
            </a:r>
            <a:endParaRPr lang="en-US" sz="1200" dirty="0">
              <a:solidFill>
                <a:schemeClr val="bg1"/>
              </a:solidFill>
            </a:endParaRPr>
          </a:p>
        </p:txBody>
      </p:sp>
      <p:sp>
        <p:nvSpPr>
          <p:cNvPr id="415" name="TextBox 414">
            <a:extLst>
              <a:ext uri="{FF2B5EF4-FFF2-40B4-BE49-F238E27FC236}">
                <a16:creationId xmlns:a16="http://schemas.microsoft.com/office/drawing/2014/main" id="{2ABF1CC4-7500-46BD-BE4C-D683989E81CA}"/>
              </a:ext>
            </a:extLst>
          </p:cNvPr>
          <p:cNvSpPr txBox="1"/>
          <p:nvPr/>
        </p:nvSpPr>
        <p:spPr>
          <a:xfrm>
            <a:off x="14181874" y="7817098"/>
            <a:ext cx="2368296" cy="640080"/>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01" b="1" dirty="0">
                <a:solidFill>
                  <a:schemeClr val="bg1"/>
                </a:solidFill>
              </a:rPr>
              <a:t>    </a:t>
            </a:r>
            <a:r>
              <a:rPr lang="en-US" sz="1200" b="1" dirty="0">
                <a:solidFill>
                  <a:schemeClr val="bg1"/>
                </a:solidFill>
              </a:rPr>
              <a:t>Open Position</a:t>
            </a:r>
            <a:endParaRPr lang="es-MX" sz="1200" b="1" dirty="0">
              <a:solidFill>
                <a:schemeClr val="bg1"/>
              </a:solidFill>
            </a:endParaRPr>
          </a:p>
          <a:p>
            <a:pPr algn="ctr"/>
            <a:r>
              <a:rPr lang="en-US" sz="1050" b="1" dirty="0">
                <a:solidFill>
                  <a:schemeClr val="bg1"/>
                </a:solidFill>
              </a:rPr>
              <a:t>    </a:t>
            </a:r>
            <a:r>
              <a:rPr lang="en-US" sz="1000" b="1" dirty="0">
                <a:solidFill>
                  <a:schemeClr val="bg1"/>
                </a:solidFill>
              </a:rPr>
              <a:t>Purchasing Prj – Intern</a:t>
            </a:r>
          </a:p>
          <a:p>
            <a:r>
              <a:rPr lang="en-US" sz="1000" b="1" dirty="0">
                <a:solidFill>
                  <a:schemeClr val="bg1"/>
                </a:solidFill>
              </a:rPr>
              <a:t>             MTY,MEX </a:t>
            </a:r>
            <a:endParaRPr lang="en-US" sz="1000" dirty="0">
              <a:solidFill>
                <a:schemeClr val="bg1"/>
              </a:solidFill>
            </a:endParaRPr>
          </a:p>
        </p:txBody>
      </p:sp>
      <p:cxnSp>
        <p:nvCxnSpPr>
          <p:cNvPr id="405" name="Straight Arrow Connector 404">
            <a:extLst>
              <a:ext uri="{FF2B5EF4-FFF2-40B4-BE49-F238E27FC236}">
                <a16:creationId xmlns:a16="http://schemas.microsoft.com/office/drawing/2014/main" id="{8473CDA0-A9EF-49CC-B7B1-F486933DBF3B}"/>
              </a:ext>
            </a:extLst>
          </p:cNvPr>
          <p:cNvCxnSpPr>
            <a:cxnSpLocks/>
          </p:cNvCxnSpPr>
          <p:nvPr/>
        </p:nvCxnSpPr>
        <p:spPr>
          <a:xfrm>
            <a:off x="13611652" y="6312831"/>
            <a:ext cx="344306" cy="592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0" name="Straight Arrow Connector 479">
            <a:extLst>
              <a:ext uri="{FF2B5EF4-FFF2-40B4-BE49-F238E27FC236}">
                <a16:creationId xmlns:a16="http://schemas.microsoft.com/office/drawing/2014/main" id="{152FF842-AEE1-4A5B-8071-784F8BA7A7A7}"/>
              </a:ext>
            </a:extLst>
          </p:cNvPr>
          <p:cNvCxnSpPr>
            <a:cxnSpLocks/>
            <a:stCxn id="228" idx="2"/>
          </p:cNvCxnSpPr>
          <p:nvPr/>
        </p:nvCxnSpPr>
        <p:spPr>
          <a:xfrm>
            <a:off x="7051462" y="3127664"/>
            <a:ext cx="7163" cy="21814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8" name="Straight Arrow Connector 487">
            <a:extLst>
              <a:ext uri="{FF2B5EF4-FFF2-40B4-BE49-F238E27FC236}">
                <a16:creationId xmlns:a16="http://schemas.microsoft.com/office/drawing/2014/main" id="{01732A31-A3F7-4841-BDFF-AF3BD84794C0}"/>
              </a:ext>
            </a:extLst>
          </p:cNvPr>
          <p:cNvCxnSpPr>
            <a:cxnSpLocks/>
            <a:endCxn id="305" idx="0"/>
          </p:cNvCxnSpPr>
          <p:nvPr/>
        </p:nvCxnSpPr>
        <p:spPr>
          <a:xfrm>
            <a:off x="24537700" y="3714350"/>
            <a:ext cx="0" cy="47900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9" name="Straight Arrow Connector 488">
            <a:extLst>
              <a:ext uri="{FF2B5EF4-FFF2-40B4-BE49-F238E27FC236}">
                <a16:creationId xmlns:a16="http://schemas.microsoft.com/office/drawing/2014/main" id="{2A2232A4-5A7E-4D6F-9593-655A98DAC5D4}"/>
              </a:ext>
            </a:extLst>
          </p:cNvPr>
          <p:cNvCxnSpPr>
            <a:cxnSpLocks/>
          </p:cNvCxnSpPr>
          <p:nvPr/>
        </p:nvCxnSpPr>
        <p:spPr>
          <a:xfrm>
            <a:off x="24837051" y="2442066"/>
            <a:ext cx="0" cy="29271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2" name="Group 101">
            <a:extLst>
              <a:ext uri="{FF2B5EF4-FFF2-40B4-BE49-F238E27FC236}">
                <a16:creationId xmlns:a16="http://schemas.microsoft.com/office/drawing/2014/main" id="{7E3F22DE-C697-4298-89FF-0B0ED48A39B1}"/>
              </a:ext>
            </a:extLst>
          </p:cNvPr>
          <p:cNvGrpSpPr/>
          <p:nvPr/>
        </p:nvGrpSpPr>
        <p:grpSpPr>
          <a:xfrm>
            <a:off x="23425787" y="2646538"/>
            <a:ext cx="2562547" cy="786384"/>
            <a:chOff x="25411355" y="2752987"/>
            <a:chExt cx="2562547" cy="786384"/>
          </a:xfrm>
        </p:grpSpPr>
        <p:sp>
          <p:nvSpPr>
            <p:cNvPr id="727" name="TextBox 726">
              <a:extLst>
                <a:ext uri="{FF2B5EF4-FFF2-40B4-BE49-F238E27FC236}">
                  <a16:creationId xmlns:a16="http://schemas.microsoft.com/office/drawing/2014/main" id="{6D600A44-2CD8-4F44-AFFB-B8779E35C470}"/>
                </a:ext>
              </a:extLst>
            </p:cNvPr>
            <p:cNvSpPr txBox="1"/>
            <p:nvPr/>
          </p:nvSpPr>
          <p:spPr>
            <a:xfrm>
              <a:off x="25605606" y="2832424"/>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preferRelativeResize="0">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5411355" y="2752987"/>
              <a:ext cx="667512" cy="78638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sp>
        <p:nvSpPr>
          <p:cNvPr id="536" name="Rectangle 535">
            <a:extLst>
              <a:ext uri="{FF2B5EF4-FFF2-40B4-BE49-F238E27FC236}">
                <a16:creationId xmlns:a16="http://schemas.microsoft.com/office/drawing/2014/main" id="{03B733C5-0208-45A1-A1C4-DFE11B06B559}"/>
              </a:ext>
            </a:extLst>
          </p:cNvPr>
          <p:cNvSpPr/>
          <p:nvPr/>
        </p:nvSpPr>
        <p:spPr>
          <a:xfrm>
            <a:off x="18629643" y="4163105"/>
            <a:ext cx="3862134"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200" b="1" dirty="0">
                <a:solidFill>
                  <a:schemeClr val="bg1"/>
                </a:solidFill>
              </a:rPr>
              <a:t>Tools &amp; Processes Mgt. Resources Coordination</a:t>
            </a:r>
            <a:endParaRPr lang="en-US" sz="100" b="1" dirty="0">
              <a:solidFill>
                <a:schemeClr val="bg1"/>
              </a:solidFill>
            </a:endParaRPr>
          </a:p>
        </p:txBody>
      </p:sp>
      <p:cxnSp>
        <p:nvCxnSpPr>
          <p:cNvPr id="386" name="Straight Connector 385">
            <a:extLst>
              <a:ext uri="{FF2B5EF4-FFF2-40B4-BE49-F238E27FC236}">
                <a16:creationId xmlns:a16="http://schemas.microsoft.com/office/drawing/2014/main" id="{CCDA0399-D9F1-46C3-B129-5E9DF65A5BC1}"/>
              </a:ext>
            </a:extLst>
          </p:cNvPr>
          <p:cNvCxnSpPr>
            <a:cxnSpLocks/>
          </p:cNvCxnSpPr>
          <p:nvPr/>
        </p:nvCxnSpPr>
        <p:spPr>
          <a:xfrm>
            <a:off x="20553980" y="3689075"/>
            <a:ext cx="5298451"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76" name="Straight Arrow Connector 375">
            <a:extLst>
              <a:ext uri="{FF2B5EF4-FFF2-40B4-BE49-F238E27FC236}">
                <a16:creationId xmlns:a16="http://schemas.microsoft.com/office/drawing/2014/main" id="{B5480272-7464-4039-988B-CAAC31428462}"/>
              </a:ext>
            </a:extLst>
          </p:cNvPr>
          <p:cNvCxnSpPr>
            <a:cxnSpLocks/>
            <a:endCxn id="536" idx="0"/>
          </p:cNvCxnSpPr>
          <p:nvPr/>
        </p:nvCxnSpPr>
        <p:spPr>
          <a:xfrm>
            <a:off x="20553980" y="3694089"/>
            <a:ext cx="6730" cy="46901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8" name="TextBox 747">
            <a:extLst>
              <a:ext uri="{FF2B5EF4-FFF2-40B4-BE49-F238E27FC236}">
                <a16:creationId xmlns:a16="http://schemas.microsoft.com/office/drawing/2014/main" id="{6DC57903-2F4E-4B31-8164-DB803169CDC8}"/>
              </a:ext>
            </a:extLst>
          </p:cNvPr>
          <p:cNvSpPr txBox="1"/>
          <p:nvPr/>
        </p:nvSpPr>
        <p:spPr>
          <a:xfrm>
            <a:off x="17942041" y="5864137"/>
            <a:ext cx="2313431" cy="739048"/>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a:solidFill>
                  <a:schemeClr val="bg1"/>
                </a:solidFill>
              </a:rPr>
              <a:t>    Ana Paula Aguilar</a:t>
            </a:r>
          </a:p>
          <a:p>
            <a:r>
              <a:rPr lang="en-US" sz="1001" b="1" dirty="0">
                <a:solidFill>
                  <a:schemeClr val="bg1"/>
                </a:solidFill>
              </a:rPr>
              <a:t>              Software Developer Intern, </a:t>
            </a:r>
          </a:p>
          <a:p>
            <a:r>
              <a:rPr lang="en-US" sz="1001" b="1" dirty="0">
                <a:solidFill>
                  <a:schemeClr val="bg1"/>
                </a:solidFill>
              </a:rPr>
              <a:t>              MTY, MEX</a:t>
            </a:r>
          </a:p>
          <a:p>
            <a:pPr algn="ctr"/>
            <a:r>
              <a:rPr lang="en-US" sz="700" b="1" dirty="0">
                <a:solidFill>
                  <a:schemeClr val="bg1"/>
                </a:solidFill>
              </a:rPr>
              <a:t>          </a:t>
            </a:r>
            <a:r>
              <a:rPr lang="en-US" sz="1001" b="1" dirty="0">
                <a:solidFill>
                  <a:schemeClr val="bg1"/>
                </a:solidFill>
              </a:rPr>
              <a:t>Web</a:t>
            </a:r>
            <a:r>
              <a:rPr lang="en-US" sz="1001" dirty="0">
                <a:solidFill>
                  <a:schemeClr val="bg1"/>
                </a:solidFill>
              </a:rPr>
              <a:t> </a:t>
            </a:r>
            <a:r>
              <a:rPr lang="en-US" sz="1001" b="1" dirty="0">
                <a:solidFill>
                  <a:schemeClr val="bg1"/>
                </a:solidFill>
              </a:rPr>
              <a:t>Apps</a:t>
            </a:r>
            <a:r>
              <a:rPr lang="en-US" sz="1001" dirty="0">
                <a:solidFill>
                  <a:schemeClr val="bg1"/>
                </a:solidFill>
              </a:rPr>
              <a:t> </a:t>
            </a:r>
            <a:r>
              <a:rPr lang="en-US" sz="1001" b="1" dirty="0">
                <a:solidFill>
                  <a:schemeClr val="bg1"/>
                </a:solidFill>
              </a:rPr>
              <a:t>Development</a:t>
            </a:r>
          </a:p>
        </p:txBody>
      </p:sp>
      <p:sp>
        <p:nvSpPr>
          <p:cNvPr id="379" name="TextBox 378">
            <a:extLst>
              <a:ext uri="{FF2B5EF4-FFF2-40B4-BE49-F238E27FC236}">
                <a16:creationId xmlns:a16="http://schemas.microsoft.com/office/drawing/2014/main" id="{1162812C-368A-433B-A3E6-6A8614E64614}"/>
              </a:ext>
            </a:extLst>
          </p:cNvPr>
          <p:cNvSpPr txBox="1"/>
          <p:nvPr/>
        </p:nvSpPr>
        <p:spPr>
          <a:xfrm>
            <a:off x="20672637" y="5837216"/>
            <a:ext cx="2313431" cy="738664"/>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s-419" sz="1400" b="1" dirty="0">
                <a:solidFill>
                  <a:schemeClr val="bg1"/>
                </a:solidFill>
              </a:rPr>
              <a:t>Open</a:t>
            </a:r>
          </a:p>
          <a:p>
            <a:pPr algn="ctr"/>
            <a:r>
              <a:rPr lang="es-419" sz="1400" b="1" dirty="0">
                <a:solidFill>
                  <a:schemeClr val="bg1"/>
                </a:solidFill>
              </a:rPr>
              <a:t>Position</a:t>
            </a:r>
          </a:p>
          <a:p>
            <a:pPr algn="ctr"/>
            <a:endParaRPr lang="en-US" sz="1400" b="1" dirty="0">
              <a:solidFill>
                <a:schemeClr val="bg1"/>
              </a:solidFill>
            </a:endParaRPr>
          </a:p>
        </p:txBody>
      </p:sp>
      <p:grpSp>
        <p:nvGrpSpPr>
          <p:cNvPr id="432" name="Group 431">
            <a:extLst>
              <a:ext uri="{FF2B5EF4-FFF2-40B4-BE49-F238E27FC236}">
                <a16:creationId xmlns:a16="http://schemas.microsoft.com/office/drawing/2014/main" id="{E1477A47-60F9-453A-A7A5-4C632743ADA4}"/>
              </a:ext>
            </a:extLst>
          </p:cNvPr>
          <p:cNvGrpSpPr/>
          <p:nvPr/>
        </p:nvGrpSpPr>
        <p:grpSpPr>
          <a:xfrm>
            <a:off x="20358868" y="4785202"/>
            <a:ext cx="187482" cy="1417320"/>
            <a:chOff x="28761426" y="5003962"/>
            <a:chExt cx="187482" cy="1417320"/>
          </a:xfrm>
        </p:grpSpPr>
        <p:cxnSp>
          <p:nvCxnSpPr>
            <p:cNvPr id="433" name="Straight Connector 432">
              <a:extLst>
                <a:ext uri="{FF2B5EF4-FFF2-40B4-BE49-F238E27FC236}">
                  <a16:creationId xmlns:a16="http://schemas.microsoft.com/office/drawing/2014/main" id="{ED253D97-0041-4B23-83AD-0ACD71995757}"/>
                </a:ext>
              </a:extLst>
            </p:cNvPr>
            <p:cNvCxnSpPr>
              <a:cxnSpLocks/>
            </p:cNvCxnSpPr>
            <p:nvPr/>
          </p:nvCxnSpPr>
          <p:spPr>
            <a:xfrm>
              <a:off x="28761426" y="5003962"/>
              <a:ext cx="0" cy="141732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8464BDA0-30B4-4F05-959C-5193BEB28468}"/>
                </a:ext>
              </a:extLst>
            </p:cNvPr>
            <p:cNvCxnSpPr>
              <a:cxnSpLocks/>
            </p:cNvCxnSpPr>
            <p:nvPr/>
          </p:nvCxnSpPr>
          <p:spPr>
            <a:xfrm>
              <a:off x="28777919" y="5466388"/>
              <a:ext cx="170989" cy="366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5" name="Straight Arrow Connector 434">
              <a:extLst>
                <a:ext uri="{FF2B5EF4-FFF2-40B4-BE49-F238E27FC236}">
                  <a16:creationId xmlns:a16="http://schemas.microsoft.com/office/drawing/2014/main" id="{FCEC5643-FC40-496A-809B-6DC5C422DDD4}"/>
                </a:ext>
              </a:extLst>
            </p:cNvPr>
            <p:cNvCxnSpPr>
              <a:cxnSpLocks/>
            </p:cNvCxnSpPr>
            <p:nvPr/>
          </p:nvCxnSpPr>
          <p:spPr>
            <a:xfrm>
              <a:off x="28777919" y="6421282"/>
              <a:ext cx="15563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38" name="Group 437">
            <a:extLst>
              <a:ext uri="{FF2B5EF4-FFF2-40B4-BE49-F238E27FC236}">
                <a16:creationId xmlns:a16="http://schemas.microsoft.com/office/drawing/2014/main" id="{B06021E3-87FE-4A70-8F59-104000FB5C3B}"/>
              </a:ext>
            </a:extLst>
          </p:cNvPr>
          <p:cNvGrpSpPr/>
          <p:nvPr/>
        </p:nvGrpSpPr>
        <p:grpSpPr>
          <a:xfrm>
            <a:off x="17534024" y="4785202"/>
            <a:ext cx="258279" cy="1417320"/>
            <a:chOff x="28476878" y="5045254"/>
            <a:chExt cx="258279" cy="1417320"/>
          </a:xfrm>
        </p:grpSpPr>
        <p:cxnSp>
          <p:nvCxnSpPr>
            <p:cNvPr id="439" name="Straight Connector 438">
              <a:extLst>
                <a:ext uri="{FF2B5EF4-FFF2-40B4-BE49-F238E27FC236}">
                  <a16:creationId xmlns:a16="http://schemas.microsoft.com/office/drawing/2014/main" id="{73DEDBF0-EF0C-47CD-BA1D-DC9F52B9B6BA}"/>
                </a:ext>
              </a:extLst>
            </p:cNvPr>
            <p:cNvCxnSpPr>
              <a:cxnSpLocks/>
            </p:cNvCxnSpPr>
            <p:nvPr/>
          </p:nvCxnSpPr>
          <p:spPr>
            <a:xfrm flipH="1">
              <a:off x="28476878" y="5045254"/>
              <a:ext cx="0" cy="141732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0" name="Straight Arrow Connector 439">
              <a:extLst>
                <a:ext uri="{FF2B5EF4-FFF2-40B4-BE49-F238E27FC236}">
                  <a16:creationId xmlns:a16="http://schemas.microsoft.com/office/drawing/2014/main" id="{5188EE86-48E0-4A6C-85B2-C7DBFB186BA3}"/>
                </a:ext>
              </a:extLst>
            </p:cNvPr>
            <p:cNvCxnSpPr>
              <a:cxnSpLocks/>
            </p:cNvCxnSpPr>
            <p:nvPr/>
          </p:nvCxnSpPr>
          <p:spPr>
            <a:xfrm>
              <a:off x="28489424" y="5550669"/>
              <a:ext cx="22483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1" name="Straight Arrow Connector 440">
              <a:extLst>
                <a:ext uri="{FF2B5EF4-FFF2-40B4-BE49-F238E27FC236}">
                  <a16:creationId xmlns:a16="http://schemas.microsoft.com/office/drawing/2014/main" id="{FBB7287A-03C1-47C9-8F0B-3FAC4E954243}"/>
                </a:ext>
              </a:extLst>
            </p:cNvPr>
            <p:cNvCxnSpPr>
              <a:cxnSpLocks/>
            </p:cNvCxnSpPr>
            <p:nvPr/>
          </p:nvCxnSpPr>
          <p:spPr>
            <a:xfrm>
              <a:off x="28489548" y="6462574"/>
              <a:ext cx="24560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407" name="Straight Connector 406">
            <a:extLst>
              <a:ext uri="{FF2B5EF4-FFF2-40B4-BE49-F238E27FC236}">
                <a16:creationId xmlns:a16="http://schemas.microsoft.com/office/drawing/2014/main" id="{00CC9702-A814-4B97-BBBD-E2750ABFE402}"/>
              </a:ext>
            </a:extLst>
          </p:cNvPr>
          <p:cNvCxnSpPr>
            <a:cxnSpLocks/>
          </p:cNvCxnSpPr>
          <p:nvPr/>
        </p:nvCxnSpPr>
        <p:spPr>
          <a:xfrm flipV="1">
            <a:off x="17569914" y="4785203"/>
            <a:ext cx="2998269" cy="489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13" name="TextBox 512">
            <a:extLst>
              <a:ext uri="{FF2B5EF4-FFF2-40B4-BE49-F238E27FC236}">
                <a16:creationId xmlns:a16="http://schemas.microsoft.com/office/drawing/2014/main" id="{41A4D97D-98EE-496A-A01D-4A7D98869500}"/>
              </a:ext>
            </a:extLst>
          </p:cNvPr>
          <p:cNvSpPr txBox="1"/>
          <p:nvPr/>
        </p:nvSpPr>
        <p:spPr>
          <a:xfrm>
            <a:off x="20691012" y="4956548"/>
            <a:ext cx="2313431" cy="630942"/>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Ibrahim Hernandez</a:t>
            </a:r>
          </a:p>
          <a:p>
            <a:r>
              <a:rPr lang="en-US" sz="1200" b="1" dirty="0">
                <a:solidFill>
                  <a:schemeClr val="bg1"/>
                </a:solidFill>
              </a:rPr>
              <a:t>            </a:t>
            </a:r>
            <a:r>
              <a:rPr lang="en-US" sz="1001" b="1" dirty="0">
                <a:solidFill>
                  <a:schemeClr val="bg1"/>
                </a:solidFill>
              </a:rPr>
              <a:t>IT Business Partner, MTY, </a:t>
            </a:r>
          </a:p>
          <a:p>
            <a:r>
              <a:rPr lang="en-US" sz="900" b="1" dirty="0">
                <a:solidFill>
                  <a:schemeClr val="bg1"/>
                </a:solidFill>
              </a:rPr>
              <a:t>                IT Coordination / Web Apps </a:t>
            </a:r>
          </a:p>
        </p:txBody>
      </p:sp>
      <p:cxnSp>
        <p:nvCxnSpPr>
          <p:cNvPr id="437" name="Straight Arrow Connector 436">
            <a:extLst>
              <a:ext uri="{FF2B5EF4-FFF2-40B4-BE49-F238E27FC236}">
                <a16:creationId xmlns:a16="http://schemas.microsoft.com/office/drawing/2014/main" id="{753245E5-F585-462D-B2FF-B3494E17B9BF}"/>
              </a:ext>
            </a:extLst>
          </p:cNvPr>
          <p:cNvCxnSpPr>
            <a:cxnSpLocks/>
            <a:stCxn id="536" idx="2"/>
          </p:cNvCxnSpPr>
          <p:nvPr/>
        </p:nvCxnSpPr>
        <p:spPr>
          <a:xfrm>
            <a:off x="20560710" y="4460430"/>
            <a:ext cx="0" cy="3247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6" name="Rectangle 305">
            <a:extLst>
              <a:ext uri="{FF2B5EF4-FFF2-40B4-BE49-F238E27FC236}">
                <a16:creationId xmlns:a16="http://schemas.microsoft.com/office/drawing/2014/main" id="{C6785951-3013-4756-8C4F-4C15C760B55E}"/>
              </a:ext>
            </a:extLst>
          </p:cNvPr>
          <p:cNvSpPr/>
          <p:nvPr/>
        </p:nvSpPr>
        <p:spPr>
          <a:xfrm>
            <a:off x="27879080" y="4194556"/>
            <a:ext cx="2814473"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419" sz="1200" b="1" dirty="0">
                <a:solidFill>
                  <a:schemeClr val="bg1"/>
                </a:solidFill>
              </a:rPr>
              <a:t>Idea </a:t>
            </a:r>
            <a:r>
              <a:rPr lang="en-US" sz="1200" b="1" dirty="0">
                <a:solidFill>
                  <a:schemeClr val="bg1"/>
                </a:solidFill>
              </a:rPr>
              <a:t>Evolution</a:t>
            </a:r>
            <a:r>
              <a:rPr lang="es-419" sz="1200" b="1" dirty="0">
                <a:solidFill>
                  <a:schemeClr val="bg1"/>
                </a:solidFill>
              </a:rPr>
              <a:t> </a:t>
            </a:r>
            <a:endParaRPr lang="en-US" sz="1200" b="1" dirty="0">
              <a:solidFill>
                <a:schemeClr val="bg1"/>
              </a:solidFill>
            </a:endParaRPr>
          </a:p>
          <a:p>
            <a:pPr algn="ctr"/>
            <a:endParaRPr lang="es-419" sz="132" b="1" dirty="0">
              <a:solidFill>
                <a:schemeClr val="bg1"/>
              </a:solidFill>
            </a:endParaRPr>
          </a:p>
        </p:txBody>
      </p:sp>
      <p:cxnSp>
        <p:nvCxnSpPr>
          <p:cNvPr id="372" name="Straight Connector 371">
            <a:extLst>
              <a:ext uri="{FF2B5EF4-FFF2-40B4-BE49-F238E27FC236}">
                <a16:creationId xmlns:a16="http://schemas.microsoft.com/office/drawing/2014/main" id="{38B91F45-26E2-4282-AD50-3B028E09A438}"/>
              </a:ext>
            </a:extLst>
          </p:cNvPr>
          <p:cNvCxnSpPr>
            <a:cxnSpLocks/>
          </p:cNvCxnSpPr>
          <p:nvPr/>
        </p:nvCxnSpPr>
        <p:spPr>
          <a:xfrm>
            <a:off x="25843272" y="3693802"/>
            <a:ext cx="3438722" cy="1"/>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6" name="Straight Arrow Connector 405">
            <a:extLst>
              <a:ext uri="{FF2B5EF4-FFF2-40B4-BE49-F238E27FC236}">
                <a16:creationId xmlns:a16="http://schemas.microsoft.com/office/drawing/2014/main" id="{1FE09F18-729F-4FEA-8B10-722EC17E14A3}"/>
              </a:ext>
            </a:extLst>
          </p:cNvPr>
          <p:cNvCxnSpPr>
            <a:cxnSpLocks/>
            <a:endCxn id="306" idx="0"/>
          </p:cNvCxnSpPr>
          <p:nvPr/>
        </p:nvCxnSpPr>
        <p:spPr>
          <a:xfrm>
            <a:off x="29284617" y="3724673"/>
            <a:ext cx="1700" cy="46988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9" name="TextBox 308">
            <a:extLst>
              <a:ext uri="{FF2B5EF4-FFF2-40B4-BE49-F238E27FC236}">
                <a16:creationId xmlns:a16="http://schemas.microsoft.com/office/drawing/2014/main" id="{FFB73D6A-3F00-4A48-8272-CF8B3671B1C6}"/>
              </a:ext>
            </a:extLst>
          </p:cNvPr>
          <p:cNvSpPr txBox="1"/>
          <p:nvPr/>
        </p:nvSpPr>
        <p:spPr>
          <a:xfrm>
            <a:off x="29189706" y="5715521"/>
            <a:ext cx="2368296" cy="584775"/>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200" dirty="0"/>
              <a:t> Diana de la Cruz</a:t>
            </a:r>
          </a:p>
          <a:p>
            <a:pPr algn="l"/>
            <a:r>
              <a:rPr lang="en-US" dirty="0"/>
              <a:t>                 </a:t>
            </a:r>
            <a:r>
              <a:rPr lang="en-US" sz="1100" dirty="0"/>
              <a:t>PS MTY, MEX </a:t>
            </a:r>
          </a:p>
          <a:p>
            <a:pPr algn="l"/>
            <a:r>
              <a:rPr lang="en-US" sz="800" dirty="0"/>
              <a:t>                 </a:t>
            </a:r>
            <a:r>
              <a:rPr lang="en-US" dirty="0"/>
              <a:t>Purchasing Project Specialist </a:t>
            </a:r>
            <a:r>
              <a:rPr lang="en-US" sz="800" dirty="0"/>
              <a:t>             </a:t>
            </a:r>
          </a:p>
        </p:txBody>
      </p:sp>
      <p:sp>
        <p:nvSpPr>
          <p:cNvPr id="396" name="TextBox 395">
            <a:extLst>
              <a:ext uri="{FF2B5EF4-FFF2-40B4-BE49-F238E27FC236}">
                <a16:creationId xmlns:a16="http://schemas.microsoft.com/office/drawing/2014/main" id="{A2D3942C-3C50-4F1D-864F-BF9EEB70EE27}"/>
              </a:ext>
            </a:extLst>
          </p:cNvPr>
          <p:cNvSpPr txBox="1"/>
          <p:nvPr/>
        </p:nvSpPr>
        <p:spPr>
          <a:xfrm>
            <a:off x="29189706" y="4852147"/>
            <a:ext cx="2368296" cy="64645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1401" b="1" dirty="0">
                <a:solidFill>
                  <a:schemeClr val="bg1"/>
                </a:solidFill>
              </a:rPr>
              <a:t>           </a:t>
            </a:r>
            <a:r>
              <a:rPr lang="en-US" sz="1200" b="1" dirty="0">
                <a:solidFill>
                  <a:schemeClr val="bg1"/>
                </a:solidFill>
              </a:rPr>
              <a:t>Teresa Cortes</a:t>
            </a:r>
          </a:p>
          <a:p>
            <a:r>
              <a:rPr lang="en-US" sz="1200" b="1" dirty="0">
                <a:solidFill>
                  <a:schemeClr val="bg1"/>
                </a:solidFill>
              </a:rPr>
              <a:t>             </a:t>
            </a:r>
            <a:r>
              <a:rPr lang="en-US" sz="1100" b="1" dirty="0">
                <a:solidFill>
                  <a:schemeClr val="bg1"/>
                </a:solidFill>
              </a:rPr>
              <a:t>PS,MTY,MEX</a:t>
            </a:r>
          </a:p>
          <a:p>
            <a:r>
              <a:rPr lang="en-US" sz="1000" b="1" dirty="0">
                <a:solidFill>
                  <a:schemeClr val="bg1"/>
                </a:solidFill>
              </a:rPr>
              <a:t>               </a:t>
            </a:r>
            <a:r>
              <a:rPr lang="en-US" sz="900" b="1" dirty="0">
                <a:solidFill>
                  <a:schemeClr val="bg1"/>
                </a:solidFill>
              </a:rPr>
              <a:t>Purchasing Project Specialist</a:t>
            </a:r>
            <a:endParaRPr lang="en-US" sz="1100" b="1" dirty="0">
              <a:solidFill>
                <a:schemeClr val="bg1"/>
              </a:solidFill>
            </a:endParaRPr>
          </a:p>
        </p:txBody>
      </p:sp>
      <p:sp>
        <p:nvSpPr>
          <p:cNvPr id="384" name="TextBox 383">
            <a:extLst>
              <a:ext uri="{FF2B5EF4-FFF2-40B4-BE49-F238E27FC236}">
                <a16:creationId xmlns:a16="http://schemas.microsoft.com/office/drawing/2014/main" id="{3472834E-02EA-41B0-8152-46CD5E6A0986}"/>
              </a:ext>
            </a:extLst>
          </p:cNvPr>
          <p:cNvSpPr txBox="1"/>
          <p:nvPr/>
        </p:nvSpPr>
        <p:spPr>
          <a:xfrm>
            <a:off x="26361689" y="5759384"/>
            <a:ext cx="2368296" cy="62324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200" b="1">
                <a:solidFill>
                  <a:schemeClr val="bg1"/>
                </a:solidFill>
              </a:defRPr>
            </a:lvl1pPr>
          </a:lstStyle>
          <a:p>
            <a:r>
              <a:rPr lang="en-US" dirty="0"/>
              <a:t>             Veronica </a:t>
            </a:r>
            <a:r>
              <a:rPr lang="en-US" dirty="0" err="1"/>
              <a:t>Vielma</a:t>
            </a:r>
            <a:endParaRPr lang="en-US" dirty="0"/>
          </a:p>
          <a:p>
            <a:r>
              <a:rPr lang="en-US" dirty="0"/>
              <a:t>             PS, MTY, MEX </a:t>
            </a:r>
          </a:p>
          <a:p>
            <a:r>
              <a:rPr lang="en-US" sz="1050" dirty="0"/>
              <a:t>              </a:t>
            </a:r>
            <a:r>
              <a:rPr lang="en-US" sz="900" dirty="0"/>
              <a:t>Purchasing Project Specialist</a:t>
            </a:r>
            <a:endParaRPr lang="en-US" dirty="0"/>
          </a:p>
        </p:txBody>
      </p:sp>
      <p:cxnSp>
        <p:nvCxnSpPr>
          <p:cNvPr id="409" name="Straight Connector 408">
            <a:extLst>
              <a:ext uri="{FF2B5EF4-FFF2-40B4-BE49-F238E27FC236}">
                <a16:creationId xmlns:a16="http://schemas.microsoft.com/office/drawing/2014/main" id="{96F09CA5-B12B-4930-8BF0-CA8794F199B0}"/>
              </a:ext>
            </a:extLst>
          </p:cNvPr>
          <p:cNvCxnSpPr>
            <a:cxnSpLocks/>
          </p:cNvCxnSpPr>
          <p:nvPr/>
        </p:nvCxnSpPr>
        <p:spPr>
          <a:xfrm flipV="1">
            <a:off x="26061737" y="4676106"/>
            <a:ext cx="3220257" cy="1287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a:extLst>
              <a:ext uri="{FF2B5EF4-FFF2-40B4-BE49-F238E27FC236}">
                <a16:creationId xmlns:a16="http://schemas.microsoft.com/office/drawing/2014/main" id="{04F0F52B-A681-41E9-9140-4DC01778C32E}"/>
              </a:ext>
            </a:extLst>
          </p:cNvPr>
          <p:cNvCxnSpPr>
            <a:cxnSpLocks/>
          </p:cNvCxnSpPr>
          <p:nvPr/>
        </p:nvCxnSpPr>
        <p:spPr>
          <a:xfrm>
            <a:off x="26044585" y="4688976"/>
            <a:ext cx="10731" cy="221006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14" name="Straight Arrow Connector 413">
            <a:extLst>
              <a:ext uri="{FF2B5EF4-FFF2-40B4-BE49-F238E27FC236}">
                <a16:creationId xmlns:a16="http://schemas.microsoft.com/office/drawing/2014/main" id="{4B2E107C-444C-4625-9DC2-F79B89949C92}"/>
              </a:ext>
            </a:extLst>
          </p:cNvPr>
          <p:cNvCxnSpPr>
            <a:cxnSpLocks/>
          </p:cNvCxnSpPr>
          <p:nvPr/>
        </p:nvCxnSpPr>
        <p:spPr>
          <a:xfrm>
            <a:off x="26063810" y="5153221"/>
            <a:ext cx="181961"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a:extLst>
              <a:ext uri="{FF2B5EF4-FFF2-40B4-BE49-F238E27FC236}">
                <a16:creationId xmlns:a16="http://schemas.microsoft.com/office/drawing/2014/main" id="{06846779-51BB-44F7-AE77-8B3E2FEAF393}"/>
              </a:ext>
            </a:extLst>
          </p:cNvPr>
          <p:cNvCxnSpPr>
            <a:cxnSpLocks/>
          </p:cNvCxnSpPr>
          <p:nvPr/>
        </p:nvCxnSpPr>
        <p:spPr>
          <a:xfrm>
            <a:off x="28813736" y="4691442"/>
            <a:ext cx="0" cy="320040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421" name="Picture 420">
            <a:extLst>
              <a:ext uri="{FF2B5EF4-FFF2-40B4-BE49-F238E27FC236}">
                <a16:creationId xmlns:a16="http://schemas.microsoft.com/office/drawing/2014/main" id="{9898E178-46F2-4811-90D6-6EF7E08E8D06}"/>
              </a:ext>
            </a:extLst>
          </p:cNvPr>
          <p:cNvPicPr preferRelativeResize="0">
            <a:picLocks/>
          </p:cNvPicPr>
          <p:nvPr/>
        </p:nvPicPr>
        <p:blipFill rotWithShape="1">
          <a:blip r:embed="rId6"/>
          <a:srcRect l="10563" t="32169" r="79236" b="45103"/>
          <a:stretch/>
        </p:blipFill>
        <p:spPr>
          <a:xfrm>
            <a:off x="29067321" y="4800013"/>
            <a:ext cx="667512" cy="786384"/>
          </a:xfrm>
          <a:prstGeom prst="ellipse">
            <a:avLst/>
          </a:prstGeom>
          <a:ln>
            <a:solidFill>
              <a:schemeClr val="accent1"/>
            </a:solidFill>
          </a:ln>
        </p:spPr>
      </p:pic>
      <p:cxnSp>
        <p:nvCxnSpPr>
          <p:cNvPr id="561" name="Straight Arrow Connector 560">
            <a:extLst>
              <a:ext uri="{FF2B5EF4-FFF2-40B4-BE49-F238E27FC236}">
                <a16:creationId xmlns:a16="http://schemas.microsoft.com/office/drawing/2014/main" id="{5ED88770-66D4-4441-B88A-77004097E2A2}"/>
              </a:ext>
            </a:extLst>
          </p:cNvPr>
          <p:cNvCxnSpPr>
            <a:cxnSpLocks/>
          </p:cNvCxnSpPr>
          <p:nvPr/>
        </p:nvCxnSpPr>
        <p:spPr>
          <a:xfrm>
            <a:off x="26049074" y="6017966"/>
            <a:ext cx="181961"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EA0365CD-07CD-431D-ABE9-CD182D14A15A}"/>
              </a:ext>
            </a:extLst>
          </p:cNvPr>
          <p:cNvCxnSpPr>
            <a:cxnSpLocks/>
          </p:cNvCxnSpPr>
          <p:nvPr/>
        </p:nvCxnSpPr>
        <p:spPr>
          <a:xfrm flipV="1">
            <a:off x="28827470" y="6032347"/>
            <a:ext cx="22860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a:extLst>
              <a:ext uri="{FF2B5EF4-FFF2-40B4-BE49-F238E27FC236}">
                <a16:creationId xmlns:a16="http://schemas.microsoft.com/office/drawing/2014/main" id="{89557B46-FCEA-41B9-AF94-96CB285BAAB7}"/>
              </a:ext>
            </a:extLst>
          </p:cNvPr>
          <p:cNvGrpSpPr/>
          <p:nvPr/>
        </p:nvGrpSpPr>
        <p:grpSpPr>
          <a:xfrm>
            <a:off x="23086633" y="3366055"/>
            <a:ext cx="2858303" cy="4409575"/>
            <a:chOff x="23498113" y="3335575"/>
            <a:chExt cx="2858303" cy="4409575"/>
          </a:xfrm>
        </p:grpSpPr>
        <p:grpSp>
          <p:nvGrpSpPr>
            <p:cNvPr id="101" name="Group 100">
              <a:extLst>
                <a:ext uri="{FF2B5EF4-FFF2-40B4-BE49-F238E27FC236}">
                  <a16:creationId xmlns:a16="http://schemas.microsoft.com/office/drawing/2014/main" id="{59A2CAA7-913F-49E3-A955-333193EE30AE}"/>
                </a:ext>
              </a:extLst>
            </p:cNvPr>
            <p:cNvGrpSpPr/>
            <p:nvPr/>
          </p:nvGrpSpPr>
          <p:grpSpPr>
            <a:xfrm>
              <a:off x="23541943" y="3335575"/>
              <a:ext cx="2814473" cy="1124624"/>
              <a:chOff x="25179147" y="3393207"/>
              <a:chExt cx="2814473" cy="1124624"/>
            </a:xfrm>
          </p:grpSpPr>
          <p:cxnSp>
            <p:nvCxnSpPr>
              <p:cNvPr id="726" name="Straight Arrow Connector 725">
                <a:extLst>
                  <a:ext uri="{FF2B5EF4-FFF2-40B4-BE49-F238E27FC236}">
                    <a16:creationId xmlns:a16="http://schemas.microsoft.com/office/drawing/2014/main" id="{4C350CFB-AF78-40FF-8537-5BA13084927B}"/>
                  </a:ext>
                </a:extLst>
              </p:cNvPr>
              <p:cNvCxnSpPr>
                <a:cxnSpLocks/>
              </p:cNvCxnSpPr>
              <p:nvPr/>
            </p:nvCxnSpPr>
            <p:spPr>
              <a:xfrm>
                <a:off x="26586383" y="3393207"/>
                <a:ext cx="0" cy="38866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5" name="Rectangle 304">
                <a:extLst>
                  <a:ext uri="{FF2B5EF4-FFF2-40B4-BE49-F238E27FC236}">
                    <a16:creationId xmlns:a16="http://schemas.microsoft.com/office/drawing/2014/main" id="{FDCAD088-B480-4396-8E16-C61B05908E5D}"/>
                  </a:ext>
                </a:extLst>
              </p:cNvPr>
              <p:cNvSpPr/>
              <p:nvPr/>
            </p:nvSpPr>
            <p:spPr>
              <a:xfrm>
                <a:off x="25179147" y="4220506"/>
                <a:ext cx="2814473"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b="1" dirty="0">
                    <a:solidFill>
                      <a:schemeClr val="bg1"/>
                    </a:solidFill>
                  </a:rPr>
                  <a:t>Idea Generation </a:t>
                </a:r>
              </a:p>
              <a:p>
                <a:pPr algn="ctr"/>
                <a:endParaRPr lang="es-419" sz="132" b="1" dirty="0">
                  <a:solidFill>
                    <a:schemeClr val="bg1"/>
                  </a:solidFill>
                </a:endParaRPr>
              </a:p>
            </p:txBody>
          </p:sp>
        </p:grpSp>
        <p:cxnSp>
          <p:nvCxnSpPr>
            <p:cNvPr id="474" name="Straight Arrow Connector 473">
              <a:extLst>
                <a:ext uri="{FF2B5EF4-FFF2-40B4-BE49-F238E27FC236}">
                  <a16:creationId xmlns:a16="http://schemas.microsoft.com/office/drawing/2014/main" id="{7111A198-554C-4B2C-8068-BEA96D47BEC8}"/>
                </a:ext>
              </a:extLst>
            </p:cNvPr>
            <p:cNvCxnSpPr>
              <a:cxnSpLocks/>
              <a:stCxn id="305" idx="2"/>
            </p:cNvCxnSpPr>
            <p:nvPr/>
          </p:nvCxnSpPr>
          <p:spPr>
            <a:xfrm flipH="1">
              <a:off x="24949179" y="4460199"/>
              <a:ext cx="1" cy="21284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5" name="Straight Connector 474">
              <a:extLst>
                <a:ext uri="{FF2B5EF4-FFF2-40B4-BE49-F238E27FC236}">
                  <a16:creationId xmlns:a16="http://schemas.microsoft.com/office/drawing/2014/main" id="{C8741504-5BC1-4C99-92E5-CDD04F154FA7}"/>
                </a:ext>
              </a:extLst>
            </p:cNvPr>
            <p:cNvCxnSpPr>
              <a:cxnSpLocks/>
            </p:cNvCxnSpPr>
            <p:nvPr/>
          </p:nvCxnSpPr>
          <p:spPr>
            <a:xfrm>
              <a:off x="23505379" y="4670588"/>
              <a:ext cx="1443800" cy="33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76" name="Straight Connector 475">
              <a:extLst>
                <a:ext uri="{FF2B5EF4-FFF2-40B4-BE49-F238E27FC236}">
                  <a16:creationId xmlns:a16="http://schemas.microsoft.com/office/drawing/2014/main" id="{63BB7BB4-6694-4E05-B10F-BF948503B6D7}"/>
                </a:ext>
              </a:extLst>
            </p:cNvPr>
            <p:cNvCxnSpPr>
              <a:cxnSpLocks/>
            </p:cNvCxnSpPr>
            <p:nvPr/>
          </p:nvCxnSpPr>
          <p:spPr>
            <a:xfrm>
              <a:off x="23498113" y="4660962"/>
              <a:ext cx="18225" cy="30841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77" name="Straight Arrow Connector 476">
              <a:extLst>
                <a:ext uri="{FF2B5EF4-FFF2-40B4-BE49-F238E27FC236}">
                  <a16:creationId xmlns:a16="http://schemas.microsoft.com/office/drawing/2014/main" id="{E3AFFD27-FD2F-4539-A86B-743DC95572C0}"/>
                </a:ext>
              </a:extLst>
            </p:cNvPr>
            <p:cNvCxnSpPr>
              <a:cxnSpLocks/>
            </p:cNvCxnSpPr>
            <p:nvPr/>
          </p:nvCxnSpPr>
          <p:spPr>
            <a:xfrm>
              <a:off x="23504780" y="5227484"/>
              <a:ext cx="20200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5" name="Straight Arrow Connector 564">
              <a:extLst>
                <a:ext uri="{FF2B5EF4-FFF2-40B4-BE49-F238E27FC236}">
                  <a16:creationId xmlns:a16="http://schemas.microsoft.com/office/drawing/2014/main" id="{70A8CA83-E02A-4A0B-98B2-7B6D59B58E7A}"/>
                </a:ext>
              </a:extLst>
            </p:cNvPr>
            <p:cNvCxnSpPr>
              <a:cxnSpLocks/>
            </p:cNvCxnSpPr>
            <p:nvPr/>
          </p:nvCxnSpPr>
          <p:spPr>
            <a:xfrm>
              <a:off x="23504780" y="6042873"/>
              <a:ext cx="20486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579808CC-050A-4D65-AE89-4A3947547BCC}"/>
                </a:ext>
              </a:extLst>
            </p:cNvPr>
            <p:cNvCxnSpPr>
              <a:cxnSpLocks/>
            </p:cNvCxnSpPr>
            <p:nvPr/>
          </p:nvCxnSpPr>
          <p:spPr>
            <a:xfrm flipV="1">
              <a:off x="23517206" y="6868564"/>
              <a:ext cx="210988" cy="241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5081FFA0-1F4A-4C3F-B9F5-90A39D272CEA}"/>
              </a:ext>
            </a:extLst>
          </p:cNvPr>
          <p:cNvGrpSpPr/>
          <p:nvPr/>
        </p:nvGrpSpPr>
        <p:grpSpPr>
          <a:xfrm>
            <a:off x="19207400" y="8847241"/>
            <a:ext cx="8825574" cy="4444000"/>
            <a:chOff x="19527722" y="8469388"/>
            <a:chExt cx="8825574" cy="4444000"/>
          </a:xfrm>
        </p:grpSpPr>
        <p:cxnSp>
          <p:nvCxnSpPr>
            <p:cNvPr id="313" name="Straight Connector 312">
              <a:extLst>
                <a:ext uri="{FF2B5EF4-FFF2-40B4-BE49-F238E27FC236}">
                  <a16:creationId xmlns:a16="http://schemas.microsoft.com/office/drawing/2014/main" id="{6AA22AF6-DF59-4631-9B09-4E2E7E2F1977}"/>
                </a:ext>
              </a:extLst>
            </p:cNvPr>
            <p:cNvCxnSpPr>
              <a:cxnSpLocks/>
            </p:cNvCxnSpPr>
            <p:nvPr/>
          </p:nvCxnSpPr>
          <p:spPr>
            <a:xfrm flipH="1">
              <a:off x="19528507" y="11084322"/>
              <a:ext cx="1907" cy="143597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26" name="TextBox 425">
              <a:extLst>
                <a:ext uri="{FF2B5EF4-FFF2-40B4-BE49-F238E27FC236}">
                  <a16:creationId xmlns:a16="http://schemas.microsoft.com/office/drawing/2014/main" id="{7945EAA0-5726-4EBA-AC1D-9B700E9D0B9E}"/>
                </a:ext>
              </a:extLst>
            </p:cNvPr>
            <p:cNvSpPr txBox="1"/>
            <p:nvPr/>
          </p:nvSpPr>
          <p:spPr>
            <a:xfrm>
              <a:off x="19942421" y="11356482"/>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altLang="en-US" sz="1400" b="1" dirty="0">
                  <a:solidFill>
                    <a:schemeClr val="bg1"/>
                  </a:solidFill>
                </a:rPr>
                <a:t>         </a:t>
              </a:r>
              <a:r>
                <a:rPr lang="en-US" altLang="en-US" sz="1200" b="1" dirty="0">
                  <a:solidFill>
                    <a:schemeClr val="bg1"/>
                  </a:solidFill>
                </a:rPr>
                <a:t>Karla Colin Renteria</a:t>
              </a:r>
              <a:br>
                <a:rPr lang="en-US" altLang="en-US" sz="1200" b="1" dirty="0">
                  <a:solidFill>
                    <a:schemeClr val="bg1"/>
                  </a:solidFill>
                </a:rPr>
              </a:br>
              <a:r>
                <a:rPr lang="en-US" altLang="en-US" sz="1200" b="1" dirty="0">
                  <a:solidFill>
                    <a:schemeClr val="bg1"/>
                  </a:solidFill>
                </a:rPr>
                <a:t>          </a:t>
              </a:r>
              <a:r>
                <a:rPr lang="en-US" altLang="en-US" sz="1050" b="1" dirty="0">
                  <a:solidFill>
                    <a:schemeClr val="bg1"/>
                  </a:solidFill>
                </a:rPr>
                <a:t>Supplier Quality Engr,</a:t>
              </a:r>
              <a:r>
                <a:rPr lang="en-US" altLang="en-US" sz="700" b="1" dirty="0">
                  <a:solidFill>
                    <a:schemeClr val="bg1"/>
                  </a:solidFill>
                </a:rPr>
                <a:t> </a:t>
              </a:r>
              <a:r>
                <a:rPr lang="it-IT" sz="500" b="1" dirty="0">
                  <a:solidFill>
                    <a:schemeClr val="bg1"/>
                  </a:solidFill>
                </a:rPr>
                <a:t>MTY,MEX</a:t>
              </a:r>
              <a:endParaRPr lang="it-IT" sz="900" b="1" dirty="0">
                <a:solidFill>
                  <a:schemeClr val="bg1"/>
                </a:solidFill>
              </a:endParaRPr>
            </a:p>
            <a:p>
              <a:r>
                <a:rPr lang="en-US" sz="1050" b="1" dirty="0">
                  <a:solidFill>
                    <a:schemeClr val="bg1"/>
                  </a:solidFill>
                </a:rPr>
                <a:t>            NAM Strategic Projects</a:t>
              </a:r>
              <a:r>
                <a:rPr lang="it-IT" sz="1050" b="1" dirty="0">
                  <a:solidFill>
                    <a:schemeClr val="bg1"/>
                  </a:solidFill>
                </a:rPr>
                <a:t> </a:t>
              </a:r>
              <a:endParaRPr lang="en-US" sz="1050" b="1" dirty="0">
                <a:solidFill>
                  <a:schemeClr val="bg1"/>
                </a:solidFill>
              </a:endParaRPr>
            </a:p>
            <a:p>
              <a:r>
                <a:rPr lang="en-US" sz="1050" b="1" dirty="0">
                  <a:solidFill>
                    <a:schemeClr val="bg1"/>
                  </a:solidFill>
                </a:rPr>
                <a:t>              </a:t>
              </a:r>
            </a:p>
          </p:txBody>
        </p: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19530641" y="9454309"/>
              <a:ext cx="355519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19938415" y="12192622"/>
              <a:ext cx="2368296" cy="64658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Adrian Reyes</a:t>
              </a:r>
              <a:endParaRPr lang="en-US" sz="1200" b="1" dirty="0">
                <a:solidFill>
                  <a:schemeClr val="bg1"/>
                </a:solidFill>
              </a:endParaRP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22862910" y="9609754"/>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2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a:t>
              </a:r>
              <a:r>
                <a:rPr lang="en-US" sz="1000" dirty="0">
                  <a:solidFill>
                    <a:schemeClr val="bg1"/>
                  </a:solidFill>
                </a:rPr>
                <a:t> Strategic Projects</a:t>
              </a:r>
              <a:endParaRPr lang="en-US" sz="900" dirty="0">
                <a:solidFill>
                  <a:schemeClr val="bg1"/>
                </a:solidFill>
              </a:endParaRPr>
            </a:p>
          </p:txBody>
        </p:sp>
        <p:sp>
          <p:nvSpPr>
            <p:cNvPr id="161" name="TextBox 160">
              <a:extLst>
                <a:ext uri="{FF2B5EF4-FFF2-40B4-BE49-F238E27FC236}">
                  <a16:creationId xmlns:a16="http://schemas.microsoft.com/office/drawing/2014/main" id="{3E11E7BE-69B7-429F-85F7-A3B87556EBB4}"/>
                </a:ext>
              </a:extLst>
            </p:cNvPr>
            <p:cNvSpPr txBox="1"/>
            <p:nvPr/>
          </p:nvSpPr>
          <p:spPr>
            <a:xfrm>
              <a:off x="22862910" y="10417740"/>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19529626" y="9454309"/>
              <a:ext cx="6555" cy="238237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flipH="1">
              <a:off x="22515971" y="9454309"/>
              <a:ext cx="1" cy="305910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9" idx="2"/>
            </p:cNvCxnSpPr>
            <p:nvPr/>
          </p:nvCxnSpPr>
          <p:spPr>
            <a:xfrm>
              <a:off x="19527722" y="12513417"/>
              <a:ext cx="246740" cy="464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flipV="1">
              <a:off x="22946226" y="9450830"/>
              <a:ext cx="2608793" cy="348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25555019" y="9454309"/>
              <a:ext cx="8338" cy="30354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22862910" y="11292960"/>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22862910" y="12182766"/>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25985000" y="9619548"/>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22946226" y="8469388"/>
              <a:ext cx="2368296" cy="64658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r>
                <a:rPr lang="en-US" sz="100" b="1" dirty="0">
                  <a:solidFill>
                    <a:schemeClr val="bg1"/>
                  </a:solidFill>
                </a:rPr>
                <a:t>                  </a:t>
              </a:r>
            </a:p>
            <a:p>
              <a:r>
                <a:rPr lang="en-US" sz="100" b="1" dirty="0">
                  <a:solidFill>
                    <a:schemeClr val="bg1"/>
                  </a:solidFill>
                </a:rPr>
                <a:t>                                                                                                                                      </a:t>
              </a:r>
              <a:r>
                <a:rPr lang="en-US" sz="1001" b="1" dirty="0">
                  <a:solidFill>
                    <a:schemeClr val="bg1"/>
                  </a:solidFill>
                </a:rPr>
                <a:t>Supplier Quality Manager</a:t>
              </a:r>
              <a:r>
                <a:rPr lang="en-US" sz="100" dirty="0">
                  <a:solidFill>
                    <a:schemeClr val="bg1"/>
                  </a:solidFill>
                </a:rPr>
                <a:t>                     </a:t>
              </a:r>
            </a:p>
            <a:p>
              <a:r>
                <a:rPr lang="en-US" sz="100"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19947385" y="9610953"/>
              <a:ext cx="2368296" cy="67723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s-419" sz="1200" b="1" dirty="0">
                  <a:solidFill>
                    <a:schemeClr val="bg1"/>
                  </a:solidFill>
                </a:rPr>
                <a:t>Open</a:t>
              </a:r>
            </a:p>
            <a:p>
              <a:pPr algn="ctr"/>
              <a:r>
                <a:rPr lang="es-419" sz="1200" b="1" dirty="0">
                  <a:solidFill>
                    <a:schemeClr val="bg1"/>
                  </a:solidFill>
                </a:rPr>
                <a:t>Position</a:t>
              </a:r>
            </a:p>
            <a:p>
              <a:pPr algn="ctr"/>
              <a:endParaRPr lang="es-419" sz="1200" b="1" dirty="0">
                <a:solidFill>
                  <a:schemeClr val="bg1"/>
                </a:solidFill>
              </a:endParaRPr>
            </a:p>
          </p:txBody>
        </p:sp>
        <p:pic>
          <p:nvPicPr>
            <p:cNvPr id="187" name="Picture 186">
              <a:extLst>
                <a:ext uri="{FF2B5EF4-FFF2-40B4-BE49-F238E27FC236}">
                  <a16:creationId xmlns:a16="http://schemas.microsoft.com/office/drawing/2014/main" id="{59B367F8-8621-49A1-B5C0-EF0A802667BF}"/>
                </a:ext>
              </a:extLst>
            </p:cNvPr>
            <p:cNvPicPr preferRelativeResize="0">
              <a:picLocks/>
            </p:cNvPicPr>
            <p:nvPr/>
          </p:nvPicPr>
          <p:blipFill>
            <a:blip r:embed="rId7" cstate="email">
              <a:extLst>
                <a:ext uri="{28A0092B-C50C-407E-A947-70E740481C1C}">
                  <a14:useLocalDpi xmlns:a14="http://schemas.microsoft.com/office/drawing/2010/main" val="0"/>
                </a:ext>
              </a:extLst>
            </a:blip>
            <a:stretch>
              <a:fillRect/>
            </a:stretch>
          </p:blipFill>
          <p:spPr>
            <a:xfrm>
              <a:off x="22755660" y="10334411"/>
              <a:ext cx="667512" cy="786384"/>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preferRelativeResize="0">
              <a:picLocks/>
            </p:cNvPicPr>
            <p:nvPr/>
          </p:nvPicPr>
          <p:blipFill>
            <a:blip r:embed="rId8" cstate="email">
              <a:extLst>
                <a:ext uri="{28A0092B-C50C-407E-A947-70E740481C1C}">
                  <a14:useLocalDpi xmlns:a14="http://schemas.microsoft.com/office/drawing/2010/main" val="0"/>
                </a:ext>
              </a:extLst>
            </a:blip>
            <a:stretch>
              <a:fillRect/>
            </a:stretch>
          </p:blipFill>
          <p:spPr>
            <a:xfrm>
              <a:off x="22721302" y="11245881"/>
              <a:ext cx="667512" cy="78638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preferRelativeResize="0">
              <a:picLocks/>
            </p:cNvPicPr>
            <p:nvPr/>
          </p:nvPicPr>
          <p:blipFill>
            <a:blip r:embed="rId9" cstate="email">
              <a:extLst>
                <a:ext uri="{28A0092B-C50C-407E-A947-70E740481C1C}">
                  <a14:useLocalDpi xmlns:a14="http://schemas.microsoft.com/office/drawing/2010/main" val="0"/>
                </a:ext>
              </a:extLst>
            </a:blip>
            <a:stretch>
              <a:fillRect/>
            </a:stretch>
          </p:blipFill>
          <p:spPr>
            <a:xfrm>
              <a:off x="22721302" y="12127004"/>
              <a:ext cx="667512" cy="786384"/>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preferRelativeResize="0">
              <a:picLocks/>
            </p:cNvPicPr>
            <p:nvPr/>
          </p:nvPicPr>
          <p:blipFill>
            <a:blip r:embed="rId10" cstate="email">
              <a:extLst>
                <a:ext uri="{28A0092B-C50C-407E-A947-70E740481C1C}">
                  <a14:useLocalDpi xmlns:a14="http://schemas.microsoft.com/office/drawing/2010/main" val="0"/>
                </a:ext>
              </a:extLst>
            </a:blip>
            <a:stretch>
              <a:fillRect/>
            </a:stretch>
          </p:blipFill>
          <p:spPr>
            <a:xfrm>
              <a:off x="25838727" y="9567191"/>
              <a:ext cx="667512" cy="786384"/>
            </a:xfrm>
            <a:prstGeom prst="ellipse">
              <a:avLst/>
            </a:prstGeom>
            <a:ln w="12700" cap="rnd">
              <a:solidFill>
                <a:schemeClr val="bg1"/>
              </a:solidFill>
              <a:prstDash val="solid"/>
            </a:ln>
            <a:effectLst/>
          </p:spPr>
        </p:pic>
        <p:sp>
          <p:nvSpPr>
            <p:cNvPr id="192" name="TextBox 191">
              <a:extLst>
                <a:ext uri="{FF2B5EF4-FFF2-40B4-BE49-F238E27FC236}">
                  <a16:creationId xmlns:a16="http://schemas.microsoft.com/office/drawing/2014/main" id="{E20F9B29-63D2-4A04-92D2-EE662BC180AE}"/>
                </a:ext>
              </a:extLst>
            </p:cNvPr>
            <p:cNvSpPr txBox="1"/>
            <p:nvPr/>
          </p:nvSpPr>
          <p:spPr>
            <a:xfrm>
              <a:off x="19944740" y="10473574"/>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preferRelativeResize="0">
              <a:picLocks/>
            </p:cNvPicPr>
            <p:nvPr/>
          </p:nvPicPr>
          <p:blipFill>
            <a:blip r:embed="rId11" cstate="email">
              <a:extLst>
                <a:ext uri="{28A0092B-C50C-407E-A947-70E740481C1C}">
                  <a14:useLocalDpi xmlns:a14="http://schemas.microsoft.com/office/drawing/2010/main" val="0"/>
                </a:ext>
              </a:extLst>
            </a:blip>
            <a:stretch>
              <a:fillRect/>
            </a:stretch>
          </p:blipFill>
          <p:spPr>
            <a:xfrm>
              <a:off x="19767383" y="10421174"/>
              <a:ext cx="667512" cy="786384"/>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25981495" y="11319033"/>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22526390" y="12520005"/>
              <a:ext cx="210823" cy="18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preferRelativeResize="0">
              <a:picLocks/>
            </p:cNvPicPr>
            <p:nvPr/>
          </p:nvPicPr>
          <p:blipFill>
            <a:blip r:embed="rId12" cstate="email">
              <a:extLst>
                <a:ext uri="{28A0092B-C50C-407E-A947-70E740481C1C}">
                  <a14:useLocalDpi xmlns:a14="http://schemas.microsoft.com/office/drawing/2010/main" val="0"/>
                </a:ext>
              </a:extLst>
            </a:blip>
            <a:stretch>
              <a:fillRect/>
            </a:stretch>
          </p:blipFill>
          <p:spPr>
            <a:xfrm>
              <a:off x="22738229" y="9544635"/>
              <a:ext cx="667512" cy="786384"/>
            </a:xfrm>
            <a:prstGeom prst="ellipse">
              <a:avLst/>
            </a:prstGeom>
            <a:ln w="12700" cap="rnd">
              <a:solidFill>
                <a:schemeClr val="accent2">
                  <a:lumMod val="20000"/>
                  <a:lumOff val="80000"/>
                </a:schemeClr>
              </a:solidFill>
              <a:prstDash val="solid"/>
            </a:ln>
            <a:effectLst/>
          </p:spPr>
        </p:pic>
        <p:pic>
          <p:nvPicPr>
            <p:cNvPr id="14" name="Picture 13">
              <a:extLst>
                <a:ext uri="{FF2B5EF4-FFF2-40B4-BE49-F238E27FC236}">
                  <a16:creationId xmlns:a16="http://schemas.microsoft.com/office/drawing/2014/main" id="{41B87995-EDA3-4FDA-AC70-12B1BF7E2D2C}"/>
                </a:ext>
              </a:extLst>
            </p:cNvPr>
            <p:cNvPicPr preferRelativeResize="0">
              <a:picLocks/>
            </p:cNvPicPr>
            <p:nvPr/>
          </p:nvPicPr>
          <p:blipFill>
            <a:blip r:embed="rId13" cstate="email">
              <a:extLst>
                <a:ext uri="{28A0092B-C50C-407E-A947-70E740481C1C}">
                  <a14:useLocalDpi xmlns:a14="http://schemas.microsoft.com/office/drawing/2010/main" val="0"/>
                </a:ext>
              </a:extLst>
            </a:blip>
            <a:stretch>
              <a:fillRect/>
            </a:stretch>
          </p:blipFill>
          <p:spPr>
            <a:xfrm>
              <a:off x="19764672" y="11287961"/>
              <a:ext cx="667512" cy="786384"/>
            </a:xfrm>
            <a:prstGeom prst="ellipse">
              <a:avLst/>
            </a:prstGeom>
          </p:spPr>
        </p:pic>
        <p:sp>
          <p:nvSpPr>
            <p:cNvPr id="499" name="TextBox 498">
              <a:extLst>
                <a:ext uri="{FF2B5EF4-FFF2-40B4-BE49-F238E27FC236}">
                  <a16:creationId xmlns:a16="http://schemas.microsoft.com/office/drawing/2014/main" id="{22C7576C-7A53-49A2-B329-FEFABAAA5D5D}"/>
                </a:ext>
              </a:extLst>
            </p:cNvPr>
            <p:cNvSpPr txBox="1"/>
            <p:nvPr/>
          </p:nvSpPr>
          <p:spPr>
            <a:xfrm>
              <a:off x="25985000" y="10512371"/>
              <a:ext cx="2368296" cy="640080"/>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n-US" sz="1200" b="1" dirty="0">
                  <a:solidFill>
                    <a:schemeClr val="bg1"/>
                  </a:solidFill>
                </a:rPr>
                <a:t>Selene Sosa Madrigal</a:t>
              </a:r>
            </a:p>
            <a:p>
              <a:pPr algn="r"/>
              <a:r>
                <a:rPr lang="en-US" sz="1000" b="1" dirty="0">
                  <a:solidFill>
                    <a:schemeClr val="bg1"/>
                  </a:solidFill>
                </a:rPr>
                <a:t>      </a:t>
              </a:r>
              <a:r>
                <a:rPr lang="en-US" sz="870" b="1" dirty="0">
                  <a:solidFill>
                    <a:schemeClr val="bg1"/>
                  </a:solidFill>
                </a:rPr>
                <a:t>     </a:t>
              </a:r>
              <a:r>
                <a:rPr lang="en-US" sz="860" b="1" dirty="0">
                  <a:solidFill>
                    <a:schemeClr val="bg1"/>
                  </a:solidFill>
                </a:rPr>
                <a:t>Supply &amp; Supplier Quality - Intern</a:t>
              </a:r>
            </a:p>
            <a:p>
              <a:r>
                <a:rPr lang="en-US" sz="1001" b="1" dirty="0">
                  <a:solidFill>
                    <a:schemeClr val="bg1"/>
                  </a:solidFill>
                </a:rPr>
                <a:t>              </a:t>
              </a:r>
              <a:endParaRPr lang="en-US" sz="1200" dirty="0">
                <a:solidFill>
                  <a:schemeClr val="bg1"/>
                </a:solidFill>
              </a:endParaRPr>
            </a:p>
          </p:txBody>
        </p:sp>
        <p:pic>
          <p:nvPicPr>
            <p:cNvPr id="515" name="Picture 514">
              <a:extLst>
                <a:ext uri="{FF2B5EF4-FFF2-40B4-BE49-F238E27FC236}">
                  <a16:creationId xmlns:a16="http://schemas.microsoft.com/office/drawing/2014/main" id="{BA83D8B8-4A1F-4BAB-BCD4-E031DC02A78D}"/>
                </a:ext>
              </a:extLst>
            </p:cNvPr>
            <p:cNvPicPr preferRelativeResize="0">
              <a:picLocks/>
            </p:cNvPicPr>
            <p:nvPr/>
          </p:nvPicPr>
          <p:blipFill rotWithShape="1">
            <a:blip r:embed="rId14" cstate="email">
              <a:extLst>
                <a:ext uri="{28A0092B-C50C-407E-A947-70E740481C1C}">
                  <a14:useLocalDpi xmlns:a14="http://schemas.microsoft.com/office/drawing/2010/main" val="0"/>
                </a:ext>
              </a:extLst>
            </a:blip>
            <a:srcRect b="26914"/>
            <a:stretch/>
          </p:blipFill>
          <p:spPr>
            <a:xfrm>
              <a:off x="25844743" y="10428388"/>
              <a:ext cx="667512" cy="786384"/>
            </a:xfrm>
            <a:prstGeom prst="ellipse">
              <a:avLst/>
            </a:prstGeom>
            <a:ln>
              <a:solidFill>
                <a:schemeClr val="accent2">
                  <a:lumMod val="20000"/>
                  <a:lumOff val="80000"/>
                </a:schemeClr>
              </a:solidFill>
            </a:ln>
          </p:spPr>
        </p:pic>
        <p:pic>
          <p:nvPicPr>
            <p:cNvPr id="567" name="Picture 566">
              <a:extLst>
                <a:ext uri="{FF2B5EF4-FFF2-40B4-BE49-F238E27FC236}">
                  <a16:creationId xmlns:a16="http://schemas.microsoft.com/office/drawing/2014/main" id="{06D484E4-F997-4FBC-BD0F-28DAD5A7DD54}"/>
                </a:ext>
              </a:extLst>
            </p:cNvPr>
            <p:cNvPicPr preferRelativeResize="0">
              <a:picLocks/>
            </p:cNvPicPr>
            <p:nvPr/>
          </p:nvPicPr>
          <p:blipFill rotWithShape="1">
            <a:blip r:embed="rId6"/>
            <a:srcRect l="10563" t="32169" r="79236" b="45103"/>
            <a:stretch/>
          </p:blipFill>
          <p:spPr>
            <a:xfrm>
              <a:off x="25846640" y="11252978"/>
              <a:ext cx="667512" cy="786384"/>
            </a:xfrm>
            <a:prstGeom prst="ellipse">
              <a:avLst/>
            </a:prstGeom>
            <a:ln>
              <a:solidFill>
                <a:schemeClr val="accent2">
                  <a:lumMod val="20000"/>
                  <a:lumOff val="80000"/>
                </a:schemeClr>
              </a:solidFill>
            </a:ln>
          </p:spPr>
        </p:pic>
        <p:cxnSp>
          <p:nvCxnSpPr>
            <p:cNvPr id="623" name="Straight Arrow Connector 622">
              <a:extLst>
                <a:ext uri="{FF2B5EF4-FFF2-40B4-BE49-F238E27FC236}">
                  <a16:creationId xmlns:a16="http://schemas.microsoft.com/office/drawing/2014/main" id="{9E64D0AB-DA52-4BF5-844D-D18029D4B68F}"/>
                </a:ext>
              </a:extLst>
            </p:cNvPr>
            <p:cNvCxnSpPr>
              <a:cxnSpLocks/>
            </p:cNvCxnSpPr>
            <p:nvPr/>
          </p:nvCxnSpPr>
          <p:spPr>
            <a:xfrm>
              <a:off x="22526390" y="11639073"/>
              <a:ext cx="21082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4" name="Straight Arrow Connector 623">
              <a:extLst>
                <a:ext uri="{FF2B5EF4-FFF2-40B4-BE49-F238E27FC236}">
                  <a16:creationId xmlns:a16="http://schemas.microsoft.com/office/drawing/2014/main" id="{3687284A-71B1-42C3-BAC2-E59E3684482E}"/>
                </a:ext>
              </a:extLst>
            </p:cNvPr>
            <p:cNvCxnSpPr>
              <a:cxnSpLocks/>
              <a:endCxn id="190" idx="2"/>
            </p:cNvCxnSpPr>
            <p:nvPr/>
          </p:nvCxnSpPr>
          <p:spPr>
            <a:xfrm>
              <a:off x="25550225" y="9960383"/>
              <a:ext cx="28850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5" name="Straight Arrow Connector 624">
              <a:extLst>
                <a:ext uri="{FF2B5EF4-FFF2-40B4-BE49-F238E27FC236}">
                  <a16:creationId xmlns:a16="http://schemas.microsoft.com/office/drawing/2014/main" id="{7C0D7933-FA91-430F-B590-3C150CA188DB}"/>
                </a:ext>
              </a:extLst>
            </p:cNvPr>
            <p:cNvCxnSpPr>
              <a:cxnSpLocks/>
              <a:endCxn id="515" idx="2"/>
            </p:cNvCxnSpPr>
            <p:nvPr/>
          </p:nvCxnSpPr>
          <p:spPr>
            <a:xfrm>
              <a:off x="25546552" y="10815870"/>
              <a:ext cx="298191" cy="571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6" name="Straight Arrow Connector 625">
              <a:extLst>
                <a:ext uri="{FF2B5EF4-FFF2-40B4-BE49-F238E27FC236}">
                  <a16:creationId xmlns:a16="http://schemas.microsoft.com/office/drawing/2014/main" id="{0E042034-A773-4C01-8C86-533CD1C907AF}"/>
                </a:ext>
              </a:extLst>
            </p:cNvPr>
            <p:cNvCxnSpPr>
              <a:cxnSpLocks/>
            </p:cNvCxnSpPr>
            <p:nvPr/>
          </p:nvCxnSpPr>
          <p:spPr>
            <a:xfrm>
              <a:off x="22524762" y="9952995"/>
              <a:ext cx="2191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8" name="Straight Arrow Connector 627">
              <a:extLst>
                <a:ext uri="{FF2B5EF4-FFF2-40B4-BE49-F238E27FC236}">
                  <a16:creationId xmlns:a16="http://schemas.microsoft.com/office/drawing/2014/main" id="{CAC0AC9D-AA83-4A4F-A828-3C99D402C1EE}"/>
                </a:ext>
              </a:extLst>
            </p:cNvPr>
            <p:cNvCxnSpPr>
              <a:cxnSpLocks/>
            </p:cNvCxnSpPr>
            <p:nvPr/>
          </p:nvCxnSpPr>
          <p:spPr>
            <a:xfrm>
              <a:off x="22536488" y="10758641"/>
              <a:ext cx="2191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9" name="Straight Arrow Connector 628">
              <a:extLst>
                <a:ext uri="{FF2B5EF4-FFF2-40B4-BE49-F238E27FC236}">
                  <a16:creationId xmlns:a16="http://schemas.microsoft.com/office/drawing/2014/main" id="{A841AE1A-5784-4034-8BAC-874DB3944BF1}"/>
                </a:ext>
              </a:extLst>
            </p:cNvPr>
            <p:cNvCxnSpPr>
              <a:cxnSpLocks/>
            </p:cNvCxnSpPr>
            <p:nvPr/>
          </p:nvCxnSpPr>
          <p:spPr>
            <a:xfrm>
              <a:off x="25576734" y="11666461"/>
              <a:ext cx="29171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0" name="Straight Arrow Connector 629">
              <a:extLst>
                <a:ext uri="{FF2B5EF4-FFF2-40B4-BE49-F238E27FC236}">
                  <a16:creationId xmlns:a16="http://schemas.microsoft.com/office/drawing/2014/main" id="{66084366-2DB7-425C-9C84-5925F300CACC}"/>
                </a:ext>
              </a:extLst>
            </p:cNvPr>
            <p:cNvCxnSpPr>
              <a:cxnSpLocks/>
            </p:cNvCxnSpPr>
            <p:nvPr/>
          </p:nvCxnSpPr>
          <p:spPr>
            <a:xfrm>
              <a:off x="24086727" y="9150000"/>
              <a:ext cx="0" cy="30263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1" name="Straight Arrow Connector 630">
              <a:extLst>
                <a:ext uri="{FF2B5EF4-FFF2-40B4-BE49-F238E27FC236}">
                  <a16:creationId xmlns:a16="http://schemas.microsoft.com/office/drawing/2014/main" id="{68A4CDB7-ADE7-4E25-8EAC-E91703064E34}"/>
                </a:ext>
              </a:extLst>
            </p:cNvPr>
            <p:cNvCxnSpPr>
              <a:cxnSpLocks/>
            </p:cNvCxnSpPr>
            <p:nvPr/>
          </p:nvCxnSpPr>
          <p:spPr>
            <a:xfrm>
              <a:off x="19542666" y="9939098"/>
              <a:ext cx="2191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2" name="Straight Arrow Connector 631">
              <a:extLst>
                <a:ext uri="{FF2B5EF4-FFF2-40B4-BE49-F238E27FC236}">
                  <a16:creationId xmlns:a16="http://schemas.microsoft.com/office/drawing/2014/main" id="{44121F22-9E8E-4FA2-9E16-E7AA773C308B}"/>
                </a:ext>
              </a:extLst>
            </p:cNvPr>
            <p:cNvCxnSpPr>
              <a:cxnSpLocks/>
            </p:cNvCxnSpPr>
            <p:nvPr/>
          </p:nvCxnSpPr>
          <p:spPr>
            <a:xfrm>
              <a:off x="19541726" y="10827445"/>
              <a:ext cx="2191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4" name="Straight Arrow Connector 633">
              <a:extLst>
                <a:ext uri="{FF2B5EF4-FFF2-40B4-BE49-F238E27FC236}">
                  <a16:creationId xmlns:a16="http://schemas.microsoft.com/office/drawing/2014/main" id="{A5876356-E3F5-4B6D-9221-D965FAB9428E}"/>
                </a:ext>
              </a:extLst>
            </p:cNvPr>
            <p:cNvCxnSpPr>
              <a:cxnSpLocks/>
            </p:cNvCxnSpPr>
            <p:nvPr/>
          </p:nvCxnSpPr>
          <p:spPr>
            <a:xfrm>
              <a:off x="19527722" y="11687638"/>
              <a:ext cx="2191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636" name="Straight Arrow Connector 635">
            <a:extLst>
              <a:ext uri="{FF2B5EF4-FFF2-40B4-BE49-F238E27FC236}">
                <a16:creationId xmlns:a16="http://schemas.microsoft.com/office/drawing/2014/main" id="{15E12BA1-725E-4BB7-828F-460CA083D5C4}"/>
              </a:ext>
            </a:extLst>
          </p:cNvPr>
          <p:cNvCxnSpPr>
            <a:cxnSpLocks/>
          </p:cNvCxnSpPr>
          <p:nvPr/>
        </p:nvCxnSpPr>
        <p:spPr>
          <a:xfrm>
            <a:off x="29281994" y="4496092"/>
            <a:ext cx="0" cy="16347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7" name="Straight Arrow Connector 636">
            <a:extLst>
              <a:ext uri="{FF2B5EF4-FFF2-40B4-BE49-F238E27FC236}">
                <a16:creationId xmlns:a16="http://schemas.microsoft.com/office/drawing/2014/main" id="{B9390E27-CC6D-42B6-92EC-A03F517B12D7}"/>
              </a:ext>
            </a:extLst>
          </p:cNvPr>
          <p:cNvCxnSpPr>
            <a:cxnSpLocks/>
          </p:cNvCxnSpPr>
          <p:nvPr/>
        </p:nvCxnSpPr>
        <p:spPr>
          <a:xfrm>
            <a:off x="28831286" y="5209670"/>
            <a:ext cx="22860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8" name="Straight Arrow Connector 637">
            <a:extLst>
              <a:ext uri="{FF2B5EF4-FFF2-40B4-BE49-F238E27FC236}">
                <a16:creationId xmlns:a16="http://schemas.microsoft.com/office/drawing/2014/main" id="{C14036EA-FE05-4A59-9D1F-F5C1BFE9E9CD}"/>
              </a:ext>
            </a:extLst>
          </p:cNvPr>
          <p:cNvCxnSpPr>
            <a:cxnSpLocks/>
          </p:cNvCxnSpPr>
          <p:nvPr/>
        </p:nvCxnSpPr>
        <p:spPr>
          <a:xfrm>
            <a:off x="28834548" y="6879879"/>
            <a:ext cx="232773" cy="22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1" name="Connector: Elbow 260">
            <a:extLst>
              <a:ext uri="{FF2B5EF4-FFF2-40B4-BE49-F238E27FC236}">
                <a16:creationId xmlns:a16="http://schemas.microsoft.com/office/drawing/2014/main" id="{9E256635-4E21-483C-9298-07FDA7E00103}"/>
              </a:ext>
            </a:extLst>
          </p:cNvPr>
          <p:cNvCxnSpPr>
            <a:cxnSpLocks/>
            <a:endCxn id="113" idx="0"/>
          </p:cNvCxnSpPr>
          <p:nvPr/>
        </p:nvCxnSpPr>
        <p:spPr>
          <a:xfrm rot="16200000" flipH="1">
            <a:off x="2204286" y="3889443"/>
            <a:ext cx="6579512" cy="3764632"/>
          </a:xfrm>
          <a:prstGeom prst="bentConnector3">
            <a:avLst>
              <a:gd name="adj1" fmla="val 93480"/>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3" name="TextBox 112">
            <a:extLst>
              <a:ext uri="{FF2B5EF4-FFF2-40B4-BE49-F238E27FC236}">
                <a16:creationId xmlns:a16="http://schemas.microsoft.com/office/drawing/2014/main" id="{0EE6C759-BBA6-4FB6-8D6E-6D204D978EC2}"/>
              </a:ext>
            </a:extLst>
          </p:cNvPr>
          <p:cNvSpPr txBox="1"/>
          <p:nvPr/>
        </p:nvSpPr>
        <p:spPr>
          <a:xfrm>
            <a:off x="6055404" y="9061515"/>
            <a:ext cx="2641907"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preferRelativeResize="0">
            <a:picLocks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5947847" y="9010645"/>
            <a:ext cx="667512" cy="78638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351" name="Straight Arrow Connector 350">
            <a:extLst>
              <a:ext uri="{FF2B5EF4-FFF2-40B4-BE49-F238E27FC236}">
                <a16:creationId xmlns:a16="http://schemas.microsoft.com/office/drawing/2014/main" id="{B127343D-BFE5-4D13-8067-2B33243CA27E}"/>
              </a:ext>
            </a:extLst>
          </p:cNvPr>
          <p:cNvCxnSpPr>
            <a:cxnSpLocks/>
          </p:cNvCxnSpPr>
          <p:nvPr/>
        </p:nvCxnSpPr>
        <p:spPr>
          <a:xfrm>
            <a:off x="11134598" y="1039535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E48BF11-42BC-4693-896D-396FBB687E30}"/>
              </a:ext>
            </a:extLst>
          </p:cNvPr>
          <p:cNvSpPr txBox="1"/>
          <p:nvPr/>
        </p:nvSpPr>
        <p:spPr>
          <a:xfrm>
            <a:off x="11462370" y="11834809"/>
            <a:ext cx="2368296" cy="64645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Lopez</a:t>
            </a:r>
            <a:endParaRPr lang="en-US" sz="1100" b="1" dirty="0">
              <a:solidFill>
                <a:schemeClr val="bg1"/>
              </a:solidFill>
            </a:endParaRP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MEX</a:t>
            </a:r>
            <a:br>
              <a:rPr lang="en-US" sz="500" b="1" dirty="0">
                <a:solidFill>
                  <a:schemeClr val="bg1"/>
                </a:solidFill>
              </a:rPr>
            </a:br>
            <a:r>
              <a:rPr lang="en-US" sz="500" b="1" dirty="0">
                <a:solidFill>
                  <a:schemeClr val="bg1"/>
                </a:solidFill>
              </a:rPr>
              <a:t>                              </a:t>
            </a:r>
            <a:r>
              <a:rPr lang="en-US" sz="1100" dirty="0">
                <a:solidFill>
                  <a:schemeClr val="bg1"/>
                </a:solidFill>
              </a:rPr>
              <a:t> </a:t>
            </a:r>
            <a:r>
              <a:rPr lang="en-US" sz="900" dirty="0">
                <a:solidFill>
                  <a:schemeClr val="bg1"/>
                </a:solidFill>
              </a:rPr>
              <a:t>Design 2D 3D / Geomagic Dx</a:t>
            </a:r>
            <a:endParaRPr lang="en-US" sz="700" dirty="0">
              <a:solidFill>
                <a:schemeClr val="bg1"/>
              </a:solidFill>
            </a:endParaRPr>
          </a:p>
        </p:txBody>
      </p:sp>
      <p:sp>
        <p:nvSpPr>
          <p:cNvPr id="33" name="TextBox 32">
            <a:extLst>
              <a:ext uri="{FF2B5EF4-FFF2-40B4-BE49-F238E27FC236}">
                <a16:creationId xmlns:a16="http://schemas.microsoft.com/office/drawing/2014/main" id="{0FCF87DA-39A1-4606-9803-7DA1C6633DB3}"/>
              </a:ext>
            </a:extLst>
          </p:cNvPr>
          <p:cNvSpPr txBox="1"/>
          <p:nvPr/>
        </p:nvSpPr>
        <p:spPr>
          <a:xfrm>
            <a:off x="11468541" y="10990751"/>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500" b="1" dirty="0">
                <a:solidFill>
                  <a:schemeClr val="bg1"/>
                </a:solidFill>
              </a:rPr>
              <a:t>PIIT MTY MEX</a:t>
            </a:r>
            <a:r>
              <a:rPr lang="en-US" sz="800" b="1" dirty="0">
                <a:solidFill>
                  <a:schemeClr val="bg1"/>
                </a:solidFill>
              </a:rPr>
              <a:t>                             </a:t>
            </a:r>
            <a:br>
              <a:rPr lang="en-US" sz="800" b="1" dirty="0">
                <a:solidFill>
                  <a:schemeClr val="bg1"/>
                </a:solidFill>
              </a:rPr>
            </a:br>
            <a:r>
              <a:rPr lang="en-US" sz="800" b="1" dirty="0">
                <a:solidFill>
                  <a:schemeClr val="bg1"/>
                </a:solidFill>
              </a:rPr>
              <a:t>                   </a:t>
            </a:r>
            <a:r>
              <a:rPr lang="en-US" sz="800" dirty="0">
                <a:solidFill>
                  <a:schemeClr val="bg1"/>
                </a:solidFill>
              </a:rPr>
              <a:t>Design 2D 3D / Geomagic ctrl</a:t>
            </a:r>
            <a:endParaRPr lang="en-US" sz="1000" dirty="0">
              <a:solidFill>
                <a:schemeClr val="bg1"/>
              </a:solidFill>
            </a:endParaRPr>
          </a:p>
        </p:txBody>
      </p:sp>
      <p:sp>
        <p:nvSpPr>
          <p:cNvPr id="39" name="TextBox 38">
            <a:extLst>
              <a:ext uri="{FF2B5EF4-FFF2-40B4-BE49-F238E27FC236}">
                <a16:creationId xmlns:a16="http://schemas.microsoft.com/office/drawing/2014/main" id="{5ABC88DE-52D0-4AAF-8C0B-74A05A02B01F}"/>
              </a:ext>
            </a:extLst>
          </p:cNvPr>
          <p:cNvSpPr txBox="1"/>
          <p:nvPr/>
        </p:nvSpPr>
        <p:spPr>
          <a:xfrm>
            <a:off x="8626275" y="11837406"/>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200" b="1" dirty="0">
                <a:solidFill>
                  <a:schemeClr val="bg1"/>
                </a:solidFill>
              </a:rPr>
              <a:t>Jorge Chacon</a:t>
            </a:r>
          </a:p>
          <a:p>
            <a:r>
              <a:rPr lang="en-US" sz="1100" b="1" dirty="0">
                <a:solidFill>
                  <a:schemeClr val="bg1"/>
                </a:solidFill>
              </a:rPr>
              <a:t>             </a:t>
            </a:r>
            <a:r>
              <a:rPr lang="en-US" sz="1050" b="1" dirty="0">
                <a:solidFill>
                  <a:schemeClr val="bg1"/>
                </a:solidFill>
              </a:rPr>
              <a:t>Sr Prj </a:t>
            </a:r>
            <a:r>
              <a:rPr lang="en-US" sz="1000" b="1" dirty="0">
                <a:solidFill>
                  <a:schemeClr val="bg1"/>
                </a:solidFill>
              </a:rPr>
              <a:t>Elec-Mech,Rev,Eng</a:t>
            </a:r>
            <a:r>
              <a:rPr lang="en-US" sz="800" b="1" dirty="0">
                <a:solidFill>
                  <a:schemeClr val="bg1"/>
                </a:solidFill>
              </a:rPr>
              <a:t>  </a:t>
            </a:r>
            <a:endParaRPr lang="en-US" sz="600" b="1" dirty="0">
              <a:solidFill>
                <a:schemeClr val="bg1"/>
              </a:solidFill>
            </a:endParaRPr>
          </a:p>
          <a:p>
            <a:r>
              <a:rPr lang="en-US" sz="600" b="1" dirty="0">
                <a:solidFill>
                  <a:schemeClr val="bg1"/>
                </a:solidFill>
              </a:rPr>
              <a:t>                         </a:t>
            </a:r>
            <a:r>
              <a:rPr lang="en-US" sz="800" b="1" dirty="0">
                <a:solidFill>
                  <a:schemeClr val="bg1"/>
                </a:solidFill>
              </a:rPr>
              <a:t>MTY, MEX</a:t>
            </a:r>
            <a:endParaRPr lang="en-US" sz="700" dirty="0">
              <a:solidFill>
                <a:schemeClr val="bg1"/>
              </a:solidFill>
            </a:endParaRPr>
          </a:p>
        </p:txBody>
      </p:sp>
      <p:sp>
        <p:nvSpPr>
          <p:cNvPr id="42" name="TextBox 41">
            <a:extLst>
              <a:ext uri="{FF2B5EF4-FFF2-40B4-BE49-F238E27FC236}">
                <a16:creationId xmlns:a16="http://schemas.microsoft.com/office/drawing/2014/main" id="{E0A926EE-7869-47EE-A149-3C455722960B}"/>
              </a:ext>
            </a:extLst>
          </p:cNvPr>
          <p:cNvSpPr txBox="1"/>
          <p:nvPr/>
        </p:nvSpPr>
        <p:spPr>
          <a:xfrm>
            <a:off x="2467418" y="10091593"/>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200" b="1" dirty="0">
                <a:solidFill>
                  <a:schemeClr val="bg1"/>
                </a:solidFill>
              </a:rPr>
              <a:t>Liza Martinez</a:t>
            </a:r>
          </a:p>
          <a:p>
            <a:r>
              <a:rPr lang="en-US" sz="800" b="1" dirty="0">
                <a:solidFill>
                  <a:schemeClr val="bg1"/>
                </a:solidFill>
              </a:rPr>
              <a:t>                  </a:t>
            </a:r>
            <a:r>
              <a:rPr lang="en-US" sz="900" b="1" dirty="0">
                <a:solidFill>
                  <a:schemeClr val="bg1"/>
                </a:solidFill>
              </a:rPr>
              <a:t>Elec-Mech Sr Eng. , </a:t>
            </a:r>
            <a:r>
              <a:rPr lang="en-US" sz="600" b="1" dirty="0">
                <a:solidFill>
                  <a:schemeClr val="bg1"/>
                </a:solidFill>
              </a:rPr>
              <a:t>PIIT MTY MEX</a:t>
            </a:r>
          </a:p>
          <a:p>
            <a:r>
              <a:rPr lang="en-US" sz="600" b="1" dirty="0">
                <a:solidFill>
                  <a:schemeClr val="bg1"/>
                </a:solidFill>
              </a:rPr>
              <a:t>                         </a:t>
            </a:r>
            <a:r>
              <a:rPr lang="en-US" sz="800" dirty="0">
                <a:solidFill>
                  <a:schemeClr val="bg1"/>
                </a:solidFill>
              </a:rPr>
              <a:t>QVE-COS</a:t>
            </a:r>
          </a:p>
        </p:txBody>
      </p:sp>
      <p:pic>
        <p:nvPicPr>
          <p:cNvPr id="47" name="Picture 46">
            <a:extLst>
              <a:ext uri="{FF2B5EF4-FFF2-40B4-BE49-F238E27FC236}">
                <a16:creationId xmlns:a16="http://schemas.microsoft.com/office/drawing/2014/main" id="{5F89C880-DDBA-4F9C-BFDF-AF95C8D202E6}"/>
              </a:ext>
            </a:extLst>
          </p:cNvPr>
          <p:cNvPicPr preferRelativeResize="0">
            <a:picLocks/>
          </p:cNvPicPr>
          <p:nvPr/>
        </p:nvPicPr>
        <p:blipFill>
          <a:blip r:embed="rId16" cstate="email">
            <a:extLst>
              <a:ext uri="{28A0092B-C50C-407E-A947-70E740481C1C}">
                <a14:useLocalDpi xmlns:a14="http://schemas.microsoft.com/office/drawing/2010/main" val="0"/>
              </a:ext>
            </a:extLst>
          </a:blip>
          <a:stretch>
            <a:fillRect/>
          </a:stretch>
        </p:blipFill>
        <p:spPr>
          <a:xfrm>
            <a:off x="8412897" y="11766986"/>
            <a:ext cx="667512" cy="786384"/>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preferRelativeResize="0">
            <a:picLocks/>
          </p:cNvPicPr>
          <p:nvPr/>
        </p:nvPicPr>
        <p:blipFill>
          <a:blip r:embed="rId17" cstate="email">
            <a:extLst>
              <a:ext uri="{28A0092B-C50C-407E-A947-70E740481C1C}">
                <a14:useLocalDpi xmlns:a14="http://schemas.microsoft.com/office/drawing/2010/main" val="0"/>
              </a:ext>
            </a:extLst>
          </a:blip>
          <a:stretch>
            <a:fillRect/>
          </a:stretch>
        </p:blipFill>
        <p:spPr>
          <a:xfrm>
            <a:off x="2321264" y="10031673"/>
            <a:ext cx="667512" cy="786384"/>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preferRelativeResize="0">
            <a:picLocks/>
          </p:cNvPicPr>
          <p:nvPr/>
        </p:nvPicPr>
        <p:blipFill>
          <a:blip r:embed="rId18" cstate="email">
            <a:extLst>
              <a:ext uri="{28A0092B-C50C-407E-A947-70E740481C1C}">
                <a14:useLocalDpi xmlns:a14="http://schemas.microsoft.com/office/drawing/2010/main" val="0"/>
              </a:ext>
            </a:extLst>
          </a:blip>
          <a:stretch>
            <a:fillRect/>
          </a:stretch>
        </p:blipFill>
        <p:spPr>
          <a:xfrm>
            <a:off x="11351689" y="11766178"/>
            <a:ext cx="667512" cy="786384"/>
          </a:xfrm>
          <a:prstGeom prst="ellipse">
            <a:avLst/>
          </a:prstGeom>
          <a:ln w="12700" cap="rnd">
            <a:solidFill>
              <a:srgbClr val="FFFFFF"/>
            </a:solidFill>
            <a:prstDash val="solid"/>
          </a:ln>
          <a:effectLst/>
        </p:spPr>
      </p:pic>
      <p:pic>
        <p:nvPicPr>
          <p:cNvPr id="53" name="Picture 52">
            <a:extLst>
              <a:ext uri="{FF2B5EF4-FFF2-40B4-BE49-F238E27FC236}">
                <a16:creationId xmlns:a16="http://schemas.microsoft.com/office/drawing/2014/main" id="{12E8D669-19B8-4351-89A4-194E399D2382}"/>
              </a:ext>
            </a:extLst>
          </p:cNvPr>
          <p:cNvPicPr preferRelativeResize="0">
            <a:picLocks/>
          </p:cNvPicPr>
          <p:nvPr/>
        </p:nvPicPr>
        <p:blipFill>
          <a:blip r:embed="rId19" cstate="email">
            <a:extLst>
              <a:ext uri="{28A0092B-C50C-407E-A947-70E740481C1C}">
                <a14:useLocalDpi xmlns:a14="http://schemas.microsoft.com/office/drawing/2010/main" val="0"/>
              </a:ext>
            </a:extLst>
          </a:blip>
          <a:stretch>
            <a:fillRect/>
          </a:stretch>
        </p:blipFill>
        <p:spPr>
          <a:xfrm>
            <a:off x="11364945" y="10912551"/>
            <a:ext cx="667512" cy="786384"/>
          </a:xfrm>
          <a:prstGeom prst="ellipse">
            <a:avLst/>
          </a:prstGeom>
          <a:ln w="12700" cap="rnd">
            <a:solidFill>
              <a:schemeClr val="bg1"/>
            </a:solidFill>
            <a:prstDash val="solid"/>
          </a:ln>
          <a:effectLst/>
        </p:spPr>
      </p:pic>
      <p:sp>
        <p:nvSpPr>
          <p:cNvPr id="117" name="TextBox 116">
            <a:extLst>
              <a:ext uri="{FF2B5EF4-FFF2-40B4-BE49-F238E27FC236}">
                <a16:creationId xmlns:a16="http://schemas.microsoft.com/office/drawing/2014/main" id="{C707AF45-5C86-493F-8778-E4A0801B0B98}"/>
              </a:ext>
            </a:extLst>
          </p:cNvPr>
          <p:cNvSpPr txBox="1"/>
          <p:nvPr/>
        </p:nvSpPr>
        <p:spPr>
          <a:xfrm>
            <a:off x="2452141" y="12785231"/>
            <a:ext cx="2368296" cy="585032"/>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00" b="1" dirty="0">
                <a:solidFill>
                  <a:schemeClr val="bg1"/>
                </a:solidFill>
              </a:rPr>
              <a:t>                                                                                                                                                   </a:t>
            </a:r>
            <a:r>
              <a:rPr lang="en-US" sz="800" b="1" dirty="0">
                <a:solidFill>
                  <a:schemeClr val="bg1"/>
                </a:solidFill>
              </a:rPr>
              <a:t>Elec-Mech Sr Eng. PIIT MTY, MEX</a:t>
            </a:r>
            <a:endParaRPr lang="en-US" sz="1001" b="1" dirty="0">
              <a:solidFill>
                <a:schemeClr val="bg1"/>
              </a:solidFill>
            </a:endParaRPr>
          </a:p>
          <a:p>
            <a:r>
              <a:rPr lang="en-US" sz="1001" b="1" dirty="0">
                <a:solidFill>
                  <a:schemeClr val="bg1"/>
                </a:solidFill>
              </a:rPr>
              <a:t>             CoS &amp; Core Team Member </a:t>
            </a:r>
          </a:p>
        </p:txBody>
      </p:sp>
      <p:sp>
        <p:nvSpPr>
          <p:cNvPr id="119" name="TextBox 118">
            <a:extLst>
              <a:ext uri="{FF2B5EF4-FFF2-40B4-BE49-F238E27FC236}">
                <a16:creationId xmlns:a16="http://schemas.microsoft.com/office/drawing/2014/main" id="{FD000AC4-2AA4-42BC-B966-E7B86DB9A37E}"/>
              </a:ext>
            </a:extLst>
          </p:cNvPr>
          <p:cNvSpPr txBox="1"/>
          <p:nvPr/>
        </p:nvSpPr>
        <p:spPr>
          <a:xfrm>
            <a:off x="2471139" y="10975475"/>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Elec-Mech Sr Eng.</a:t>
            </a:r>
            <a:r>
              <a:rPr lang="en-US" sz="700" b="1" dirty="0">
                <a:solidFill>
                  <a:schemeClr val="bg1"/>
                </a:solidFill>
              </a:rPr>
              <a:t>PIIT </a:t>
            </a:r>
            <a:r>
              <a:rPr lang="en-US" sz="500" b="1" dirty="0">
                <a:solidFill>
                  <a:schemeClr val="bg1"/>
                </a:solidFill>
              </a:rPr>
              <a:t>MTY, MEX </a:t>
            </a:r>
            <a:r>
              <a:rPr lang="en-US" sz="700" b="1" dirty="0">
                <a:solidFill>
                  <a:schemeClr val="bg1"/>
                </a:solidFill>
              </a:rPr>
              <a:t>    </a:t>
            </a:r>
            <a:br>
              <a:rPr lang="en-US" sz="700" b="1" dirty="0">
                <a:solidFill>
                  <a:schemeClr val="bg1"/>
                </a:solidFill>
              </a:rPr>
            </a:br>
            <a:r>
              <a:rPr lang="en-US" sz="700" b="1" dirty="0">
                <a:solidFill>
                  <a:schemeClr val="bg1"/>
                </a:solidFill>
              </a:rPr>
              <a:t>                      </a:t>
            </a:r>
            <a:r>
              <a:rPr lang="en-US" sz="1001" dirty="0">
                <a:solidFill>
                  <a:schemeClr val="bg1"/>
                </a:solidFill>
              </a:rPr>
              <a:t>CoS &amp; SBO K5/K6</a:t>
            </a:r>
            <a:endParaRPr lang="en-US" sz="1200" dirty="0">
              <a:solidFill>
                <a:schemeClr val="bg1"/>
              </a:solidFill>
            </a:endParaRPr>
          </a:p>
        </p:txBody>
      </p:sp>
      <p:sp>
        <p:nvSpPr>
          <p:cNvPr id="121" name="TextBox 120">
            <a:extLst>
              <a:ext uri="{FF2B5EF4-FFF2-40B4-BE49-F238E27FC236}">
                <a16:creationId xmlns:a16="http://schemas.microsoft.com/office/drawing/2014/main" id="{6266E455-5D87-4F27-8AB9-B520B54B19C5}"/>
              </a:ext>
            </a:extLst>
          </p:cNvPr>
          <p:cNvSpPr txBox="1"/>
          <p:nvPr/>
        </p:nvSpPr>
        <p:spPr>
          <a:xfrm>
            <a:off x="5517260" y="12755790"/>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Alan Salas</a:t>
            </a:r>
          </a:p>
          <a:p>
            <a:r>
              <a:rPr lang="en-US" sz="900" b="1" dirty="0">
                <a:solidFill>
                  <a:schemeClr val="bg1"/>
                </a:solidFill>
              </a:rPr>
              <a:t>                 </a:t>
            </a:r>
            <a:r>
              <a:rPr lang="en-US" sz="1000" b="1" dirty="0">
                <a:solidFill>
                  <a:schemeClr val="bg1"/>
                </a:solidFill>
              </a:rPr>
              <a:t>Electronics, Sr Prj Engr,</a:t>
            </a:r>
            <a:r>
              <a:rPr lang="en-US" sz="700" b="1" dirty="0">
                <a:solidFill>
                  <a:schemeClr val="bg1"/>
                </a:solidFill>
              </a:rPr>
              <a:t> PIIT </a:t>
            </a:r>
            <a:endParaRPr lang="en-US" sz="100" b="1" dirty="0">
              <a:solidFill>
                <a:schemeClr val="bg1"/>
              </a:solidFill>
            </a:endParaRPr>
          </a:p>
          <a:p>
            <a:r>
              <a:rPr lang="en-US" sz="100" b="1" dirty="0">
                <a:solidFill>
                  <a:schemeClr val="bg1"/>
                </a:solidFill>
              </a:rPr>
              <a:t>                                                                                                                                                                          </a:t>
            </a:r>
            <a:r>
              <a:rPr lang="en-US" sz="800" b="1" dirty="0">
                <a:solidFill>
                  <a:schemeClr val="bg1"/>
                </a:solidFill>
              </a:rPr>
              <a:t>MTY MEX</a:t>
            </a:r>
          </a:p>
        </p:txBody>
      </p:sp>
      <p:sp>
        <p:nvSpPr>
          <p:cNvPr id="136" name="TextBox 135">
            <a:extLst>
              <a:ext uri="{FF2B5EF4-FFF2-40B4-BE49-F238E27FC236}">
                <a16:creationId xmlns:a16="http://schemas.microsoft.com/office/drawing/2014/main" id="{D998CC62-4832-4173-AF6D-C2246958023D}"/>
              </a:ext>
            </a:extLst>
          </p:cNvPr>
          <p:cNvSpPr txBox="1"/>
          <p:nvPr/>
        </p:nvSpPr>
        <p:spPr>
          <a:xfrm>
            <a:off x="5515341" y="10102751"/>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8" name="TextBox 137">
            <a:extLst>
              <a:ext uri="{FF2B5EF4-FFF2-40B4-BE49-F238E27FC236}">
                <a16:creationId xmlns:a16="http://schemas.microsoft.com/office/drawing/2014/main" id="{FCEC2AF8-C40C-4BB0-8D3B-E0028BCD9817}"/>
              </a:ext>
            </a:extLst>
          </p:cNvPr>
          <p:cNvSpPr txBox="1"/>
          <p:nvPr/>
        </p:nvSpPr>
        <p:spPr>
          <a:xfrm>
            <a:off x="8634698" y="12742720"/>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Mariel Puente </a:t>
            </a:r>
            <a:endParaRPr lang="en-US" sz="100" b="1" dirty="0">
              <a:solidFill>
                <a:schemeClr val="bg1"/>
              </a:solidFill>
            </a:endParaRPr>
          </a:p>
          <a:p>
            <a:r>
              <a:rPr lang="en-US" sz="100" b="1" dirty="0">
                <a:solidFill>
                  <a:schemeClr val="bg1"/>
                </a:solidFill>
              </a:rPr>
              <a:t>                                                                                                                                                                   </a:t>
            </a:r>
            <a:r>
              <a:rPr lang="en-US" sz="900" b="1" dirty="0">
                <a:solidFill>
                  <a:schemeClr val="bg1"/>
                </a:solidFill>
              </a:rPr>
              <a:t>Sr Designer, Elec-Mech, Rev, </a:t>
            </a:r>
            <a:r>
              <a:rPr lang="en-US" sz="100" b="1" dirty="0">
                <a:solidFill>
                  <a:schemeClr val="bg1"/>
                </a:solidFill>
              </a:rPr>
              <a:t>                         </a:t>
            </a:r>
          </a:p>
          <a:p>
            <a:r>
              <a:rPr lang="en-US" sz="100" b="1" dirty="0">
                <a:solidFill>
                  <a:schemeClr val="bg1"/>
                </a:solidFill>
              </a:rPr>
              <a:t>                                                                                                                                                                       </a:t>
            </a:r>
            <a:r>
              <a:rPr lang="en-US" sz="900" b="1" dirty="0">
                <a:solidFill>
                  <a:schemeClr val="bg1"/>
                </a:solidFill>
              </a:rPr>
              <a:t>Eng. Geomagic, MTY, MEX</a:t>
            </a:r>
            <a:endParaRPr lang="en-US" sz="1200" b="1" dirty="0">
              <a:solidFill>
                <a:schemeClr val="bg1"/>
              </a:solidFill>
            </a:endParaRPr>
          </a:p>
        </p:txBody>
      </p:sp>
      <p:sp>
        <p:nvSpPr>
          <p:cNvPr id="140" name="TextBox 139">
            <a:extLst>
              <a:ext uri="{FF2B5EF4-FFF2-40B4-BE49-F238E27FC236}">
                <a16:creationId xmlns:a16="http://schemas.microsoft.com/office/drawing/2014/main" id="{44E3823E-F0DE-400F-A04B-97AD4D45BD74}"/>
              </a:ext>
            </a:extLst>
          </p:cNvPr>
          <p:cNvSpPr txBox="1"/>
          <p:nvPr/>
        </p:nvSpPr>
        <p:spPr>
          <a:xfrm>
            <a:off x="5511253" y="10993320"/>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600" b="1" dirty="0">
                <a:solidFill>
                  <a:schemeClr val="bg1"/>
                </a:solidFill>
              </a:rPr>
              <a:t>PIIT MTY, MEX </a:t>
            </a:r>
            <a:endParaRPr lang="en-US" sz="600" dirty="0">
              <a:solidFill>
                <a:schemeClr val="bg1"/>
              </a:solidFill>
            </a:endParaRPr>
          </a:p>
          <a:p>
            <a:r>
              <a:rPr lang="en-US" sz="1001" dirty="0">
                <a:solidFill>
                  <a:schemeClr val="bg1"/>
                </a:solidFill>
              </a:rPr>
              <a:t>                CoS &amp; SBO</a:t>
            </a:r>
          </a:p>
        </p:txBody>
      </p:sp>
      <p:sp>
        <p:nvSpPr>
          <p:cNvPr id="142" name="TextBox 141">
            <a:extLst>
              <a:ext uri="{FF2B5EF4-FFF2-40B4-BE49-F238E27FC236}">
                <a16:creationId xmlns:a16="http://schemas.microsoft.com/office/drawing/2014/main" id="{7B8C1A74-8652-44D6-B7A9-C2E9583BDB53}"/>
              </a:ext>
            </a:extLst>
          </p:cNvPr>
          <p:cNvSpPr txBox="1"/>
          <p:nvPr/>
        </p:nvSpPr>
        <p:spPr>
          <a:xfrm>
            <a:off x="11464976" y="10075317"/>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a:t>
            </a:r>
            <a:r>
              <a:rPr lang="en-US" sz="700" b="1" dirty="0">
                <a:solidFill>
                  <a:schemeClr val="bg1"/>
                </a:solidFill>
              </a:rPr>
              <a:t> PIITMTY</a:t>
            </a:r>
            <a:r>
              <a:rPr lang="en-US" sz="500" b="1" dirty="0">
                <a:solidFill>
                  <a:schemeClr val="bg1"/>
                </a:solidFill>
              </a:rPr>
              <a:t>, MEX</a:t>
            </a:r>
            <a:endParaRPr lang="en-US" sz="900" b="1" dirty="0">
              <a:solidFill>
                <a:schemeClr val="bg1"/>
              </a:solidFill>
            </a:endParaRPr>
          </a:p>
          <a:p>
            <a:r>
              <a:rPr lang="en-US" sz="1001" dirty="0">
                <a:solidFill>
                  <a:schemeClr val="bg1"/>
                </a:solidFill>
              </a:rPr>
              <a:t>               QVE &amp; Reverse Engineering</a:t>
            </a:r>
          </a:p>
        </p:txBody>
      </p:sp>
      <p:sp>
        <p:nvSpPr>
          <p:cNvPr id="144" name="TextBox 143">
            <a:extLst>
              <a:ext uri="{FF2B5EF4-FFF2-40B4-BE49-F238E27FC236}">
                <a16:creationId xmlns:a16="http://schemas.microsoft.com/office/drawing/2014/main" id="{516E87DA-A177-43E4-BEE5-C3A04A2F7A16}"/>
              </a:ext>
            </a:extLst>
          </p:cNvPr>
          <p:cNvSpPr txBox="1"/>
          <p:nvPr/>
        </p:nvSpPr>
        <p:spPr>
          <a:xfrm>
            <a:off x="2476880" y="11857531"/>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800" b="1" dirty="0">
                <a:solidFill>
                  <a:schemeClr val="bg1"/>
                </a:solidFill>
              </a:rPr>
              <a:t>                 Mechanical Eng. PIIT MTY,MEX</a:t>
            </a:r>
            <a:endParaRPr lang="en-US" sz="1001" b="1" dirty="0">
              <a:solidFill>
                <a:schemeClr val="bg1"/>
              </a:solidFill>
            </a:endParaRPr>
          </a:p>
          <a:p>
            <a:r>
              <a:rPr lang="en-US" sz="700" b="1" dirty="0">
                <a:solidFill>
                  <a:schemeClr val="bg1"/>
                </a:solidFill>
              </a:rPr>
              <a:t>                   </a:t>
            </a:r>
            <a:r>
              <a:rPr lang="en-US" sz="800" b="1" dirty="0">
                <a:solidFill>
                  <a:schemeClr val="bg1"/>
                </a:solidFill>
              </a:rPr>
              <a:t>CoS-Lessons Learned, SBO K1/K2</a:t>
            </a:r>
            <a:endParaRPr lang="en-US" sz="800" dirty="0">
              <a:solidFill>
                <a:schemeClr val="bg1"/>
              </a:solidFill>
            </a:endParaRPr>
          </a:p>
        </p:txBody>
      </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preferRelativeResize="0">
            <a:picLocks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11367767" y="10023499"/>
            <a:ext cx="667512" cy="78638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preferRelativeResize="0">
            <a:picLocks noChangeArrowheads="1"/>
          </p:cNvPicPr>
          <p:nvPr/>
        </p:nvPicPr>
        <p:blipFill>
          <a:blip r:embed="rId21" cstate="email">
            <a:extLst>
              <a:ext uri="{28A0092B-C50C-407E-A947-70E740481C1C}">
                <a14:useLocalDpi xmlns:a14="http://schemas.microsoft.com/office/drawing/2010/main" val="0"/>
              </a:ext>
            </a:extLst>
          </a:blip>
          <a:srcRect/>
          <a:stretch>
            <a:fillRect/>
          </a:stretch>
        </p:blipFill>
        <p:spPr bwMode="auto">
          <a:xfrm>
            <a:off x="2330734" y="10919956"/>
            <a:ext cx="667512" cy="78638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preferRelativeResize="0">
            <a:picLocks noChangeArrowheads="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5360621" y="10035985"/>
            <a:ext cx="667512" cy="78638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preferRelativeResize="0">
            <a:picLocks noChangeArrowheads="1"/>
          </p:cNvPicPr>
          <p:nvPr/>
        </p:nvPicPr>
        <p:blipFill>
          <a:blip r:embed="rId23" cstate="email">
            <a:extLst>
              <a:ext uri="{28A0092B-C50C-407E-A947-70E740481C1C}">
                <a14:useLocalDpi xmlns:a14="http://schemas.microsoft.com/office/drawing/2010/main" val="0"/>
              </a:ext>
            </a:extLst>
          </a:blip>
          <a:srcRect/>
          <a:stretch>
            <a:fillRect/>
          </a:stretch>
        </p:blipFill>
        <p:spPr bwMode="auto">
          <a:xfrm>
            <a:off x="5366386" y="10921552"/>
            <a:ext cx="667512" cy="78638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D64191-905E-468E-B772-535603EB3E7D}"/>
              </a:ext>
            </a:extLst>
          </p:cNvPr>
          <p:cNvPicPr preferRelativeResize="0">
            <a:picLocks/>
          </p:cNvPicPr>
          <p:nvPr/>
        </p:nvPicPr>
        <p:blipFill>
          <a:blip r:embed="rId24" cstate="email">
            <a:extLst>
              <a:ext uri="{28A0092B-C50C-407E-A947-70E740481C1C}">
                <a14:useLocalDpi xmlns:a14="http://schemas.microsoft.com/office/drawing/2010/main" val="0"/>
              </a:ext>
            </a:extLst>
          </a:blip>
          <a:stretch>
            <a:fillRect/>
          </a:stretch>
        </p:blipFill>
        <p:spPr>
          <a:xfrm>
            <a:off x="2317631" y="11791540"/>
            <a:ext cx="667512" cy="7863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327" name="Straight Connector 326">
            <a:extLst>
              <a:ext uri="{FF2B5EF4-FFF2-40B4-BE49-F238E27FC236}">
                <a16:creationId xmlns:a16="http://schemas.microsoft.com/office/drawing/2014/main" id="{71769B10-0097-403F-93F6-C061BE6F4953}"/>
              </a:ext>
            </a:extLst>
          </p:cNvPr>
          <p:cNvCxnSpPr>
            <a:cxnSpLocks/>
          </p:cNvCxnSpPr>
          <p:nvPr/>
        </p:nvCxnSpPr>
        <p:spPr>
          <a:xfrm flipH="1">
            <a:off x="2051037" y="9928808"/>
            <a:ext cx="11841" cy="31555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9B337068-7096-41C0-8BCC-D95E9B50A9E1}"/>
              </a:ext>
            </a:extLst>
          </p:cNvPr>
          <p:cNvCxnSpPr>
            <a:cxnSpLocks/>
          </p:cNvCxnSpPr>
          <p:nvPr/>
        </p:nvCxnSpPr>
        <p:spPr>
          <a:xfrm>
            <a:off x="2050465" y="9912445"/>
            <a:ext cx="9096375" cy="4595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923CFE75-845D-4888-A6AB-577720B25EA3}"/>
              </a:ext>
            </a:extLst>
          </p:cNvPr>
          <p:cNvCxnSpPr>
            <a:cxnSpLocks/>
          </p:cNvCxnSpPr>
          <p:nvPr/>
        </p:nvCxnSpPr>
        <p:spPr>
          <a:xfrm>
            <a:off x="5122927" y="9948765"/>
            <a:ext cx="0" cy="316751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A9BB128D-B2CD-4998-90A2-D7F373C78129}"/>
              </a:ext>
            </a:extLst>
          </p:cNvPr>
          <p:cNvCxnSpPr>
            <a:cxnSpLocks/>
          </p:cNvCxnSpPr>
          <p:nvPr/>
        </p:nvCxnSpPr>
        <p:spPr>
          <a:xfrm>
            <a:off x="2064258" y="11261811"/>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FDFD2D19-F096-4278-B6DB-0E8642A371EC}"/>
              </a:ext>
            </a:extLst>
          </p:cNvPr>
          <p:cNvCxnSpPr>
            <a:cxnSpLocks/>
          </p:cNvCxnSpPr>
          <p:nvPr/>
        </p:nvCxnSpPr>
        <p:spPr>
          <a:xfrm>
            <a:off x="8164715" y="1304263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ECBDA8AF-BE4D-45D2-B986-D98E84725115}"/>
              </a:ext>
            </a:extLst>
          </p:cNvPr>
          <p:cNvCxnSpPr>
            <a:cxnSpLocks/>
          </p:cNvCxnSpPr>
          <p:nvPr/>
        </p:nvCxnSpPr>
        <p:spPr>
          <a:xfrm>
            <a:off x="11156512" y="11263861"/>
            <a:ext cx="22185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7D415738-9B46-4F06-B61C-330BE3F5EE30}"/>
              </a:ext>
            </a:extLst>
          </p:cNvPr>
          <p:cNvCxnSpPr>
            <a:cxnSpLocks/>
          </p:cNvCxnSpPr>
          <p:nvPr/>
        </p:nvCxnSpPr>
        <p:spPr>
          <a:xfrm>
            <a:off x="5141546" y="11263861"/>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081D3F6F-BD7E-4A00-86FC-479F8F5CB06C}"/>
              </a:ext>
            </a:extLst>
          </p:cNvPr>
          <p:cNvCxnSpPr>
            <a:cxnSpLocks/>
          </p:cNvCxnSpPr>
          <p:nvPr/>
        </p:nvCxnSpPr>
        <p:spPr>
          <a:xfrm flipH="1">
            <a:off x="8164293" y="9948765"/>
            <a:ext cx="2649" cy="310068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D785FFE8-DE03-4A3E-B994-DC46A6295233}"/>
              </a:ext>
            </a:extLst>
          </p:cNvPr>
          <p:cNvCxnSpPr>
            <a:cxnSpLocks/>
          </p:cNvCxnSpPr>
          <p:nvPr/>
        </p:nvCxnSpPr>
        <p:spPr>
          <a:xfrm>
            <a:off x="8164715" y="1215470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9CFDDCB6-153E-4A49-8DB3-F47886B9D3A4}"/>
              </a:ext>
            </a:extLst>
          </p:cNvPr>
          <p:cNvCxnSpPr>
            <a:cxnSpLocks/>
          </p:cNvCxnSpPr>
          <p:nvPr/>
        </p:nvCxnSpPr>
        <p:spPr>
          <a:xfrm>
            <a:off x="5147810" y="1311834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4B532FBB-9EA9-41E9-989C-7639CFE1A7BD}"/>
              </a:ext>
            </a:extLst>
          </p:cNvPr>
          <p:cNvCxnSpPr>
            <a:cxnSpLocks/>
          </p:cNvCxnSpPr>
          <p:nvPr/>
        </p:nvCxnSpPr>
        <p:spPr>
          <a:xfrm>
            <a:off x="5141546" y="104423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8AE56FDC-B3C6-4A83-96CB-197EA01A8654}"/>
              </a:ext>
            </a:extLst>
          </p:cNvPr>
          <p:cNvCxnSpPr>
            <a:cxnSpLocks/>
          </p:cNvCxnSpPr>
          <p:nvPr/>
        </p:nvCxnSpPr>
        <p:spPr>
          <a:xfrm>
            <a:off x="2073588" y="10430288"/>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64D74E3D-49E9-4C7D-BB8A-367D799178D1}"/>
              </a:ext>
            </a:extLst>
          </p:cNvPr>
          <p:cNvCxnSpPr>
            <a:cxnSpLocks/>
          </p:cNvCxnSpPr>
          <p:nvPr/>
        </p:nvCxnSpPr>
        <p:spPr>
          <a:xfrm>
            <a:off x="11140383" y="9971296"/>
            <a:ext cx="0" cy="322565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ED41E800-9EDD-4BD2-86C8-1D746EFAD6D8}"/>
              </a:ext>
            </a:extLst>
          </p:cNvPr>
          <p:cNvCxnSpPr>
            <a:cxnSpLocks/>
          </p:cNvCxnSpPr>
          <p:nvPr/>
        </p:nvCxnSpPr>
        <p:spPr>
          <a:xfrm>
            <a:off x="5129239" y="12162469"/>
            <a:ext cx="2276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4" name="Straight Arrow Connector 353">
            <a:extLst>
              <a:ext uri="{FF2B5EF4-FFF2-40B4-BE49-F238E27FC236}">
                <a16:creationId xmlns:a16="http://schemas.microsoft.com/office/drawing/2014/main" id="{968DDA5E-E66B-405B-80D6-B903A4A01862}"/>
              </a:ext>
            </a:extLst>
          </p:cNvPr>
          <p:cNvCxnSpPr>
            <a:cxnSpLocks/>
          </p:cNvCxnSpPr>
          <p:nvPr/>
        </p:nvCxnSpPr>
        <p:spPr>
          <a:xfrm>
            <a:off x="8165115" y="11282200"/>
            <a:ext cx="232771"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63" name="TextBox 362">
            <a:extLst>
              <a:ext uri="{FF2B5EF4-FFF2-40B4-BE49-F238E27FC236}">
                <a16:creationId xmlns:a16="http://schemas.microsoft.com/office/drawing/2014/main" id="{BCC4157C-4237-4325-A181-3E68AA8812B9}"/>
              </a:ext>
            </a:extLst>
          </p:cNvPr>
          <p:cNvSpPr txBox="1"/>
          <p:nvPr/>
        </p:nvSpPr>
        <p:spPr>
          <a:xfrm>
            <a:off x="8624092" y="10993320"/>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00" b="1" dirty="0">
                <a:solidFill>
                  <a:schemeClr val="bg1"/>
                </a:solidFill>
              </a:rPr>
              <a:t>       </a:t>
            </a:r>
            <a:endParaRPr lang="en-US" sz="800" b="1" dirty="0">
              <a:solidFill>
                <a:schemeClr val="bg1"/>
              </a:solidFill>
            </a:endParaRPr>
          </a:p>
          <a:p>
            <a:r>
              <a:rPr lang="en-US" sz="1600" b="1" dirty="0">
                <a:solidFill>
                  <a:schemeClr val="bg1"/>
                </a:solidFill>
              </a:rPr>
              <a:t>       </a:t>
            </a:r>
            <a:r>
              <a:rPr lang="en-US" sz="1200" b="1" dirty="0">
                <a:solidFill>
                  <a:schemeClr val="bg1"/>
                </a:solidFill>
              </a:rPr>
              <a:t>Karen Valeria Vidales</a:t>
            </a:r>
          </a:p>
          <a:p>
            <a:r>
              <a:rPr lang="en-US" sz="1050" b="1" dirty="0">
                <a:solidFill>
                  <a:schemeClr val="bg1"/>
                </a:solidFill>
              </a:rPr>
              <a:t>           </a:t>
            </a:r>
            <a:r>
              <a:rPr lang="en-US" sz="1100" b="1" dirty="0">
                <a:solidFill>
                  <a:schemeClr val="bg1"/>
                </a:solidFill>
              </a:rPr>
              <a:t>Elec.Mech Engr, </a:t>
            </a:r>
            <a:r>
              <a:rPr lang="en-US" sz="900" b="1" dirty="0">
                <a:solidFill>
                  <a:schemeClr val="bg1"/>
                </a:solidFill>
              </a:rPr>
              <a:t>PIIT</a:t>
            </a:r>
            <a:r>
              <a:rPr lang="en-US" sz="1000" b="1" dirty="0">
                <a:solidFill>
                  <a:schemeClr val="bg1"/>
                </a:solidFill>
              </a:rPr>
              <a:t> </a:t>
            </a:r>
            <a:r>
              <a:rPr lang="en-US" sz="700" b="1" dirty="0">
                <a:solidFill>
                  <a:schemeClr val="bg1"/>
                </a:solidFill>
              </a:rPr>
              <a:t>MTY MEX</a:t>
            </a:r>
            <a:r>
              <a:rPr lang="en-US" sz="500" b="1" dirty="0">
                <a:solidFill>
                  <a:schemeClr val="bg1"/>
                </a:solidFill>
              </a:rPr>
              <a:t> </a:t>
            </a:r>
            <a:endParaRPr lang="en-US" sz="800" b="1" dirty="0">
              <a:solidFill>
                <a:schemeClr val="bg1"/>
              </a:solidFill>
            </a:endParaRPr>
          </a:p>
        </p:txBody>
      </p:sp>
      <p:pic>
        <p:nvPicPr>
          <p:cNvPr id="22" name="Picture 21">
            <a:extLst>
              <a:ext uri="{FF2B5EF4-FFF2-40B4-BE49-F238E27FC236}">
                <a16:creationId xmlns:a16="http://schemas.microsoft.com/office/drawing/2014/main" id="{F48E3A6C-DEC2-46EA-BAD5-4CEBCAB5145C}"/>
              </a:ext>
            </a:extLst>
          </p:cNvPr>
          <p:cNvPicPr preferRelativeResize="0">
            <a:picLocks/>
          </p:cNvPicPr>
          <p:nvPr/>
        </p:nvPicPr>
        <p:blipFill>
          <a:blip r:embed="rId25" cstate="email">
            <a:extLst>
              <a:ext uri="{28A0092B-C50C-407E-A947-70E740481C1C}">
                <a14:useLocalDpi xmlns:a14="http://schemas.microsoft.com/office/drawing/2010/main" val="0"/>
              </a:ext>
            </a:extLst>
          </a:blip>
          <a:stretch>
            <a:fillRect/>
          </a:stretch>
        </p:blipFill>
        <p:spPr>
          <a:xfrm>
            <a:off x="5396647" y="12684612"/>
            <a:ext cx="667512" cy="786384"/>
          </a:xfrm>
          <a:prstGeom prst="ellipse">
            <a:avLst/>
          </a:prstGeom>
        </p:spPr>
      </p:pic>
      <p:cxnSp>
        <p:nvCxnSpPr>
          <p:cNvPr id="662" name="Straight Arrow Connector 661">
            <a:extLst>
              <a:ext uri="{FF2B5EF4-FFF2-40B4-BE49-F238E27FC236}">
                <a16:creationId xmlns:a16="http://schemas.microsoft.com/office/drawing/2014/main" id="{ABFF2EB0-E298-468E-A7AF-A3876282C2FD}"/>
              </a:ext>
            </a:extLst>
          </p:cNvPr>
          <p:cNvCxnSpPr>
            <a:cxnSpLocks/>
            <a:endCxn id="107" idx="2"/>
          </p:cNvCxnSpPr>
          <p:nvPr/>
        </p:nvCxnSpPr>
        <p:spPr>
          <a:xfrm flipV="1">
            <a:off x="2065919" y="13082119"/>
            <a:ext cx="263760" cy="223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5" name="Straight Arrow Connector 664">
            <a:extLst>
              <a:ext uri="{FF2B5EF4-FFF2-40B4-BE49-F238E27FC236}">
                <a16:creationId xmlns:a16="http://schemas.microsoft.com/office/drawing/2014/main" id="{DEC1AC4D-8DB8-4635-85C2-CF56130482FB}"/>
              </a:ext>
            </a:extLst>
          </p:cNvPr>
          <p:cNvCxnSpPr>
            <a:cxnSpLocks/>
          </p:cNvCxnSpPr>
          <p:nvPr/>
        </p:nvCxnSpPr>
        <p:spPr>
          <a:xfrm flipV="1">
            <a:off x="2056582" y="12217246"/>
            <a:ext cx="239782" cy="223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1" name="Connector: Elbow 340">
            <a:extLst>
              <a:ext uri="{FF2B5EF4-FFF2-40B4-BE49-F238E27FC236}">
                <a16:creationId xmlns:a16="http://schemas.microsoft.com/office/drawing/2014/main" id="{EC9CF010-AB5D-43E4-9AF2-0EC100F9A737}"/>
              </a:ext>
            </a:extLst>
          </p:cNvPr>
          <p:cNvCxnSpPr>
            <a:cxnSpLocks/>
          </p:cNvCxnSpPr>
          <p:nvPr/>
        </p:nvCxnSpPr>
        <p:spPr>
          <a:xfrm rot="16200000" flipH="1">
            <a:off x="16235448" y="3044617"/>
            <a:ext cx="6818486" cy="5588424"/>
          </a:xfrm>
          <a:prstGeom prst="bent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9" name="Rectangle 338">
            <a:extLst>
              <a:ext uri="{FF2B5EF4-FFF2-40B4-BE49-F238E27FC236}">
                <a16:creationId xmlns:a16="http://schemas.microsoft.com/office/drawing/2014/main" id="{C66681DD-696A-466B-97D3-72AEA7D397CE}"/>
              </a:ext>
            </a:extLst>
          </p:cNvPr>
          <p:cNvSpPr/>
          <p:nvPr/>
        </p:nvSpPr>
        <p:spPr>
          <a:xfrm>
            <a:off x="880108" y="4307232"/>
            <a:ext cx="2368299" cy="80989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Filiberto Escamilla </a:t>
            </a:r>
          </a:p>
          <a:p>
            <a:r>
              <a:rPr lang="en-US" sz="1050" b="1" dirty="0">
                <a:solidFill>
                  <a:schemeClr val="bg1"/>
                </a:solidFill>
              </a:rPr>
              <a:t>        Power Products, Power          S     Systems, MTY MX</a:t>
            </a:r>
            <a:endParaRPr lang="en-US" sz="1000" dirty="0"/>
          </a:p>
        </p:txBody>
      </p:sp>
      <p:pic>
        <p:nvPicPr>
          <p:cNvPr id="340" name="Picture 339">
            <a:extLst>
              <a:ext uri="{FF2B5EF4-FFF2-40B4-BE49-F238E27FC236}">
                <a16:creationId xmlns:a16="http://schemas.microsoft.com/office/drawing/2014/main" id="{0B1F8C6A-F2D2-4120-BBE9-5A5E2D96D32D}"/>
              </a:ext>
            </a:extLst>
          </p:cNvPr>
          <p:cNvPicPr preferRelativeResize="0">
            <a:picLocks/>
          </p:cNvPicPr>
          <p:nvPr/>
        </p:nvPicPr>
        <p:blipFill>
          <a:blip r:embed="rId26"/>
          <a:stretch>
            <a:fillRect/>
          </a:stretch>
        </p:blipFill>
        <p:spPr>
          <a:xfrm>
            <a:off x="535500" y="4320661"/>
            <a:ext cx="667512" cy="7863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349" name="TextBox 348">
            <a:extLst>
              <a:ext uri="{FF2B5EF4-FFF2-40B4-BE49-F238E27FC236}">
                <a16:creationId xmlns:a16="http://schemas.microsoft.com/office/drawing/2014/main" id="{86025531-899F-444F-85B6-04A97DFBF73A}"/>
              </a:ext>
            </a:extLst>
          </p:cNvPr>
          <p:cNvSpPr txBox="1"/>
          <p:nvPr/>
        </p:nvSpPr>
        <p:spPr>
          <a:xfrm>
            <a:off x="5515341" y="11839844"/>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00" dirty="0">
                <a:solidFill>
                  <a:schemeClr val="bg1"/>
                </a:solidFill>
              </a:rPr>
              <a:t>                                                                                                                                                                         </a:t>
            </a:r>
            <a:r>
              <a:rPr lang="en-US" sz="1200" b="1" dirty="0">
                <a:solidFill>
                  <a:schemeClr val="bg1"/>
                </a:solidFill>
              </a:rPr>
              <a:t>Sergio Castillo</a:t>
            </a:r>
          </a:p>
          <a:p>
            <a:r>
              <a:rPr lang="en-US" sz="900" b="1" dirty="0">
                <a:solidFill>
                  <a:schemeClr val="bg1"/>
                </a:solidFill>
              </a:rPr>
              <a:t>                 Electronics</a:t>
            </a:r>
            <a:r>
              <a:rPr lang="en-US" sz="1000" b="1" dirty="0">
                <a:solidFill>
                  <a:schemeClr val="bg1"/>
                </a:solidFill>
              </a:rPr>
              <a:t>, </a:t>
            </a:r>
            <a:r>
              <a:rPr lang="en-US" sz="900" b="1" dirty="0">
                <a:solidFill>
                  <a:schemeClr val="bg1"/>
                </a:solidFill>
              </a:rPr>
              <a:t>Prj Engr</a:t>
            </a:r>
            <a:r>
              <a:rPr lang="en-US" sz="900" dirty="0">
                <a:solidFill>
                  <a:schemeClr val="bg1"/>
                </a:solidFill>
              </a:rPr>
              <a:t>,</a:t>
            </a:r>
            <a:r>
              <a:rPr lang="en-US" sz="600" dirty="0">
                <a:solidFill>
                  <a:schemeClr val="bg1"/>
                </a:solidFill>
              </a:rPr>
              <a:t>PIIT</a:t>
            </a:r>
            <a:r>
              <a:rPr lang="en-US" sz="800" dirty="0">
                <a:solidFill>
                  <a:schemeClr val="bg1"/>
                </a:solidFill>
              </a:rPr>
              <a:t>,</a:t>
            </a:r>
          </a:p>
          <a:p>
            <a:r>
              <a:rPr lang="en-US" sz="800" dirty="0">
                <a:solidFill>
                  <a:schemeClr val="bg1"/>
                </a:solidFill>
              </a:rPr>
              <a:t>                   </a:t>
            </a:r>
            <a:r>
              <a:rPr lang="en-US" sz="700" dirty="0">
                <a:solidFill>
                  <a:schemeClr val="bg1"/>
                </a:solidFill>
              </a:rPr>
              <a:t>MTY</a:t>
            </a:r>
            <a:r>
              <a:rPr lang="en-US" sz="900" dirty="0">
                <a:solidFill>
                  <a:schemeClr val="bg1"/>
                </a:solidFill>
              </a:rPr>
              <a:t>,</a:t>
            </a:r>
            <a:r>
              <a:rPr lang="en-US" sz="700" dirty="0">
                <a:solidFill>
                  <a:schemeClr val="bg1"/>
                </a:solidFill>
              </a:rPr>
              <a:t>MEX</a:t>
            </a:r>
            <a:r>
              <a:rPr lang="en-US" sz="600" dirty="0">
                <a:solidFill>
                  <a:schemeClr val="bg1"/>
                </a:solidFill>
              </a:rPr>
              <a:t> </a:t>
            </a:r>
            <a:endParaRPr lang="en-US" sz="900" dirty="0">
              <a:solidFill>
                <a:schemeClr val="bg1"/>
              </a:solidFill>
            </a:endParaRPr>
          </a:p>
        </p:txBody>
      </p:sp>
      <p:pic>
        <p:nvPicPr>
          <p:cNvPr id="355" name="Picture 354">
            <a:extLst>
              <a:ext uri="{FF2B5EF4-FFF2-40B4-BE49-F238E27FC236}">
                <a16:creationId xmlns:a16="http://schemas.microsoft.com/office/drawing/2014/main" id="{7845A6B9-11B5-4769-8A98-074D6BE1ACFD}"/>
              </a:ext>
            </a:extLst>
          </p:cNvPr>
          <p:cNvPicPr preferRelativeResize="0">
            <a:picLocks/>
          </p:cNvPicPr>
          <p:nvPr/>
        </p:nvPicPr>
        <p:blipFill>
          <a:blip r:embed="rId27"/>
          <a:stretch>
            <a:fillRect/>
          </a:stretch>
        </p:blipFill>
        <p:spPr>
          <a:xfrm>
            <a:off x="5358785" y="11769277"/>
            <a:ext cx="667512" cy="786384"/>
          </a:xfrm>
          <a:prstGeom prst="flowChartConnector">
            <a:avLst/>
          </a:prstGeom>
        </p:spPr>
      </p:pic>
      <p:sp>
        <p:nvSpPr>
          <p:cNvPr id="358" name="TextBox 357">
            <a:extLst>
              <a:ext uri="{FF2B5EF4-FFF2-40B4-BE49-F238E27FC236}">
                <a16:creationId xmlns:a16="http://schemas.microsoft.com/office/drawing/2014/main" id="{7B4BC41E-C794-4DD3-8299-5D90D25B3A3B}"/>
              </a:ext>
            </a:extLst>
          </p:cNvPr>
          <p:cNvSpPr txBox="1"/>
          <p:nvPr/>
        </p:nvSpPr>
        <p:spPr>
          <a:xfrm>
            <a:off x="23574217" y="4924269"/>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b="1" dirty="0">
                <a:solidFill>
                  <a:schemeClr val="bg1"/>
                </a:solidFill>
              </a:rPr>
              <a:t>       Paola Gomez </a:t>
            </a:r>
          </a:p>
          <a:p>
            <a:r>
              <a:rPr lang="en-US" sz="800" b="1" dirty="0">
                <a:solidFill>
                  <a:schemeClr val="bg1"/>
                </a:solidFill>
              </a:rPr>
              <a:t>          </a:t>
            </a:r>
            <a:r>
              <a:rPr lang="en-US" sz="900" b="1" dirty="0">
                <a:solidFill>
                  <a:schemeClr val="bg1"/>
                </a:solidFill>
              </a:rPr>
              <a:t>NAM Idea Program Manager,</a:t>
            </a:r>
            <a:r>
              <a:rPr lang="en-US" sz="600" b="1" dirty="0">
                <a:solidFill>
                  <a:schemeClr val="bg1"/>
                </a:solidFill>
              </a:rPr>
              <a:t>Tlax,Mex </a:t>
            </a:r>
            <a:endParaRPr lang="en-US" sz="700" b="1" dirty="0">
              <a:solidFill>
                <a:schemeClr val="bg1"/>
              </a:solidFill>
            </a:endParaRPr>
          </a:p>
          <a:p>
            <a:r>
              <a:rPr lang="en-US" sz="1050" b="1" dirty="0">
                <a:solidFill>
                  <a:schemeClr val="bg1"/>
                </a:solidFill>
              </a:rPr>
              <a:t>        </a:t>
            </a:r>
            <a:r>
              <a:rPr lang="en-US" sz="1000" b="1" dirty="0">
                <a:solidFill>
                  <a:schemeClr val="bg1"/>
                </a:solidFill>
              </a:rPr>
              <a:t>Productivity ideas program</a:t>
            </a:r>
          </a:p>
          <a:p>
            <a:endParaRPr lang="en-US" sz="1050" b="1" dirty="0">
              <a:solidFill>
                <a:schemeClr val="bg1"/>
              </a:solidFill>
            </a:endParaRPr>
          </a:p>
        </p:txBody>
      </p:sp>
      <p:pic>
        <p:nvPicPr>
          <p:cNvPr id="369" name="Picture 368">
            <a:extLst>
              <a:ext uri="{FF2B5EF4-FFF2-40B4-BE49-F238E27FC236}">
                <a16:creationId xmlns:a16="http://schemas.microsoft.com/office/drawing/2014/main" id="{687A138E-C26B-496F-B980-242F9AB94C03}"/>
              </a:ext>
            </a:extLst>
          </p:cNvPr>
          <p:cNvPicPr preferRelativeResize="0">
            <a:picLocks/>
          </p:cNvPicPr>
          <p:nvPr/>
        </p:nvPicPr>
        <p:blipFill>
          <a:blip r:embed="rId28"/>
          <a:stretch>
            <a:fillRect/>
          </a:stretch>
        </p:blipFill>
        <p:spPr>
          <a:xfrm>
            <a:off x="23276687" y="4849015"/>
            <a:ext cx="667512" cy="786384"/>
          </a:xfrm>
          <a:prstGeom prst="flowChartConnector">
            <a:avLst/>
          </a:prstGeom>
        </p:spPr>
      </p:pic>
      <p:cxnSp>
        <p:nvCxnSpPr>
          <p:cNvPr id="408" name="Straight Arrow Connector 407">
            <a:extLst>
              <a:ext uri="{FF2B5EF4-FFF2-40B4-BE49-F238E27FC236}">
                <a16:creationId xmlns:a16="http://schemas.microsoft.com/office/drawing/2014/main" id="{7F1AC657-904A-4F2C-93DD-39449ADB6997}"/>
              </a:ext>
            </a:extLst>
          </p:cNvPr>
          <p:cNvCxnSpPr>
            <a:cxnSpLocks/>
          </p:cNvCxnSpPr>
          <p:nvPr/>
        </p:nvCxnSpPr>
        <p:spPr>
          <a:xfrm>
            <a:off x="7068140" y="6356081"/>
            <a:ext cx="25603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9" name="TextBox 328">
            <a:extLst>
              <a:ext uri="{FF2B5EF4-FFF2-40B4-BE49-F238E27FC236}">
                <a16:creationId xmlns:a16="http://schemas.microsoft.com/office/drawing/2014/main" id="{F24C57FA-C36F-402D-88C7-27E614AF787A}"/>
              </a:ext>
            </a:extLst>
          </p:cNvPr>
          <p:cNvSpPr txBox="1"/>
          <p:nvPr/>
        </p:nvSpPr>
        <p:spPr>
          <a:xfrm>
            <a:off x="23606477" y="5814075"/>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Open Position</a:t>
            </a:r>
            <a:endParaRPr lang="en-US" sz="1100" b="1" dirty="0">
              <a:solidFill>
                <a:schemeClr val="bg1"/>
              </a:solidFill>
            </a:endParaRPr>
          </a:p>
          <a:p>
            <a:r>
              <a:rPr lang="en-US" sz="1050" b="1" dirty="0">
                <a:solidFill>
                  <a:schemeClr val="bg1"/>
                </a:solidFill>
              </a:rPr>
              <a:t>          Project Manager </a:t>
            </a:r>
          </a:p>
          <a:p>
            <a:r>
              <a:rPr lang="en-US" sz="1050" b="1" dirty="0">
                <a:solidFill>
                  <a:schemeClr val="bg1"/>
                </a:solidFill>
              </a:rPr>
              <a:t>          Productivity Workshop</a:t>
            </a:r>
          </a:p>
        </p:txBody>
      </p:sp>
      <p:sp>
        <p:nvSpPr>
          <p:cNvPr id="374" name="TextBox 373">
            <a:extLst>
              <a:ext uri="{FF2B5EF4-FFF2-40B4-BE49-F238E27FC236}">
                <a16:creationId xmlns:a16="http://schemas.microsoft.com/office/drawing/2014/main" id="{26E64C9A-62A1-4FB7-AB8B-E49A8A82ACD5}"/>
              </a:ext>
            </a:extLst>
          </p:cNvPr>
          <p:cNvSpPr txBox="1"/>
          <p:nvPr/>
        </p:nvSpPr>
        <p:spPr>
          <a:xfrm>
            <a:off x="7437484" y="5146730"/>
            <a:ext cx="2368296" cy="60029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0" b="1" dirty="0">
                <a:solidFill>
                  <a:schemeClr val="bg1"/>
                </a:solidFill>
              </a:rPr>
              <a:t>Open Position</a:t>
            </a:r>
          </a:p>
          <a:p>
            <a:r>
              <a:rPr lang="en-US" sz="1001" b="1" dirty="0">
                <a:solidFill>
                  <a:schemeClr val="bg1"/>
                </a:solidFill>
              </a:rPr>
              <a:t>              </a:t>
            </a:r>
            <a:r>
              <a:rPr lang="en-US" sz="900" b="1" dirty="0">
                <a:solidFill>
                  <a:schemeClr val="bg1"/>
                </a:solidFill>
              </a:rPr>
              <a:t>Project Manager, MTY MEX</a:t>
            </a:r>
          </a:p>
          <a:p>
            <a:r>
              <a:rPr lang="en-US" sz="900" b="1" dirty="0">
                <a:solidFill>
                  <a:schemeClr val="bg1"/>
                </a:solidFill>
              </a:rPr>
              <a:t>               CoS (SBO-REB), QVE</a:t>
            </a:r>
            <a:endParaRPr lang="en-US" sz="900" dirty="0">
              <a:solidFill>
                <a:schemeClr val="bg1"/>
              </a:solidFill>
            </a:endParaRPr>
          </a:p>
        </p:txBody>
      </p:sp>
      <p:sp>
        <p:nvSpPr>
          <p:cNvPr id="393" name="TextBox 392">
            <a:extLst>
              <a:ext uri="{FF2B5EF4-FFF2-40B4-BE49-F238E27FC236}">
                <a16:creationId xmlns:a16="http://schemas.microsoft.com/office/drawing/2014/main" id="{25098C53-468B-485D-8A76-1BE78C9FEE0C}"/>
              </a:ext>
            </a:extLst>
          </p:cNvPr>
          <p:cNvSpPr txBox="1"/>
          <p:nvPr/>
        </p:nvSpPr>
        <p:spPr>
          <a:xfrm>
            <a:off x="25661173" y="12568773"/>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pic>
        <p:nvPicPr>
          <p:cNvPr id="399" name="Picture 398">
            <a:extLst>
              <a:ext uri="{FF2B5EF4-FFF2-40B4-BE49-F238E27FC236}">
                <a16:creationId xmlns:a16="http://schemas.microsoft.com/office/drawing/2014/main" id="{A0282317-3A24-4CDE-A865-13F4FE1475A6}"/>
              </a:ext>
            </a:extLst>
          </p:cNvPr>
          <p:cNvPicPr preferRelativeResize="0">
            <a:picLocks/>
          </p:cNvPicPr>
          <p:nvPr/>
        </p:nvPicPr>
        <p:blipFill rotWithShape="1">
          <a:blip r:embed="rId6"/>
          <a:srcRect l="10563" t="32169" r="79236" b="45103"/>
          <a:stretch/>
        </p:blipFill>
        <p:spPr>
          <a:xfrm>
            <a:off x="25526318" y="12502718"/>
            <a:ext cx="667512" cy="786384"/>
          </a:xfrm>
          <a:prstGeom prst="ellipse">
            <a:avLst/>
          </a:prstGeom>
          <a:ln>
            <a:solidFill>
              <a:schemeClr val="accent2">
                <a:lumMod val="20000"/>
                <a:lumOff val="80000"/>
              </a:schemeClr>
            </a:solidFill>
          </a:ln>
        </p:spPr>
      </p:pic>
      <p:cxnSp>
        <p:nvCxnSpPr>
          <p:cNvPr id="400" name="Straight Arrow Connector 399">
            <a:extLst>
              <a:ext uri="{FF2B5EF4-FFF2-40B4-BE49-F238E27FC236}">
                <a16:creationId xmlns:a16="http://schemas.microsoft.com/office/drawing/2014/main" id="{2B0EADA3-3DE6-4E45-BC6E-91F9C9527F04}"/>
              </a:ext>
            </a:extLst>
          </p:cNvPr>
          <p:cNvCxnSpPr>
            <a:cxnSpLocks/>
          </p:cNvCxnSpPr>
          <p:nvPr/>
        </p:nvCxnSpPr>
        <p:spPr>
          <a:xfrm>
            <a:off x="25234697" y="12882803"/>
            <a:ext cx="29171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24" name="Picture 2" descr="https://ids.se.com/image/user_male_portrait?img_id=8132226&amp;img_id_token=3bjM6mtuNLdKEdba9qB23DHq8g8%3D&amp;t=1575652563667">
            <a:extLst>
              <a:ext uri="{FF2B5EF4-FFF2-40B4-BE49-F238E27FC236}">
                <a16:creationId xmlns:a16="http://schemas.microsoft.com/office/drawing/2014/main" id="{4525597D-B7EB-4644-8363-F29C661A5912}"/>
              </a:ext>
            </a:extLst>
          </p:cNvPr>
          <p:cNvPicPr preferRelativeResize="0">
            <a:picLocks noChangeArrowheads="1"/>
          </p:cNvPicPr>
          <p:nvPr/>
        </p:nvPicPr>
        <p:blipFill>
          <a:blip r:embed="rId29" cstate="email">
            <a:extLst>
              <a:ext uri="{28A0092B-C50C-407E-A947-70E740481C1C}">
                <a14:useLocalDpi xmlns:a14="http://schemas.microsoft.com/office/drawing/2010/main" val="0"/>
              </a:ext>
            </a:extLst>
          </a:blip>
          <a:srcRect/>
          <a:stretch>
            <a:fillRect/>
          </a:stretch>
        </p:blipFill>
        <p:spPr bwMode="auto">
          <a:xfrm>
            <a:off x="8408980" y="10918150"/>
            <a:ext cx="667512" cy="786384"/>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319" name="Oval 318">
            <a:extLst>
              <a:ext uri="{FF2B5EF4-FFF2-40B4-BE49-F238E27FC236}">
                <a16:creationId xmlns:a16="http://schemas.microsoft.com/office/drawing/2014/main" id="{4B1C8807-BEB3-4A11-9271-63F479F53D53}"/>
              </a:ext>
            </a:extLst>
          </p:cNvPr>
          <p:cNvSpPr/>
          <p:nvPr/>
        </p:nvSpPr>
        <p:spPr>
          <a:xfrm>
            <a:off x="8422702" y="12656257"/>
            <a:ext cx="667512" cy="786384"/>
          </a:xfrm>
          <a:prstGeom prst="ellipse">
            <a:avLst/>
          </a:prstGeom>
          <a:blipFill rotWithShape="1">
            <a:blip r:embed="rId30"/>
            <a:stretch>
              <a:fillRect/>
            </a:stretch>
          </a:blipFill>
          <a:ln>
            <a:noFill/>
          </a:ln>
        </p:spPr>
        <p:style>
          <a:lnRef idx="2">
            <a:scrgbClr r="0" g="0" b="0"/>
          </a:lnRef>
          <a:fillRef idx="1">
            <a:scrgbClr r="0" g="0" b="0"/>
          </a:fillRef>
          <a:effectRef idx="0">
            <a:schemeClr val="accent3">
              <a:tint val="40000"/>
              <a:hueOff val="0"/>
              <a:satOff val="0"/>
              <a:lumOff val="0"/>
              <a:alphaOff val="0"/>
            </a:schemeClr>
          </a:effectRef>
          <a:fontRef idx="minor">
            <a:schemeClr val="lt1">
              <a:hueOff val="0"/>
              <a:satOff val="0"/>
              <a:lumOff val="0"/>
              <a:alphaOff val="0"/>
            </a:schemeClr>
          </a:fontRef>
        </p:style>
      </p:sp>
      <p:sp>
        <p:nvSpPr>
          <p:cNvPr id="316" name="TextBox 315">
            <a:extLst>
              <a:ext uri="{FF2B5EF4-FFF2-40B4-BE49-F238E27FC236}">
                <a16:creationId xmlns:a16="http://schemas.microsoft.com/office/drawing/2014/main" id="{4B54C592-6767-4BD7-8009-F29E14C05A76}"/>
              </a:ext>
            </a:extLst>
          </p:cNvPr>
          <p:cNvSpPr txBox="1"/>
          <p:nvPr/>
        </p:nvSpPr>
        <p:spPr>
          <a:xfrm>
            <a:off x="8629540" y="10080802"/>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pt-BR" sz="700" dirty="0">
                <a:solidFill>
                  <a:schemeClr val="bg1"/>
                </a:solidFill>
              </a:rPr>
              <a:t>                        </a:t>
            </a:r>
          </a:p>
          <a:p>
            <a:r>
              <a:rPr lang="pt-BR" sz="700" dirty="0">
                <a:solidFill>
                  <a:schemeClr val="bg1"/>
                </a:solidFill>
              </a:rPr>
              <a:t>                 </a:t>
            </a:r>
            <a:r>
              <a:rPr lang="pt-BR" sz="1200" b="1" dirty="0">
                <a:solidFill>
                  <a:schemeClr val="bg1"/>
                </a:solidFill>
              </a:rPr>
              <a:t>Lesli Rodriguez</a:t>
            </a:r>
          </a:p>
          <a:p>
            <a:r>
              <a:rPr lang="pt-BR" sz="700" dirty="0">
                <a:solidFill>
                  <a:schemeClr val="bg1"/>
                </a:solidFill>
              </a:rPr>
              <a:t>                  </a:t>
            </a:r>
            <a:r>
              <a:rPr lang="pt-BR" sz="1000" dirty="0">
                <a:solidFill>
                  <a:schemeClr val="bg1"/>
                </a:solidFill>
              </a:rPr>
              <a:t>Elec-Mech Prj Engr </a:t>
            </a:r>
            <a:r>
              <a:rPr lang="pt-BR" sz="700" dirty="0">
                <a:solidFill>
                  <a:schemeClr val="bg1"/>
                </a:solidFill>
              </a:rPr>
              <a:t>MTY MEX</a:t>
            </a:r>
            <a:endParaRPr lang="en-US" sz="700" dirty="0">
              <a:solidFill>
                <a:schemeClr val="bg1"/>
              </a:solidFill>
            </a:endParaRPr>
          </a:p>
        </p:txBody>
      </p:sp>
      <p:cxnSp>
        <p:nvCxnSpPr>
          <p:cNvPr id="317" name="Straight Arrow Connector 316">
            <a:extLst>
              <a:ext uri="{FF2B5EF4-FFF2-40B4-BE49-F238E27FC236}">
                <a16:creationId xmlns:a16="http://schemas.microsoft.com/office/drawing/2014/main" id="{FEEAD5AF-6C08-4F9B-9921-52D13B622867}"/>
              </a:ext>
            </a:extLst>
          </p:cNvPr>
          <p:cNvCxnSpPr>
            <a:cxnSpLocks/>
          </p:cNvCxnSpPr>
          <p:nvPr/>
        </p:nvCxnSpPr>
        <p:spPr>
          <a:xfrm>
            <a:off x="8181724" y="10457228"/>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3" name="Oval 322">
            <a:extLst>
              <a:ext uri="{FF2B5EF4-FFF2-40B4-BE49-F238E27FC236}">
                <a16:creationId xmlns:a16="http://schemas.microsoft.com/office/drawing/2014/main" id="{BAABD7CE-02B2-4BE9-B6B2-394540135025}"/>
              </a:ext>
            </a:extLst>
          </p:cNvPr>
          <p:cNvSpPr/>
          <p:nvPr/>
        </p:nvSpPr>
        <p:spPr>
          <a:xfrm>
            <a:off x="8422300" y="10031673"/>
            <a:ext cx="667512" cy="786384"/>
          </a:xfrm>
          <a:prstGeom prst="ellipse">
            <a:avLst/>
          </a:prstGeom>
          <a:blipFill rotWithShape="1">
            <a:blip r:embed="rId31"/>
            <a:stretch>
              <a:fillRect/>
            </a:stretch>
          </a:blipFill>
          <a:ln>
            <a:noFill/>
          </a:ln>
        </p:spPr>
        <p:style>
          <a:lnRef idx="2">
            <a:scrgbClr r="0" g="0" b="0"/>
          </a:lnRef>
          <a:fillRef idx="1">
            <a:scrgbClr r="0" g="0" b="0"/>
          </a:fillRef>
          <a:effectRef idx="0">
            <a:schemeClr val="accent3">
              <a:tint val="40000"/>
              <a:hueOff val="0"/>
              <a:satOff val="0"/>
              <a:lumOff val="0"/>
              <a:alphaOff val="0"/>
            </a:schemeClr>
          </a:effectRef>
          <a:fontRef idx="minor">
            <a:schemeClr val="lt1">
              <a:hueOff val="0"/>
              <a:satOff val="0"/>
              <a:lumOff val="0"/>
              <a:alphaOff val="0"/>
            </a:schemeClr>
          </a:fontRef>
        </p:style>
      </p:sp>
      <p:sp>
        <p:nvSpPr>
          <p:cNvPr id="365" name="TextBox 364">
            <a:extLst>
              <a:ext uri="{FF2B5EF4-FFF2-40B4-BE49-F238E27FC236}">
                <a16:creationId xmlns:a16="http://schemas.microsoft.com/office/drawing/2014/main" id="{9AC11902-C4F7-47F1-97F4-9F9BBF8AAD1E}"/>
              </a:ext>
            </a:extLst>
          </p:cNvPr>
          <p:cNvSpPr txBox="1"/>
          <p:nvPr/>
        </p:nvSpPr>
        <p:spPr>
          <a:xfrm>
            <a:off x="2470968" y="12745814"/>
            <a:ext cx="2368296"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00" b="1" dirty="0">
                <a:solidFill>
                  <a:schemeClr val="bg1"/>
                </a:solidFill>
              </a:rPr>
              <a:t>                                                                                                                                                   </a:t>
            </a:r>
            <a:r>
              <a:rPr lang="en-US" sz="800" b="1" dirty="0">
                <a:solidFill>
                  <a:schemeClr val="bg1"/>
                </a:solidFill>
              </a:rPr>
              <a:t>Elec-Mech Sr Eng. PIIT MTY, MEX</a:t>
            </a:r>
            <a:endParaRPr lang="en-US" sz="1001" b="1" dirty="0">
              <a:solidFill>
                <a:schemeClr val="bg1"/>
              </a:solidFill>
            </a:endParaRPr>
          </a:p>
          <a:p>
            <a:r>
              <a:rPr lang="en-US" sz="1001" b="1" dirty="0">
                <a:solidFill>
                  <a:schemeClr val="bg1"/>
                </a:solidFill>
              </a:rPr>
              <a:t>             CoS &amp; Core Team Member </a:t>
            </a:r>
          </a:p>
        </p:txBody>
      </p:sp>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preferRelativeResize="0">
            <a:picLocks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2329679" y="12688927"/>
            <a:ext cx="667512" cy="78638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381" name="Straight Arrow Connector 380">
            <a:extLst>
              <a:ext uri="{FF2B5EF4-FFF2-40B4-BE49-F238E27FC236}">
                <a16:creationId xmlns:a16="http://schemas.microsoft.com/office/drawing/2014/main" id="{A961912A-2782-4AB0-A9E1-71AA9C1EBE69}"/>
              </a:ext>
            </a:extLst>
          </p:cNvPr>
          <p:cNvCxnSpPr>
            <a:cxnSpLocks/>
          </p:cNvCxnSpPr>
          <p:nvPr/>
        </p:nvCxnSpPr>
        <p:spPr>
          <a:xfrm>
            <a:off x="11163808" y="12184732"/>
            <a:ext cx="22185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CE5C8945-2D0D-48E0-B9CF-6A7FC5D4D5AE}"/>
              </a:ext>
            </a:extLst>
          </p:cNvPr>
          <p:cNvCxnSpPr>
            <a:cxnSpLocks/>
          </p:cNvCxnSpPr>
          <p:nvPr/>
        </p:nvCxnSpPr>
        <p:spPr>
          <a:xfrm flipV="1">
            <a:off x="23108358" y="7770434"/>
            <a:ext cx="210988" cy="241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53" name="TextBox 352">
            <a:extLst>
              <a:ext uri="{FF2B5EF4-FFF2-40B4-BE49-F238E27FC236}">
                <a16:creationId xmlns:a16="http://schemas.microsoft.com/office/drawing/2014/main" id="{BFD076FF-2505-43D6-B92B-18F1E38850E3}"/>
              </a:ext>
            </a:extLst>
          </p:cNvPr>
          <p:cNvSpPr txBox="1"/>
          <p:nvPr/>
        </p:nvSpPr>
        <p:spPr>
          <a:xfrm>
            <a:off x="5874478" y="7817846"/>
            <a:ext cx="2368294"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401" b="1">
                <a:solidFill>
                  <a:schemeClr val="bg1"/>
                </a:solidFill>
              </a:defRPr>
            </a:lvl1pPr>
          </a:lstStyle>
          <a:p>
            <a:r>
              <a:rPr lang="en-US" sz="500" dirty="0"/>
              <a:t> </a:t>
            </a:r>
          </a:p>
          <a:p>
            <a:endParaRPr lang="en-US" sz="100" dirty="0"/>
          </a:p>
          <a:p>
            <a:r>
              <a:rPr lang="en-US" dirty="0"/>
              <a:t>           Open Position</a:t>
            </a:r>
            <a:endParaRPr lang="en-US" sz="800" dirty="0"/>
          </a:p>
        </p:txBody>
      </p:sp>
      <p:pic>
        <p:nvPicPr>
          <p:cNvPr id="388" name="Picture 387">
            <a:extLst>
              <a:ext uri="{FF2B5EF4-FFF2-40B4-BE49-F238E27FC236}">
                <a16:creationId xmlns:a16="http://schemas.microsoft.com/office/drawing/2014/main" id="{E5FD9AA5-DF32-4674-94AC-80C2DBA92BDF}"/>
              </a:ext>
            </a:extLst>
          </p:cNvPr>
          <p:cNvPicPr preferRelativeResize="0">
            <a:picLocks/>
          </p:cNvPicPr>
          <p:nvPr/>
        </p:nvPicPr>
        <p:blipFill rotWithShape="1">
          <a:blip r:embed="rId6"/>
          <a:srcRect l="10563" t="32169" r="79236" b="45103"/>
          <a:stretch/>
        </p:blipFill>
        <p:spPr>
          <a:xfrm>
            <a:off x="5748061" y="7752038"/>
            <a:ext cx="667512" cy="786384"/>
          </a:xfrm>
          <a:prstGeom prst="ellipse">
            <a:avLst/>
          </a:prstGeom>
          <a:ln>
            <a:solidFill>
              <a:schemeClr val="accent1"/>
            </a:solidFill>
          </a:ln>
        </p:spPr>
      </p:pic>
      <p:sp>
        <p:nvSpPr>
          <p:cNvPr id="385" name="TextBox 384">
            <a:extLst>
              <a:ext uri="{FF2B5EF4-FFF2-40B4-BE49-F238E27FC236}">
                <a16:creationId xmlns:a16="http://schemas.microsoft.com/office/drawing/2014/main" id="{08E8C828-8C06-4D96-B42E-D323DC2A7602}"/>
              </a:ext>
            </a:extLst>
          </p:cNvPr>
          <p:cNvSpPr txBox="1"/>
          <p:nvPr/>
        </p:nvSpPr>
        <p:spPr>
          <a:xfrm>
            <a:off x="23594243" y="7470270"/>
            <a:ext cx="2368296" cy="661720"/>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Matias </a:t>
            </a:r>
            <a:r>
              <a:rPr lang="en-US" sz="1600" b="1" dirty="0" err="1">
                <a:solidFill>
                  <a:schemeClr val="bg1"/>
                </a:solidFill>
              </a:rPr>
              <a:t>Lindow</a:t>
            </a:r>
            <a:endParaRPr lang="en-US" sz="1600" b="1" dirty="0">
              <a:solidFill>
                <a:schemeClr val="bg1"/>
              </a:solidFill>
            </a:endParaRPr>
          </a:p>
          <a:p>
            <a:r>
              <a:rPr lang="en-US" sz="1050" b="1" dirty="0">
                <a:solidFill>
                  <a:schemeClr val="bg1"/>
                </a:solidFill>
              </a:rPr>
              <a:t>          Procurement Project </a:t>
            </a:r>
          </a:p>
          <a:p>
            <a:r>
              <a:rPr lang="en-US" sz="1050" b="1" dirty="0">
                <a:solidFill>
                  <a:schemeClr val="bg1"/>
                </a:solidFill>
              </a:rPr>
              <a:t>         Specialist, MTY, MEX</a:t>
            </a:r>
            <a:endParaRPr lang="en-US" sz="1050" dirty="0">
              <a:solidFill>
                <a:schemeClr val="bg1"/>
              </a:solidFill>
            </a:endParaRPr>
          </a:p>
        </p:txBody>
      </p:sp>
      <p:sp>
        <p:nvSpPr>
          <p:cNvPr id="401" name="TextBox 400">
            <a:extLst>
              <a:ext uri="{FF2B5EF4-FFF2-40B4-BE49-F238E27FC236}">
                <a16:creationId xmlns:a16="http://schemas.microsoft.com/office/drawing/2014/main" id="{C0AC6E14-114A-4ED0-8293-C7FC0A4B6B69}"/>
              </a:ext>
            </a:extLst>
          </p:cNvPr>
          <p:cNvSpPr txBox="1"/>
          <p:nvPr/>
        </p:nvSpPr>
        <p:spPr>
          <a:xfrm>
            <a:off x="29247976" y="7514703"/>
            <a:ext cx="2313432" cy="584775"/>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b="1" dirty="0">
                <a:solidFill>
                  <a:schemeClr val="bg1"/>
                </a:solidFill>
              </a:rPr>
              <a:t>             Devorah </a:t>
            </a:r>
            <a:r>
              <a:rPr lang="en-US" sz="1200" b="1" dirty="0" err="1">
                <a:solidFill>
                  <a:schemeClr val="bg1"/>
                </a:solidFill>
              </a:rPr>
              <a:t>Catellanos</a:t>
            </a:r>
            <a:endParaRPr lang="en-US" sz="1200" b="1" dirty="0">
              <a:solidFill>
                <a:schemeClr val="bg1"/>
              </a:solidFill>
            </a:endParaRPr>
          </a:p>
          <a:p>
            <a:r>
              <a:rPr lang="en-US" sz="800" b="1" dirty="0">
                <a:solidFill>
                  <a:schemeClr val="bg1"/>
                </a:solidFill>
              </a:rPr>
              <a:t>                    </a:t>
            </a:r>
            <a:r>
              <a:rPr lang="en-US" sz="1000" b="1" dirty="0">
                <a:solidFill>
                  <a:schemeClr val="bg1"/>
                </a:solidFill>
              </a:rPr>
              <a:t>MTY,MEX</a:t>
            </a:r>
          </a:p>
          <a:p>
            <a:r>
              <a:rPr lang="en-US" sz="1000" b="1" dirty="0">
                <a:solidFill>
                  <a:schemeClr val="bg1"/>
                </a:solidFill>
              </a:rPr>
              <a:t>                Project Specialist Intern</a:t>
            </a:r>
          </a:p>
        </p:txBody>
      </p:sp>
      <p:cxnSp>
        <p:nvCxnSpPr>
          <p:cNvPr id="325" name="Straight Arrow Connector 324">
            <a:extLst>
              <a:ext uri="{FF2B5EF4-FFF2-40B4-BE49-F238E27FC236}">
                <a16:creationId xmlns:a16="http://schemas.microsoft.com/office/drawing/2014/main" id="{E852CE7D-7ACF-48A9-BBA6-58DA8F24EB97}"/>
              </a:ext>
            </a:extLst>
          </p:cNvPr>
          <p:cNvCxnSpPr>
            <a:cxnSpLocks/>
            <a:endCxn id="356" idx="2"/>
          </p:cNvCxnSpPr>
          <p:nvPr/>
        </p:nvCxnSpPr>
        <p:spPr>
          <a:xfrm>
            <a:off x="13626798" y="7283946"/>
            <a:ext cx="3199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11" name="TextBox 510">
            <a:extLst>
              <a:ext uri="{FF2B5EF4-FFF2-40B4-BE49-F238E27FC236}">
                <a16:creationId xmlns:a16="http://schemas.microsoft.com/office/drawing/2014/main" id="{644C9CFF-7FB8-4B10-A989-B150A6AED302}"/>
              </a:ext>
            </a:extLst>
          </p:cNvPr>
          <p:cNvSpPr txBox="1">
            <a:spLocks/>
          </p:cNvSpPr>
          <p:nvPr/>
        </p:nvSpPr>
        <p:spPr>
          <a:xfrm>
            <a:off x="17941151" y="4969601"/>
            <a:ext cx="2313432"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1400" b="1" dirty="0">
                <a:solidFill>
                  <a:schemeClr val="bg1"/>
                </a:solidFill>
              </a:rPr>
              <a:t>          </a:t>
            </a:r>
            <a:r>
              <a:rPr lang="en-US" sz="1200" b="1" dirty="0">
                <a:solidFill>
                  <a:schemeClr val="bg1"/>
                </a:solidFill>
              </a:rPr>
              <a:t> Luis Perez</a:t>
            </a:r>
          </a:p>
          <a:p>
            <a:r>
              <a:rPr lang="en-US" sz="1000" b="1" dirty="0">
                <a:solidFill>
                  <a:schemeClr val="bg1"/>
                </a:solidFill>
              </a:rPr>
              <a:t>                IT Analyst, MTY, MEX </a:t>
            </a:r>
          </a:p>
          <a:p>
            <a:r>
              <a:rPr lang="en-US" sz="900" b="1" dirty="0">
                <a:solidFill>
                  <a:schemeClr val="bg1"/>
                </a:solidFill>
              </a:rPr>
              <a:t>                 </a:t>
            </a:r>
            <a:r>
              <a:rPr lang="en-US" sz="1000" b="1" dirty="0">
                <a:solidFill>
                  <a:schemeClr val="bg1"/>
                </a:solidFill>
              </a:rPr>
              <a:t>Web Apps Development</a:t>
            </a:r>
          </a:p>
        </p:txBody>
      </p:sp>
      <p:pic>
        <p:nvPicPr>
          <p:cNvPr id="512" name="Picture 511">
            <a:extLst>
              <a:ext uri="{FF2B5EF4-FFF2-40B4-BE49-F238E27FC236}">
                <a16:creationId xmlns:a16="http://schemas.microsoft.com/office/drawing/2014/main" id="{9B476AC8-82AF-4F76-A819-02BC77CB25E3}"/>
              </a:ext>
            </a:extLst>
          </p:cNvPr>
          <p:cNvPicPr preferRelativeResize="0">
            <a:picLocks/>
          </p:cNvPicPr>
          <p:nvPr/>
        </p:nvPicPr>
        <p:blipFill>
          <a:blip r:embed="rId33" cstate="email">
            <a:extLst>
              <a:ext uri="{28A0092B-C50C-407E-A947-70E740481C1C}">
                <a14:useLocalDpi xmlns:a14="http://schemas.microsoft.com/office/drawing/2010/main" val="0"/>
              </a:ext>
            </a:extLst>
          </a:blip>
          <a:stretch>
            <a:fillRect/>
          </a:stretch>
        </p:blipFill>
        <p:spPr>
          <a:xfrm rot="10800000" flipV="1">
            <a:off x="17783948" y="4896981"/>
            <a:ext cx="667512" cy="78638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4" name="Picture 513">
            <a:extLst>
              <a:ext uri="{FF2B5EF4-FFF2-40B4-BE49-F238E27FC236}">
                <a16:creationId xmlns:a16="http://schemas.microsoft.com/office/drawing/2014/main" id="{95D3E79A-BEAF-40E7-83F5-499CDE9B25FF}"/>
              </a:ext>
            </a:extLst>
          </p:cNvPr>
          <p:cNvPicPr preferRelativeResize="0">
            <a:picLocks/>
          </p:cNvPicPr>
          <p:nvPr/>
        </p:nvPicPr>
        <p:blipFill rotWithShape="1">
          <a:blip r:embed="rId6"/>
          <a:srcRect l="10563" t="32169" r="79236" b="45103"/>
          <a:stretch/>
        </p:blipFill>
        <p:spPr>
          <a:xfrm>
            <a:off x="20533482" y="4921629"/>
            <a:ext cx="667512" cy="786384"/>
          </a:xfrm>
          <a:prstGeom prst="ellipse">
            <a:avLst/>
          </a:prstGeom>
          <a:ln>
            <a:solidFill>
              <a:schemeClr val="accent1"/>
            </a:solidFill>
          </a:ln>
        </p:spPr>
      </p:pic>
      <p:pic>
        <p:nvPicPr>
          <p:cNvPr id="516" name="Picture 515">
            <a:extLst>
              <a:ext uri="{FF2B5EF4-FFF2-40B4-BE49-F238E27FC236}">
                <a16:creationId xmlns:a16="http://schemas.microsoft.com/office/drawing/2014/main" id="{6AD618D3-6F5B-4A6B-8243-65978C96400D}"/>
              </a:ext>
            </a:extLst>
          </p:cNvPr>
          <p:cNvPicPr preferRelativeResize="0">
            <a:picLocks/>
          </p:cNvPicPr>
          <p:nvPr/>
        </p:nvPicPr>
        <p:blipFill rotWithShape="1">
          <a:blip r:embed="rId6"/>
          <a:srcRect l="10563" t="32169" r="79236" b="45103"/>
          <a:stretch/>
        </p:blipFill>
        <p:spPr>
          <a:xfrm>
            <a:off x="29067321" y="5649139"/>
            <a:ext cx="667512" cy="786384"/>
          </a:xfrm>
          <a:prstGeom prst="ellipse">
            <a:avLst/>
          </a:prstGeom>
          <a:ln>
            <a:solidFill>
              <a:schemeClr val="accent1"/>
            </a:solidFill>
          </a:ln>
        </p:spPr>
      </p:pic>
      <p:pic>
        <p:nvPicPr>
          <p:cNvPr id="11" name="Picture 10">
            <a:extLst>
              <a:ext uri="{FF2B5EF4-FFF2-40B4-BE49-F238E27FC236}">
                <a16:creationId xmlns:a16="http://schemas.microsoft.com/office/drawing/2014/main" id="{158FA622-9E14-4F1E-A03B-2C568DB39D4F}"/>
              </a:ext>
            </a:extLst>
          </p:cNvPr>
          <p:cNvPicPr preferRelativeResize="0">
            <a:picLocks/>
          </p:cNvPicPr>
          <p:nvPr/>
        </p:nvPicPr>
        <p:blipFill>
          <a:blip r:embed="rId34"/>
          <a:stretch>
            <a:fillRect/>
          </a:stretch>
        </p:blipFill>
        <p:spPr>
          <a:xfrm>
            <a:off x="29067321" y="4802021"/>
            <a:ext cx="667512" cy="786384"/>
          </a:xfrm>
          <a:prstGeom prst="flowChartConnector">
            <a:avLst/>
          </a:prstGeom>
        </p:spPr>
      </p:pic>
      <p:pic>
        <p:nvPicPr>
          <p:cNvPr id="16" name="Picture 15">
            <a:extLst>
              <a:ext uri="{FF2B5EF4-FFF2-40B4-BE49-F238E27FC236}">
                <a16:creationId xmlns:a16="http://schemas.microsoft.com/office/drawing/2014/main" id="{01A49B3A-D43E-4F01-AA8D-B19B99389CC8}"/>
              </a:ext>
            </a:extLst>
          </p:cNvPr>
          <p:cNvPicPr preferRelativeResize="0">
            <a:picLocks/>
          </p:cNvPicPr>
          <p:nvPr/>
        </p:nvPicPr>
        <p:blipFill>
          <a:blip r:embed="rId35"/>
          <a:stretch>
            <a:fillRect/>
          </a:stretch>
        </p:blipFill>
        <p:spPr>
          <a:xfrm>
            <a:off x="20533463" y="4919564"/>
            <a:ext cx="667512" cy="786384"/>
          </a:xfrm>
          <a:prstGeom prst="flowChartConnector">
            <a:avLst/>
          </a:prstGeom>
        </p:spPr>
      </p:pic>
      <p:pic>
        <p:nvPicPr>
          <p:cNvPr id="18" name="Picture 17">
            <a:extLst>
              <a:ext uri="{FF2B5EF4-FFF2-40B4-BE49-F238E27FC236}">
                <a16:creationId xmlns:a16="http://schemas.microsoft.com/office/drawing/2014/main" id="{806169DB-E898-4A13-BE6B-DC5662772FF2}"/>
              </a:ext>
            </a:extLst>
          </p:cNvPr>
          <p:cNvPicPr preferRelativeResize="0">
            <a:picLocks/>
          </p:cNvPicPr>
          <p:nvPr/>
        </p:nvPicPr>
        <p:blipFill>
          <a:blip r:embed="rId36" cstate="email">
            <a:extLst>
              <a:ext uri="{28A0092B-C50C-407E-A947-70E740481C1C}">
                <a14:useLocalDpi xmlns:a14="http://schemas.microsoft.com/office/drawing/2010/main" val="0"/>
              </a:ext>
            </a:extLst>
          </a:blip>
          <a:stretch>
            <a:fillRect/>
          </a:stretch>
        </p:blipFill>
        <p:spPr>
          <a:xfrm>
            <a:off x="29048383" y="5646109"/>
            <a:ext cx="694944" cy="786384"/>
          </a:xfrm>
          <a:prstGeom prst="flowChartConnector">
            <a:avLst/>
          </a:prstGeom>
        </p:spPr>
      </p:pic>
      <p:pic>
        <p:nvPicPr>
          <p:cNvPr id="326" name="Picture 325">
            <a:extLst>
              <a:ext uri="{FF2B5EF4-FFF2-40B4-BE49-F238E27FC236}">
                <a16:creationId xmlns:a16="http://schemas.microsoft.com/office/drawing/2014/main" id="{2A1AD029-2346-4D3F-A824-4C79DEA4C3B1}"/>
              </a:ext>
            </a:extLst>
          </p:cNvPr>
          <p:cNvPicPr preferRelativeResize="0">
            <a:picLocks/>
          </p:cNvPicPr>
          <p:nvPr/>
        </p:nvPicPr>
        <p:blipFill>
          <a:blip r:embed="rId37" cstate="email">
            <a:extLst>
              <a:ext uri="{28A0092B-C50C-407E-A947-70E740481C1C}">
                <a14:useLocalDpi xmlns:a14="http://schemas.microsoft.com/office/drawing/2010/main" val="0"/>
              </a:ext>
            </a:extLst>
          </a:blip>
          <a:stretch>
            <a:fillRect/>
          </a:stretch>
        </p:blipFill>
        <p:spPr>
          <a:xfrm>
            <a:off x="530264" y="5176507"/>
            <a:ext cx="667511" cy="786382"/>
          </a:xfrm>
          <a:prstGeom prst="ellipse">
            <a:avLst/>
          </a:prstGeom>
          <a:ln w="12700" cap="rnd">
            <a:solidFill>
              <a:schemeClr val="bg1"/>
            </a:solidFill>
            <a:prstDash val="solid"/>
          </a:ln>
          <a:effectLst/>
        </p:spPr>
      </p:pic>
      <p:pic>
        <p:nvPicPr>
          <p:cNvPr id="3074" name="Picture 2" descr="https://ids.se.com/image/user_male_portrait?img_id=1553357&amp;img_id_token=zdVtdniOAt8GdpEpOOZ%2BDxe96ig%3D&amp;t=1586958629016">
            <a:extLst>
              <a:ext uri="{FF2B5EF4-FFF2-40B4-BE49-F238E27FC236}">
                <a16:creationId xmlns:a16="http://schemas.microsoft.com/office/drawing/2014/main" id="{42A69950-02C6-48F6-BAC6-51E6D0A03B2F}"/>
              </a:ext>
            </a:extLst>
          </p:cNvPr>
          <p:cNvPicPr preferRelativeResize="0">
            <a:picLocks noChangeArrowheads="1"/>
          </p:cNvPicPr>
          <p:nvPr/>
        </p:nvPicPr>
        <p:blipFill rotWithShape="1">
          <a:blip r:embed="rId38" cstate="email">
            <a:extLst>
              <a:ext uri="{28A0092B-C50C-407E-A947-70E740481C1C}">
                <a14:useLocalDpi xmlns:a14="http://schemas.microsoft.com/office/drawing/2010/main" val="0"/>
              </a:ext>
            </a:extLst>
          </a:blip>
          <a:srcRect r="20593"/>
          <a:stretch/>
        </p:blipFill>
        <p:spPr bwMode="auto">
          <a:xfrm>
            <a:off x="5856765" y="3232044"/>
            <a:ext cx="667512" cy="786384"/>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310" name="TextBox 309">
            <a:extLst>
              <a:ext uri="{FF2B5EF4-FFF2-40B4-BE49-F238E27FC236}">
                <a16:creationId xmlns:a16="http://schemas.microsoft.com/office/drawing/2014/main" id="{F8CF87F5-9FC2-4CC7-BE31-F1E9207A2285}"/>
              </a:ext>
            </a:extLst>
          </p:cNvPr>
          <p:cNvSpPr txBox="1"/>
          <p:nvPr/>
        </p:nvSpPr>
        <p:spPr>
          <a:xfrm>
            <a:off x="4596280" y="4308307"/>
            <a:ext cx="2368297" cy="61581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200" dirty="0"/>
              <a:t>Fernando Rodriguez</a:t>
            </a:r>
          </a:p>
          <a:p>
            <a:r>
              <a:rPr lang="en-US" sz="601" dirty="0"/>
              <a:t>                </a:t>
            </a:r>
            <a:r>
              <a:rPr lang="en-US" sz="1000" dirty="0"/>
              <a:t>Project Manager, MTY MEX</a:t>
            </a:r>
          </a:p>
          <a:p>
            <a:r>
              <a:rPr lang="en-US" sz="1000" dirty="0"/>
              <a:t>CoS (SBO-REB), QVE</a:t>
            </a:r>
          </a:p>
        </p:txBody>
      </p:sp>
      <p:pic>
        <p:nvPicPr>
          <p:cNvPr id="311" name="Picture 2" descr="https://spiceportal.schneider-electric.com/image/user_male_portrait?img_id=1552731&amp;img_id_token=zVTbmB4x5%2B4fnNTz3XR3LWD5h2g%3D&amp;t=1527601868564">
            <a:extLst>
              <a:ext uri="{FF2B5EF4-FFF2-40B4-BE49-F238E27FC236}">
                <a16:creationId xmlns:a16="http://schemas.microsoft.com/office/drawing/2014/main" id="{03756537-1759-43E8-A8B7-84B26CFA8DCC}"/>
              </a:ext>
            </a:extLst>
          </p:cNvPr>
          <p:cNvPicPr preferRelativeResize="0">
            <a:picLocks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4410895" y="4235061"/>
            <a:ext cx="667512" cy="78638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20" name="TextBox 319">
            <a:extLst>
              <a:ext uri="{FF2B5EF4-FFF2-40B4-BE49-F238E27FC236}">
                <a16:creationId xmlns:a16="http://schemas.microsoft.com/office/drawing/2014/main" id="{CF98489A-8FAC-4C44-A1FA-CE00D6EC3559}"/>
              </a:ext>
            </a:extLst>
          </p:cNvPr>
          <p:cNvSpPr txBox="1"/>
          <p:nvPr/>
        </p:nvSpPr>
        <p:spPr>
          <a:xfrm>
            <a:off x="4596280" y="5146155"/>
            <a:ext cx="2368297" cy="61581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200" dirty="0"/>
              <a:t>Armando Romero</a:t>
            </a:r>
          </a:p>
          <a:p>
            <a:r>
              <a:rPr lang="en-US" sz="601" dirty="0"/>
              <a:t>                </a:t>
            </a:r>
            <a:r>
              <a:rPr lang="en-US" sz="1000" dirty="0"/>
              <a:t>Project Manager, MTY MEX</a:t>
            </a:r>
          </a:p>
          <a:p>
            <a:r>
              <a:rPr lang="en-US" sz="1000" dirty="0"/>
              <a:t>CoS (SBO-REB), QVE</a:t>
            </a:r>
          </a:p>
        </p:txBody>
      </p:sp>
      <p:pic>
        <p:nvPicPr>
          <p:cNvPr id="371" name="Picture 4" descr="https://ids.se.com/image/user_male_portrait?img_id=18065812&amp;img_id_token=6D8gSdjr7b%2Bgw4KXxdSL0z76lhQ%3D&amp;t=1587064114173">
            <a:extLst>
              <a:ext uri="{FF2B5EF4-FFF2-40B4-BE49-F238E27FC236}">
                <a16:creationId xmlns:a16="http://schemas.microsoft.com/office/drawing/2014/main" id="{3FDB2420-E7FC-405E-88AA-DAF26314B1A7}"/>
              </a:ext>
            </a:extLst>
          </p:cNvPr>
          <p:cNvPicPr preferRelativeResize="0">
            <a:picLocks noChangeArrowheads="1"/>
          </p:cNvPicPr>
          <p:nvPr/>
        </p:nvPicPr>
        <p:blipFill>
          <a:blip r:embed="rId40" cstate="email">
            <a:extLst>
              <a:ext uri="{28A0092B-C50C-407E-A947-70E740481C1C}">
                <a14:useLocalDpi xmlns:a14="http://schemas.microsoft.com/office/drawing/2010/main" val="0"/>
              </a:ext>
            </a:extLst>
          </a:blip>
          <a:srcRect/>
          <a:stretch>
            <a:fillRect/>
          </a:stretch>
        </p:blipFill>
        <p:spPr bwMode="auto">
          <a:xfrm>
            <a:off x="4410512" y="5078279"/>
            <a:ext cx="667512" cy="786384"/>
          </a:xfrm>
          <a:prstGeom prst="flowChartConnector">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22" name="Picture 421">
            <a:extLst>
              <a:ext uri="{FF2B5EF4-FFF2-40B4-BE49-F238E27FC236}">
                <a16:creationId xmlns:a16="http://schemas.microsoft.com/office/drawing/2014/main" id="{93F0002F-2CE5-4518-8CC1-8F7A1EAC227E}"/>
              </a:ext>
            </a:extLst>
          </p:cNvPr>
          <p:cNvPicPr preferRelativeResize="0">
            <a:picLocks/>
          </p:cNvPicPr>
          <p:nvPr/>
        </p:nvPicPr>
        <p:blipFill>
          <a:blip r:embed="rId41" cstate="email">
            <a:extLst>
              <a:ext uri="{28A0092B-C50C-407E-A947-70E740481C1C}">
                <a14:useLocalDpi xmlns:a14="http://schemas.microsoft.com/office/drawing/2010/main" val="0"/>
              </a:ext>
            </a:extLst>
          </a:blip>
          <a:stretch>
            <a:fillRect/>
          </a:stretch>
        </p:blipFill>
        <p:spPr>
          <a:xfrm>
            <a:off x="4403393" y="5971530"/>
            <a:ext cx="667512" cy="786384"/>
          </a:xfrm>
          <a:prstGeom prst="flowChartConnector">
            <a:avLst/>
          </a:prstGeom>
        </p:spPr>
      </p:pic>
      <p:sp>
        <p:nvSpPr>
          <p:cNvPr id="423" name="TextBox 422">
            <a:extLst>
              <a:ext uri="{FF2B5EF4-FFF2-40B4-BE49-F238E27FC236}">
                <a16:creationId xmlns:a16="http://schemas.microsoft.com/office/drawing/2014/main" id="{56275396-118A-4145-9A99-125DF498E8E1}"/>
              </a:ext>
            </a:extLst>
          </p:cNvPr>
          <p:cNvSpPr txBox="1"/>
          <p:nvPr/>
        </p:nvSpPr>
        <p:spPr>
          <a:xfrm>
            <a:off x="7438669" y="4308267"/>
            <a:ext cx="2368297"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Jaime Rodriguez</a:t>
            </a:r>
          </a:p>
          <a:p>
            <a:r>
              <a:rPr lang="en-US" sz="1001" b="1" dirty="0">
                <a:solidFill>
                  <a:schemeClr val="bg1"/>
                </a:solidFill>
              </a:rPr>
              <a:t>               </a:t>
            </a:r>
            <a:r>
              <a:rPr lang="en-US" sz="1000" b="1" dirty="0">
                <a:solidFill>
                  <a:schemeClr val="bg1"/>
                </a:solidFill>
              </a:rPr>
              <a:t>Project Manager, MTY MEX</a:t>
            </a:r>
          </a:p>
          <a:p>
            <a:r>
              <a:rPr lang="en-US" sz="1000" b="1" dirty="0">
                <a:solidFill>
                  <a:schemeClr val="bg1"/>
                </a:solidFill>
              </a:rPr>
              <a:t>               CoS (SBO-REB), QVE</a:t>
            </a:r>
          </a:p>
        </p:txBody>
      </p:sp>
      <p:pic>
        <p:nvPicPr>
          <p:cNvPr id="425" name="Picture 4" descr="https://ids.se.com/image/user_male_portrait?img_id=26507671&amp;img_id_token=mie9IZDYNwEUAL%2F%2B73FZdZad3To%3D&amp;t=1587044244059">
            <a:extLst>
              <a:ext uri="{FF2B5EF4-FFF2-40B4-BE49-F238E27FC236}">
                <a16:creationId xmlns:a16="http://schemas.microsoft.com/office/drawing/2014/main" id="{AAA4D2E0-9D72-4484-B1C6-C58619B84883}"/>
              </a:ext>
            </a:extLst>
          </p:cNvPr>
          <p:cNvPicPr preferRelativeResize="0">
            <a:picLocks noChangeArrowheads="1"/>
          </p:cNvPicPr>
          <p:nvPr/>
        </p:nvPicPr>
        <p:blipFill>
          <a:blip r:embed="rId42" cstate="email">
            <a:extLst>
              <a:ext uri="{28A0092B-C50C-407E-A947-70E740481C1C}">
                <a14:useLocalDpi xmlns:a14="http://schemas.microsoft.com/office/drawing/2010/main" val="0"/>
              </a:ext>
            </a:extLst>
          </a:blip>
          <a:srcRect/>
          <a:stretch>
            <a:fillRect/>
          </a:stretch>
        </p:blipFill>
        <p:spPr bwMode="auto">
          <a:xfrm>
            <a:off x="7318176" y="4240007"/>
            <a:ext cx="667512" cy="786384"/>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429" name="Picture 428">
            <a:extLst>
              <a:ext uri="{FF2B5EF4-FFF2-40B4-BE49-F238E27FC236}">
                <a16:creationId xmlns:a16="http://schemas.microsoft.com/office/drawing/2014/main" id="{97E43423-8B9B-465E-BB01-6DA0F950A283}"/>
              </a:ext>
            </a:extLst>
          </p:cNvPr>
          <p:cNvPicPr preferRelativeResize="0">
            <a:picLocks/>
          </p:cNvPicPr>
          <p:nvPr/>
        </p:nvPicPr>
        <p:blipFill>
          <a:blip r:embed="rId43"/>
          <a:stretch>
            <a:fillRect/>
          </a:stretch>
        </p:blipFill>
        <p:spPr>
          <a:xfrm>
            <a:off x="7312423" y="5969488"/>
            <a:ext cx="667512" cy="78638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30" name="TextBox 429">
            <a:extLst>
              <a:ext uri="{FF2B5EF4-FFF2-40B4-BE49-F238E27FC236}">
                <a16:creationId xmlns:a16="http://schemas.microsoft.com/office/drawing/2014/main" id="{D3694722-1C65-488D-AAD5-3578242E8AB1}"/>
              </a:ext>
            </a:extLst>
          </p:cNvPr>
          <p:cNvSpPr txBox="1"/>
          <p:nvPr/>
        </p:nvSpPr>
        <p:spPr>
          <a:xfrm>
            <a:off x="10977052" y="5125682"/>
            <a:ext cx="2368297" cy="64008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r>
              <a:rPr lang="en-US" sz="601" dirty="0"/>
              <a:t>        </a:t>
            </a:r>
            <a:r>
              <a:rPr lang="en-US" sz="1000" dirty="0"/>
              <a:t>Project Manager, MTY MEX</a:t>
            </a:r>
          </a:p>
          <a:p>
            <a:pPr algn="l"/>
            <a:r>
              <a:rPr lang="en-US" sz="1000" dirty="0"/>
              <a:t>          CoS (SBO-REB), QVE</a:t>
            </a:r>
          </a:p>
        </p:txBody>
      </p:sp>
      <p:pic>
        <p:nvPicPr>
          <p:cNvPr id="431" name="Picture 430">
            <a:extLst>
              <a:ext uri="{FF2B5EF4-FFF2-40B4-BE49-F238E27FC236}">
                <a16:creationId xmlns:a16="http://schemas.microsoft.com/office/drawing/2014/main" id="{C22F8DC0-C87C-4F9C-8160-C7609BCB01C4}"/>
              </a:ext>
            </a:extLst>
          </p:cNvPr>
          <p:cNvPicPr preferRelativeResize="0">
            <a:picLocks/>
          </p:cNvPicPr>
          <p:nvPr/>
        </p:nvPicPr>
        <p:blipFill>
          <a:blip r:embed="rId44"/>
          <a:stretch>
            <a:fillRect/>
          </a:stretch>
        </p:blipFill>
        <p:spPr>
          <a:xfrm>
            <a:off x="10707208" y="5064902"/>
            <a:ext cx="667512" cy="786384"/>
          </a:xfrm>
          <a:prstGeom prst="ellipse">
            <a:avLst/>
          </a:prstGeom>
          <a:ln w="12700" cap="rnd">
            <a:solidFill>
              <a:schemeClr val="accent1"/>
            </a:solidFill>
          </a:ln>
          <a:effectLst/>
          <a:scene3d>
            <a:camera prst="orthographicFront"/>
            <a:lightRig rig="contrasting" dir="t">
              <a:rot lat="0" lon="0" rev="3000000"/>
            </a:lightRig>
          </a:scene3d>
          <a:sp3d contourW="7620">
            <a:bevelT w="95250" h="31750"/>
            <a:contourClr>
              <a:srgbClr val="333333"/>
            </a:contourClr>
          </a:sp3d>
        </p:spPr>
      </p:pic>
      <p:sp>
        <p:nvSpPr>
          <p:cNvPr id="443" name="TextBox 442">
            <a:extLst>
              <a:ext uri="{FF2B5EF4-FFF2-40B4-BE49-F238E27FC236}">
                <a16:creationId xmlns:a16="http://schemas.microsoft.com/office/drawing/2014/main" id="{8693A15D-88E1-4112-A735-E6E6E0107B62}"/>
              </a:ext>
            </a:extLst>
          </p:cNvPr>
          <p:cNvSpPr txBox="1"/>
          <p:nvPr/>
        </p:nvSpPr>
        <p:spPr>
          <a:xfrm>
            <a:off x="10977052" y="6014065"/>
            <a:ext cx="2368289" cy="64007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Vanessa Lucio</a:t>
            </a:r>
          </a:p>
          <a:p>
            <a:r>
              <a:rPr lang="en-US" sz="1001" dirty="0"/>
              <a:t>    </a:t>
            </a:r>
            <a:r>
              <a:rPr lang="en-US" sz="1000" dirty="0"/>
              <a:t>Project Manager, MTY MEX</a:t>
            </a:r>
          </a:p>
          <a:p>
            <a:pPr algn="l"/>
            <a:r>
              <a:rPr lang="en-US" sz="1000" dirty="0"/>
              <a:t>          CoS (SBO-REB), QVE</a:t>
            </a:r>
          </a:p>
        </p:txBody>
      </p:sp>
      <p:pic>
        <p:nvPicPr>
          <p:cNvPr id="3080" name="Picture 8" descr="https://ids.se.com/image/user_male_portrait?img_id=28752520&amp;img_id_token=Lwjjp%2FkpGi4WvkDo6XjsykHqlO0%3D&amp;t=1587073855625">
            <a:extLst>
              <a:ext uri="{FF2B5EF4-FFF2-40B4-BE49-F238E27FC236}">
                <a16:creationId xmlns:a16="http://schemas.microsoft.com/office/drawing/2014/main" id="{063FAC20-A4EB-4F81-91C2-B7CD4CD97575}"/>
              </a:ext>
            </a:extLst>
          </p:cNvPr>
          <p:cNvPicPr preferRelativeResize="0">
            <a:picLocks noChangeArrowheads="1"/>
          </p:cNvPicPr>
          <p:nvPr/>
        </p:nvPicPr>
        <p:blipFill>
          <a:blip r:embed="rId45" cstate="email">
            <a:extLst>
              <a:ext uri="{28A0092B-C50C-407E-A947-70E740481C1C}">
                <a14:useLocalDpi xmlns:a14="http://schemas.microsoft.com/office/drawing/2010/main" val="0"/>
              </a:ext>
            </a:extLst>
          </a:blip>
          <a:srcRect/>
          <a:stretch>
            <a:fillRect/>
          </a:stretch>
        </p:blipFill>
        <p:spPr bwMode="auto">
          <a:xfrm>
            <a:off x="10715358" y="5957857"/>
            <a:ext cx="667512" cy="786384"/>
          </a:xfrm>
          <a:prstGeom prst="flowChartConnector">
            <a:avLst/>
          </a:prstGeom>
          <a:noFill/>
          <a:ln w="3175">
            <a:solidFill>
              <a:schemeClr val="accent1"/>
            </a:solidFill>
          </a:ln>
          <a:extLst>
            <a:ext uri="{909E8E84-426E-40DD-AFC4-6F175D3DCCD1}">
              <a14:hiddenFill xmlns:a14="http://schemas.microsoft.com/office/drawing/2010/main">
                <a:solidFill>
                  <a:srgbClr val="FFFFFF"/>
                </a:solidFill>
              </a14:hiddenFill>
            </a:ext>
          </a:extLst>
        </p:spPr>
      </p:pic>
      <p:pic>
        <p:nvPicPr>
          <p:cNvPr id="444" name="Picture 2" descr="https://ids.se.com/image/user_male_portrait?img_id=61115667&amp;img_id_token=L21HrFsVeJBOjNvt%2F6n8m1sxnJU%3D&amp;t=1587061662656">
            <a:extLst>
              <a:ext uri="{FF2B5EF4-FFF2-40B4-BE49-F238E27FC236}">
                <a16:creationId xmlns:a16="http://schemas.microsoft.com/office/drawing/2014/main" id="{275104B1-E7DB-4BB1-A1E3-E1E2FD27385D}"/>
              </a:ext>
            </a:extLst>
          </p:cNvPr>
          <p:cNvPicPr preferRelativeResize="0">
            <a:picLocks noChangeArrowheads="1"/>
          </p:cNvPicPr>
          <p:nvPr/>
        </p:nvPicPr>
        <p:blipFill>
          <a:blip r:embed="rId46" cstate="email">
            <a:extLst>
              <a:ext uri="{28A0092B-C50C-407E-A947-70E740481C1C}">
                <a14:useLocalDpi xmlns:a14="http://schemas.microsoft.com/office/drawing/2010/main" val="0"/>
              </a:ext>
            </a:extLst>
          </a:blip>
          <a:srcRect/>
          <a:stretch>
            <a:fillRect/>
          </a:stretch>
        </p:blipFill>
        <p:spPr bwMode="auto">
          <a:xfrm>
            <a:off x="10703400" y="6877601"/>
            <a:ext cx="667512" cy="786384"/>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445" name="TextBox 444">
            <a:extLst>
              <a:ext uri="{FF2B5EF4-FFF2-40B4-BE49-F238E27FC236}">
                <a16:creationId xmlns:a16="http://schemas.microsoft.com/office/drawing/2014/main" id="{407C3EFD-DF12-4CB3-B2B6-28A77936D791}"/>
              </a:ext>
            </a:extLst>
          </p:cNvPr>
          <p:cNvSpPr txBox="1"/>
          <p:nvPr/>
        </p:nvSpPr>
        <p:spPr>
          <a:xfrm>
            <a:off x="14171559" y="4269210"/>
            <a:ext cx="2368289" cy="64007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Selene Galvan</a:t>
            </a:r>
          </a:p>
          <a:p>
            <a:r>
              <a:rPr lang="en-US" sz="1001" dirty="0"/>
              <a:t>        </a:t>
            </a:r>
            <a:r>
              <a:rPr lang="en-US" sz="1000" dirty="0"/>
              <a:t>Project Manager, MTY MEX</a:t>
            </a:r>
          </a:p>
          <a:p>
            <a:pPr algn="l"/>
            <a:r>
              <a:rPr lang="en-US" sz="1000" dirty="0"/>
              <a:t>            CoS (SBO-REB), QVE</a:t>
            </a:r>
          </a:p>
        </p:txBody>
      </p:sp>
      <p:pic>
        <p:nvPicPr>
          <p:cNvPr id="446" name="Picture 2" descr="https://ids.se.com/image/user_male_portrait?img_id=8676182&amp;img_id_token=vKCkK0kjApmZQCRbq9hWZKt5%2FOI%3D&amp;t=1575037869705">
            <a:extLst>
              <a:ext uri="{FF2B5EF4-FFF2-40B4-BE49-F238E27FC236}">
                <a16:creationId xmlns:a16="http://schemas.microsoft.com/office/drawing/2014/main" id="{99B7DFC2-1CD3-4B6C-B7BF-2D8F51799D34}"/>
              </a:ext>
            </a:extLst>
          </p:cNvPr>
          <p:cNvPicPr preferRelativeResize="0">
            <a:picLocks noChangeArrowheads="1"/>
          </p:cNvPicPr>
          <p:nvPr/>
        </p:nvPicPr>
        <p:blipFill>
          <a:blip r:embed="rId47" cstate="email">
            <a:extLst>
              <a:ext uri="{28A0092B-C50C-407E-A947-70E740481C1C}">
                <a14:useLocalDpi xmlns:a14="http://schemas.microsoft.com/office/drawing/2010/main" val="0"/>
              </a:ext>
            </a:extLst>
          </a:blip>
          <a:srcRect/>
          <a:stretch>
            <a:fillRect/>
          </a:stretch>
        </p:blipFill>
        <p:spPr bwMode="auto">
          <a:xfrm>
            <a:off x="13984106" y="4190918"/>
            <a:ext cx="667512" cy="786384"/>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449" name="TextBox 448">
            <a:extLst>
              <a:ext uri="{FF2B5EF4-FFF2-40B4-BE49-F238E27FC236}">
                <a16:creationId xmlns:a16="http://schemas.microsoft.com/office/drawing/2014/main" id="{085EBDC9-B999-41BC-BFAE-7D052B26A2D4}"/>
              </a:ext>
            </a:extLst>
          </p:cNvPr>
          <p:cNvSpPr txBox="1"/>
          <p:nvPr/>
        </p:nvSpPr>
        <p:spPr>
          <a:xfrm>
            <a:off x="14172514" y="5113440"/>
            <a:ext cx="2368289" cy="67710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0" dirty="0"/>
              <a:t>          Priscila Navarrete</a:t>
            </a:r>
          </a:p>
          <a:p>
            <a:r>
              <a:rPr lang="en-US" sz="1400" dirty="0"/>
              <a:t>        </a:t>
            </a:r>
            <a:r>
              <a:rPr lang="en-US" dirty="0"/>
              <a:t>Project Manager, MTY MEX</a:t>
            </a:r>
          </a:p>
          <a:p>
            <a:r>
              <a:rPr lang="en-US" dirty="0"/>
              <a:t>   </a:t>
            </a:r>
            <a:r>
              <a:rPr lang="en-US" dirty="0" err="1"/>
              <a:t>CoS</a:t>
            </a:r>
            <a:r>
              <a:rPr lang="en-US" dirty="0"/>
              <a:t> (SBO-REB), QVE</a:t>
            </a:r>
          </a:p>
        </p:txBody>
      </p:sp>
      <p:cxnSp>
        <p:nvCxnSpPr>
          <p:cNvPr id="451" name="Straight Arrow Connector 450">
            <a:extLst>
              <a:ext uri="{FF2B5EF4-FFF2-40B4-BE49-F238E27FC236}">
                <a16:creationId xmlns:a16="http://schemas.microsoft.com/office/drawing/2014/main" id="{20FCCB5B-460C-4C4E-A31E-240ED3098694}"/>
              </a:ext>
            </a:extLst>
          </p:cNvPr>
          <p:cNvCxnSpPr>
            <a:cxnSpLocks/>
          </p:cNvCxnSpPr>
          <p:nvPr/>
        </p:nvCxnSpPr>
        <p:spPr>
          <a:xfrm>
            <a:off x="13589000" y="5454650"/>
            <a:ext cx="377113" cy="59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2" name="Straight Arrow Connector 451">
            <a:extLst>
              <a:ext uri="{FF2B5EF4-FFF2-40B4-BE49-F238E27FC236}">
                <a16:creationId xmlns:a16="http://schemas.microsoft.com/office/drawing/2014/main" id="{9D01381E-2C16-433C-970A-69B72E80D4FF}"/>
              </a:ext>
            </a:extLst>
          </p:cNvPr>
          <p:cNvCxnSpPr>
            <a:cxnSpLocks/>
          </p:cNvCxnSpPr>
          <p:nvPr/>
        </p:nvCxnSpPr>
        <p:spPr>
          <a:xfrm>
            <a:off x="13614830" y="4589496"/>
            <a:ext cx="377113" cy="59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651C11B-A90E-4B78-A3BB-B6FD73C463BB}"/>
              </a:ext>
            </a:extLst>
          </p:cNvPr>
          <p:cNvPicPr preferRelativeResize="0">
            <a:picLocks/>
          </p:cNvPicPr>
          <p:nvPr/>
        </p:nvPicPr>
        <p:blipFill rotWithShape="1">
          <a:blip r:embed="rId48" cstate="email">
            <a:extLst>
              <a:ext uri="{28A0092B-C50C-407E-A947-70E740481C1C}">
                <a14:useLocalDpi xmlns:a14="http://schemas.microsoft.com/office/drawing/2010/main" val="0"/>
              </a:ext>
            </a:extLst>
          </a:blip>
          <a:srcRect l="32433" t="7332" r="33388" b="40412"/>
          <a:stretch/>
        </p:blipFill>
        <p:spPr>
          <a:xfrm>
            <a:off x="22462951" y="8770157"/>
            <a:ext cx="667512" cy="786384"/>
          </a:xfrm>
          <a:prstGeom prst="flowChartConnector">
            <a:avLst/>
          </a:prstGeom>
          <a:ln>
            <a:solidFill>
              <a:schemeClr val="bg1"/>
            </a:solidFill>
          </a:ln>
        </p:spPr>
      </p:pic>
      <p:pic>
        <p:nvPicPr>
          <p:cNvPr id="19" name="Picture 18">
            <a:extLst>
              <a:ext uri="{FF2B5EF4-FFF2-40B4-BE49-F238E27FC236}">
                <a16:creationId xmlns:a16="http://schemas.microsoft.com/office/drawing/2014/main" id="{BA461786-CC84-4F10-9482-267CDB7E3C1B}"/>
              </a:ext>
            </a:extLst>
          </p:cNvPr>
          <p:cNvPicPr preferRelativeResize="0">
            <a:picLocks/>
          </p:cNvPicPr>
          <p:nvPr/>
        </p:nvPicPr>
        <p:blipFill>
          <a:blip r:embed="rId49" cstate="email">
            <a:extLst>
              <a:ext uri="{28A0092B-C50C-407E-A947-70E740481C1C}">
                <a14:useLocalDpi xmlns:a14="http://schemas.microsoft.com/office/drawing/2010/main" val="0"/>
              </a:ext>
            </a:extLst>
          </a:blip>
          <a:stretch>
            <a:fillRect/>
          </a:stretch>
        </p:blipFill>
        <p:spPr>
          <a:xfrm>
            <a:off x="19454140" y="12502718"/>
            <a:ext cx="667512" cy="786384"/>
          </a:xfrm>
          <a:prstGeom prst="flowChartConnector">
            <a:avLst/>
          </a:prstGeom>
        </p:spPr>
      </p:pic>
      <p:cxnSp>
        <p:nvCxnSpPr>
          <p:cNvPr id="303" name="Straight Arrow Connector 302">
            <a:extLst>
              <a:ext uri="{FF2B5EF4-FFF2-40B4-BE49-F238E27FC236}">
                <a16:creationId xmlns:a16="http://schemas.microsoft.com/office/drawing/2014/main" id="{A08A6F70-C57C-4338-9130-2DB1E5DC5674}"/>
              </a:ext>
            </a:extLst>
          </p:cNvPr>
          <p:cNvCxnSpPr>
            <a:cxnSpLocks/>
          </p:cNvCxnSpPr>
          <p:nvPr/>
        </p:nvCxnSpPr>
        <p:spPr>
          <a:xfrm>
            <a:off x="7056327" y="7289128"/>
            <a:ext cx="25603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7" name="Straight Arrow Connector 306">
            <a:extLst>
              <a:ext uri="{FF2B5EF4-FFF2-40B4-BE49-F238E27FC236}">
                <a16:creationId xmlns:a16="http://schemas.microsoft.com/office/drawing/2014/main" id="{9B819259-A0A3-4238-A6CC-E325CAF579BF}"/>
              </a:ext>
            </a:extLst>
          </p:cNvPr>
          <p:cNvCxnSpPr>
            <a:cxnSpLocks/>
          </p:cNvCxnSpPr>
          <p:nvPr/>
        </p:nvCxnSpPr>
        <p:spPr>
          <a:xfrm>
            <a:off x="13634709" y="8207386"/>
            <a:ext cx="344913" cy="290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8" name="TextBox 307">
            <a:extLst>
              <a:ext uri="{FF2B5EF4-FFF2-40B4-BE49-F238E27FC236}">
                <a16:creationId xmlns:a16="http://schemas.microsoft.com/office/drawing/2014/main" id="{BE06C8E8-D022-4AB8-B85C-4721E6E8A4C2}"/>
              </a:ext>
            </a:extLst>
          </p:cNvPr>
          <p:cNvSpPr txBox="1"/>
          <p:nvPr/>
        </p:nvSpPr>
        <p:spPr>
          <a:xfrm>
            <a:off x="14167612" y="5979622"/>
            <a:ext cx="2390151" cy="615681"/>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401" b="1">
                <a:solidFill>
                  <a:schemeClr val="bg1"/>
                </a:solidFill>
              </a:defRPr>
            </a:lvl1pPr>
          </a:lstStyle>
          <a:p>
            <a:endParaRPr lang="en-US" sz="100" dirty="0"/>
          </a:p>
          <a:p>
            <a:r>
              <a:rPr lang="en-US" dirty="0"/>
              <a:t>           Carlos Garza</a:t>
            </a:r>
          </a:p>
          <a:p>
            <a:r>
              <a:rPr lang="en-US" sz="900" dirty="0"/>
              <a:t>                 Sr. Project Manager, MTY MEX</a:t>
            </a:r>
          </a:p>
          <a:p>
            <a:r>
              <a:rPr lang="en-US" sz="1000" dirty="0"/>
              <a:t>                </a:t>
            </a:r>
            <a:r>
              <a:rPr lang="en-US" sz="1000" dirty="0" err="1"/>
              <a:t>CoS</a:t>
            </a:r>
            <a:r>
              <a:rPr lang="en-US" sz="1000" dirty="0"/>
              <a:t> (SBO-REB) , QVE</a:t>
            </a:r>
            <a:endParaRPr lang="en-US" sz="1800" dirty="0"/>
          </a:p>
        </p:txBody>
      </p:sp>
      <p:sp>
        <p:nvSpPr>
          <p:cNvPr id="304" name="TextBox 303">
            <a:extLst>
              <a:ext uri="{FF2B5EF4-FFF2-40B4-BE49-F238E27FC236}">
                <a16:creationId xmlns:a16="http://schemas.microsoft.com/office/drawing/2014/main" id="{CC60A082-203C-4EC6-9DCC-95A3A93552BF}"/>
              </a:ext>
            </a:extLst>
          </p:cNvPr>
          <p:cNvSpPr txBox="1"/>
          <p:nvPr/>
        </p:nvSpPr>
        <p:spPr>
          <a:xfrm>
            <a:off x="19627063" y="1309831"/>
            <a:ext cx="2368296" cy="78483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Olmos</a:t>
            </a:r>
          </a:p>
          <a:p>
            <a:r>
              <a:rPr lang="en-US" sz="1200" b="1" dirty="0">
                <a:solidFill>
                  <a:schemeClr val="bg1"/>
                </a:solidFill>
              </a:rPr>
              <a:t>            </a:t>
            </a:r>
            <a:r>
              <a:rPr lang="en-US" sz="1050" b="1" dirty="0">
                <a:solidFill>
                  <a:schemeClr val="bg1"/>
                </a:solidFill>
              </a:rPr>
              <a:t>PM, MTY, MEX </a:t>
            </a:r>
          </a:p>
          <a:p>
            <a:r>
              <a:rPr lang="en-US" sz="1000" b="1" dirty="0">
                <a:solidFill>
                  <a:schemeClr val="bg1"/>
                </a:solidFill>
              </a:rPr>
              <a:t>              </a:t>
            </a:r>
            <a:r>
              <a:rPr lang="en-US" sz="900" b="1" dirty="0">
                <a:solidFill>
                  <a:schemeClr val="bg1"/>
                </a:solidFill>
              </a:rPr>
              <a:t>Procurement Project Manager</a:t>
            </a:r>
          </a:p>
          <a:p>
            <a:r>
              <a:rPr lang="en-US" sz="900" b="1" dirty="0">
                <a:solidFill>
                  <a:schemeClr val="bg1"/>
                </a:solidFill>
              </a:rPr>
              <a:t>                </a:t>
            </a:r>
          </a:p>
        </p:txBody>
      </p:sp>
      <p:pic>
        <p:nvPicPr>
          <p:cNvPr id="330" name="Picture 329">
            <a:extLst>
              <a:ext uri="{FF2B5EF4-FFF2-40B4-BE49-F238E27FC236}">
                <a16:creationId xmlns:a16="http://schemas.microsoft.com/office/drawing/2014/main" id="{B6181693-A67D-4148-AA9C-5B7641A7178E}"/>
              </a:ext>
            </a:extLst>
          </p:cNvPr>
          <p:cNvPicPr preferRelativeResize="0">
            <a:picLocks/>
          </p:cNvPicPr>
          <p:nvPr/>
        </p:nvPicPr>
        <p:blipFill rotWithShape="1">
          <a:blip r:embed="rId50" cstate="email">
            <a:extLst>
              <a:ext uri="{28A0092B-C50C-407E-A947-70E740481C1C}">
                <a14:useLocalDpi xmlns:a14="http://schemas.microsoft.com/office/drawing/2010/main" val="0"/>
              </a:ext>
            </a:extLst>
          </a:blip>
          <a:srcRect l="1049" t="21275" b="28801"/>
          <a:stretch/>
        </p:blipFill>
        <p:spPr>
          <a:xfrm>
            <a:off x="19426572" y="1309600"/>
            <a:ext cx="667512" cy="786384"/>
          </a:xfrm>
          <a:prstGeom prst="ellipse">
            <a:avLst/>
          </a:prstGeom>
          <a:ln w="3175" cap="rnd">
            <a:solidFill>
              <a:schemeClr val="bg1">
                <a:lumMod val="95000"/>
              </a:schemeClr>
            </a:solidFill>
          </a:ln>
          <a:effectLst/>
          <a:scene3d>
            <a:camera prst="orthographicFront"/>
            <a:lightRig rig="contrasting" dir="t">
              <a:rot lat="0" lon="0" rev="3000000"/>
            </a:lightRig>
          </a:scene3d>
          <a:sp3d contourW="7620">
            <a:bevelT w="95250" h="31750"/>
            <a:contourClr>
              <a:srgbClr val="333333"/>
            </a:contourClr>
          </a:sp3d>
        </p:spPr>
      </p:pic>
      <p:sp>
        <p:nvSpPr>
          <p:cNvPr id="35" name="Oval 34">
            <a:extLst>
              <a:ext uri="{FF2B5EF4-FFF2-40B4-BE49-F238E27FC236}">
                <a16:creationId xmlns:a16="http://schemas.microsoft.com/office/drawing/2014/main" id="{D55AF5EB-ACB1-4435-9446-DABB203EFE83}"/>
              </a:ext>
            </a:extLst>
          </p:cNvPr>
          <p:cNvSpPr/>
          <p:nvPr/>
        </p:nvSpPr>
        <p:spPr>
          <a:xfrm>
            <a:off x="17758349" y="5828554"/>
            <a:ext cx="635469" cy="805346"/>
          </a:xfrm>
          <a:prstGeom prst="ellipse">
            <a:avLst/>
          </a:prstGeom>
          <a:blipFill>
            <a:blip r:embed="rId51"/>
            <a:stretch>
              <a:fillRect/>
            </a:stretch>
          </a:blip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17E10F1D-E2AC-4454-814E-AD77D1EAB9B5}"/>
              </a:ext>
            </a:extLst>
          </p:cNvPr>
          <p:cNvSpPr txBox="1"/>
          <p:nvPr/>
        </p:nvSpPr>
        <p:spPr>
          <a:xfrm>
            <a:off x="29281994" y="6562724"/>
            <a:ext cx="2313431" cy="584775"/>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200" b="1" dirty="0">
                <a:solidFill>
                  <a:schemeClr val="bg1"/>
                </a:solidFill>
              </a:rPr>
              <a:t>Open Position</a:t>
            </a:r>
            <a:endParaRPr lang="en-US" sz="1000" b="1" dirty="0">
              <a:solidFill>
                <a:schemeClr val="bg1"/>
              </a:solidFill>
            </a:endParaRPr>
          </a:p>
          <a:p>
            <a:r>
              <a:rPr lang="en-US" sz="1000" b="1" dirty="0">
                <a:solidFill>
                  <a:schemeClr val="bg1"/>
                </a:solidFill>
              </a:rPr>
              <a:t>               MTY, MEX</a:t>
            </a:r>
          </a:p>
          <a:p>
            <a:r>
              <a:rPr lang="en-US" sz="1000" b="1" dirty="0">
                <a:solidFill>
                  <a:schemeClr val="bg1"/>
                </a:solidFill>
              </a:rPr>
              <a:t>               Project Specialist Intern</a:t>
            </a:r>
          </a:p>
        </p:txBody>
      </p:sp>
      <p:cxnSp>
        <p:nvCxnSpPr>
          <p:cNvPr id="297" name="Straight Arrow Connector 296">
            <a:extLst>
              <a:ext uri="{FF2B5EF4-FFF2-40B4-BE49-F238E27FC236}">
                <a16:creationId xmlns:a16="http://schemas.microsoft.com/office/drawing/2014/main" id="{2569F4AB-E082-4E3F-ADA4-13657630347E}"/>
              </a:ext>
            </a:extLst>
          </p:cNvPr>
          <p:cNvCxnSpPr>
            <a:cxnSpLocks/>
          </p:cNvCxnSpPr>
          <p:nvPr/>
        </p:nvCxnSpPr>
        <p:spPr>
          <a:xfrm>
            <a:off x="28814695" y="7893455"/>
            <a:ext cx="228600" cy="22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2" name="TextBox 321">
            <a:extLst>
              <a:ext uri="{FF2B5EF4-FFF2-40B4-BE49-F238E27FC236}">
                <a16:creationId xmlns:a16="http://schemas.microsoft.com/office/drawing/2014/main" id="{252D74B1-C501-4BFB-8657-6E649AFEC10B}"/>
              </a:ext>
            </a:extLst>
          </p:cNvPr>
          <p:cNvSpPr txBox="1"/>
          <p:nvPr/>
        </p:nvSpPr>
        <p:spPr>
          <a:xfrm>
            <a:off x="23400298" y="6664208"/>
            <a:ext cx="2588036" cy="55399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200" b="1" dirty="0">
                <a:solidFill>
                  <a:schemeClr val="bg1"/>
                </a:solidFill>
              </a:rPr>
              <a:t>            Salma Elisa Arteaga</a:t>
            </a:r>
          </a:p>
          <a:p>
            <a:r>
              <a:rPr lang="en-US" sz="900" b="1" dirty="0">
                <a:solidFill>
                  <a:schemeClr val="bg1"/>
                </a:solidFill>
              </a:rPr>
              <a:t>                PM, MTY, MEX </a:t>
            </a:r>
          </a:p>
          <a:p>
            <a:r>
              <a:rPr lang="en-US" sz="900" b="1" dirty="0">
                <a:solidFill>
                  <a:schemeClr val="bg1"/>
                </a:solidFill>
              </a:rPr>
              <a:t>                Productivity Workshop Leader</a:t>
            </a:r>
          </a:p>
        </p:txBody>
      </p:sp>
      <p:pic>
        <p:nvPicPr>
          <p:cNvPr id="359" name="Picture 358">
            <a:extLst>
              <a:ext uri="{FF2B5EF4-FFF2-40B4-BE49-F238E27FC236}">
                <a16:creationId xmlns:a16="http://schemas.microsoft.com/office/drawing/2014/main" id="{56CB060D-20B2-43E3-A4C2-BDCC21DB1BEB}"/>
              </a:ext>
            </a:extLst>
          </p:cNvPr>
          <p:cNvPicPr preferRelativeResize="0">
            <a:picLocks/>
          </p:cNvPicPr>
          <p:nvPr/>
        </p:nvPicPr>
        <p:blipFill>
          <a:blip r:embed="rId52"/>
          <a:stretch>
            <a:fillRect/>
          </a:stretch>
        </p:blipFill>
        <p:spPr>
          <a:xfrm>
            <a:off x="23308264" y="6546458"/>
            <a:ext cx="659425" cy="792372"/>
          </a:xfrm>
          <a:prstGeom prst="ellipse">
            <a:avLst/>
          </a:prstGeom>
          <a:ln w="3175">
            <a:solidFill>
              <a:schemeClr val="tx1"/>
            </a:solidFill>
          </a:ln>
        </p:spPr>
      </p:pic>
      <p:pic>
        <p:nvPicPr>
          <p:cNvPr id="1026" name="Picture 2">
            <a:extLst>
              <a:ext uri="{FF2B5EF4-FFF2-40B4-BE49-F238E27FC236}">
                <a16:creationId xmlns:a16="http://schemas.microsoft.com/office/drawing/2014/main" id="{0BAA7479-8BF2-4ABA-9D6E-54DA445F6CFF}"/>
              </a:ext>
            </a:extLst>
          </p:cNvPr>
          <p:cNvPicPr>
            <a:picLocks noChangeAspect="1" noChangeArrowheads="1"/>
          </p:cNvPicPr>
          <p:nvPr/>
        </p:nvPicPr>
        <p:blipFill>
          <a:blip r:embed="rId53" cstate="email">
            <a:extLst>
              <a:ext uri="{28A0092B-C50C-407E-A947-70E740481C1C}">
                <a14:useLocalDpi xmlns:a14="http://schemas.microsoft.com/office/drawing/2010/main" val="0"/>
              </a:ext>
            </a:extLst>
          </a:blip>
          <a:srcRect/>
          <a:stretch>
            <a:fillRect/>
          </a:stretch>
        </p:blipFill>
        <p:spPr bwMode="auto">
          <a:xfrm>
            <a:off x="29043295" y="7442199"/>
            <a:ext cx="729704" cy="72970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287">
            <a:extLst>
              <a:ext uri="{FF2B5EF4-FFF2-40B4-BE49-F238E27FC236}">
                <a16:creationId xmlns:a16="http://schemas.microsoft.com/office/drawing/2014/main" id="{38DC9858-A06D-48B6-B5BA-23EEF52B1DF7}"/>
              </a:ext>
            </a:extLst>
          </p:cNvPr>
          <p:cNvPicPr preferRelativeResize="0">
            <a:picLocks/>
          </p:cNvPicPr>
          <p:nvPr/>
        </p:nvPicPr>
        <p:blipFill rotWithShape="1">
          <a:blip r:embed="rId6"/>
          <a:srcRect l="10563" t="32169" r="79236" b="45103"/>
          <a:stretch/>
        </p:blipFill>
        <p:spPr>
          <a:xfrm>
            <a:off x="20521728" y="5844956"/>
            <a:ext cx="667512" cy="786384"/>
          </a:xfrm>
          <a:prstGeom prst="ellipse">
            <a:avLst/>
          </a:prstGeom>
          <a:ln>
            <a:solidFill>
              <a:schemeClr val="accent1"/>
            </a:solidFill>
          </a:ln>
        </p:spPr>
      </p:pic>
      <p:sp>
        <p:nvSpPr>
          <p:cNvPr id="290" name="TextBox 289">
            <a:extLst>
              <a:ext uri="{FF2B5EF4-FFF2-40B4-BE49-F238E27FC236}">
                <a16:creationId xmlns:a16="http://schemas.microsoft.com/office/drawing/2014/main" id="{5F2FEA94-085A-4B1D-B49A-7E5759AAEF2B}"/>
              </a:ext>
            </a:extLst>
          </p:cNvPr>
          <p:cNvSpPr txBox="1"/>
          <p:nvPr/>
        </p:nvSpPr>
        <p:spPr>
          <a:xfrm>
            <a:off x="26372037" y="6579004"/>
            <a:ext cx="2368296" cy="646331"/>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200" b="1">
                <a:solidFill>
                  <a:schemeClr val="bg1"/>
                </a:solidFill>
              </a:defRPr>
            </a:lvl1pPr>
          </a:lstStyle>
          <a:p>
            <a:r>
              <a:rPr lang="en-US" dirty="0"/>
              <a:t>                   Sofia Garza</a:t>
            </a:r>
          </a:p>
          <a:p>
            <a:r>
              <a:rPr lang="en-US" dirty="0"/>
              <a:t>               PS, MTY, MEX </a:t>
            </a:r>
          </a:p>
          <a:p>
            <a:r>
              <a:rPr lang="en-US" sz="1050" dirty="0"/>
              <a:t>               </a:t>
            </a:r>
            <a:r>
              <a:rPr lang="en-US" sz="900" dirty="0"/>
              <a:t>Purchasing Project Specialist</a:t>
            </a:r>
            <a:r>
              <a:rPr lang="en-US" dirty="0"/>
              <a:t>               </a:t>
            </a:r>
          </a:p>
        </p:txBody>
      </p:sp>
      <p:pic>
        <p:nvPicPr>
          <p:cNvPr id="5" name="Picture 4">
            <a:extLst>
              <a:ext uri="{FF2B5EF4-FFF2-40B4-BE49-F238E27FC236}">
                <a16:creationId xmlns:a16="http://schemas.microsoft.com/office/drawing/2014/main" id="{6C3088FB-ED64-4440-B1FB-883F68AC0B14}"/>
              </a:ext>
            </a:extLst>
          </p:cNvPr>
          <p:cNvPicPr>
            <a:picLocks noChangeAspect="1"/>
          </p:cNvPicPr>
          <p:nvPr/>
        </p:nvPicPr>
        <p:blipFill>
          <a:blip r:embed="rId54"/>
          <a:stretch>
            <a:fillRect/>
          </a:stretch>
        </p:blipFill>
        <p:spPr>
          <a:xfrm>
            <a:off x="26187372" y="6545768"/>
            <a:ext cx="728551" cy="7143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314" name="Straight Arrow Connector 313">
            <a:extLst>
              <a:ext uri="{FF2B5EF4-FFF2-40B4-BE49-F238E27FC236}">
                <a16:creationId xmlns:a16="http://schemas.microsoft.com/office/drawing/2014/main" id="{60FC40AD-1925-49B6-8D9A-582B4EA380D2}"/>
              </a:ext>
            </a:extLst>
          </p:cNvPr>
          <p:cNvCxnSpPr>
            <a:cxnSpLocks/>
          </p:cNvCxnSpPr>
          <p:nvPr/>
        </p:nvCxnSpPr>
        <p:spPr>
          <a:xfrm>
            <a:off x="26052334" y="6902936"/>
            <a:ext cx="1427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84" name="Picture 283">
            <a:extLst>
              <a:ext uri="{FF2B5EF4-FFF2-40B4-BE49-F238E27FC236}">
                <a16:creationId xmlns:a16="http://schemas.microsoft.com/office/drawing/2014/main" id="{F654559E-19D1-4204-9E60-74400BE7C8EF}"/>
              </a:ext>
            </a:extLst>
          </p:cNvPr>
          <p:cNvPicPr preferRelativeResize="0">
            <a:picLocks/>
          </p:cNvPicPr>
          <p:nvPr/>
        </p:nvPicPr>
        <p:blipFill rotWithShape="1">
          <a:blip r:embed="rId6"/>
          <a:srcRect l="10563" t="32169" r="79236" b="45103"/>
          <a:stretch/>
        </p:blipFill>
        <p:spPr>
          <a:xfrm>
            <a:off x="29135606" y="6419174"/>
            <a:ext cx="667512" cy="786384"/>
          </a:xfrm>
          <a:prstGeom prst="ellipse">
            <a:avLst/>
          </a:prstGeom>
          <a:ln>
            <a:solidFill>
              <a:schemeClr val="accent1"/>
            </a:solidFill>
          </a:ln>
        </p:spPr>
      </p:pic>
      <p:pic>
        <p:nvPicPr>
          <p:cNvPr id="331" name="Picture 330">
            <a:extLst>
              <a:ext uri="{FF2B5EF4-FFF2-40B4-BE49-F238E27FC236}">
                <a16:creationId xmlns:a16="http://schemas.microsoft.com/office/drawing/2014/main" id="{7D2EF4F5-43D9-4711-8824-3B4CD02CF5C4}"/>
              </a:ext>
            </a:extLst>
          </p:cNvPr>
          <p:cNvPicPr preferRelativeResize="0">
            <a:picLocks/>
          </p:cNvPicPr>
          <p:nvPr/>
        </p:nvPicPr>
        <p:blipFill>
          <a:blip r:embed="rId55" cstate="email">
            <a:extLst>
              <a:ext uri="{28A0092B-C50C-407E-A947-70E740481C1C}">
                <a14:useLocalDpi xmlns:a14="http://schemas.microsoft.com/office/drawing/2010/main" val="0"/>
              </a:ext>
            </a:extLst>
          </a:blip>
          <a:stretch>
            <a:fillRect/>
          </a:stretch>
        </p:blipFill>
        <p:spPr>
          <a:xfrm>
            <a:off x="14011822" y="5052530"/>
            <a:ext cx="667512" cy="786384"/>
          </a:xfrm>
          <a:prstGeom prst="ellipse">
            <a:avLst/>
          </a:prstGeom>
          <a:ln w="12700" cap="rnd">
            <a:solidFill>
              <a:schemeClr val="bg1"/>
            </a:solidFill>
            <a:prstDash val="solid"/>
          </a:ln>
          <a:effectLst/>
        </p:spPr>
      </p:pic>
      <p:pic>
        <p:nvPicPr>
          <p:cNvPr id="352" name="Picture 351">
            <a:extLst>
              <a:ext uri="{FF2B5EF4-FFF2-40B4-BE49-F238E27FC236}">
                <a16:creationId xmlns:a16="http://schemas.microsoft.com/office/drawing/2014/main" id="{808E63FD-42E7-4F5C-B6C6-8C5D6728A216}"/>
              </a:ext>
            </a:extLst>
          </p:cNvPr>
          <p:cNvPicPr preferRelativeResize="0">
            <a:picLocks/>
          </p:cNvPicPr>
          <p:nvPr/>
        </p:nvPicPr>
        <p:blipFill rotWithShape="1">
          <a:blip r:embed="rId6"/>
          <a:srcRect l="10563" t="32169" r="79236" b="45103"/>
          <a:stretch/>
        </p:blipFill>
        <p:spPr>
          <a:xfrm>
            <a:off x="19537709" y="9921046"/>
            <a:ext cx="667512" cy="786384"/>
          </a:xfrm>
          <a:prstGeom prst="ellipse">
            <a:avLst/>
          </a:prstGeom>
          <a:ln>
            <a:solidFill>
              <a:schemeClr val="accent1"/>
            </a:solidFill>
          </a:ln>
        </p:spPr>
      </p:pic>
      <p:sp>
        <p:nvSpPr>
          <p:cNvPr id="364" name="Rectangle 363">
            <a:extLst>
              <a:ext uri="{FF2B5EF4-FFF2-40B4-BE49-F238E27FC236}">
                <a16:creationId xmlns:a16="http://schemas.microsoft.com/office/drawing/2014/main" id="{04E4A73A-4D8E-4DF1-A341-C58E5BBD3F35}"/>
              </a:ext>
            </a:extLst>
          </p:cNvPr>
          <p:cNvSpPr/>
          <p:nvPr/>
        </p:nvSpPr>
        <p:spPr>
          <a:xfrm>
            <a:off x="22667305" y="1294469"/>
            <a:ext cx="2368299" cy="795512"/>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a:t>
            </a:r>
          </a:p>
          <a:p>
            <a:r>
              <a:rPr lang="en-US" sz="1400" b="1" dirty="0">
                <a:solidFill>
                  <a:schemeClr val="bg1"/>
                </a:solidFill>
              </a:rPr>
              <a:t>     </a:t>
            </a:r>
            <a:r>
              <a:rPr lang="en-US" sz="1400" dirty="0"/>
              <a:t>Silvia Marisol</a:t>
            </a:r>
          </a:p>
          <a:p>
            <a:r>
              <a:rPr lang="en-US" sz="1050" b="1" dirty="0">
                <a:solidFill>
                  <a:schemeClr val="bg1"/>
                </a:solidFill>
              </a:rPr>
              <a:t>       Procurement Project                       }      Manager MTY MX</a:t>
            </a:r>
            <a:r>
              <a:rPr lang="en-US" sz="800" b="1" dirty="0">
                <a:solidFill>
                  <a:schemeClr val="bg1"/>
                </a:solidFill>
              </a:rPr>
              <a:t>                          </a:t>
            </a:r>
            <a:endParaRPr lang="en-US" sz="1050" b="1" dirty="0">
              <a:solidFill>
                <a:schemeClr val="bg1"/>
              </a:solidFill>
            </a:endParaRPr>
          </a:p>
          <a:p>
            <a:endParaRPr lang="en-US" sz="1000" dirty="0"/>
          </a:p>
        </p:txBody>
      </p:sp>
      <p:sp>
        <p:nvSpPr>
          <p:cNvPr id="366" name="Rectangle 365">
            <a:extLst>
              <a:ext uri="{FF2B5EF4-FFF2-40B4-BE49-F238E27FC236}">
                <a16:creationId xmlns:a16="http://schemas.microsoft.com/office/drawing/2014/main" id="{3DB21C23-3F13-4DFC-A15F-9EEEA49856F4}"/>
              </a:ext>
            </a:extLst>
          </p:cNvPr>
          <p:cNvSpPr/>
          <p:nvPr/>
        </p:nvSpPr>
        <p:spPr>
          <a:xfrm>
            <a:off x="25942513" y="1249617"/>
            <a:ext cx="2368299" cy="75209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Nubia Nevarez          </a:t>
            </a:r>
          </a:p>
          <a:p>
            <a:r>
              <a:rPr lang="en-US" sz="1400" b="1" dirty="0">
                <a:solidFill>
                  <a:schemeClr val="bg1"/>
                </a:solidFill>
              </a:rPr>
              <a:t>       </a:t>
            </a:r>
            <a:r>
              <a:rPr lang="en-US" sz="1050" b="1" dirty="0">
                <a:solidFill>
                  <a:schemeClr val="bg1"/>
                </a:solidFill>
              </a:rPr>
              <a:t>Plant Procurement Buyer </a:t>
            </a:r>
          </a:p>
          <a:p>
            <a:r>
              <a:rPr lang="en-US" sz="1050" b="1" dirty="0">
                <a:solidFill>
                  <a:schemeClr val="bg1"/>
                </a:solidFill>
              </a:rPr>
              <a:t>          MTY MX</a:t>
            </a:r>
          </a:p>
        </p:txBody>
      </p:sp>
      <p:pic>
        <p:nvPicPr>
          <p:cNvPr id="2050" name="Picture 2">
            <a:extLst>
              <a:ext uri="{FF2B5EF4-FFF2-40B4-BE49-F238E27FC236}">
                <a16:creationId xmlns:a16="http://schemas.microsoft.com/office/drawing/2014/main" id="{F52C312E-89CB-4216-A2DB-0DF0584ADF23}"/>
              </a:ext>
            </a:extLst>
          </p:cNvPr>
          <p:cNvPicPr>
            <a:picLocks noChangeAspect="1" noChangeArrowheads="1"/>
          </p:cNvPicPr>
          <p:nvPr/>
        </p:nvPicPr>
        <p:blipFill>
          <a:blip r:embed="rId56" cstate="email">
            <a:extLst>
              <a:ext uri="{28A0092B-C50C-407E-A947-70E740481C1C}">
                <a14:useLocalDpi xmlns:a14="http://schemas.microsoft.com/office/drawing/2010/main" val="0"/>
              </a:ext>
            </a:extLst>
          </a:blip>
          <a:srcRect/>
          <a:stretch>
            <a:fillRect/>
          </a:stretch>
        </p:blipFill>
        <p:spPr bwMode="auto">
          <a:xfrm>
            <a:off x="25530999" y="1242576"/>
            <a:ext cx="808739" cy="80873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AE4910B-D8EC-4325-A832-F3D6885A6610}"/>
              </a:ext>
            </a:extLst>
          </p:cNvPr>
          <p:cNvPicPr>
            <a:picLocks noChangeAspect="1" noChangeArrowheads="1"/>
          </p:cNvPicPr>
          <p:nvPr/>
        </p:nvPicPr>
        <p:blipFill>
          <a:blip r:embed="rId57" cstate="email">
            <a:extLst>
              <a:ext uri="{28A0092B-C50C-407E-A947-70E740481C1C}">
                <a14:useLocalDpi xmlns:a14="http://schemas.microsoft.com/office/drawing/2010/main" val="0"/>
              </a:ext>
            </a:extLst>
          </a:blip>
          <a:srcRect/>
          <a:stretch>
            <a:fillRect/>
          </a:stretch>
        </p:blipFill>
        <p:spPr bwMode="auto">
          <a:xfrm>
            <a:off x="22171910" y="1336901"/>
            <a:ext cx="728479" cy="72847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318" name="Connector: Elbow 317">
            <a:extLst>
              <a:ext uri="{FF2B5EF4-FFF2-40B4-BE49-F238E27FC236}">
                <a16:creationId xmlns:a16="http://schemas.microsoft.com/office/drawing/2014/main" id="{3A8D13E2-0349-4106-9B21-4D5311B4F20A}"/>
              </a:ext>
            </a:extLst>
          </p:cNvPr>
          <p:cNvCxnSpPr>
            <a:cxnSpLocks/>
          </p:cNvCxnSpPr>
          <p:nvPr/>
        </p:nvCxnSpPr>
        <p:spPr>
          <a:xfrm rot="16200000" flipV="1">
            <a:off x="22151005" y="-482971"/>
            <a:ext cx="162959" cy="344555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2" name="Connector: Elbow 341">
            <a:extLst>
              <a:ext uri="{FF2B5EF4-FFF2-40B4-BE49-F238E27FC236}">
                <a16:creationId xmlns:a16="http://schemas.microsoft.com/office/drawing/2014/main" id="{4A88ABED-5B6E-4B33-B985-9B5809FA760D}"/>
              </a:ext>
            </a:extLst>
          </p:cNvPr>
          <p:cNvCxnSpPr>
            <a:cxnSpLocks/>
          </p:cNvCxnSpPr>
          <p:nvPr/>
        </p:nvCxnSpPr>
        <p:spPr>
          <a:xfrm rot="16200000" flipV="1">
            <a:off x="25565216" y="-490074"/>
            <a:ext cx="162959" cy="344555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56" name="Picture 355">
            <a:extLst>
              <a:ext uri="{FF2B5EF4-FFF2-40B4-BE49-F238E27FC236}">
                <a16:creationId xmlns:a16="http://schemas.microsoft.com/office/drawing/2014/main" id="{FD516FD2-F346-46B3-AEAE-3BEC1D966723}"/>
              </a:ext>
            </a:extLst>
          </p:cNvPr>
          <p:cNvPicPr preferRelativeResize="0">
            <a:picLocks/>
          </p:cNvPicPr>
          <p:nvPr/>
        </p:nvPicPr>
        <p:blipFill rotWithShape="1">
          <a:blip r:embed="rId6"/>
          <a:srcRect l="10563" t="32169" r="79236" b="45103"/>
          <a:stretch/>
        </p:blipFill>
        <p:spPr>
          <a:xfrm>
            <a:off x="13946747" y="6890754"/>
            <a:ext cx="667512" cy="786384"/>
          </a:xfrm>
          <a:prstGeom prst="ellipse">
            <a:avLst/>
          </a:prstGeom>
          <a:ln>
            <a:solidFill>
              <a:schemeClr val="accent1"/>
            </a:solidFill>
          </a:ln>
        </p:spPr>
      </p:pic>
      <p:pic>
        <p:nvPicPr>
          <p:cNvPr id="361" name="Picture 360">
            <a:extLst>
              <a:ext uri="{FF2B5EF4-FFF2-40B4-BE49-F238E27FC236}">
                <a16:creationId xmlns:a16="http://schemas.microsoft.com/office/drawing/2014/main" id="{62A1CDA6-AA6C-4E77-8F0C-A180456CA7C6}"/>
              </a:ext>
            </a:extLst>
          </p:cNvPr>
          <p:cNvPicPr preferRelativeResize="0">
            <a:picLocks/>
          </p:cNvPicPr>
          <p:nvPr/>
        </p:nvPicPr>
        <p:blipFill rotWithShape="1">
          <a:blip r:embed="rId6"/>
          <a:srcRect l="10563" t="32169" r="79236" b="45103"/>
          <a:stretch/>
        </p:blipFill>
        <p:spPr>
          <a:xfrm>
            <a:off x="13958159" y="7817098"/>
            <a:ext cx="667512" cy="786384"/>
          </a:xfrm>
          <a:prstGeom prst="ellipse">
            <a:avLst/>
          </a:prstGeom>
          <a:ln>
            <a:solidFill>
              <a:schemeClr val="accent1"/>
            </a:solidFill>
          </a:ln>
        </p:spPr>
      </p:pic>
      <p:sp>
        <p:nvSpPr>
          <p:cNvPr id="21" name="AutoShape 2">
            <a:extLst>
              <a:ext uri="{FF2B5EF4-FFF2-40B4-BE49-F238E27FC236}">
                <a16:creationId xmlns:a16="http://schemas.microsoft.com/office/drawing/2014/main" id="{D4831D9C-5A64-4C80-BCDD-894F7E90BA48}"/>
              </a:ext>
            </a:extLst>
          </p:cNvPr>
          <p:cNvSpPr>
            <a:spLocks noChangeAspect="1" noChangeArrowheads="1"/>
          </p:cNvSpPr>
          <p:nvPr/>
        </p:nvSpPr>
        <p:spPr bwMode="auto">
          <a:xfrm>
            <a:off x="15849600" y="74485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63E54F0C-0378-4543-8CEC-CBF5CC8E8870}"/>
              </a:ext>
            </a:extLst>
          </p:cNvPr>
          <p:cNvPicPr>
            <a:picLocks noChangeAspect="1" noChangeArrowheads="1"/>
          </p:cNvPicPr>
          <p:nvPr/>
        </p:nvPicPr>
        <p:blipFill>
          <a:blip r:embed="rId58" cstate="email">
            <a:extLst>
              <a:ext uri="{28A0092B-C50C-407E-A947-70E740481C1C}">
                <a14:useLocalDpi xmlns:a14="http://schemas.microsoft.com/office/drawing/2010/main" val="0"/>
              </a:ext>
            </a:extLst>
          </a:blip>
          <a:srcRect/>
          <a:stretch>
            <a:fillRect/>
          </a:stretch>
        </p:blipFill>
        <p:spPr bwMode="auto">
          <a:xfrm>
            <a:off x="26194156" y="5708786"/>
            <a:ext cx="746472" cy="745705"/>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75" name="TextBox 374">
            <a:extLst>
              <a:ext uri="{FF2B5EF4-FFF2-40B4-BE49-F238E27FC236}">
                <a16:creationId xmlns:a16="http://schemas.microsoft.com/office/drawing/2014/main" id="{63D53CFE-5A70-4937-BDB6-39DAA93B3753}"/>
              </a:ext>
            </a:extLst>
          </p:cNvPr>
          <p:cNvSpPr txBox="1"/>
          <p:nvPr/>
        </p:nvSpPr>
        <p:spPr>
          <a:xfrm>
            <a:off x="11447805" y="12687854"/>
            <a:ext cx="2368296" cy="64658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a:t>
            </a:r>
            <a:r>
              <a:rPr lang="en-US" sz="1200" b="1" dirty="0" err="1">
                <a:solidFill>
                  <a:schemeClr val="bg1"/>
                </a:solidFill>
              </a:rPr>
              <a:t>Raygoza</a:t>
            </a:r>
            <a:endParaRPr lang="en-US" sz="1200" b="1" dirty="0">
              <a:solidFill>
                <a:schemeClr val="bg1"/>
              </a:solidFill>
            </a:endParaRP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a:t>
            </a:r>
          </a:p>
        </p:txBody>
      </p:sp>
      <p:cxnSp>
        <p:nvCxnSpPr>
          <p:cNvPr id="380" name="Straight Arrow Connector 379">
            <a:extLst>
              <a:ext uri="{FF2B5EF4-FFF2-40B4-BE49-F238E27FC236}">
                <a16:creationId xmlns:a16="http://schemas.microsoft.com/office/drawing/2014/main" id="{BA6AE2DA-4FC2-4893-818E-15DCCBDE144C}"/>
              </a:ext>
            </a:extLst>
          </p:cNvPr>
          <p:cNvCxnSpPr>
            <a:cxnSpLocks/>
          </p:cNvCxnSpPr>
          <p:nvPr/>
        </p:nvCxnSpPr>
        <p:spPr>
          <a:xfrm>
            <a:off x="11163808" y="13196953"/>
            <a:ext cx="22185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14F66FE3-0443-483D-9CA0-DA1087B602B9}"/>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a:off x="4396467" y="6898318"/>
            <a:ext cx="666633" cy="791886"/>
          </a:xfrm>
          <a:prstGeom prst="flowChartConnector">
            <a:avLst/>
          </a:prstGeom>
        </p:spPr>
      </p:pic>
      <p:pic>
        <p:nvPicPr>
          <p:cNvPr id="15" name="Picture 14">
            <a:extLst>
              <a:ext uri="{FF2B5EF4-FFF2-40B4-BE49-F238E27FC236}">
                <a16:creationId xmlns:a16="http://schemas.microsoft.com/office/drawing/2014/main" id="{2B27A74C-AD94-43D7-B2DA-2205D289B4BE}"/>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a:off x="13956495" y="5889827"/>
            <a:ext cx="800043" cy="800043"/>
          </a:xfrm>
          <a:prstGeom prst="flowChartConnector">
            <a:avLst/>
          </a:prstGeom>
        </p:spPr>
      </p:pic>
      <p:pic>
        <p:nvPicPr>
          <p:cNvPr id="382" name="Picture 381">
            <a:extLst>
              <a:ext uri="{FF2B5EF4-FFF2-40B4-BE49-F238E27FC236}">
                <a16:creationId xmlns:a16="http://schemas.microsoft.com/office/drawing/2014/main" id="{BCC63973-A816-40FA-A303-A05240874464}"/>
              </a:ext>
            </a:extLst>
          </p:cNvPr>
          <p:cNvPicPr preferRelativeResize="0">
            <a:picLocks/>
          </p:cNvPicPr>
          <p:nvPr/>
        </p:nvPicPr>
        <p:blipFill>
          <a:blip r:embed="rId61"/>
          <a:stretch>
            <a:fillRect/>
          </a:stretch>
        </p:blipFill>
        <p:spPr>
          <a:xfrm>
            <a:off x="11316765" y="12617142"/>
            <a:ext cx="667512" cy="786382"/>
          </a:xfrm>
          <a:prstGeom prst="ellipse">
            <a:avLst/>
          </a:prstGeom>
          <a:ln w="12700" cap="rnd">
            <a:solidFill>
              <a:schemeClr val="bg1"/>
            </a:solidFill>
            <a:prstDash val="solid"/>
          </a:ln>
          <a:effectLst/>
        </p:spPr>
      </p:pic>
      <p:sp>
        <p:nvSpPr>
          <p:cNvPr id="312" name="TextBox 311">
            <a:extLst>
              <a:ext uri="{FF2B5EF4-FFF2-40B4-BE49-F238E27FC236}">
                <a16:creationId xmlns:a16="http://schemas.microsoft.com/office/drawing/2014/main" id="{DA88E39E-FD06-41A0-B73C-E6C7462463E2}"/>
              </a:ext>
            </a:extLst>
          </p:cNvPr>
          <p:cNvSpPr txBox="1"/>
          <p:nvPr/>
        </p:nvSpPr>
        <p:spPr>
          <a:xfrm>
            <a:off x="26625984" y="4833210"/>
            <a:ext cx="2104001" cy="62324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200" b="1">
                <a:solidFill>
                  <a:schemeClr val="bg1"/>
                </a:solidFill>
              </a:defRPr>
            </a:lvl1pPr>
          </a:lstStyle>
          <a:p>
            <a:r>
              <a:rPr lang="en-US" dirty="0"/>
              <a:t>       </a:t>
            </a:r>
            <a:r>
              <a:rPr lang="en-US" dirty="0" err="1"/>
              <a:t>Tadeo</a:t>
            </a:r>
            <a:r>
              <a:rPr lang="en-US" dirty="0"/>
              <a:t> Garcia</a:t>
            </a:r>
          </a:p>
          <a:p>
            <a:r>
              <a:rPr lang="en-US" dirty="0"/>
              <a:t>        PS, MTY, MEX </a:t>
            </a:r>
          </a:p>
          <a:p>
            <a:r>
              <a:rPr lang="en-US" sz="1050" dirty="0"/>
              <a:t>         </a:t>
            </a:r>
            <a:r>
              <a:rPr lang="en-US" sz="900" dirty="0"/>
              <a:t>Purchasing Project</a:t>
            </a:r>
            <a:endParaRPr lang="en-US" dirty="0"/>
          </a:p>
        </p:txBody>
      </p:sp>
      <p:pic>
        <p:nvPicPr>
          <p:cNvPr id="300" name="Picture 299">
            <a:extLst>
              <a:ext uri="{FF2B5EF4-FFF2-40B4-BE49-F238E27FC236}">
                <a16:creationId xmlns:a16="http://schemas.microsoft.com/office/drawing/2014/main" id="{26B782D3-FF72-43D0-91AE-90597DEF0536}"/>
              </a:ext>
            </a:extLst>
          </p:cNvPr>
          <p:cNvPicPr preferRelativeResize="0">
            <a:picLocks/>
          </p:cNvPicPr>
          <p:nvPr/>
        </p:nvPicPr>
        <p:blipFill rotWithShape="1">
          <a:blip r:embed="rId6"/>
          <a:srcRect l="10563" t="32169" r="79236" b="45103"/>
          <a:stretch/>
        </p:blipFill>
        <p:spPr>
          <a:xfrm>
            <a:off x="12089231" y="3183290"/>
            <a:ext cx="667512" cy="786384"/>
          </a:xfrm>
          <a:prstGeom prst="ellipse">
            <a:avLst/>
          </a:prstGeom>
          <a:ln>
            <a:solidFill>
              <a:schemeClr val="accent1"/>
            </a:solidFill>
          </a:ln>
        </p:spPr>
      </p:pic>
      <p:pic>
        <p:nvPicPr>
          <p:cNvPr id="7" name="Picture 6">
            <a:extLst>
              <a:ext uri="{FF2B5EF4-FFF2-40B4-BE49-F238E27FC236}">
                <a16:creationId xmlns:a16="http://schemas.microsoft.com/office/drawing/2014/main" id="{D59B1758-FA42-4C8B-BEF0-838DC0B91179}"/>
              </a:ext>
            </a:extLst>
          </p:cNvPr>
          <p:cNvPicPr>
            <a:picLocks noChangeAspect="1"/>
          </p:cNvPicPr>
          <p:nvPr/>
        </p:nvPicPr>
        <p:blipFill>
          <a:blip r:embed="rId62"/>
          <a:stretch>
            <a:fillRect/>
          </a:stretch>
        </p:blipFill>
        <p:spPr>
          <a:xfrm>
            <a:off x="502317" y="3416108"/>
            <a:ext cx="718091" cy="73393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2" name="Picture 301">
            <a:extLst>
              <a:ext uri="{FF2B5EF4-FFF2-40B4-BE49-F238E27FC236}">
                <a16:creationId xmlns:a16="http://schemas.microsoft.com/office/drawing/2014/main" id="{E7828F20-2DBE-473E-902E-4020F38DC7D9}"/>
              </a:ext>
            </a:extLst>
          </p:cNvPr>
          <p:cNvPicPr preferRelativeResize="0">
            <a:picLocks/>
          </p:cNvPicPr>
          <p:nvPr/>
        </p:nvPicPr>
        <p:blipFill rotWithShape="1">
          <a:blip r:embed="rId6"/>
          <a:srcRect l="10563" t="32169" r="79236" b="45103"/>
          <a:stretch/>
        </p:blipFill>
        <p:spPr>
          <a:xfrm>
            <a:off x="7340034" y="5024177"/>
            <a:ext cx="667512" cy="786384"/>
          </a:xfrm>
          <a:prstGeom prst="ellipse">
            <a:avLst/>
          </a:prstGeom>
          <a:ln>
            <a:solidFill>
              <a:schemeClr val="accent1"/>
            </a:solidFill>
          </a:ln>
        </p:spPr>
      </p:pic>
      <p:sp>
        <p:nvSpPr>
          <p:cNvPr id="378" name="TextBox 377">
            <a:extLst>
              <a:ext uri="{FF2B5EF4-FFF2-40B4-BE49-F238E27FC236}">
                <a16:creationId xmlns:a16="http://schemas.microsoft.com/office/drawing/2014/main" id="{D0041200-1BEB-48F8-B008-AC8BFAE25D7F}"/>
              </a:ext>
            </a:extLst>
          </p:cNvPr>
          <p:cNvSpPr txBox="1"/>
          <p:nvPr/>
        </p:nvSpPr>
        <p:spPr>
          <a:xfrm>
            <a:off x="7500021" y="6956321"/>
            <a:ext cx="2368292" cy="64007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Fernando </a:t>
            </a:r>
            <a:r>
              <a:rPr lang="en-US" sz="1200" b="1" dirty="0" err="1">
                <a:solidFill>
                  <a:schemeClr val="bg1"/>
                </a:solidFill>
              </a:rPr>
              <a:t>Taddei</a:t>
            </a:r>
            <a:endParaRPr lang="en-US" sz="1200" b="1" dirty="0">
              <a:solidFill>
                <a:schemeClr val="bg1"/>
              </a:solidFill>
            </a:endParaRPr>
          </a:p>
          <a:p>
            <a:r>
              <a:rPr lang="en-US" sz="1001" b="1" dirty="0">
                <a:solidFill>
                  <a:schemeClr val="bg1"/>
                </a:solidFill>
              </a:rPr>
              <a:t>              </a:t>
            </a:r>
            <a:r>
              <a:rPr lang="en-US" sz="1000" b="1" dirty="0">
                <a:solidFill>
                  <a:schemeClr val="bg1"/>
                </a:solidFill>
              </a:rPr>
              <a:t>Project Manager, MTY MEX</a:t>
            </a:r>
          </a:p>
          <a:p>
            <a:r>
              <a:rPr lang="en-US" sz="1000" b="1" dirty="0">
                <a:solidFill>
                  <a:schemeClr val="bg1"/>
                </a:solidFill>
              </a:rPr>
              <a:t>              CoS (SBO-REB),</a:t>
            </a:r>
          </a:p>
        </p:txBody>
      </p:sp>
      <p:pic>
        <p:nvPicPr>
          <p:cNvPr id="373" name="Picture 372">
            <a:extLst>
              <a:ext uri="{FF2B5EF4-FFF2-40B4-BE49-F238E27FC236}">
                <a16:creationId xmlns:a16="http://schemas.microsoft.com/office/drawing/2014/main" id="{3000EEA8-F31A-459C-8371-16A959071FF3}"/>
              </a:ext>
            </a:extLst>
          </p:cNvPr>
          <p:cNvPicPr>
            <a:picLocks noChangeAspect="1"/>
          </p:cNvPicPr>
          <p:nvPr/>
        </p:nvPicPr>
        <p:blipFill rotWithShape="1">
          <a:blip r:embed="rId63" cstate="email">
            <a:extLst>
              <a:ext uri="{28A0092B-C50C-407E-A947-70E740481C1C}">
                <a14:useLocalDpi xmlns:a14="http://schemas.microsoft.com/office/drawing/2010/main" val="0"/>
              </a:ext>
            </a:extLst>
          </a:blip>
          <a:srcRect l="19289" t="8051" r="21939" b="50000"/>
          <a:stretch/>
        </p:blipFill>
        <p:spPr>
          <a:xfrm>
            <a:off x="7300114" y="6894691"/>
            <a:ext cx="643842" cy="68932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87" name="Picture 386">
            <a:extLst>
              <a:ext uri="{FF2B5EF4-FFF2-40B4-BE49-F238E27FC236}">
                <a16:creationId xmlns:a16="http://schemas.microsoft.com/office/drawing/2014/main" id="{12749DF5-2729-4C1B-831D-970E965FF1A3}"/>
              </a:ext>
            </a:extLst>
          </p:cNvPr>
          <p:cNvPicPr>
            <a:picLocks noChangeAspect="1"/>
          </p:cNvPicPr>
          <p:nvPr/>
        </p:nvPicPr>
        <p:blipFill rotWithShape="1">
          <a:blip r:embed="rId64" cstate="email">
            <a:extLst>
              <a:ext uri="{28A0092B-C50C-407E-A947-70E740481C1C}">
                <a14:useLocalDpi xmlns:a14="http://schemas.microsoft.com/office/drawing/2010/main" val="0"/>
              </a:ext>
            </a:extLst>
          </a:blip>
          <a:srcRect l="26974" t="7357" r="10420" b="23995"/>
          <a:stretch/>
        </p:blipFill>
        <p:spPr>
          <a:xfrm>
            <a:off x="10764077" y="7765456"/>
            <a:ext cx="659784" cy="7528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89" name="Picture 388">
            <a:extLst>
              <a:ext uri="{FF2B5EF4-FFF2-40B4-BE49-F238E27FC236}">
                <a16:creationId xmlns:a16="http://schemas.microsoft.com/office/drawing/2014/main" id="{C13CF5D3-207B-4781-B2AA-C5873984B412}"/>
              </a:ext>
            </a:extLst>
          </p:cNvPr>
          <p:cNvPicPr preferRelativeResize="0">
            <a:picLocks/>
          </p:cNvPicPr>
          <p:nvPr/>
        </p:nvPicPr>
        <p:blipFill rotWithShape="1">
          <a:blip r:embed="rId6"/>
          <a:srcRect l="10563" t="32169" r="79236" b="45103"/>
          <a:stretch/>
        </p:blipFill>
        <p:spPr>
          <a:xfrm>
            <a:off x="23284608" y="5681708"/>
            <a:ext cx="667512" cy="786384"/>
          </a:xfrm>
          <a:prstGeom prst="ellipse">
            <a:avLst/>
          </a:prstGeom>
          <a:ln>
            <a:solidFill>
              <a:schemeClr val="accent1"/>
            </a:solidFill>
          </a:ln>
        </p:spPr>
      </p:pic>
      <p:pic>
        <p:nvPicPr>
          <p:cNvPr id="390" name="Picture 389" descr="A picture containing person, wall, person, indoor&#10;&#10;Description automatically generated">
            <a:extLst>
              <a:ext uri="{FF2B5EF4-FFF2-40B4-BE49-F238E27FC236}">
                <a16:creationId xmlns:a16="http://schemas.microsoft.com/office/drawing/2014/main" id="{FEF65BB2-2A12-412A-AD49-507E5AFC7E07}"/>
              </a:ext>
            </a:extLst>
          </p:cNvPr>
          <p:cNvPicPr>
            <a:picLocks noChangeAspect="1"/>
          </p:cNvPicPr>
          <p:nvPr/>
        </p:nvPicPr>
        <p:blipFill>
          <a:blip r:embed="rId65" cstate="email">
            <a:extLst>
              <a:ext uri="{28A0092B-C50C-407E-A947-70E740481C1C}">
                <a14:useLocalDpi xmlns:a14="http://schemas.microsoft.com/office/drawing/2010/main" val="0"/>
              </a:ext>
            </a:extLst>
          </a:blip>
          <a:stretch>
            <a:fillRect/>
          </a:stretch>
        </p:blipFill>
        <p:spPr>
          <a:xfrm>
            <a:off x="23301890" y="7406314"/>
            <a:ext cx="717380" cy="76045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92" name="Picture 391">
            <a:extLst>
              <a:ext uri="{FF2B5EF4-FFF2-40B4-BE49-F238E27FC236}">
                <a16:creationId xmlns:a16="http://schemas.microsoft.com/office/drawing/2014/main" id="{1EB2A509-B770-46F8-AEE4-C4CCEFDFFE7E}"/>
              </a:ext>
            </a:extLst>
          </p:cNvPr>
          <p:cNvPicPr>
            <a:picLocks noChangeAspect="1"/>
          </p:cNvPicPr>
          <p:nvPr/>
        </p:nvPicPr>
        <p:blipFill rotWithShape="1">
          <a:blip r:embed="rId66" cstate="email">
            <a:extLst>
              <a:ext uri="{28A0092B-C50C-407E-A947-70E740481C1C}">
                <a14:useLocalDpi xmlns:a14="http://schemas.microsoft.com/office/drawing/2010/main" val="0"/>
              </a:ext>
            </a:extLst>
          </a:blip>
          <a:srcRect l="18967" t="20491" r="7752" b="6392"/>
          <a:stretch/>
        </p:blipFill>
        <p:spPr>
          <a:xfrm>
            <a:off x="26267863" y="4783772"/>
            <a:ext cx="729540" cy="78320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C0CD35F-E92D-46BD-A282-2EEE9E4FC8F8}"/>
              </a:ext>
            </a:extLst>
          </p:cNvPr>
          <p:cNvSpPr/>
          <p:nvPr/>
        </p:nvSpPr>
        <p:spPr>
          <a:xfrm>
            <a:off x="-152400" y="0"/>
            <a:ext cx="32004000" cy="15185938"/>
          </a:xfrm>
          <a:prstGeom prst="rect">
            <a:avLst/>
          </a:prstGeom>
          <a:solidFill>
            <a:srgbClr val="1B1B1B"/>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4"/>
          </p:nvPr>
        </p:nvSpPr>
        <p:spPr>
          <a:xfrm>
            <a:off x="9650533" y="14279571"/>
            <a:ext cx="1839915" cy="92461"/>
          </a:xfrm>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a:xfrm>
            <a:off x="4416379" y="14279571"/>
            <a:ext cx="5284185" cy="92461"/>
          </a:xfrm>
        </p:spPr>
        <p:txBody>
          <a:bodyPr/>
          <a:lstStyle/>
          <a:p>
            <a:r>
              <a:rPr lang="en-US" dirty="0"/>
              <a:t>Confidential Property of Schneider Electric |</a:t>
            </a:r>
          </a:p>
        </p:txBody>
      </p:sp>
      <p:sp>
        <p:nvSpPr>
          <p:cNvPr id="6" name="TextBox 5">
            <a:extLst>
              <a:ext uri="{FF2B5EF4-FFF2-40B4-BE49-F238E27FC236}">
                <a16:creationId xmlns:a16="http://schemas.microsoft.com/office/drawing/2014/main" id="{7A71627F-EA25-4B5F-AA2C-94EF8237760A}"/>
              </a:ext>
            </a:extLst>
          </p:cNvPr>
          <p:cNvSpPr txBox="1"/>
          <p:nvPr/>
        </p:nvSpPr>
        <p:spPr>
          <a:xfrm>
            <a:off x="10524369" y="1229218"/>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grpSp>
        <p:nvGrpSpPr>
          <p:cNvPr id="43" name="Group 42">
            <a:extLst>
              <a:ext uri="{FF2B5EF4-FFF2-40B4-BE49-F238E27FC236}">
                <a16:creationId xmlns:a16="http://schemas.microsoft.com/office/drawing/2014/main" id="{31285BB1-B4AA-48DA-A278-460C5B7266B0}"/>
              </a:ext>
            </a:extLst>
          </p:cNvPr>
          <p:cNvGrpSpPr/>
          <p:nvPr/>
        </p:nvGrpSpPr>
        <p:grpSpPr>
          <a:xfrm>
            <a:off x="5268823" y="3373128"/>
            <a:ext cx="15023647" cy="8797865"/>
            <a:chOff x="4280156" y="2875513"/>
            <a:chExt cx="15023647" cy="8797865"/>
          </a:xfrm>
        </p:grpSpPr>
        <p:sp>
          <p:nvSpPr>
            <p:cNvPr id="2" name="TextBox 1">
              <a:extLst>
                <a:ext uri="{FF2B5EF4-FFF2-40B4-BE49-F238E27FC236}">
                  <a16:creationId xmlns:a16="http://schemas.microsoft.com/office/drawing/2014/main" id="{2823A24A-7448-4DBD-8983-EA71ED990F1C}"/>
                </a:ext>
              </a:extLst>
            </p:cNvPr>
            <p:cNvSpPr txBox="1"/>
            <p:nvPr/>
          </p:nvSpPr>
          <p:spPr>
            <a:xfrm>
              <a:off x="11897163" y="3048157"/>
              <a:ext cx="7406640" cy="1673352"/>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3600" b="1" dirty="0">
                  <a:solidFill>
                    <a:schemeClr val="bg1"/>
                  </a:solidFill>
                </a:rPr>
                <a:t>Horacio Galicia</a:t>
              </a:r>
              <a:endParaRPr lang="en-US" sz="3547" b="1" dirty="0">
                <a:solidFill>
                  <a:schemeClr val="bg1"/>
                </a:solidFill>
              </a:endParaRPr>
            </a:p>
            <a:p>
              <a:r>
                <a:rPr lang="en-US" sz="2800" b="1" dirty="0">
                  <a:solidFill>
                    <a:schemeClr val="bg1"/>
                  </a:solidFill>
                </a:rPr>
                <a:t>            Director Transformation, MTY ,MEX</a:t>
              </a:r>
            </a:p>
            <a:p>
              <a:r>
                <a:rPr lang="en-US" sz="3547" dirty="0">
                  <a:solidFill>
                    <a:schemeClr val="bg1"/>
                  </a:solidFill>
                </a:rPr>
                <a:t>	</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a:endCxn id="2" idx="2"/>
            </p:cNvCxnSpPr>
            <p:nvPr/>
          </p:nvCxnSpPr>
          <p:spPr>
            <a:xfrm flipV="1">
              <a:off x="15600483" y="4721509"/>
              <a:ext cx="0" cy="1075562"/>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4280156" y="5797071"/>
              <a:ext cx="9400225"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4280158" y="5797071"/>
              <a:ext cx="0" cy="498853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4280156" y="7676697"/>
              <a:ext cx="864652"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a:off x="4280156" y="10777819"/>
              <a:ext cx="87829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672069" y="5797071"/>
              <a:ext cx="192841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862478C4-43B1-4C6F-993F-940F4B231A5C}"/>
                </a:ext>
              </a:extLst>
            </p:cNvPr>
            <p:cNvSpPr txBox="1"/>
            <p:nvPr/>
          </p:nvSpPr>
          <p:spPr>
            <a:xfrm>
              <a:off x="6547112" y="6975930"/>
              <a:ext cx="7214616" cy="1593641"/>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b">
              <a:spAutoFit/>
            </a:bodyPr>
            <a:lstStyle/>
            <a:p>
              <a:r>
                <a:rPr lang="en-US" sz="4138" b="1" dirty="0">
                  <a:solidFill>
                    <a:schemeClr val="bg1"/>
                  </a:solidFill>
                </a:rPr>
                <a:t>     </a:t>
              </a:r>
              <a:r>
                <a:rPr lang="en-US" sz="4400" b="1" dirty="0">
                  <a:solidFill>
                    <a:schemeClr val="bg1"/>
                  </a:solidFill>
                </a:rPr>
                <a:t> Filiberto Escamilla</a:t>
              </a:r>
            </a:p>
            <a:p>
              <a:r>
                <a:rPr lang="en-US" sz="2400" b="1" dirty="0">
                  <a:solidFill>
                    <a:schemeClr val="bg1"/>
                  </a:solidFill>
                </a:rPr>
                <a:t>        Power Products, Power Systems BUP</a:t>
              </a:r>
            </a:p>
            <a:p>
              <a:endParaRPr lang="en-US" sz="2956" dirty="0">
                <a:solidFill>
                  <a:schemeClr val="bg1"/>
                </a:solidFill>
              </a:endParaRPr>
            </a:p>
          </p:txBody>
        </p:sp>
        <p:sp>
          <p:nvSpPr>
            <p:cNvPr id="143" name="TextBox 142">
              <a:extLst>
                <a:ext uri="{FF2B5EF4-FFF2-40B4-BE49-F238E27FC236}">
                  <a16:creationId xmlns:a16="http://schemas.microsoft.com/office/drawing/2014/main" id="{29A4CCF0-DD26-4F77-9E5C-546DE3FC06CB}"/>
                </a:ext>
              </a:extLst>
            </p:cNvPr>
            <p:cNvSpPr txBox="1"/>
            <p:nvPr/>
          </p:nvSpPr>
          <p:spPr>
            <a:xfrm>
              <a:off x="6547112" y="9897827"/>
              <a:ext cx="7214616" cy="1775551"/>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4000" b="1" dirty="0">
                  <a:solidFill>
                    <a:schemeClr val="bg1"/>
                  </a:solidFill>
                </a:rPr>
                <a:t>Jan Ude</a:t>
              </a:r>
            </a:p>
            <a:p>
              <a:r>
                <a:rPr lang="en-US" sz="4000" b="1" dirty="0">
                  <a:solidFill>
                    <a:schemeClr val="bg1"/>
                  </a:solidFill>
                </a:rPr>
                <a:t>       </a:t>
              </a:r>
              <a:r>
                <a:rPr lang="en-US" sz="2800" b="1" dirty="0">
                  <a:solidFill>
                    <a:schemeClr val="bg1"/>
                  </a:solidFill>
                </a:rPr>
                <a:t>Home &amp; Distribution BUP, </a:t>
              </a:r>
            </a:p>
            <a:p>
              <a:r>
                <a:rPr lang="en-US" sz="2800" b="1" dirty="0">
                  <a:solidFill>
                    <a:schemeClr val="bg1"/>
                  </a:solidFill>
                </a:rPr>
                <a:t>          MTY MX  </a:t>
              </a:r>
              <a:endParaRPr lang="en-US" sz="2800" dirty="0">
                <a:solidFill>
                  <a:schemeClr val="bg1"/>
                </a:solidFill>
              </a:endParaRPr>
            </a:p>
          </p:txBody>
        </p:sp>
        <p:pic>
          <p:nvPicPr>
            <p:cNvPr id="32" name="Picture 31">
              <a:extLst>
                <a:ext uri="{FF2B5EF4-FFF2-40B4-BE49-F238E27FC236}">
                  <a16:creationId xmlns:a16="http://schemas.microsoft.com/office/drawing/2014/main" id="{22AE2DD0-40C0-4498-AF72-08B7B097EC15}"/>
                </a:ext>
              </a:extLst>
            </p:cNvPr>
            <p:cNvPicPr preferRelativeResize="0">
              <a:picLocks/>
            </p:cNvPicPr>
            <p:nvPr/>
          </p:nvPicPr>
          <p:blipFill>
            <a:blip r:embed="rId3" cstate="email">
              <a:extLst>
                <a:ext uri="{28A0092B-C50C-407E-A947-70E740481C1C}">
                  <a14:useLocalDpi xmlns:a14="http://schemas.microsoft.com/office/drawing/2010/main" val="0"/>
                </a:ext>
              </a:extLst>
            </a:blip>
            <a:stretch>
              <a:fillRect/>
            </a:stretch>
          </p:blipFill>
          <p:spPr>
            <a:xfrm>
              <a:off x="10831887" y="2875513"/>
              <a:ext cx="2130552" cy="2134910"/>
            </a:xfrm>
            <a:prstGeom prst="ellipse">
              <a:avLst/>
            </a:prstGeom>
          </p:spPr>
        </p:pic>
      </p:grpSp>
      <p:sp>
        <p:nvSpPr>
          <p:cNvPr id="18" name="AutoShape 2">
            <a:extLst>
              <a:ext uri="{FF2B5EF4-FFF2-40B4-BE49-F238E27FC236}">
                <a16:creationId xmlns:a16="http://schemas.microsoft.com/office/drawing/2014/main" id="{4DD4F8FC-4E97-4EA7-877B-85A306E62893}"/>
              </a:ext>
            </a:extLst>
          </p:cNvPr>
          <p:cNvSpPr>
            <a:spLocks noChangeAspect="1" noChangeArrowheads="1"/>
          </p:cNvSpPr>
          <p:nvPr/>
        </p:nvSpPr>
        <p:spPr bwMode="auto">
          <a:xfrm>
            <a:off x="15849600" y="74485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4">
            <a:extLst>
              <a:ext uri="{FF2B5EF4-FFF2-40B4-BE49-F238E27FC236}">
                <a16:creationId xmlns:a16="http://schemas.microsoft.com/office/drawing/2014/main" id="{A65995C7-01F3-4326-B38C-32FD0891F737}"/>
              </a:ext>
            </a:extLst>
          </p:cNvPr>
          <p:cNvSpPr>
            <a:spLocks noChangeAspect="1" noChangeArrowheads="1"/>
          </p:cNvSpPr>
          <p:nvPr/>
        </p:nvSpPr>
        <p:spPr bwMode="auto">
          <a:xfrm>
            <a:off x="16002000" y="7600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C8FE949C-0143-40D1-B6FB-095C20A8945D}"/>
              </a:ext>
            </a:extLst>
          </p:cNvPr>
          <p:cNvSpPr txBox="1"/>
          <p:nvPr/>
        </p:nvSpPr>
        <p:spPr>
          <a:xfrm>
            <a:off x="22355237" y="7536478"/>
            <a:ext cx="7214616" cy="1467774"/>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4000" b="1" dirty="0">
                <a:solidFill>
                  <a:schemeClr val="bg1"/>
                </a:solidFill>
              </a:rPr>
              <a:t>Madeleine Gutierrez</a:t>
            </a:r>
          </a:p>
          <a:p>
            <a:r>
              <a:rPr lang="en-US" sz="2400" b="1" dirty="0">
                <a:solidFill>
                  <a:schemeClr val="bg1"/>
                </a:solidFill>
              </a:rPr>
              <a:t>           Industry, Digital Energy &amp; Secure Power</a:t>
            </a:r>
          </a:p>
          <a:p>
            <a:r>
              <a:rPr lang="en-US" sz="2400" b="1" dirty="0">
                <a:solidFill>
                  <a:schemeClr val="bg1"/>
                </a:solidFill>
              </a:rPr>
              <a:t>           MTY MX</a:t>
            </a:r>
            <a:endParaRPr lang="en-US" sz="2000" dirty="0">
              <a:solidFill>
                <a:schemeClr val="bg1"/>
              </a:solidFill>
            </a:endParaRPr>
          </a:p>
        </p:txBody>
      </p:sp>
      <p:pic>
        <p:nvPicPr>
          <p:cNvPr id="1026" name="Picture 2">
            <a:extLst>
              <a:ext uri="{FF2B5EF4-FFF2-40B4-BE49-F238E27FC236}">
                <a16:creationId xmlns:a16="http://schemas.microsoft.com/office/drawing/2014/main" id="{2159DAA2-3AE4-4604-A87F-7B1FA616CF27}"/>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0912678" y="7282525"/>
            <a:ext cx="2167113" cy="21671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ED2C0DC4-5416-456A-80FF-12FA50A43B58}"/>
              </a:ext>
            </a:extLst>
          </p:cNvPr>
          <p:cNvPicPr preferRelativeResize="0">
            <a:picLocks/>
          </p:cNvPicPr>
          <p:nvPr/>
        </p:nvPicPr>
        <p:blipFill>
          <a:blip r:embed="rId5"/>
          <a:stretch>
            <a:fillRect/>
          </a:stretch>
        </p:blipFill>
        <p:spPr>
          <a:xfrm>
            <a:off x="6171976" y="7151127"/>
            <a:ext cx="2121408" cy="213969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3EDF2BB7-2FF4-485B-B8DA-B9818CA6F23F}"/>
              </a:ext>
            </a:extLst>
          </p:cNvPr>
          <p:cNvPicPr>
            <a:picLocks noChangeAspect="1"/>
          </p:cNvPicPr>
          <p:nvPr/>
        </p:nvPicPr>
        <p:blipFill>
          <a:blip r:embed="rId6"/>
          <a:stretch>
            <a:fillRect/>
          </a:stretch>
        </p:blipFill>
        <p:spPr>
          <a:xfrm>
            <a:off x="6128776" y="9936253"/>
            <a:ext cx="2437259" cy="25890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29" name="Straight Connector 28">
            <a:extLst>
              <a:ext uri="{FF2B5EF4-FFF2-40B4-BE49-F238E27FC236}">
                <a16:creationId xmlns:a16="http://schemas.microsoft.com/office/drawing/2014/main" id="{3993B65A-40EF-4660-B9D5-88ADBEA85C33}"/>
              </a:ext>
            </a:extLst>
          </p:cNvPr>
          <p:cNvCxnSpPr>
            <a:cxnSpLocks/>
          </p:cNvCxnSpPr>
          <p:nvPr/>
        </p:nvCxnSpPr>
        <p:spPr>
          <a:xfrm>
            <a:off x="16522637" y="6294686"/>
            <a:ext cx="3277625"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FAA6A29-E31C-4271-B22F-8113BE00BF04}"/>
              </a:ext>
            </a:extLst>
          </p:cNvPr>
          <p:cNvCxnSpPr>
            <a:cxnSpLocks/>
          </p:cNvCxnSpPr>
          <p:nvPr/>
        </p:nvCxnSpPr>
        <p:spPr>
          <a:xfrm flipH="1">
            <a:off x="19785964" y="6294685"/>
            <a:ext cx="14298" cy="197568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A8B03977-FD60-4CD4-930E-64A7E8E036AA}"/>
              </a:ext>
            </a:extLst>
          </p:cNvPr>
          <p:cNvCxnSpPr>
            <a:cxnSpLocks/>
          </p:cNvCxnSpPr>
          <p:nvPr/>
        </p:nvCxnSpPr>
        <p:spPr>
          <a:xfrm>
            <a:off x="19793912" y="8271374"/>
            <a:ext cx="111081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D010AB-D47B-4E4E-A2BE-C5323B98E9DE}"/>
              </a:ext>
            </a:extLst>
          </p:cNvPr>
          <p:cNvSpPr/>
          <p:nvPr/>
        </p:nvSpPr>
        <p:spPr>
          <a:xfrm>
            <a:off x="0" y="0"/>
            <a:ext cx="32004000" cy="15185938"/>
          </a:xfrm>
          <a:prstGeom prst="rect">
            <a:avLst/>
          </a:prstGeom>
          <a:solidFill>
            <a:srgbClr val="1B1B1B"/>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
          </p:nvPr>
        </p:nvSpPr>
        <p:spPr>
          <a:xfrm>
            <a:off x="6117622" y="14275707"/>
            <a:ext cx="1839915" cy="92461"/>
          </a:xfrm>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a:xfrm>
            <a:off x="3609067" y="14410981"/>
            <a:ext cx="5284185" cy="92461"/>
          </a:xfrm>
        </p:spPr>
        <p:txBody>
          <a:bodyPr/>
          <a:lstStyle/>
          <a:p>
            <a:r>
              <a:rPr lang="en-US" dirty="0"/>
              <a:t>Confidential Property of Schneider Electric |</a:t>
            </a:r>
          </a:p>
        </p:txBody>
      </p:sp>
      <p:sp>
        <p:nvSpPr>
          <p:cNvPr id="79" name="Rectangle 78">
            <a:extLst>
              <a:ext uri="{FF2B5EF4-FFF2-40B4-BE49-F238E27FC236}">
                <a16:creationId xmlns:a16="http://schemas.microsoft.com/office/drawing/2014/main" id="{3FC8A6B0-1CFD-4B11-8ED4-0991521235FF}"/>
              </a:ext>
            </a:extLst>
          </p:cNvPr>
          <p:cNvSpPr/>
          <p:nvPr/>
        </p:nvSpPr>
        <p:spPr>
          <a:xfrm>
            <a:off x="5447941" y="1042956"/>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grpSp>
        <p:nvGrpSpPr>
          <p:cNvPr id="23" name="Group 22">
            <a:extLst>
              <a:ext uri="{FF2B5EF4-FFF2-40B4-BE49-F238E27FC236}">
                <a16:creationId xmlns:a16="http://schemas.microsoft.com/office/drawing/2014/main" id="{3102ADA2-8B2E-4DF7-B1DE-45DDF362BD21}"/>
              </a:ext>
            </a:extLst>
          </p:cNvPr>
          <p:cNvGrpSpPr/>
          <p:nvPr/>
        </p:nvGrpSpPr>
        <p:grpSpPr>
          <a:xfrm>
            <a:off x="3588425" y="2973342"/>
            <a:ext cx="25184744" cy="9990120"/>
            <a:chOff x="3438567" y="2729687"/>
            <a:chExt cx="25184744" cy="9990120"/>
          </a:xfrm>
        </p:grpSpPr>
        <p:sp>
          <p:nvSpPr>
            <p:cNvPr id="40" name="TextBox 39">
              <a:extLst>
                <a:ext uri="{FF2B5EF4-FFF2-40B4-BE49-F238E27FC236}">
                  <a16:creationId xmlns:a16="http://schemas.microsoft.com/office/drawing/2014/main" id="{A651E4BA-DE2D-46CD-AE9E-DFD159A4B165}"/>
                </a:ext>
              </a:extLst>
            </p:cNvPr>
            <p:cNvSpPr txBox="1"/>
            <p:nvPr/>
          </p:nvSpPr>
          <p:spPr>
            <a:xfrm>
              <a:off x="4922122" y="10763428"/>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b="1" dirty="0">
                  <a:solidFill>
                    <a:schemeClr val="bg1"/>
                  </a:solidFill>
                </a:rPr>
                <a:t>	 Nohemi Pereira </a:t>
              </a:r>
              <a:endParaRPr lang="en-US" sz="3550" b="1" dirty="0">
                <a:solidFill>
                  <a:schemeClr val="bg1"/>
                </a:solidFill>
              </a:endParaRPr>
            </a:p>
            <a:p>
              <a:r>
                <a:rPr lang="en-US" sz="3550" b="1" dirty="0">
                  <a:solidFill>
                    <a:schemeClr val="bg1"/>
                  </a:solidFill>
                </a:rPr>
                <a:t>	 </a:t>
              </a:r>
              <a:r>
                <a:rPr lang="en-US" sz="2800" b="1" dirty="0">
                  <a:solidFill>
                    <a:schemeClr val="bg1"/>
                  </a:solidFill>
                </a:rPr>
                <a:t>Project Manager, MTY MEX</a:t>
              </a:r>
            </a:p>
            <a:p>
              <a:r>
                <a:rPr lang="en-US" sz="2800" b="1" dirty="0">
                  <a:solidFill>
                    <a:schemeClr val="bg1"/>
                  </a:solidFill>
                </a:rPr>
                <a:t>                CoS (SBO-REB), QVE</a:t>
              </a:r>
            </a:p>
          </p:txBody>
        </p:sp>
        <p:sp>
          <p:nvSpPr>
            <p:cNvPr id="2" name="TextBox 1">
              <a:extLst>
                <a:ext uri="{FF2B5EF4-FFF2-40B4-BE49-F238E27FC236}">
                  <a16:creationId xmlns:a16="http://schemas.microsoft.com/office/drawing/2014/main" id="{2823A24A-7448-4DBD-8983-EA71ED990F1C}"/>
                </a:ext>
              </a:extLst>
            </p:cNvPr>
            <p:cNvSpPr txBox="1"/>
            <p:nvPr/>
          </p:nvSpPr>
          <p:spPr>
            <a:xfrm>
              <a:off x="13461552" y="3003517"/>
              <a:ext cx="6707678" cy="163884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endParaRPr lang="en-US" sz="600" b="1" dirty="0">
                <a:solidFill>
                  <a:schemeClr val="bg1"/>
                </a:solidFill>
              </a:endParaRPr>
            </a:p>
            <a:p>
              <a:r>
                <a:rPr lang="en-US" sz="600" b="1" dirty="0">
                  <a:solidFill>
                    <a:schemeClr val="bg1"/>
                  </a:solidFill>
                </a:rPr>
                <a:t>                                                                         </a:t>
              </a:r>
              <a:r>
                <a:rPr lang="en-US" sz="2956" b="1" dirty="0">
                  <a:solidFill>
                    <a:schemeClr val="bg1"/>
                  </a:solidFill>
                </a:rPr>
                <a:t>Sr. Manager, MTY MEX          	L</a:t>
              </a:r>
              <a:r>
                <a:rPr lang="en-US" sz="2956" dirty="0">
                  <a:solidFill>
                    <a:schemeClr val="bg1"/>
                  </a:solidFill>
                </a:rPr>
                <a:t>eader PM</a:t>
              </a:r>
            </a:p>
          </p:txBody>
        </p:sp>
        <p:cxnSp>
          <p:nvCxnSpPr>
            <p:cNvPr id="17" name="Straight Arrow Connector 16">
              <a:extLst>
                <a:ext uri="{FF2B5EF4-FFF2-40B4-BE49-F238E27FC236}">
                  <a16:creationId xmlns:a16="http://schemas.microsoft.com/office/drawing/2014/main" id="{7BED4402-EE25-42BE-A5BB-D5A187BA66CB}"/>
                </a:ext>
              </a:extLst>
            </p:cNvPr>
            <p:cNvCxnSpPr>
              <a:cxnSpLocks/>
              <a:endCxn id="1026" idx="4"/>
            </p:cNvCxnSpPr>
            <p:nvPr/>
          </p:nvCxnSpPr>
          <p:spPr>
            <a:xfrm flipV="1">
              <a:off x="13869869" y="4869383"/>
              <a:ext cx="0" cy="571623"/>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438567" y="5452948"/>
              <a:ext cx="1111005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444416" y="5441006"/>
              <a:ext cx="9261" cy="624401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53" idx="2"/>
            </p:cNvCxnSpPr>
            <p:nvPr/>
          </p:nvCxnSpPr>
          <p:spPr>
            <a:xfrm>
              <a:off x="3459209" y="6731750"/>
              <a:ext cx="78485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2094145" y="5459672"/>
              <a:ext cx="24816" cy="628525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12106010" y="6731991"/>
              <a:ext cx="65585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flipV="1">
              <a:off x="14453362" y="5428306"/>
              <a:ext cx="6142045" cy="2612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56956" y="5452948"/>
              <a:ext cx="38452" cy="629950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63856" y="9198087"/>
              <a:ext cx="65836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71717B3-ABB7-452C-AAFD-35EA5F77CE16}"/>
                </a:ext>
              </a:extLst>
            </p:cNvPr>
            <p:cNvCxnSpPr>
              <a:cxnSpLocks/>
            </p:cNvCxnSpPr>
            <p:nvPr/>
          </p:nvCxnSpPr>
          <p:spPr>
            <a:xfrm>
              <a:off x="12118961" y="11752452"/>
              <a:ext cx="65836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FEC25375-C160-4296-A7FF-EAE5B8C7A94F}"/>
                </a:ext>
              </a:extLst>
            </p:cNvPr>
            <p:cNvCxnSpPr>
              <a:cxnSpLocks/>
            </p:cNvCxnSpPr>
            <p:nvPr/>
          </p:nvCxnSpPr>
          <p:spPr>
            <a:xfrm>
              <a:off x="12094145" y="9182937"/>
              <a:ext cx="65836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43" name="Picture 42">
              <a:extLst>
                <a:ext uri="{FF2B5EF4-FFF2-40B4-BE49-F238E27FC236}">
                  <a16:creationId xmlns:a16="http://schemas.microsoft.com/office/drawing/2014/main" id="{1465651C-F66F-4DE3-B944-4EC3D761E790}"/>
                </a:ext>
              </a:extLst>
            </p:cNvPr>
            <p:cNvPicPr preferRelativeResize="0">
              <a:picLocks/>
            </p:cNvPicPr>
            <p:nvPr/>
          </p:nvPicPr>
          <p:blipFill>
            <a:blip r:embed="rId3" cstate="email">
              <a:extLst>
                <a:ext uri="{28A0092B-C50C-407E-A947-70E740481C1C}">
                  <a14:useLocalDpi xmlns:a14="http://schemas.microsoft.com/office/drawing/2010/main" val="0"/>
                </a:ext>
              </a:extLst>
            </a:blip>
            <a:stretch>
              <a:fillRect/>
            </a:stretch>
          </p:blipFill>
          <p:spPr>
            <a:xfrm>
              <a:off x="4247118" y="10490666"/>
              <a:ext cx="2130552" cy="2139696"/>
            </a:xfrm>
            <a:prstGeom prst="flowChartConnector">
              <a:avLst/>
            </a:prstGeom>
          </p:spPr>
        </p:pic>
        <p:sp>
          <p:nvSpPr>
            <p:cNvPr id="44" name="TextBox 43">
              <a:extLst>
                <a:ext uri="{FF2B5EF4-FFF2-40B4-BE49-F238E27FC236}">
                  <a16:creationId xmlns:a16="http://schemas.microsoft.com/office/drawing/2014/main" id="{CE764B7D-634A-4475-8AFD-84A28FA253AE}"/>
                </a:ext>
              </a:extLst>
            </p:cNvPr>
            <p:cNvSpPr txBox="1"/>
            <p:nvPr/>
          </p:nvSpPr>
          <p:spPr>
            <a:xfrm>
              <a:off x="21865895" y="10838459"/>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4138" b="1" dirty="0">
                  <a:solidFill>
                    <a:schemeClr val="bg1"/>
                  </a:solidFill>
                </a:rPr>
                <a:t>Open Position</a:t>
              </a:r>
            </a:p>
            <a:p>
              <a:r>
                <a:rPr lang="en-US" sz="2800" dirty="0">
                  <a:solidFill>
                    <a:schemeClr val="bg1"/>
                  </a:solidFill>
                </a:rPr>
                <a:t>                 </a:t>
              </a:r>
              <a:r>
                <a:rPr lang="en-US" sz="2400" b="1" dirty="0">
                  <a:solidFill>
                    <a:schemeClr val="bg1"/>
                  </a:solidFill>
                </a:rPr>
                <a:t>Procurement- Direct Purchasing</a:t>
              </a:r>
              <a:endParaRPr lang="en-US" sz="2800" b="1" dirty="0">
                <a:solidFill>
                  <a:schemeClr val="bg1"/>
                </a:solidFill>
              </a:endParaRPr>
            </a:p>
            <a:p>
              <a:r>
                <a:rPr lang="en-US" sz="2800" dirty="0">
                  <a:solidFill>
                    <a:schemeClr val="bg1"/>
                  </a:solidFill>
                </a:rPr>
                <a:t>                 </a:t>
              </a:r>
              <a:r>
                <a:rPr lang="en-US" sz="2800" b="1" dirty="0">
                  <a:solidFill>
                    <a:schemeClr val="bg1"/>
                  </a:solidFill>
                </a:rPr>
                <a:t>Intern, MTY,MEX</a:t>
              </a:r>
              <a:endParaRPr lang="en-US" sz="2000" b="1" dirty="0">
                <a:solidFill>
                  <a:schemeClr val="bg1"/>
                </a:solidFill>
              </a:endParaRPr>
            </a:p>
          </p:txBody>
        </p:sp>
        <p:pic>
          <p:nvPicPr>
            <p:cNvPr id="48" name="Picture 47">
              <a:extLst>
                <a:ext uri="{FF2B5EF4-FFF2-40B4-BE49-F238E27FC236}">
                  <a16:creationId xmlns:a16="http://schemas.microsoft.com/office/drawing/2014/main" id="{FE771D8B-1359-4593-9873-EFCFF6F8B313}"/>
                </a:ext>
              </a:extLst>
            </p:cNvPr>
            <p:cNvPicPr preferRelativeResize="0">
              <a:picLocks/>
            </p:cNvPicPr>
            <p:nvPr/>
          </p:nvPicPr>
          <p:blipFill rotWithShape="1">
            <a:blip r:embed="rId4"/>
            <a:srcRect l="10389" t="31541" r="78973" b="44510"/>
            <a:stretch/>
          </p:blipFill>
          <p:spPr>
            <a:xfrm>
              <a:off x="21270894" y="10580111"/>
              <a:ext cx="2130552" cy="2139696"/>
            </a:xfrm>
            <a:prstGeom prst="flowChartConnector">
              <a:avLst/>
            </a:prstGeom>
            <a:ln>
              <a:solidFill>
                <a:schemeClr val="accent1"/>
              </a:solidFill>
            </a:ln>
          </p:spPr>
        </p:pic>
        <p:pic>
          <p:nvPicPr>
            <p:cNvPr id="1026" name="Picture 2" descr="https://ids.se.com/image/user_male_portrait?img_id=1553357&amp;img_id_token=zdVtdniOAt8GdpEpOOZ%2BDxe96ig%3D&amp;t=1586958629016">
              <a:extLst>
                <a:ext uri="{FF2B5EF4-FFF2-40B4-BE49-F238E27FC236}">
                  <a16:creationId xmlns:a16="http://schemas.microsoft.com/office/drawing/2014/main" id="{5A5C96F2-E1C8-4E3D-8021-FCBC110FBD9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803364" y="2729687"/>
              <a:ext cx="2133009" cy="2139696"/>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5B6DDA9-340C-45F1-8FEB-E563ED8E8306}"/>
                </a:ext>
              </a:extLst>
            </p:cNvPr>
            <p:cNvSpPr txBox="1"/>
            <p:nvPr/>
          </p:nvSpPr>
          <p:spPr>
            <a:xfrm>
              <a:off x="4928741" y="5856918"/>
              <a:ext cx="6757416" cy="1729834"/>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800" b="1" dirty="0">
                  <a:solidFill>
                    <a:schemeClr val="bg1"/>
                  </a:solidFill>
                </a:rPr>
                <a:t>Project Manager, TLX MEX</a:t>
              </a:r>
            </a:p>
            <a:p>
              <a:r>
                <a:rPr lang="en-US" sz="2800" b="1" dirty="0">
                  <a:solidFill>
                    <a:schemeClr val="bg1"/>
                  </a:solidFill>
                </a:rPr>
                <a:t>               CoS (SBO-REB), QVE</a:t>
              </a:r>
            </a:p>
          </p:txBody>
        </p:sp>
        <p:pic>
          <p:nvPicPr>
            <p:cNvPr id="53" name="Picture 2" descr="https://spiceportal.schneider-electric.com/image/user_male_portrait?img_id=1552731&amp;img_id_token=zVTbmB4x5%2B4fnNTz3XR3LWD5h2g%3D&amp;t=1527601868564">
              <a:extLst>
                <a:ext uri="{FF2B5EF4-FFF2-40B4-BE49-F238E27FC236}">
                  <a16:creationId xmlns:a16="http://schemas.microsoft.com/office/drawing/2014/main" id="{517A59F5-2587-4E63-8CB6-A9EDA607BD40}"/>
                </a:ext>
              </a:extLst>
            </p:cNvPr>
            <p:cNvPicPr preferRelativeResize="0">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244067" y="5661902"/>
              <a:ext cx="2130552" cy="213969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4BF5A2D6-87F3-4D32-9109-08CA6207313F}"/>
                </a:ext>
              </a:extLst>
            </p:cNvPr>
            <p:cNvSpPr txBox="1"/>
            <p:nvPr/>
          </p:nvSpPr>
          <p:spPr>
            <a:xfrm>
              <a:off x="4924461" y="8320202"/>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a:t>
              </a:r>
              <a:r>
                <a:rPr lang="en-US" sz="2800" b="1" dirty="0">
                  <a:solidFill>
                    <a:schemeClr val="bg1"/>
                  </a:solidFill>
                </a:rPr>
                <a:t>Project Manager, MTY MEX</a:t>
              </a:r>
            </a:p>
            <a:p>
              <a:r>
                <a:rPr lang="en-US" sz="2800" b="1" dirty="0">
                  <a:solidFill>
                    <a:schemeClr val="bg1"/>
                  </a:solidFill>
                </a:rPr>
                <a:t>                CoS (SBO-REB), QVE</a:t>
              </a:r>
            </a:p>
          </p:txBody>
        </p:sp>
        <p:pic>
          <p:nvPicPr>
            <p:cNvPr id="55" name="Picture 6" descr="https://spiceportal.schneider-electric.com/image/user_male_portrait?img_id=18065812&amp;img_id_token=L1TzhRImyqZnN%2FedVb0OuWzIiCI%3D&amp;t=1527602063597">
              <a:extLst>
                <a:ext uri="{FF2B5EF4-FFF2-40B4-BE49-F238E27FC236}">
                  <a16:creationId xmlns:a16="http://schemas.microsoft.com/office/drawing/2014/main" id="{10C7A9A6-CE17-4E40-BF37-4B11C72980C0}"/>
                </a:ext>
              </a:extLst>
            </p:cNvPr>
            <p:cNvPicPr preferRelativeResize="0">
              <a:picLocks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232807" y="8149916"/>
              <a:ext cx="2130552" cy="2139696"/>
            </a:xfrm>
            <a:prstGeom prst="ellipse">
              <a:avLst/>
            </a:prstGeom>
            <a:ln w="12700" cap="rnd">
              <a:solidFill>
                <a:schemeClr val="bg1">
                  <a:lumMod val="85000"/>
                </a:schemeClr>
              </a:solidFill>
              <a:prstDash val="solid"/>
            </a:ln>
            <a:effectLst/>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D5EE994F-B401-4BEE-B616-4094E677CB4D}"/>
                </a:ext>
              </a:extLst>
            </p:cNvPr>
            <p:cNvSpPr txBox="1"/>
            <p:nvPr/>
          </p:nvSpPr>
          <p:spPr>
            <a:xfrm>
              <a:off x="13404914" y="8356239"/>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b="1" dirty="0">
                  <a:solidFill>
                    <a:schemeClr val="bg1"/>
                  </a:solidFill>
                </a:rPr>
                <a:t>	 </a:t>
              </a:r>
              <a:r>
                <a:rPr lang="es-MX" sz="3550" b="1" dirty="0">
                  <a:solidFill>
                    <a:schemeClr val="bg1"/>
                  </a:solidFill>
                </a:rPr>
                <a:t>Jaime Rodriguez</a:t>
              </a:r>
              <a:endParaRPr lang="en-US" sz="3550" b="1" dirty="0">
                <a:solidFill>
                  <a:schemeClr val="bg1"/>
                </a:solidFill>
              </a:endParaRPr>
            </a:p>
            <a:p>
              <a:r>
                <a:rPr lang="en-US" sz="3550" b="1" dirty="0">
                  <a:solidFill>
                    <a:schemeClr val="bg1"/>
                  </a:solidFill>
                </a:rPr>
                <a:t>	 </a:t>
              </a:r>
              <a:r>
                <a:rPr lang="en-US" sz="2800" b="1" dirty="0">
                  <a:solidFill>
                    <a:schemeClr val="bg1"/>
                  </a:solidFill>
                </a:rPr>
                <a:t>Project Manager, MTY MEX</a:t>
              </a:r>
            </a:p>
            <a:p>
              <a:r>
                <a:rPr lang="en-US" sz="2800" b="1" dirty="0">
                  <a:solidFill>
                    <a:schemeClr val="bg1"/>
                  </a:solidFill>
                </a:rPr>
                <a:t>                CoS (SBO-REB), QVE</a:t>
              </a:r>
            </a:p>
          </p:txBody>
        </p:sp>
        <p:pic>
          <p:nvPicPr>
            <p:cNvPr id="2052" name="Picture 4" descr="https://ids.se.com/image/user_male_portrait?img_id=26507671&amp;img_id_token=mie9IZDYNwEUAL%2F%2B73FZdZad3To%3D&amp;t=1587044244059">
              <a:extLst>
                <a:ext uri="{FF2B5EF4-FFF2-40B4-BE49-F238E27FC236}">
                  <a16:creationId xmlns:a16="http://schemas.microsoft.com/office/drawing/2014/main" id="{8E0E6B29-A312-4E4B-B364-316F17D4FCFC}"/>
                </a:ext>
              </a:extLst>
            </p:cNvPr>
            <p:cNvPicPr preferRelativeResize="0">
              <a:picLocks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2810042" y="8145026"/>
              <a:ext cx="2130552" cy="2139696"/>
            </a:xfrm>
            <a:prstGeom prst="flowChartConnector">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a:extLst>
                <a:ext uri="{FF2B5EF4-FFF2-40B4-BE49-F238E27FC236}">
                  <a16:creationId xmlns:a16="http://schemas.microsoft.com/office/drawing/2014/main" id="{1F6C553E-6B20-45B7-9717-5D670AF55E64}"/>
                </a:ext>
              </a:extLst>
            </p:cNvPr>
            <p:cNvCxnSpPr>
              <a:cxnSpLocks/>
            </p:cNvCxnSpPr>
            <p:nvPr/>
          </p:nvCxnSpPr>
          <p:spPr>
            <a:xfrm>
              <a:off x="3444416" y="9236187"/>
              <a:ext cx="78485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E811BEEF-2B0D-4D8B-8771-39E47D27DFA6}"/>
                </a:ext>
              </a:extLst>
            </p:cNvPr>
            <p:cNvCxnSpPr>
              <a:cxnSpLocks/>
            </p:cNvCxnSpPr>
            <p:nvPr/>
          </p:nvCxnSpPr>
          <p:spPr>
            <a:xfrm>
              <a:off x="3447949" y="11688869"/>
              <a:ext cx="78485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A0FB22C3-1313-44F0-9C9A-7802A8484FFD}"/>
                </a:ext>
              </a:extLst>
            </p:cNvPr>
            <p:cNvSpPr txBox="1"/>
            <p:nvPr/>
          </p:nvSpPr>
          <p:spPr>
            <a:xfrm>
              <a:off x="13390374" y="10740196"/>
              <a:ext cx="6757416" cy="172983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Open Position</a:t>
              </a:r>
            </a:p>
            <a:p>
              <a:r>
                <a:rPr lang="en-US" sz="3547" dirty="0">
                  <a:solidFill>
                    <a:schemeClr val="bg1"/>
                  </a:solidFill>
                </a:rPr>
                <a:t>	</a:t>
              </a:r>
              <a:r>
                <a:rPr lang="en-US" sz="2800" b="1" dirty="0">
                  <a:solidFill>
                    <a:schemeClr val="bg1"/>
                  </a:solidFill>
                </a:rPr>
                <a:t>Project Manager, MTY MEX</a:t>
              </a:r>
            </a:p>
            <a:p>
              <a:r>
                <a:rPr lang="en-US" sz="2800" b="1" dirty="0">
                  <a:solidFill>
                    <a:schemeClr val="bg1"/>
                  </a:solidFill>
                </a:rPr>
                <a:t>               CoS (SBO-REB), QVE</a:t>
              </a:r>
            </a:p>
          </p:txBody>
        </p:sp>
        <p:cxnSp>
          <p:nvCxnSpPr>
            <p:cNvPr id="67" name="Straight Arrow Connector 66">
              <a:extLst>
                <a:ext uri="{FF2B5EF4-FFF2-40B4-BE49-F238E27FC236}">
                  <a16:creationId xmlns:a16="http://schemas.microsoft.com/office/drawing/2014/main" id="{42AD4B94-BD4E-4999-94E0-A5CC3E2AB802}"/>
                </a:ext>
              </a:extLst>
            </p:cNvPr>
            <p:cNvCxnSpPr>
              <a:cxnSpLocks/>
            </p:cNvCxnSpPr>
            <p:nvPr/>
          </p:nvCxnSpPr>
          <p:spPr>
            <a:xfrm>
              <a:off x="20595407" y="6770660"/>
              <a:ext cx="65585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B3927980-DD02-454A-8E94-F73FB97EA286}"/>
                </a:ext>
              </a:extLst>
            </p:cNvPr>
            <p:cNvSpPr txBox="1"/>
            <p:nvPr/>
          </p:nvSpPr>
          <p:spPr>
            <a:xfrm>
              <a:off x="21865895" y="5879303"/>
              <a:ext cx="6757416" cy="172983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800" b="1" dirty="0">
                  <a:solidFill>
                    <a:schemeClr val="bg1"/>
                  </a:solidFill>
                </a:rPr>
                <a:t>Project Manager, MTY MEX</a:t>
              </a:r>
            </a:p>
            <a:p>
              <a:r>
                <a:rPr lang="en-US" sz="2800" b="1" dirty="0">
                  <a:solidFill>
                    <a:schemeClr val="bg1"/>
                  </a:solidFill>
                </a:rPr>
                <a:t>                CoS (SBO-REB), QVE</a:t>
              </a:r>
            </a:p>
          </p:txBody>
        </p:sp>
        <p:pic>
          <p:nvPicPr>
            <p:cNvPr id="69" name="Picture 68">
              <a:extLst>
                <a:ext uri="{FF2B5EF4-FFF2-40B4-BE49-F238E27FC236}">
                  <a16:creationId xmlns:a16="http://schemas.microsoft.com/office/drawing/2014/main" id="{DBFAEB78-5054-4CBB-854C-B665BC3EE298}"/>
                </a:ext>
              </a:extLst>
            </p:cNvPr>
            <p:cNvPicPr preferRelativeResize="0">
              <a:picLocks/>
            </p:cNvPicPr>
            <p:nvPr/>
          </p:nvPicPr>
          <p:blipFill>
            <a:blip r:embed="rId9"/>
            <a:stretch>
              <a:fillRect/>
            </a:stretch>
          </p:blipFill>
          <p:spPr>
            <a:xfrm>
              <a:off x="21273003" y="5693421"/>
              <a:ext cx="2130552" cy="213969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cxnSp>
          <p:nvCxnSpPr>
            <p:cNvPr id="73" name="Straight Arrow Connector 72">
              <a:extLst>
                <a:ext uri="{FF2B5EF4-FFF2-40B4-BE49-F238E27FC236}">
                  <a16:creationId xmlns:a16="http://schemas.microsoft.com/office/drawing/2014/main" id="{D331DFEF-CD95-4050-9BC9-33D723F2784A}"/>
                </a:ext>
              </a:extLst>
            </p:cNvPr>
            <p:cNvCxnSpPr>
              <a:cxnSpLocks/>
            </p:cNvCxnSpPr>
            <p:nvPr/>
          </p:nvCxnSpPr>
          <p:spPr>
            <a:xfrm>
              <a:off x="20563856" y="11744931"/>
              <a:ext cx="65836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41" name="TextBox 40">
            <a:extLst>
              <a:ext uri="{FF2B5EF4-FFF2-40B4-BE49-F238E27FC236}">
                <a16:creationId xmlns:a16="http://schemas.microsoft.com/office/drawing/2014/main" id="{2EDB720A-1D68-48A0-9DFA-EFC0838E01DF}"/>
              </a:ext>
            </a:extLst>
          </p:cNvPr>
          <p:cNvSpPr txBox="1"/>
          <p:nvPr/>
        </p:nvSpPr>
        <p:spPr>
          <a:xfrm>
            <a:off x="22015753" y="8618679"/>
            <a:ext cx="6757416" cy="161582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3550" b="1" dirty="0">
                <a:solidFill>
                  <a:schemeClr val="bg1"/>
                </a:solidFill>
              </a:rPr>
              <a:t>	 Fernando </a:t>
            </a:r>
            <a:r>
              <a:rPr lang="en-US" sz="3550" b="1" dirty="0" err="1">
                <a:solidFill>
                  <a:schemeClr val="bg1"/>
                </a:solidFill>
              </a:rPr>
              <a:t>Taddei</a:t>
            </a:r>
            <a:endParaRPr lang="en-US" sz="3550" b="1" dirty="0">
              <a:solidFill>
                <a:schemeClr val="bg1"/>
              </a:solidFill>
            </a:endParaRPr>
          </a:p>
          <a:p>
            <a:r>
              <a:rPr lang="en-US" sz="2800" dirty="0">
                <a:solidFill>
                  <a:schemeClr val="bg1"/>
                </a:solidFill>
              </a:rPr>
              <a:t>                 </a:t>
            </a:r>
            <a:r>
              <a:rPr lang="en-US" sz="2800" b="1" dirty="0">
                <a:solidFill>
                  <a:schemeClr val="bg1"/>
                </a:solidFill>
              </a:rPr>
              <a:t>Project Manager, MTY MEX</a:t>
            </a:r>
          </a:p>
          <a:p>
            <a:endParaRPr lang="en-US" sz="3550" b="1" dirty="0">
              <a:solidFill>
                <a:schemeClr val="bg1"/>
              </a:solidFill>
            </a:endParaRPr>
          </a:p>
        </p:txBody>
      </p:sp>
      <p:sp>
        <p:nvSpPr>
          <p:cNvPr id="47" name="TextBox 46">
            <a:extLst>
              <a:ext uri="{FF2B5EF4-FFF2-40B4-BE49-F238E27FC236}">
                <a16:creationId xmlns:a16="http://schemas.microsoft.com/office/drawing/2014/main" id="{0BED8940-D931-4E52-B25F-D650BDC44866}"/>
              </a:ext>
            </a:extLst>
          </p:cNvPr>
          <p:cNvSpPr txBox="1"/>
          <p:nvPr/>
        </p:nvSpPr>
        <p:spPr>
          <a:xfrm>
            <a:off x="13691403" y="6223979"/>
            <a:ext cx="6757416" cy="1508105"/>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3600" b="1" dirty="0">
                <a:solidFill>
                  <a:schemeClr val="bg1"/>
                </a:solidFill>
              </a:rPr>
              <a:t>           Armando Palomino</a:t>
            </a:r>
          </a:p>
          <a:p>
            <a:r>
              <a:rPr lang="en-US" sz="2800" b="1" dirty="0">
                <a:solidFill>
                  <a:schemeClr val="bg1"/>
                </a:solidFill>
              </a:rPr>
              <a:t>              Project Manager, MTY MEX</a:t>
            </a:r>
          </a:p>
          <a:p>
            <a:r>
              <a:rPr lang="en-US" sz="2800" b="1" dirty="0">
                <a:solidFill>
                  <a:schemeClr val="bg1"/>
                </a:solidFill>
              </a:rPr>
              <a:t>               </a:t>
            </a:r>
            <a:r>
              <a:rPr lang="en-US" sz="2800" b="1" dirty="0" err="1">
                <a:solidFill>
                  <a:schemeClr val="bg1"/>
                </a:solidFill>
              </a:rPr>
              <a:t>CoS</a:t>
            </a:r>
            <a:r>
              <a:rPr lang="en-US" sz="2800" b="1" dirty="0">
                <a:solidFill>
                  <a:schemeClr val="bg1"/>
                </a:solidFill>
              </a:rPr>
              <a:t> (SBO-REB), QVE</a:t>
            </a:r>
            <a:r>
              <a:rPr lang="en-US" sz="2800" dirty="0">
                <a:solidFill>
                  <a:schemeClr val="bg1"/>
                </a:solidFill>
              </a:rPr>
              <a:t>                 </a:t>
            </a:r>
            <a:endParaRPr lang="en-US" sz="2000" b="1" dirty="0">
              <a:solidFill>
                <a:schemeClr val="bg1"/>
              </a:solidFill>
            </a:endParaRPr>
          </a:p>
        </p:txBody>
      </p:sp>
      <p:pic>
        <p:nvPicPr>
          <p:cNvPr id="46" name="Picture 45">
            <a:extLst>
              <a:ext uri="{FF2B5EF4-FFF2-40B4-BE49-F238E27FC236}">
                <a16:creationId xmlns:a16="http://schemas.microsoft.com/office/drawing/2014/main" id="{0C573A1F-A21E-4191-A6C3-C9F52403E044}"/>
              </a:ext>
            </a:extLst>
          </p:cNvPr>
          <p:cNvPicPr preferRelativeResize="0">
            <a:picLocks/>
          </p:cNvPicPr>
          <p:nvPr/>
        </p:nvPicPr>
        <p:blipFill rotWithShape="1">
          <a:blip r:embed="rId4"/>
          <a:srcRect l="10389" t="31541" r="78973" b="44510"/>
          <a:stretch/>
        </p:blipFill>
        <p:spPr>
          <a:xfrm>
            <a:off x="12748145" y="5804457"/>
            <a:ext cx="2130552" cy="2139696"/>
          </a:xfrm>
          <a:prstGeom prst="flowChartConnector">
            <a:avLst/>
          </a:prstGeom>
          <a:ln>
            <a:solidFill>
              <a:schemeClr val="accent1"/>
            </a:solidFill>
          </a:ln>
        </p:spPr>
      </p:pic>
      <p:pic>
        <p:nvPicPr>
          <p:cNvPr id="6" name="Picture 5">
            <a:extLst>
              <a:ext uri="{FF2B5EF4-FFF2-40B4-BE49-F238E27FC236}">
                <a16:creationId xmlns:a16="http://schemas.microsoft.com/office/drawing/2014/main" id="{350AE687-09F0-48E4-9379-CF4EC0534406}"/>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2779273" y="5759126"/>
            <a:ext cx="2036314" cy="2210946"/>
          </a:xfrm>
          <a:prstGeom prst="flowChartConnector">
            <a:avLst/>
          </a:prstGeom>
        </p:spPr>
      </p:pic>
      <p:pic>
        <p:nvPicPr>
          <p:cNvPr id="49" name="Picture 48">
            <a:extLst>
              <a:ext uri="{FF2B5EF4-FFF2-40B4-BE49-F238E27FC236}">
                <a16:creationId xmlns:a16="http://schemas.microsoft.com/office/drawing/2014/main" id="{18B46201-3BB7-4DDD-B4BB-F4C2197804FD}"/>
              </a:ext>
            </a:extLst>
          </p:cNvPr>
          <p:cNvPicPr preferRelativeResize="0">
            <a:picLocks/>
          </p:cNvPicPr>
          <p:nvPr/>
        </p:nvPicPr>
        <p:blipFill rotWithShape="1">
          <a:blip r:embed="rId4"/>
          <a:srcRect l="10389" t="31541" r="78973" b="44510"/>
          <a:stretch/>
        </p:blipFill>
        <p:spPr>
          <a:xfrm>
            <a:off x="12934087" y="10714782"/>
            <a:ext cx="2130552" cy="2139696"/>
          </a:xfrm>
          <a:prstGeom prst="flowChartConnector">
            <a:avLst/>
          </a:prstGeom>
          <a:ln>
            <a:solidFill>
              <a:schemeClr val="accent1"/>
            </a:solidFill>
          </a:ln>
        </p:spPr>
      </p:pic>
      <p:pic>
        <p:nvPicPr>
          <p:cNvPr id="7" name="Picture 6">
            <a:extLst>
              <a:ext uri="{FF2B5EF4-FFF2-40B4-BE49-F238E27FC236}">
                <a16:creationId xmlns:a16="http://schemas.microsoft.com/office/drawing/2014/main" id="{C1160B46-5BFA-49DE-85DF-40FCC193DCCB}"/>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19289" t="8051" r="21939" b="50000"/>
          <a:stretch/>
        </p:blipFill>
        <p:spPr>
          <a:xfrm>
            <a:off x="21582675" y="8187092"/>
            <a:ext cx="2155229" cy="230747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2B6D03A-0A29-4345-8420-8D57215629CE}"/>
              </a:ext>
            </a:extLst>
          </p:cNvPr>
          <p:cNvSpPr/>
          <p:nvPr/>
        </p:nvSpPr>
        <p:spPr>
          <a:xfrm>
            <a:off x="0" y="0"/>
            <a:ext cx="32004000" cy="15185938"/>
          </a:xfrm>
          <a:prstGeom prst="rect">
            <a:avLst/>
          </a:prstGeom>
          <a:solidFill>
            <a:srgbClr val="1B1B1B"/>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B62CFE-0B32-4857-BAE0-A132B28314D5}"/>
              </a:ext>
            </a:extLst>
          </p:cNvPr>
          <p:cNvSpPr/>
          <p:nvPr/>
        </p:nvSpPr>
        <p:spPr>
          <a:xfrm>
            <a:off x="4591191" y="612482"/>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sp>
        <p:nvSpPr>
          <p:cNvPr id="105" name="Footer Placeholder 3">
            <a:extLst>
              <a:ext uri="{FF2B5EF4-FFF2-40B4-BE49-F238E27FC236}">
                <a16:creationId xmlns:a16="http://schemas.microsoft.com/office/drawing/2014/main" id="{33F0C831-DE64-4B55-B567-7B7E29E5BDB8}"/>
              </a:ext>
            </a:extLst>
          </p:cNvPr>
          <p:cNvSpPr>
            <a:spLocks noGrp="1"/>
          </p:cNvSpPr>
          <p:nvPr>
            <p:ph type="ftr" sz="quarter" idx="3"/>
          </p:nvPr>
        </p:nvSpPr>
        <p:spPr>
          <a:xfrm>
            <a:off x="3303649" y="14499401"/>
            <a:ext cx="5284185" cy="92461"/>
          </a:xfrm>
        </p:spPr>
        <p:txBody>
          <a:bodyPr/>
          <a:lstStyle/>
          <a:p>
            <a:r>
              <a:rPr lang="en-US" dirty="0"/>
              <a:t>Confidential Property of Schneider Electric |</a:t>
            </a:r>
          </a:p>
        </p:txBody>
      </p:sp>
      <p:cxnSp>
        <p:nvCxnSpPr>
          <p:cNvPr id="108" name="Straight Connector 107">
            <a:extLst>
              <a:ext uri="{FF2B5EF4-FFF2-40B4-BE49-F238E27FC236}">
                <a16:creationId xmlns:a16="http://schemas.microsoft.com/office/drawing/2014/main" id="{C7FFEA40-4F9F-46FD-8A7B-4E994488E29A}"/>
              </a:ext>
            </a:extLst>
          </p:cNvPr>
          <p:cNvCxnSpPr>
            <a:cxnSpLocks/>
          </p:cNvCxnSpPr>
          <p:nvPr/>
        </p:nvCxnSpPr>
        <p:spPr>
          <a:xfrm>
            <a:off x="3324210" y="4630898"/>
            <a:ext cx="1057796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2707CAA7-31E0-47FB-B58B-ED0AAA502456}"/>
              </a:ext>
            </a:extLst>
          </p:cNvPr>
          <p:cNvCxnSpPr>
            <a:cxnSpLocks/>
          </p:cNvCxnSpPr>
          <p:nvPr/>
        </p:nvCxnSpPr>
        <p:spPr>
          <a:xfrm flipV="1">
            <a:off x="13908729" y="4625275"/>
            <a:ext cx="6472268" cy="562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C4DE98D4-B225-49EE-AF8F-F9DD400FC37D}"/>
              </a:ext>
            </a:extLst>
          </p:cNvPr>
          <p:cNvCxnSpPr>
            <a:cxnSpLocks/>
          </p:cNvCxnSpPr>
          <p:nvPr/>
        </p:nvCxnSpPr>
        <p:spPr>
          <a:xfrm>
            <a:off x="11833458" y="12933073"/>
            <a:ext cx="657795"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4ABA9925-6BD3-4156-8376-B84E2DBB8323}"/>
              </a:ext>
            </a:extLst>
          </p:cNvPr>
          <p:cNvCxnSpPr>
            <a:cxnSpLocks/>
          </p:cNvCxnSpPr>
          <p:nvPr/>
        </p:nvCxnSpPr>
        <p:spPr>
          <a:xfrm>
            <a:off x="20394675" y="5936262"/>
            <a:ext cx="453265"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CE8AAFE4-0922-4F2D-A61C-402555A448D6}"/>
              </a:ext>
            </a:extLst>
          </p:cNvPr>
          <p:cNvCxnSpPr>
            <a:cxnSpLocks/>
          </p:cNvCxnSpPr>
          <p:nvPr/>
        </p:nvCxnSpPr>
        <p:spPr>
          <a:xfrm>
            <a:off x="20380999" y="4625275"/>
            <a:ext cx="37427" cy="5997312"/>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88A88447-DFC2-4110-BBFD-22EE67D9744E}"/>
              </a:ext>
            </a:extLst>
          </p:cNvPr>
          <p:cNvCxnSpPr>
            <a:cxnSpLocks/>
          </p:cNvCxnSpPr>
          <p:nvPr/>
        </p:nvCxnSpPr>
        <p:spPr>
          <a:xfrm>
            <a:off x="20413014" y="8244943"/>
            <a:ext cx="600082" cy="0"/>
          </a:xfrm>
          <a:prstGeom prst="straightConnector1">
            <a:avLst/>
          </a:prstGeom>
          <a:ln w="12700" cap="rnd">
            <a:solidFill>
              <a:schemeClr val="bg1">
                <a:lumMod val="8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2178EDD6-BFD9-4575-AC4B-09CB182DCBE5}"/>
              </a:ext>
            </a:extLst>
          </p:cNvPr>
          <p:cNvGrpSpPr/>
          <p:nvPr/>
        </p:nvGrpSpPr>
        <p:grpSpPr>
          <a:xfrm>
            <a:off x="13188219" y="5219254"/>
            <a:ext cx="15055084" cy="9041798"/>
            <a:chOff x="13188219" y="5066854"/>
            <a:chExt cx="15055084" cy="9041798"/>
          </a:xfrm>
        </p:grpSpPr>
        <p:sp>
          <p:nvSpPr>
            <p:cNvPr id="132" name="TextBox 131">
              <a:extLst>
                <a:ext uri="{FF2B5EF4-FFF2-40B4-BE49-F238E27FC236}">
                  <a16:creationId xmlns:a16="http://schemas.microsoft.com/office/drawing/2014/main" id="{64630BB4-7E7E-40C3-A0A9-D7C12DEFFDFB}"/>
                </a:ext>
              </a:extLst>
            </p:cNvPr>
            <p:cNvSpPr txBox="1"/>
            <p:nvPr/>
          </p:nvSpPr>
          <p:spPr>
            <a:xfrm>
              <a:off x="21485887" y="7380437"/>
              <a:ext cx="6757416" cy="1500411"/>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3550" b="1" dirty="0">
                  <a:solidFill>
                    <a:schemeClr val="bg1"/>
                  </a:solidFill>
                </a:rPr>
                <a:t>             Open Position</a:t>
              </a:r>
            </a:p>
            <a:p>
              <a:r>
                <a:rPr lang="en-US" sz="2800" b="1" dirty="0">
                  <a:solidFill>
                    <a:schemeClr val="bg1"/>
                  </a:solidFill>
                </a:rPr>
                <a:t>                 </a:t>
              </a:r>
              <a:r>
                <a:rPr lang="en-US" sz="2400" b="1" dirty="0">
                  <a:solidFill>
                    <a:schemeClr val="bg1"/>
                  </a:solidFill>
                </a:rPr>
                <a:t>Purchasing Projects-Intern</a:t>
              </a:r>
            </a:p>
            <a:p>
              <a:r>
                <a:rPr lang="en-US" sz="2800" b="1" dirty="0">
                  <a:solidFill>
                    <a:schemeClr val="bg1"/>
                  </a:solidFill>
                </a:rPr>
                <a:t>                 MTY MEX  </a:t>
              </a:r>
              <a:endParaRPr lang="en-US" sz="2800" dirty="0">
                <a:solidFill>
                  <a:schemeClr val="bg1"/>
                </a:solidFill>
              </a:endParaRPr>
            </a:p>
          </p:txBody>
        </p:sp>
        <p:sp>
          <p:nvSpPr>
            <p:cNvPr id="133" name="TextBox 132">
              <a:extLst>
                <a:ext uri="{FF2B5EF4-FFF2-40B4-BE49-F238E27FC236}">
                  <a16:creationId xmlns:a16="http://schemas.microsoft.com/office/drawing/2014/main" id="{636635C2-8446-44FF-93E8-0780FBFAD285}"/>
                </a:ext>
              </a:extLst>
            </p:cNvPr>
            <p:cNvSpPr txBox="1"/>
            <p:nvPr/>
          </p:nvSpPr>
          <p:spPr>
            <a:xfrm>
              <a:off x="21485887" y="5066854"/>
              <a:ext cx="6757416" cy="1500411"/>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3550" b="1" dirty="0">
                  <a:solidFill>
                    <a:schemeClr val="bg1"/>
                  </a:solidFill>
                </a:rPr>
                <a:t>            Open Position</a:t>
              </a:r>
              <a:endParaRPr lang="es-MX" sz="3550" b="1" dirty="0">
                <a:solidFill>
                  <a:schemeClr val="bg1"/>
                </a:solidFill>
              </a:endParaRPr>
            </a:p>
            <a:p>
              <a:r>
                <a:rPr lang="en-US" sz="2800" b="1" dirty="0">
                  <a:solidFill>
                    <a:schemeClr val="bg1"/>
                  </a:solidFill>
                </a:rPr>
                <a:t>                Purchasing Projects – Intern</a:t>
              </a:r>
            </a:p>
            <a:p>
              <a:r>
                <a:rPr lang="en-US" sz="2800" b="1" dirty="0">
                  <a:solidFill>
                    <a:schemeClr val="bg1"/>
                  </a:solidFill>
                </a:rPr>
                <a:t>                MTY MEX </a:t>
              </a:r>
              <a:endParaRPr lang="en-US" sz="2800" dirty="0">
                <a:solidFill>
                  <a:schemeClr val="bg1"/>
                </a:solidFill>
              </a:endParaRPr>
            </a:p>
          </p:txBody>
        </p:sp>
        <p:sp>
          <p:nvSpPr>
            <p:cNvPr id="59" name="TextBox 58">
              <a:extLst>
                <a:ext uri="{FF2B5EF4-FFF2-40B4-BE49-F238E27FC236}">
                  <a16:creationId xmlns:a16="http://schemas.microsoft.com/office/drawing/2014/main" id="{6E47CC5D-ADFC-425E-B0FD-35476831E301}"/>
                </a:ext>
              </a:extLst>
            </p:cNvPr>
            <p:cNvSpPr txBox="1"/>
            <p:nvPr/>
          </p:nvSpPr>
          <p:spPr>
            <a:xfrm>
              <a:off x="13188219" y="11947932"/>
              <a:ext cx="6757416" cy="216072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Mauro Reyes</a:t>
              </a:r>
            </a:p>
            <a:p>
              <a:r>
                <a:rPr lang="en-US" sz="3547" b="1" dirty="0">
                  <a:solidFill>
                    <a:schemeClr val="bg1"/>
                  </a:solidFill>
                </a:rPr>
                <a:t>            </a:t>
              </a:r>
              <a:r>
                <a:rPr lang="en-US" sz="2956" b="1" dirty="0">
                  <a:solidFill>
                    <a:schemeClr val="bg1"/>
                  </a:solidFill>
                </a:rPr>
                <a:t>Project Manager, MTY MEX</a:t>
              </a:r>
            </a:p>
            <a:p>
              <a:r>
                <a:rPr lang="en-US" sz="2956" b="1" dirty="0">
                  <a:solidFill>
                    <a:schemeClr val="bg1"/>
                  </a:solidFill>
                </a:rPr>
                <a:t>              CoS (SBO-REB), QVE</a:t>
              </a:r>
            </a:p>
            <a:p>
              <a:endParaRPr lang="en-US" sz="2800" dirty="0">
                <a:solidFill>
                  <a:schemeClr val="bg1"/>
                </a:solidFill>
              </a:endParaRPr>
            </a:p>
          </p:txBody>
        </p:sp>
      </p:grpSp>
      <p:grpSp>
        <p:nvGrpSpPr>
          <p:cNvPr id="9" name="Group 8">
            <a:extLst>
              <a:ext uri="{FF2B5EF4-FFF2-40B4-BE49-F238E27FC236}">
                <a16:creationId xmlns:a16="http://schemas.microsoft.com/office/drawing/2014/main" id="{5A2B63FA-3966-41F0-A072-0CDB35EEE0B1}"/>
              </a:ext>
            </a:extLst>
          </p:cNvPr>
          <p:cNvGrpSpPr/>
          <p:nvPr/>
        </p:nvGrpSpPr>
        <p:grpSpPr>
          <a:xfrm>
            <a:off x="3302287" y="2361040"/>
            <a:ext cx="16643348" cy="11367475"/>
            <a:chOff x="3302287" y="2208640"/>
            <a:chExt cx="16643348" cy="11367475"/>
          </a:xfrm>
        </p:grpSpPr>
        <p:cxnSp>
          <p:nvCxnSpPr>
            <p:cNvPr id="106" name="Straight Arrow Connector 105">
              <a:extLst>
                <a:ext uri="{FF2B5EF4-FFF2-40B4-BE49-F238E27FC236}">
                  <a16:creationId xmlns:a16="http://schemas.microsoft.com/office/drawing/2014/main" id="{D6AF8185-7AA8-4353-A621-8EA49FB03293}"/>
                </a:ext>
              </a:extLst>
            </p:cNvPr>
            <p:cNvCxnSpPr>
              <a:cxnSpLocks/>
            </p:cNvCxnSpPr>
            <p:nvPr/>
          </p:nvCxnSpPr>
          <p:spPr>
            <a:xfrm flipV="1">
              <a:off x="13585623" y="4072424"/>
              <a:ext cx="0" cy="400451"/>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7" name="TextBox 106">
              <a:extLst>
                <a:ext uri="{FF2B5EF4-FFF2-40B4-BE49-F238E27FC236}">
                  <a16:creationId xmlns:a16="http://schemas.microsoft.com/office/drawing/2014/main" id="{FF2B6C29-FC88-4E43-A227-0BDC50D32934}"/>
                </a:ext>
              </a:extLst>
            </p:cNvPr>
            <p:cNvSpPr txBox="1"/>
            <p:nvPr/>
          </p:nvSpPr>
          <p:spPr>
            <a:xfrm>
              <a:off x="13179007" y="2208640"/>
              <a:ext cx="6757416" cy="1499962"/>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3547" b="1" dirty="0">
                  <a:solidFill>
                    <a:schemeClr val="bg1"/>
                  </a:solidFill>
                </a:rPr>
                <a:t>	Open Position</a:t>
              </a:r>
            </a:p>
            <a:p>
              <a:r>
                <a:rPr lang="en-US" sz="2800" b="1" dirty="0">
                  <a:solidFill>
                    <a:schemeClr val="bg1"/>
                  </a:solidFill>
                </a:rPr>
                <a:t>      	Sr. Manager, MTY MEX </a:t>
              </a:r>
              <a:r>
                <a:rPr lang="en-US" sz="2800" dirty="0">
                  <a:solidFill>
                    <a:schemeClr val="bg1"/>
                  </a:solidFill>
                </a:rPr>
                <a:t>	 	Leader PM</a:t>
              </a:r>
            </a:p>
          </p:txBody>
        </p:sp>
        <p:cxnSp>
          <p:nvCxnSpPr>
            <p:cNvPr id="114" name="Straight Connector 113">
              <a:extLst>
                <a:ext uri="{FF2B5EF4-FFF2-40B4-BE49-F238E27FC236}">
                  <a16:creationId xmlns:a16="http://schemas.microsoft.com/office/drawing/2014/main" id="{36A5A30C-6B8B-4C04-A9A6-2E833A036E3E}"/>
                </a:ext>
              </a:extLst>
            </p:cNvPr>
            <p:cNvCxnSpPr>
              <a:cxnSpLocks/>
            </p:cNvCxnSpPr>
            <p:nvPr/>
          </p:nvCxnSpPr>
          <p:spPr>
            <a:xfrm>
              <a:off x="11813898" y="4478501"/>
              <a:ext cx="5542" cy="8302172"/>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6AE91BD3-D639-48F0-9CF5-DCD966A37F73}"/>
                </a:ext>
              </a:extLst>
            </p:cNvPr>
            <p:cNvCxnSpPr>
              <a:cxnSpLocks/>
            </p:cNvCxnSpPr>
            <p:nvPr/>
          </p:nvCxnSpPr>
          <p:spPr>
            <a:xfrm flipV="1">
              <a:off x="11809613" y="8129187"/>
              <a:ext cx="710734" cy="2632"/>
            </a:xfrm>
            <a:prstGeom prst="straightConnector1">
              <a:avLst/>
            </a:prstGeom>
            <a:ln w="12700" cap="rnd">
              <a:solidFill>
                <a:schemeClr val="bg1">
                  <a:lumMod val="8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603DB7E1-D6EB-4671-8084-2E396C42F5F2}"/>
                </a:ext>
              </a:extLst>
            </p:cNvPr>
            <p:cNvCxnSpPr>
              <a:cxnSpLocks/>
              <a:endCxn id="1026" idx="2"/>
            </p:cNvCxnSpPr>
            <p:nvPr/>
          </p:nvCxnSpPr>
          <p:spPr>
            <a:xfrm>
              <a:off x="11809613" y="5787840"/>
              <a:ext cx="710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BF497DA1-21C2-47D8-BAA4-BEAB8D35FFC8}"/>
                </a:ext>
              </a:extLst>
            </p:cNvPr>
            <p:cNvCxnSpPr>
              <a:cxnSpLocks/>
            </p:cNvCxnSpPr>
            <p:nvPr/>
          </p:nvCxnSpPr>
          <p:spPr>
            <a:xfrm>
              <a:off x="3302287" y="12780673"/>
              <a:ext cx="533985" cy="0"/>
            </a:xfrm>
            <a:prstGeom prst="straightConnector1">
              <a:avLst/>
            </a:prstGeom>
            <a:ln w="12700" cap="rnd">
              <a:solidFill>
                <a:schemeClr val="bg1">
                  <a:lumMod val="8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4B3B3992-12ED-4F1C-9003-EA5674F021CD}"/>
                </a:ext>
              </a:extLst>
            </p:cNvPr>
            <p:cNvCxnSpPr>
              <a:cxnSpLocks/>
              <a:endCxn id="56" idx="2"/>
            </p:cNvCxnSpPr>
            <p:nvPr/>
          </p:nvCxnSpPr>
          <p:spPr>
            <a:xfrm>
              <a:off x="11809613" y="10480400"/>
              <a:ext cx="720716"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4E35ECC0-1AC8-488A-96D8-D6C12D151261}"/>
                </a:ext>
              </a:extLst>
            </p:cNvPr>
            <p:cNvSpPr txBox="1"/>
            <p:nvPr/>
          </p:nvSpPr>
          <p:spPr>
            <a:xfrm>
              <a:off x="13188219" y="4990144"/>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4138" b="1" dirty="0">
                  <a:solidFill>
                    <a:schemeClr val="bg1"/>
                  </a:solidFill>
                </a:rPr>
                <a:t>Priscilla Rodriguez</a:t>
              </a:r>
              <a:endParaRPr lang="en-US" sz="3547" b="1" dirty="0">
                <a:solidFill>
                  <a:schemeClr val="bg1"/>
                </a:solidFill>
              </a:endParaRPr>
            </a:p>
            <a:p>
              <a:r>
                <a:rPr lang="en-US" sz="3547" b="1" dirty="0">
                  <a:solidFill>
                    <a:schemeClr val="bg1"/>
                  </a:solidFill>
                </a:rPr>
                <a:t>	</a:t>
              </a:r>
              <a:r>
                <a:rPr lang="en-US" sz="2800" b="1" dirty="0">
                  <a:solidFill>
                    <a:schemeClr val="bg1"/>
                  </a:solidFill>
                </a:rPr>
                <a:t>Project Manager, MTY MEX</a:t>
              </a:r>
            </a:p>
            <a:p>
              <a:r>
                <a:rPr lang="en-US" sz="2800" b="1" dirty="0">
                  <a:solidFill>
                    <a:schemeClr val="bg1"/>
                  </a:solidFill>
                </a:rPr>
                <a:t>               CoS (SBO-REB), QVE</a:t>
              </a:r>
            </a:p>
          </p:txBody>
        </p:sp>
        <p:pic>
          <p:nvPicPr>
            <p:cNvPr id="1026" name="Picture 2" descr="https://ids.se.com/image/user_male_portrait?img_id=61115667&amp;img_id_token=L21HrFsVeJBOjNvt%2F6n8m1sxnJU%3D&amp;t=1587061662656">
              <a:extLst>
                <a:ext uri="{FF2B5EF4-FFF2-40B4-BE49-F238E27FC236}">
                  <a16:creationId xmlns:a16="http://schemas.microsoft.com/office/drawing/2014/main" id="{20F277A4-C4E5-4AE6-8FDF-F2367FFB3006}"/>
                </a:ext>
              </a:extLst>
            </p:cNvPr>
            <p:cNvPicPr preferRelativeResize="0">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520347" y="4717992"/>
              <a:ext cx="2130552" cy="2139696"/>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43054268-905E-4554-AC46-0D5C7729337F}"/>
                </a:ext>
              </a:extLst>
            </p:cNvPr>
            <p:cNvSpPr txBox="1"/>
            <p:nvPr/>
          </p:nvSpPr>
          <p:spPr>
            <a:xfrm>
              <a:off x="13188219" y="7287479"/>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Garza</a:t>
              </a:r>
            </a:p>
            <a:p>
              <a:r>
                <a:rPr lang="en-US" sz="3547" b="1" dirty="0">
                  <a:solidFill>
                    <a:schemeClr val="bg1"/>
                  </a:solidFill>
                </a:rPr>
                <a:t>	</a:t>
              </a:r>
              <a:r>
                <a:rPr lang="en-US" sz="2956" b="1" dirty="0">
                  <a:solidFill>
                    <a:schemeClr val="bg1"/>
                  </a:solidFill>
                </a:rPr>
                <a:t> </a:t>
              </a:r>
              <a:r>
                <a:rPr lang="en-US" sz="2800" b="1" dirty="0">
                  <a:solidFill>
                    <a:schemeClr val="bg1"/>
                  </a:solidFill>
                </a:rPr>
                <a:t>Project Manager, MTY MEX</a:t>
              </a:r>
            </a:p>
            <a:p>
              <a:r>
                <a:rPr lang="en-US" sz="2800" b="1" dirty="0">
                  <a:solidFill>
                    <a:schemeClr val="bg1"/>
                  </a:solidFill>
                </a:rPr>
                <a:t>QVE</a:t>
              </a:r>
            </a:p>
          </p:txBody>
        </p:sp>
        <p:sp>
          <p:nvSpPr>
            <p:cNvPr id="55" name="TextBox 54">
              <a:extLst>
                <a:ext uri="{FF2B5EF4-FFF2-40B4-BE49-F238E27FC236}">
                  <a16:creationId xmlns:a16="http://schemas.microsoft.com/office/drawing/2014/main" id="{B5E0D309-6FFD-44DF-AE46-1C84C434C668}"/>
                </a:ext>
              </a:extLst>
            </p:cNvPr>
            <p:cNvSpPr txBox="1"/>
            <p:nvPr/>
          </p:nvSpPr>
          <p:spPr>
            <a:xfrm>
              <a:off x="13179007" y="9606079"/>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defTabSz="0"/>
              <a:r>
                <a:rPr lang="en-US" sz="4138" b="1" dirty="0">
                  <a:solidFill>
                    <a:schemeClr val="bg1"/>
                  </a:solidFill>
                </a:rPr>
                <a:t>           Selene Galvan</a:t>
              </a:r>
              <a:endParaRPr lang="en-US" sz="700" b="1" dirty="0">
                <a:solidFill>
                  <a:schemeClr val="bg1"/>
                </a:solidFill>
              </a:endParaRPr>
            </a:p>
            <a:p>
              <a:pPr defTabSz="0"/>
              <a:r>
                <a:rPr lang="en-US" sz="700" b="1" dirty="0">
                  <a:solidFill>
                    <a:schemeClr val="bg1"/>
                  </a:solidFill>
                </a:rPr>
                <a:t>                                                               </a:t>
              </a:r>
              <a:r>
                <a:rPr lang="en-US" sz="2800" b="1" dirty="0">
                  <a:solidFill>
                    <a:schemeClr val="bg1"/>
                  </a:solidFill>
                </a:rPr>
                <a:t>Project Manager, MTY MEX</a:t>
              </a:r>
            </a:p>
            <a:p>
              <a:pPr defTabSz="0"/>
              <a:r>
                <a:rPr lang="en-US" sz="2800" b="1" dirty="0">
                  <a:solidFill>
                    <a:schemeClr val="bg1"/>
                  </a:solidFill>
                </a:rPr>
                <a:t>                CoS (SBO-REB), QVE</a:t>
              </a:r>
            </a:p>
          </p:txBody>
        </p:sp>
        <p:pic>
          <p:nvPicPr>
            <p:cNvPr id="56" name="Picture 2" descr="https://ids.se.com/image/user_male_portrait?img_id=8676182&amp;img_id_token=vKCkK0kjApmZQCRbq9hWZKt5%2FOI%3D&amp;t=1575037869705">
              <a:extLst>
                <a:ext uri="{FF2B5EF4-FFF2-40B4-BE49-F238E27FC236}">
                  <a16:creationId xmlns:a16="http://schemas.microsoft.com/office/drawing/2014/main" id="{286C7495-0585-47FC-93CC-98D049C6A6A1}"/>
                </a:ext>
              </a:extLst>
            </p:cNvPr>
            <p:cNvPicPr preferRelativeResize="0">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530329" y="9410552"/>
              <a:ext cx="2130552" cy="2139696"/>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AF6764A1-2C78-4575-96C1-39021A308E6F}"/>
                </a:ext>
              </a:extLst>
            </p:cNvPr>
            <p:cNvSpPr txBox="1"/>
            <p:nvPr/>
          </p:nvSpPr>
          <p:spPr>
            <a:xfrm>
              <a:off x="4585389" y="11985230"/>
              <a:ext cx="6757416" cy="1590885"/>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b="1" dirty="0">
                  <a:solidFill>
                    <a:schemeClr val="bg1"/>
                  </a:solidFill>
                </a:rPr>
                <a:t>          Priscila Navarrete</a:t>
              </a:r>
            </a:p>
            <a:p>
              <a:pPr defTabSz="0"/>
              <a:r>
                <a:rPr lang="en-US" sz="2800" b="1" dirty="0">
                  <a:solidFill>
                    <a:schemeClr val="bg1"/>
                  </a:solidFill>
                </a:rPr>
                <a:t>MEX        Project Manager, MTY MEX</a:t>
              </a:r>
            </a:p>
            <a:p>
              <a:pPr defTabSz="0"/>
              <a:r>
                <a:rPr lang="en-US" sz="2800" b="1" dirty="0">
                  <a:solidFill>
                    <a:schemeClr val="bg1"/>
                  </a:solidFill>
                </a:rPr>
                <a:t>                </a:t>
              </a:r>
              <a:r>
                <a:rPr lang="en-US" sz="2800" b="1" dirty="0" err="1">
                  <a:solidFill>
                    <a:schemeClr val="bg1"/>
                  </a:solidFill>
                </a:rPr>
                <a:t>CoS</a:t>
              </a:r>
              <a:r>
                <a:rPr lang="en-US" sz="2800" b="1" dirty="0">
                  <a:solidFill>
                    <a:schemeClr val="bg1"/>
                  </a:solidFill>
                </a:rPr>
                <a:t>(SBO-REB), QVE</a:t>
              </a:r>
            </a:p>
          </p:txBody>
        </p:sp>
      </p:grpSp>
      <p:sp>
        <p:nvSpPr>
          <p:cNvPr id="69" name="Slide Number Placeholder 2">
            <a:extLst>
              <a:ext uri="{FF2B5EF4-FFF2-40B4-BE49-F238E27FC236}">
                <a16:creationId xmlns:a16="http://schemas.microsoft.com/office/drawing/2014/main" id="{A75EDA1F-2F6F-4E07-ACD2-8DD30F454F4D}"/>
              </a:ext>
            </a:extLst>
          </p:cNvPr>
          <p:cNvSpPr>
            <a:spLocks noGrp="1"/>
          </p:cNvSpPr>
          <p:nvPr>
            <p:ph type="sldNum" sz="quarter" idx="4"/>
          </p:nvPr>
        </p:nvSpPr>
        <p:spPr>
          <a:xfrm>
            <a:off x="6164135" y="13498426"/>
            <a:ext cx="1839915" cy="92461"/>
          </a:xfrm>
        </p:spPr>
        <p:txBody>
          <a:bodyPr/>
          <a:lstStyle/>
          <a:p>
            <a:r>
              <a:rPr lang="en-US" dirty="0"/>
              <a:t>Page </a:t>
            </a:r>
            <a:fld id="{5A9C12DC-491F-9444-86A2-13AC5C62A2FC}" type="slidenum">
              <a:rPr lang="en-US" smtClean="0"/>
              <a:pPr/>
              <a:t>4</a:t>
            </a:fld>
            <a:endParaRPr lang="en-US" dirty="0"/>
          </a:p>
        </p:txBody>
      </p:sp>
      <p:cxnSp>
        <p:nvCxnSpPr>
          <p:cNvPr id="70" name="Straight Connector 69">
            <a:extLst>
              <a:ext uri="{FF2B5EF4-FFF2-40B4-BE49-F238E27FC236}">
                <a16:creationId xmlns:a16="http://schemas.microsoft.com/office/drawing/2014/main" id="{B24E3EBA-1FA7-4A2C-84D9-752FF4B1AE9B}"/>
              </a:ext>
            </a:extLst>
          </p:cNvPr>
          <p:cNvCxnSpPr>
            <a:cxnSpLocks/>
          </p:cNvCxnSpPr>
          <p:nvPr/>
        </p:nvCxnSpPr>
        <p:spPr>
          <a:xfrm flipH="1">
            <a:off x="3284196" y="4630901"/>
            <a:ext cx="40021" cy="8302172"/>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F5D7B76F-855D-406C-956C-D5DA1538571C}"/>
              </a:ext>
            </a:extLst>
          </p:cNvPr>
          <p:cNvCxnSpPr>
            <a:cxnSpLocks/>
            <a:endCxn id="75" idx="2"/>
          </p:cNvCxnSpPr>
          <p:nvPr/>
        </p:nvCxnSpPr>
        <p:spPr>
          <a:xfrm>
            <a:off x="3311779" y="5961505"/>
            <a:ext cx="48352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7D249FCA-7602-41C5-A4BF-3DA6CF5E46B9}"/>
              </a:ext>
            </a:extLst>
          </p:cNvPr>
          <p:cNvCxnSpPr>
            <a:cxnSpLocks/>
            <a:endCxn id="77" idx="2"/>
          </p:cNvCxnSpPr>
          <p:nvPr/>
        </p:nvCxnSpPr>
        <p:spPr>
          <a:xfrm>
            <a:off x="3324210" y="8303987"/>
            <a:ext cx="524236"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32ABB9E7-7733-445B-BA59-D695920BF8C0}"/>
              </a:ext>
            </a:extLst>
          </p:cNvPr>
          <p:cNvCxnSpPr>
            <a:cxnSpLocks/>
          </p:cNvCxnSpPr>
          <p:nvPr/>
        </p:nvCxnSpPr>
        <p:spPr>
          <a:xfrm>
            <a:off x="3303649" y="10626193"/>
            <a:ext cx="54482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BAD805C2-1B3A-4816-A8C1-4244F0FA501F}"/>
              </a:ext>
            </a:extLst>
          </p:cNvPr>
          <p:cNvSpPr txBox="1"/>
          <p:nvPr/>
        </p:nvSpPr>
        <p:spPr>
          <a:xfrm>
            <a:off x="4589233" y="5191084"/>
            <a:ext cx="6757416" cy="1729834"/>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800" b="1" dirty="0">
                <a:solidFill>
                  <a:schemeClr val="bg1"/>
                </a:solidFill>
              </a:rPr>
              <a:t>Project Manager, MTY MEX</a:t>
            </a:r>
          </a:p>
          <a:p>
            <a:r>
              <a:rPr lang="en-US" sz="2800" b="1" dirty="0">
                <a:solidFill>
                  <a:schemeClr val="bg1"/>
                </a:solidFill>
              </a:rPr>
              <a:t>               CoS (SBO-REB), QVE</a:t>
            </a:r>
          </a:p>
        </p:txBody>
      </p:sp>
      <p:pic>
        <p:nvPicPr>
          <p:cNvPr id="75" name="Picture 74">
            <a:extLst>
              <a:ext uri="{FF2B5EF4-FFF2-40B4-BE49-F238E27FC236}">
                <a16:creationId xmlns:a16="http://schemas.microsoft.com/office/drawing/2014/main" id="{7BCC2FE8-30F0-47C0-835A-AA6798E2A9AA}"/>
              </a:ext>
            </a:extLst>
          </p:cNvPr>
          <p:cNvPicPr preferRelativeResize="0">
            <a:picLocks/>
          </p:cNvPicPr>
          <p:nvPr/>
        </p:nvPicPr>
        <p:blipFill>
          <a:blip r:embed="rId5"/>
          <a:stretch>
            <a:fillRect/>
          </a:stretch>
        </p:blipFill>
        <p:spPr>
          <a:xfrm>
            <a:off x="3795307" y="4891657"/>
            <a:ext cx="2130552" cy="2139696"/>
          </a:xfrm>
          <a:prstGeom prst="ellipse">
            <a:avLst/>
          </a:prstGeom>
          <a:ln w="12700" cap="rnd">
            <a:solidFill>
              <a:schemeClr val="bg1">
                <a:lumMod val="85000"/>
              </a:schemeClr>
            </a:solidFill>
          </a:ln>
          <a:effectLst/>
          <a:scene3d>
            <a:camera prst="orthographicFront"/>
            <a:lightRig rig="contrasting" dir="t">
              <a:rot lat="0" lon="0" rev="3000000"/>
            </a:lightRig>
          </a:scene3d>
          <a:sp3d contourW="7620">
            <a:bevelT w="95250" h="31750"/>
            <a:contourClr>
              <a:srgbClr val="333333"/>
            </a:contourClr>
          </a:sp3d>
        </p:spPr>
      </p:pic>
      <p:sp>
        <p:nvSpPr>
          <p:cNvPr id="76" name="TextBox 75">
            <a:extLst>
              <a:ext uri="{FF2B5EF4-FFF2-40B4-BE49-F238E27FC236}">
                <a16:creationId xmlns:a16="http://schemas.microsoft.com/office/drawing/2014/main" id="{FA6F6477-A8B4-49E9-88D6-7742BEEC6C30}"/>
              </a:ext>
            </a:extLst>
          </p:cNvPr>
          <p:cNvSpPr txBox="1"/>
          <p:nvPr/>
        </p:nvSpPr>
        <p:spPr>
          <a:xfrm>
            <a:off x="4585389" y="7418629"/>
            <a:ext cx="6757416" cy="172983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Project Manager, MTY MEX</a:t>
            </a:r>
          </a:p>
          <a:p>
            <a:r>
              <a:rPr lang="en-US" sz="2956" b="1" dirty="0">
                <a:solidFill>
                  <a:schemeClr val="bg1"/>
                </a:solidFill>
              </a:rPr>
              <a:t>               CoS (SBO-REB), QVE</a:t>
            </a:r>
          </a:p>
        </p:txBody>
      </p:sp>
      <p:pic>
        <p:nvPicPr>
          <p:cNvPr id="77" name="Picture 76">
            <a:extLst>
              <a:ext uri="{FF2B5EF4-FFF2-40B4-BE49-F238E27FC236}">
                <a16:creationId xmlns:a16="http://schemas.microsoft.com/office/drawing/2014/main" id="{6D53B34B-30DA-421A-8506-3A80DCB6DC0C}"/>
              </a:ext>
            </a:extLst>
          </p:cNvPr>
          <p:cNvPicPr>
            <a:picLocks noChangeAspect="1"/>
          </p:cNvPicPr>
          <p:nvPr/>
        </p:nvPicPr>
        <p:blipFill>
          <a:blip r:embed="rId6"/>
          <a:stretch>
            <a:fillRect/>
          </a:stretch>
        </p:blipFill>
        <p:spPr>
          <a:xfrm>
            <a:off x="3848446" y="7233489"/>
            <a:ext cx="2130552" cy="2140996"/>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sp>
        <p:nvSpPr>
          <p:cNvPr id="80" name="TextBox 79">
            <a:extLst>
              <a:ext uri="{FF2B5EF4-FFF2-40B4-BE49-F238E27FC236}">
                <a16:creationId xmlns:a16="http://schemas.microsoft.com/office/drawing/2014/main" id="{F7612E51-5FE1-4F27-8225-907958FE4A15}"/>
              </a:ext>
            </a:extLst>
          </p:cNvPr>
          <p:cNvSpPr txBox="1"/>
          <p:nvPr/>
        </p:nvSpPr>
        <p:spPr>
          <a:xfrm>
            <a:off x="4585389" y="9738786"/>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401" b="1">
                <a:solidFill>
                  <a:schemeClr val="bg1"/>
                </a:solidFill>
              </a:defRPr>
            </a:lvl1pPr>
          </a:lstStyle>
          <a:p>
            <a:r>
              <a:rPr lang="en-US" dirty="0"/>
              <a:t>                              </a:t>
            </a:r>
            <a:r>
              <a:rPr lang="en-US" sz="3600" dirty="0"/>
              <a:t>Vanessa Lucio</a:t>
            </a:r>
            <a:r>
              <a:rPr lang="en-US" sz="1000" dirty="0"/>
              <a:t> </a:t>
            </a:r>
          </a:p>
          <a:p>
            <a:r>
              <a:rPr lang="en-US" sz="1000" dirty="0"/>
              <a:t>                                           </a:t>
            </a:r>
            <a:r>
              <a:rPr lang="en-US" sz="2800" dirty="0"/>
              <a:t>Project Manager, MTY MEX</a:t>
            </a:r>
          </a:p>
          <a:p>
            <a:r>
              <a:rPr lang="en-US" sz="2800" dirty="0"/>
              <a:t>               CoS (SBO-REB), QVE</a:t>
            </a:r>
            <a:r>
              <a:rPr lang="en-US" dirty="0"/>
              <a:t>           </a:t>
            </a:r>
            <a:r>
              <a:rPr lang="en-US" sz="800" dirty="0"/>
              <a:t>   </a:t>
            </a:r>
          </a:p>
        </p:txBody>
      </p:sp>
      <p:pic>
        <p:nvPicPr>
          <p:cNvPr id="81" name="Picture 2" descr="https://ids.se.com/image/user_male_portrait?img_id=28752520&amp;img_id_token=Lwjjp%2FkpGi4WvkDo6XjsykHqlO0%3D&amp;t=1579616670543">
            <a:extLst>
              <a:ext uri="{FF2B5EF4-FFF2-40B4-BE49-F238E27FC236}">
                <a16:creationId xmlns:a16="http://schemas.microsoft.com/office/drawing/2014/main" id="{DD2A9194-62DB-4C27-A6C9-716344111504}"/>
              </a:ext>
            </a:extLst>
          </p:cNvPr>
          <p:cNvPicPr preferRelativeResize="0">
            <a:picLocks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848446" y="9558175"/>
            <a:ext cx="2130552" cy="2139696"/>
          </a:xfrm>
          <a:prstGeom prst="flowChartConnector">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28937CDB-CB85-4300-AD00-FAD80BE3AF9E}"/>
              </a:ext>
            </a:extLst>
          </p:cNvPr>
          <p:cNvCxnSpPr>
            <a:cxnSpLocks/>
            <a:endCxn id="81" idx="2"/>
          </p:cNvCxnSpPr>
          <p:nvPr/>
        </p:nvCxnSpPr>
        <p:spPr>
          <a:xfrm>
            <a:off x="3303649" y="10628023"/>
            <a:ext cx="544797" cy="0"/>
          </a:xfrm>
          <a:prstGeom prst="straightConnector1">
            <a:avLst/>
          </a:prstGeom>
          <a:ln w="12700" cap="rnd">
            <a:solidFill>
              <a:schemeClr val="bg1">
                <a:lumMod val="8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4798C359-C62B-43F5-833A-D91A85F539C4}"/>
              </a:ext>
            </a:extLst>
          </p:cNvPr>
          <p:cNvSpPr txBox="1"/>
          <p:nvPr/>
        </p:nvSpPr>
        <p:spPr>
          <a:xfrm>
            <a:off x="21485887" y="9758479"/>
            <a:ext cx="6757416" cy="172821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4138" b="1" dirty="0">
                <a:solidFill>
                  <a:schemeClr val="bg1"/>
                </a:solidFill>
              </a:rPr>
              <a:t>Open Position</a:t>
            </a:r>
          </a:p>
          <a:p>
            <a:r>
              <a:rPr lang="en-US" sz="2800" dirty="0">
                <a:solidFill>
                  <a:schemeClr val="bg1"/>
                </a:solidFill>
              </a:rPr>
              <a:t>                 </a:t>
            </a:r>
            <a:endParaRPr lang="en-US" sz="2000" b="1" dirty="0">
              <a:solidFill>
                <a:schemeClr val="bg1"/>
              </a:solidFill>
            </a:endParaRPr>
          </a:p>
        </p:txBody>
      </p:sp>
      <p:pic>
        <p:nvPicPr>
          <p:cNvPr id="50" name="Picture 49">
            <a:extLst>
              <a:ext uri="{FF2B5EF4-FFF2-40B4-BE49-F238E27FC236}">
                <a16:creationId xmlns:a16="http://schemas.microsoft.com/office/drawing/2014/main" id="{57ECD9D4-DF11-4336-9DF0-C98F612AD72B}"/>
              </a:ext>
            </a:extLst>
          </p:cNvPr>
          <p:cNvPicPr preferRelativeResize="0">
            <a:picLocks/>
          </p:cNvPicPr>
          <p:nvPr/>
        </p:nvPicPr>
        <p:blipFill rotWithShape="1">
          <a:blip r:embed="rId8"/>
          <a:srcRect l="10389" t="31541" r="78973" b="44510"/>
          <a:stretch/>
        </p:blipFill>
        <p:spPr>
          <a:xfrm>
            <a:off x="21013096" y="9562952"/>
            <a:ext cx="2130552" cy="2139696"/>
          </a:xfrm>
          <a:prstGeom prst="flowChartConnector">
            <a:avLst/>
          </a:prstGeom>
          <a:ln>
            <a:solidFill>
              <a:schemeClr val="accent1"/>
            </a:solidFill>
          </a:ln>
        </p:spPr>
      </p:pic>
      <p:cxnSp>
        <p:nvCxnSpPr>
          <p:cNvPr id="52" name="Straight Arrow Connector 51">
            <a:extLst>
              <a:ext uri="{FF2B5EF4-FFF2-40B4-BE49-F238E27FC236}">
                <a16:creationId xmlns:a16="http://schemas.microsoft.com/office/drawing/2014/main" id="{F7E9899C-9016-4FD4-8A5D-5D2543515F7A}"/>
              </a:ext>
            </a:extLst>
          </p:cNvPr>
          <p:cNvCxnSpPr>
            <a:cxnSpLocks/>
          </p:cNvCxnSpPr>
          <p:nvPr/>
        </p:nvCxnSpPr>
        <p:spPr>
          <a:xfrm>
            <a:off x="20413014" y="10610043"/>
            <a:ext cx="600082" cy="0"/>
          </a:xfrm>
          <a:prstGeom prst="straightConnector1">
            <a:avLst/>
          </a:prstGeom>
          <a:ln w="12700" cap="rnd">
            <a:solidFill>
              <a:schemeClr val="bg1">
                <a:lumMod val="8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8" name="Picture 57">
            <a:extLst>
              <a:ext uri="{FF2B5EF4-FFF2-40B4-BE49-F238E27FC236}">
                <a16:creationId xmlns:a16="http://schemas.microsoft.com/office/drawing/2014/main" id="{E8871F25-C9F5-41BF-8703-1BBAFBC0D95D}"/>
              </a:ext>
            </a:extLst>
          </p:cNvPr>
          <p:cNvPicPr preferRelativeResize="0">
            <a:picLocks/>
          </p:cNvPicPr>
          <p:nvPr/>
        </p:nvPicPr>
        <p:blipFill>
          <a:blip r:embed="rId9" cstate="email">
            <a:extLst>
              <a:ext uri="{28A0092B-C50C-407E-A947-70E740481C1C}">
                <a14:useLocalDpi xmlns:a14="http://schemas.microsoft.com/office/drawing/2010/main" val="0"/>
              </a:ext>
            </a:extLst>
          </a:blip>
          <a:stretch>
            <a:fillRect/>
          </a:stretch>
        </p:blipFill>
        <p:spPr>
          <a:xfrm>
            <a:off x="3747630" y="11665420"/>
            <a:ext cx="2084989" cy="2456288"/>
          </a:xfrm>
          <a:prstGeom prst="ellipse">
            <a:avLst/>
          </a:prstGeom>
          <a:ln w="12700" cap="rnd">
            <a:solidFill>
              <a:schemeClr val="bg1"/>
            </a:solidFill>
            <a:prstDash val="solid"/>
          </a:ln>
          <a:effectLst/>
        </p:spPr>
      </p:pic>
      <p:pic>
        <p:nvPicPr>
          <p:cNvPr id="53" name="Picture 52">
            <a:extLst>
              <a:ext uri="{FF2B5EF4-FFF2-40B4-BE49-F238E27FC236}">
                <a16:creationId xmlns:a16="http://schemas.microsoft.com/office/drawing/2014/main" id="{6ABF33BA-3690-4A42-9991-E20311125762}"/>
              </a:ext>
            </a:extLst>
          </p:cNvPr>
          <p:cNvPicPr preferRelativeResize="0">
            <a:picLocks/>
          </p:cNvPicPr>
          <p:nvPr/>
        </p:nvPicPr>
        <p:blipFill rotWithShape="1">
          <a:blip r:embed="rId8"/>
          <a:srcRect l="10389" t="31541" r="78973" b="44510"/>
          <a:stretch/>
        </p:blipFill>
        <p:spPr>
          <a:xfrm>
            <a:off x="20905228" y="7211739"/>
            <a:ext cx="2130552" cy="2139696"/>
          </a:xfrm>
          <a:prstGeom prst="flowChartConnector">
            <a:avLst/>
          </a:prstGeom>
          <a:ln>
            <a:solidFill>
              <a:schemeClr val="accent1"/>
            </a:solidFill>
          </a:ln>
        </p:spPr>
      </p:pic>
      <p:pic>
        <p:nvPicPr>
          <p:cNvPr id="57" name="Picture 56">
            <a:extLst>
              <a:ext uri="{FF2B5EF4-FFF2-40B4-BE49-F238E27FC236}">
                <a16:creationId xmlns:a16="http://schemas.microsoft.com/office/drawing/2014/main" id="{370B5D65-FB30-427F-BEBF-5FD1BC578256}"/>
              </a:ext>
            </a:extLst>
          </p:cNvPr>
          <p:cNvPicPr preferRelativeResize="0">
            <a:picLocks/>
          </p:cNvPicPr>
          <p:nvPr/>
        </p:nvPicPr>
        <p:blipFill rotWithShape="1">
          <a:blip r:embed="rId8"/>
          <a:srcRect l="10389" t="31541" r="78973" b="44510"/>
          <a:stretch/>
        </p:blipFill>
        <p:spPr>
          <a:xfrm>
            <a:off x="20905228" y="4950790"/>
            <a:ext cx="2130552" cy="2139696"/>
          </a:xfrm>
          <a:prstGeom prst="flowChartConnector">
            <a:avLst/>
          </a:prstGeom>
          <a:ln>
            <a:solidFill>
              <a:schemeClr val="accent1"/>
            </a:solidFill>
          </a:ln>
        </p:spPr>
      </p:pic>
      <p:pic>
        <p:nvPicPr>
          <p:cNvPr id="2" name="Picture 2">
            <a:extLst>
              <a:ext uri="{FF2B5EF4-FFF2-40B4-BE49-F238E27FC236}">
                <a16:creationId xmlns:a16="http://schemas.microsoft.com/office/drawing/2014/main" id="{2BEF512E-220F-450E-8127-718EED059B38}"/>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2409653" y="7055695"/>
            <a:ext cx="2397065" cy="23970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E91D98DE-BD88-4E7B-837F-4EA604500CAA}"/>
              </a:ext>
            </a:extLst>
          </p:cNvPr>
          <p:cNvPicPr preferRelativeResize="0">
            <a:picLocks/>
          </p:cNvPicPr>
          <p:nvPr/>
        </p:nvPicPr>
        <p:blipFill rotWithShape="1">
          <a:blip r:embed="rId8"/>
          <a:srcRect l="10389" t="31541" r="78973" b="44510"/>
          <a:stretch/>
        </p:blipFill>
        <p:spPr>
          <a:xfrm>
            <a:off x="12491253" y="1949052"/>
            <a:ext cx="2130552" cy="2139696"/>
          </a:xfrm>
          <a:prstGeom prst="flowChartConnector">
            <a:avLst/>
          </a:prstGeom>
          <a:ln>
            <a:solidFill>
              <a:schemeClr val="accent1"/>
            </a:solidFill>
          </a:ln>
        </p:spPr>
      </p:pic>
      <p:pic>
        <p:nvPicPr>
          <p:cNvPr id="4" name="Picture 3">
            <a:extLst>
              <a:ext uri="{FF2B5EF4-FFF2-40B4-BE49-F238E27FC236}">
                <a16:creationId xmlns:a16="http://schemas.microsoft.com/office/drawing/2014/main" id="{AAEEF771-718C-437D-AE6C-6B8796BCE47F}"/>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26974" t="7357" r="10420" b="23995"/>
          <a:stretch/>
        </p:blipFill>
        <p:spPr>
          <a:xfrm>
            <a:off x="12389916" y="11795864"/>
            <a:ext cx="2333225" cy="26623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C32FBD9-025D-4EE3-A7FE-1DDA905FBCE1}"/>
              </a:ext>
            </a:extLst>
          </p:cNvPr>
          <p:cNvSpPr/>
          <p:nvPr/>
        </p:nvSpPr>
        <p:spPr>
          <a:xfrm>
            <a:off x="0" y="0"/>
            <a:ext cx="32004000" cy="15185938"/>
          </a:xfrm>
          <a:prstGeom prst="rect">
            <a:avLst/>
          </a:prstGeom>
          <a:solidFill>
            <a:srgbClr val="1B1B1B"/>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FA7B0FB-B5DA-4354-ADBD-A017621C71D9}"/>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950F6DD7-4DF9-4045-ACD6-8EF7C69ABFD6}"/>
              </a:ext>
            </a:extLst>
          </p:cNvPr>
          <p:cNvSpPr>
            <a:spLocks noGrp="1"/>
          </p:cNvSpPr>
          <p:nvPr>
            <p:ph type="ftr" sz="quarter" idx="3"/>
          </p:nvPr>
        </p:nvSpPr>
        <p:spPr/>
        <p:txBody>
          <a:bodyPr/>
          <a:lstStyle/>
          <a:p>
            <a:r>
              <a:rPr lang="en-US"/>
              <a:t>Confidential Property of Schneider Electric |</a:t>
            </a:r>
            <a:endParaRPr lang="en-US" dirty="0"/>
          </a:p>
        </p:txBody>
      </p:sp>
      <p:sp>
        <p:nvSpPr>
          <p:cNvPr id="7" name="TextBox 6">
            <a:extLst>
              <a:ext uri="{FF2B5EF4-FFF2-40B4-BE49-F238E27FC236}">
                <a16:creationId xmlns:a16="http://schemas.microsoft.com/office/drawing/2014/main" id="{7A5C0A97-0164-4CEC-8243-B6832FE905CE}"/>
              </a:ext>
            </a:extLst>
          </p:cNvPr>
          <p:cNvSpPr txBox="1"/>
          <p:nvPr/>
        </p:nvSpPr>
        <p:spPr>
          <a:xfrm>
            <a:off x="1266929" y="4656485"/>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000" dirty="0">
                <a:solidFill>
                  <a:schemeClr val="bg1"/>
                </a:solidFill>
              </a:rPr>
              <a:t>	 </a:t>
            </a:r>
            <a:r>
              <a:rPr lang="en-US" sz="3547" b="1" dirty="0">
                <a:solidFill>
                  <a:schemeClr val="bg1"/>
                </a:solidFill>
              </a:rPr>
              <a:t>Liza Martinez</a:t>
            </a:r>
            <a:endParaRPr lang="en-US" sz="1800" b="1" dirty="0">
              <a:solidFill>
                <a:schemeClr val="bg1"/>
              </a:solidFill>
            </a:endParaRPr>
          </a:p>
          <a:p>
            <a:r>
              <a:rPr lang="en-US" sz="1800" dirty="0">
                <a:solidFill>
                  <a:schemeClr val="bg1"/>
                </a:solidFill>
              </a:rPr>
              <a:t>	</a:t>
            </a:r>
            <a:r>
              <a:rPr lang="en-US" sz="1800" b="1" dirty="0">
                <a:solidFill>
                  <a:schemeClr val="bg1"/>
                </a:solidFill>
              </a:rPr>
              <a:t>  </a:t>
            </a:r>
            <a:r>
              <a:rPr lang="en-US" sz="2400" b="1" dirty="0">
                <a:solidFill>
                  <a:schemeClr val="bg1"/>
                </a:solidFill>
              </a:rPr>
              <a:t>Elec-Mech Sr Eng. </a:t>
            </a:r>
            <a:r>
              <a:rPr lang="en-US" sz="1600" b="1" dirty="0">
                <a:solidFill>
                  <a:schemeClr val="bg1"/>
                </a:solidFill>
              </a:rPr>
              <a:t>PIIT MTY, MEX</a:t>
            </a:r>
            <a:endParaRPr lang="en-US" sz="1200" b="1" dirty="0">
              <a:solidFill>
                <a:schemeClr val="bg1"/>
              </a:solidFill>
            </a:endParaRPr>
          </a:p>
          <a:p>
            <a:r>
              <a:rPr lang="en-US" sz="800" dirty="0">
                <a:solidFill>
                  <a:schemeClr val="bg1"/>
                </a:solidFill>
              </a:rPr>
              <a:t>	</a:t>
            </a:r>
            <a:r>
              <a:rPr lang="en-US" sz="1200" dirty="0">
                <a:solidFill>
                  <a:schemeClr val="bg1"/>
                </a:solidFill>
              </a:rPr>
              <a:t> </a:t>
            </a:r>
            <a:r>
              <a:rPr lang="en-US" sz="2400" dirty="0">
                <a:solidFill>
                  <a:schemeClr val="bg1"/>
                </a:solidFill>
              </a:rPr>
              <a:t>QVE-COS</a:t>
            </a:r>
          </a:p>
        </p:txBody>
      </p:sp>
      <p:pic>
        <p:nvPicPr>
          <p:cNvPr id="8" name="Picture 7">
            <a:extLst>
              <a:ext uri="{FF2B5EF4-FFF2-40B4-BE49-F238E27FC236}">
                <a16:creationId xmlns:a16="http://schemas.microsoft.com/office/drawing/2014/main" id="{84DC4CFC-25DC-4EF3-91F7-4CCBE9D30D13}"/>
              </a:ext>
            </a:extLst>
          </p:cNvPr>
          <p:cNvPicPr preferRelativeResize="0">
            <a:picLocks/>
          </p:cNvPicPr>
          <p:nvPr/>
        </p:nvPicPr>
        <p:blipFill>
          <a:blip r:embed="rId2"/>
          <a:stretch>
            <a:fillRect/>
          </a:stretch>
        </p:blipFill>
        <p:spPr>
          <a:xfrm>
            <a:off x="659528" y="4409936"/>
            <a:ext cx="2093976" cy="210312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EA72F9CE-1A5D-4449-AB61-76C4A07C2B0B}"/>
              </a:ext>
            </a:extLst>
          </p:cNvPr>
          <p:cNvSpPr txBox="1"/>
          <p:nvPr/>
        </p:nvSpPr>
        <p:spPr>
          <a:xfrm>
            <a:off x="1266929" y="7005326"/>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Peinado</a:t>
            </a:r>
            <a:endParaRPr lang="en-US" sz="2800" b="1" dirty="0">
              <a:solidFill>
                <a:schemeClr val="bg1"/>
              </a:solidFill>
            </a:endParaRPr>
          </a:p>
          <a:p>
            <a:r>
              <a:rPr lang="en-US" sz="2800" b="1" dirty="0">
                <a:solidFill>
                  <a:schemeClr val="bg1"/>
                </a:solidFill>
              </a:rPr>
              <a:t>                Elec-Mech Sr Eng.</a:t>
            </a:r>
            <a:r>
              <a:rPr lang="en-US" sz="1800" b="1" dirty="0">
                <a:solidFill>
                  <a:schemeClr val="bg1"/>
                </a:solidFill>
              </a:rPr>
              <a:t>PIIT MTY, MEX</a:t>
            </a:r>
            <a:r>
              <a:rPr lang="en-US" sz="1100" b="1" dirty="0">
                <a:solidFill>
                  <a:schemeClr val="bg1"/>
                </a:solidFill>
              </a:rPr>
              <a:t>     </a:t>
            </a:r>
            <a:r>
              <a:rPr lang="en-US" sz="400" dirty="0">
                <a:solidFill>
                  <a:schemeClr val="bg1"/>
                </a:solidFill>
              </a:rPr>
              <a:t>	</a:t>
            </a:r>
            <a:r>
              <a:rPr lang="en-US" sz="1800" dirty="0">
                <a:solidFill>
                  <a:schemeClr val="bg1"/>
                </a:solidFill>
              </a:rPr>
              <a:t>  </a:t>
            </a:r>
            <a:r>
              <a:rPr lang="en-US" sz="2400" dirty="0">
                <a:solidFill>
                  <a:schemeClr val="bg1"/>
                </a:solidFill>
              </a:rPr>
              <a:t>CoS &amp; SBO K5/K6</a:t>
            </a:r>
            <a:endParaRPr lang="en-US" sz="3200" dirty="0">
              <a:solidFill>
                <a:schemeClr val="bg1"/>
              </a:solidFill>
            </a:endParaRPr>
          </a:p>
        </p:txBody>
      </p:sp>
      <p:pic>
        <p:nvPicPr>
          <p:cNvPr id="10" name="Picture 12" descr="https://spiceportal.schneider-electric.com/image/user_male_portrait?img_id=21091224&amp;img_id_token=9VrBL1dcQ7HrLQQuo%2B%2B45X2CHes%3D&amp;t=1527605746334">
            <a:extLst>
              <a:ext uri="{FF2B5EF4-FFF2-40B4-BE49-F238E27FC236}">
                <a16:creationId xmlns:a16="http://schemas.microsoft.com/office/drawing/2014/main" id="{41DE070D-CCB6-4E2E-9D40-25C0100F0F0E}"/>
              </a:ext>
            </a:extLst>
          </p:cNvPr>
          <p:cNvPicPr preferRelativeResize="0">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9571" y="6806339"/>
            <a:ext cx="2093976" cy="210312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B7D3091-16ED-4FC8-A615-0D0C849E7DB2}"/>
              </a:ext>
            </a:extLst>
          </p:cNvPr>
          <p:cNvSpPr txBox="1"/>
          <p:nvPr/>
        </p:nvSpPr>
        <p:spPr>
          <a:xfrm>
            <a:off x="1317318" y="9452418"/>
            <a:ext cx="6533429"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endParaRPr lang="en-US" sz="600" b="1" dirty="0">
              <a:solidFill>
                <a:schemeClr val="bg1"/>
              </a:solidFill>
            </a:endParaRPr>
          </a:p>
          <a:p>
            <a:r>
              <a:rPr lang="en-US" sz="600" b="1" dirty="0">
                <a:solidFill>
                  <a:schemeClr val="bg1"/>
                </a:solidFill>
              </a:rPr>
              <a:t>	</a:t>
            </a:r>
            <a:r>
              <a:rPr lang="en-US" sz="1600" b="1" dirty="0">
                <a:solidFill>
                  <a:schemeClr val="bg1"/>
                </a:solidFill>
              </a:rPr>
              <a:t>  </a:t>
            </a:r>
            <a:r>
              <a:rPr lang="en-US" sz="2800" b="1" dirty="0">
                <a:solidFill>
                  <a:schemeClr val="bg1"/>
                </a:solidFill>
              </a:rPr>
              <a:t>Mechanical Eng. </a:t>
            </a:r>
            <a:r>
              <a:rPr lang="en-US" sz="2000" b="1" dirty="0">
                <a:solidFill>
                  <a:schemeClr val="bg1"/>
                </a:solidFill>
              </a:rPr>
              <a:t>PIIT MTY,MEX</a:t>
            </a:r>
            <a:br>
              <a:rPr lang="en-US" sz="2069" b="1" dirty="0">
                <a:solidFill>
                  <a:schemeClr val="bg1"/>
                </a:solidFill>
              </a:rPr>
            </a:br>
            <a:r>
              <a:rPr lang="en-US" sz="2069" b="1" dirty="0">
                <a:solidFill>
                  <a:schemeClr val="bg1"/>
                </a:solidFill>
              </a:rPr>
              <a:t>                      </a:t>
            </a:r>
            <a:r>
              <a:rPr lang="en-US" sz="2000" dirty="0">
                <a:solidFill>
                  <a:schemeClr val="bg1"/>
                </a:solidFill>
              </a:rPr>
              <a:t>CoS-Lessons Learned, SBO K1/K2</a:t>
            </a:r>
            <a:endParaRPr lang="en-US" sz="2364" dirty="0">
              <a:solidFill>
                <a:schemeClr val="bg1"/>
              </a:solidFill>
            </a:endParaRPr>
          </a:p>
        </p:txBody>
      </p:sp>
      <p:pic>
        <p:nvPicPr>
          <p:cNvPr id="12" name="Picture 11">
            <a:extLst>
              <a:ext uri="{FF2B5EF4-FFF2-40B4-BE49-F238E27FC236}">
                <a16:creationId xmlns:a16="http://schemas.microsoft.com/office/drawing/2014/main" id="{5DBC130E-E3EF-4359-90B6-0DFE8067EC58}"/>
              </a:ext>
            </a:extLst>
          </p:cNvPr>
          <p:cNvPicPr preferRelativeResize="0">
            <a:picLocks/>
          </p:cNvPicPr>
          <p:nvPr/>
        </p:nvPicPr>
        <p:blipFill>
          <a:blip r:embed="rId4" cstate="email">
            <a:extLst>
              <a:ext uri="{28A0092B-C50C-407E-A947-70E740481C1C}">
                <a14:useLocalDpi xmlns:a14="http://schemas.microsoft.com/office/drawing/2010/main" val="0"/>
              </a:ext>
            </a:extLst>
          </a:blip>
          <a:stretch>
            <a:fillRect/>
          </a:stretch>
        </p:blipFill>
        <p:spPr>
          <a:xfrm>
            <a:off x="659528" y="9239739"/>
            <a:ext cx="2093976" cy="210312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3" name="TextBox 12">
            <a:extLst>
              <a:ext uri="{FF2B5EF4-FFF2-40B4-BE49-F238E27FC236}">
                <a16:creationId xmlns:a16="http://schemas.microsoft.com/office/drawing/2014/main" id="{F802C1E6-4D65-4284-91EE-4BC9AA814D16}"/>
              </a:ext>
            </a:extLst>
          </p:cNvPr>
          <p:cNvSpPr txBox="1"/>
          <p:nvPr/>
        </p:nvSpPr>
        <p:spPr>
          <a:xfrm>
            <a:off x="1317318" y="11866347"/>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400" b="1" dirty="0">
                <a:solidFill>
                  <a:schemeClr val="bg1"/>
                </a:solidFill>
              </a:rPr>
              <a:t>Elec-Mech Sr Eng. </a:t>
            </a:r>
            <a:r>
              <a:rPr lang="en-US" sz="2069" b="1" dirty="0">
                <a:solidFill>
                  <a:schemeClr val="bg1"/>
                </a:solidFill>
              </a:rPr>
              <a:t>PIIT </a:t>
            </a:r>
            <a:r>
              <a:rPr lang="en-US" sz="2000" b="1" dirty="0">
                <a:solidFill>
                  <a:schemeClr val="bg1"/>
                </a:solidFill>
              </a:rPr>
              <a:t>MTY, MEX</a:t>
            </a:r>
            <a:endParaRPr lang="en-US" sz="2956" b="1" dirty="0">
              <a:solidFill>
                <a:schemeClr val="bg1"/>
              </a:solidFill>
            </a:endParaRPr>
          </a:p>
          <a:p>
            <a:r>
              <a:rPr lang="en-US" sz="2956" dirty="0">
                <a:solidFill>
                  <a:schemeClr val="bg1"/>
                </a:solidFill>
              </a:rPr>
              <a:t>	</a:t>
            </a:r>
            <a:r>
              <a:rPr lang="en-US" sz="2400" dirty="0">
                <a:solidFill>
                  <a:schemeClr val="bg1"/>
                </a:solidFill>
              </a:rPr>
              <a:t>CoS &amp; Core Team Member</a:t>
            </a:r>
          </a:p>
        </p:txBody>
      </p:sp>
      <p:pic>
        <p:nvPicPr>
          <p:cNvPr id="14" name="Picture 13">
            <a:extLst>
              <a:ext uri="{FF2B5EF4-FFF2-40B4-BE49-F238E27FC236}">
                <a16:creationId xmlns:a16="http://schemas.microsoft.com/office/drawing/2014/main" id="{FFE5759F-E735-4F95-A2E7-446BDE14076C}"/>
              </a:ext>
            </a:extLst>
          </p:cNvPr>
          <p:cNvPicPr preferRelativeResize="0">
            <a:picLocks/>
          </p:cNvPicPr>
          <p:nvPr/>
        </p:nvPicPr>
        <p:blipFill>
          <a:blip r:embed="rId5"/>
          <a:stretch>
            <a:fillRect/>
          </a:stretch>
        </p:blipFill>
        <p:spPr>
          <a:xfrm>
            <a:off x="663085" y="11639937"/>
            <a:ext cx="2093976" cy="210312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CE1E2CB1-6F6C-41C1-982E-B171D2FB7F07}"/>
              </a:ext>
            </a:extLst>
          </p:cNvPr>
          <p:cNvSpPr txBox="1"/>
          <p:nvPr/>
        </p:nvSpPr>
        <p:spPr>
          <a:xfrm>
            <a:off x="9233272" y="4630469"/>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Marco Rodriguez</a:t>
            </a:r>
          </a:p>
          <a:p>
            <a:r>
              <a:rPr lang="en-US" sz="3200" dirty="0">
                <a:solidFill>
                  <a:schemeClr val="bg1"/>
                </a:solidFill>
              </a:rPr>
              <a:t>	</a:t>
            </a:r>
            <a:r>
              <a:rPr lang="en-US" sz="2800" b="1" dirty="0">
                <a:solidFill>
                  <a:schemeClr val="bg1"/>
                </a:solidFill>
              </a:rPr>
              <a:t> Elec-Mech Engr, </a:t>
            </a:r>
            <a:r>
              <a:rPr lang="en-US" sz="2000" b="1" dirty="0">
                <a:solidFill>
                  <a:schemeClr val="bg1"/>
                </a:solidFill>
              </a:rPr>
              <a:t>PIIT MTY, MEX</a:t>
            </a:r>
            <a:endParaRPr lang="en-US" sz="2800" dirty="0">
              <a:solidFill>
                <a:schemeClr val="bg1"/>
              </a:solidFill>
            </a:endParaRPr>
          </a:p>
          <a:p>
            <a:r>
              <a:rPr lang="en-US" sz="2800" dirty="0">
                <a:solidFill>
                  <a:schemeClr val="bg1"/>
                </a:solidFill>
              </a:rPr>
              <a:t>                CoS &amp; SBO</a:t>
            </a:r>
          </a:p>
        </p:txBody>
      </p:sp>
      <p:pic>
        <p:nvPicPr>
          <p:cNvPr id="16" name="Picture 15">
            <a:extLst>
              <a:ext uri="{FF2B5EF4-FFF2-40B4-BE49-F238E27FC236}">
                <a16:creationId xmlns:a16="http://schemas.microsoft.com/office/drawing/2014/main" id="{17C38898-57D4-4EA7-8BF5-46A7BB46D07F}"/>
              </a:ext>
            </a:extLst>
          </p:cNvPr>
          <p:cNvPicPr preferRelativeResize="0">
            <a:picLocks/>
          </p:cNvPicPr>
          <p:nvPr/>
        </p:nvPicPr>
        <p:blipFill>
          <a:blip r:embed="rId6"/>
          <a:stretch>
            <a:fillRect/>
          </a:stretch>
        </p:blipFill>
        <p:spPr>
          <a:xfrm>
            <a:off x="8646955" y="4409936"/>
            <a:ext cx="2093976" cy="210312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17" name="TextBox 16">
            <a:extLst>
              <a:ext uri="{FF2B5EF4-FFF2-40B4-BE49-F238E27FC236}">
                <a16:creationId xmlns:a16="http://schemas.microsoft.com/office/drawing/2014/main" id="{5E086ADA-EF5D-4B60-94BE-E7E21004C2FA}"/>
              </a:ext>
            </a:extLst>
          </p:cNvPr>
          <p:cNvSpPr txBox="1"/>
          <p:nvPr/>
        </p:nvSpPr>
        <p:spPr>
          <a:xfrm>
            <a:off x="9233272" y="7005326"/>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a:t>
            </a:r>
            <a:r>
              <a:rPr lang="en-US" sz="1050" b="1" dirty="0">
                <a:solidFill>
                  <a:schemeClr val="bg1"/>
                </a:solidFill>
              </a:rPr>
              <a:t> </a:t>
            </a:r>
            <a:endParaRPr lang="en-US" sz="1200" dirty="0">
              <a:solidFill>
                <a:schemeClr val="bg1"/>
              </a:solidFill>
            </a:endParaRPr>
          </a:p>
          <a:p>
            <a:r>
              <a:rPr lang="en-US" sz="1200" dirty="0">
                <a:solidFill>
                  <a:schemeClr val="bg1"/>
                </a:solidFill>
              </a:rPr>
              <a:t>                                  </a:t>
            </a:r>
            <a:r>
              <a:rPr lang="en-US" sz="2956" dirty="0">
                <a:solidFill>
                  <a:schemeClr val="bg1"/>
                </a:solidFill>
              </a:rPr>
              <a:t>CoS &amp; SBO</a:t>
            </a:r>
          </a:p>
        </p:txBody>
      </p:sp>
      <p:pic>
        <p:nvPicPr>
          <p:cNvPr id="18" name="Picture 17">
            <a:extLst>
              <a:ext uri="{FF2B5EF4-FFF2-40B4-BE49-F238E27FC236}">
                <a16:creationId xmlns:a16="http://schemas.microsoft.com/office/drawing/2014/main" id="{B53CA536-5158-4CED-92CB-B869D4B697B1}"/>
              </a:ext>
            </a:extLst>
          </p:cNvPr>
          <p:cNvPicPr preferRelativeResize="0">
            <a:picLocks/>
          </p:cNvPicPr>
          <p:nvPr/>
        </p:nvPicPr>
        <p:blipFill>
          <a:blip r:embed="rId7"/>
          <a:stretch>
            <a:fillRect/>
          </a:stretch>
        </p:blipFill>
        <p:spPr>
          <a:xfrm>
            <a:off x="8646955" y="6806339"/>
            <a:ext cx="2093976" cy="2103120"/>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sp>
        <p:nvSpPr>
          <p:cNvPr id="19" name="TextBox 18">
            <a:extLst>
              <a:ext uri="{FF2B5EF4-FFF2-40B4-BE49-F238E27FC236}">
                <a16:creationId xmlns:a16="http://schemas.microsoft.com/office/drawing/2014/main" id="{54C6608B-EF1C-4120-8572-479799CB3376}"/>
              </a:ext>
            </a:extLst>
          </p:cNvPr>
          <p:cNvSpPr txBox="1"/>
          <p:nvPr/>
        </p:nvSpPr>
        <p:spPr>
          <a:xfrm>
            <a:off x="9233272" y="9455217"/>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p>
          <a:p>
            <a:r>
              <a:rPr lang="en-US" sz="3600" b="1" dirty="0">
                <a:solidFill>
                  <a:schemeClr val="bg1"/>
                </a:solidFill>
              </a:rPr>
              <a:t>            Sergio Castillo</a:t>
            </a:r>
          </a:p>
          <a:p>
            <a:r>
              <a:rPr lang="en-US" sz="2400" dirty="0">
                <a:solidFill>
                  <a:schemeClr val="bg1"/>
                </a:solidFill>
              </a:rPr>
              <a:t>	 </a:t>
            </a:r>
            <a:r>
              <a:rPr lang="en-US" sz="2400" b="1" dirty="0">
                <a:solidFill>
                  <a:schemeClr val="bg1"/>
                </a:solidFill>
              </a:rPr>
              <a:t>Electronics, Prj Engr</a:t>
            </a:r>
            <a:r>
              <a:rPr lang="en-US" sz="2400" dirty="0">
                <a:solidFill>
                  <a:schemeClr val="bg1"/>
                </a:solidFill>
              </a:rPr>
              <a:t>, </a:t>
            </a:r>
            <a:r>
              <a:rPr lang="en-US" sz="2000" dirty="0">
                <a:solidFill>
                  <a:schemeClr val="bg1"/>
                </a:solidFill>
              </a:rPr>
              <a:t>PIIT MTY MEX               MEX</a:t>
            </a:r>
            <a:endParaRPr lang="en-US" sz="2400" dirty="0">
              <a:solidFill>
                <a:schemeClr val="bg1"/>
              </a:solidFill>
            </a:endParaRPr>
          </a:p>
          <a:p>
            <a:r>
              <a:rPr lang="en-US" sz="3600" dirty="0">
                <a:solidFill>
                  <a:schemeClr val="bg1"/>
                </a:solidFill>
              </a:rPr>
              <a:t> </a:t>
            </a:r>
          </a:p>
        </p:txBody>
      </p:sp>
      <p:pic>
        <p:nvPicPr>
          <p:cNvPr id="20" name="Picture 19">
            <a:extLst>
              <a:ext uri="{FF2B5EF4-FFF2-40B4-BE49-F238E27FC236}">
                <a16:creationId xmlns:a16="http://schemas.microsoft.com/office/drawing/2014/main" id="{CBF87618-D898-477E-947F-07570BFCB7E8}"/>
              </a:ext>
            </a:extLst>
          </p:cNvPr>
          <p:cNvPicPr preferRelativeResize="0">
            <a:picLocks/>
          </p:cNvPicPr>
          <p:nvPr/>
        </p:nvPicPr>
        <p:blipFill>
          <a:blip r:embed="rId8"/>
          <a:stretch>
            <a:fillRect/>
          </a:stretch>
        </p:blipFill>
        <p:spPr>
          <a:xfrm>
            <a:off x="8646955" y="9239739"/>
            <a:ext cx="2093976" cy="2103120"/>
          </a:xfrm>
          <a:prstGeom prst="flowChartConnector">
            <a:avLst/>
          </a:prstGeom>
        </p:spPr>
      </p:pic>
      <p:sp>
        <p:nvSpPr>
          <p:cNvPr id="21" name="TextBox 20">
            <a:extLst>
              <a:ext uri="{FF2B5EF4-FFF2-40B4-BE49-F238E27FC236}">
                <a16:creationId xmlns:a16="http://schemas.microsoft.com/office/drawing/2014/main" id="{410F3B2A-E85C-477E-8EB0-C25F33035EDB}"/>
              </a:ext>
            </a:extLst>
          </p:cNvPr>
          <p:cNvSpPr txBox="1"/>
          <p:nvPr/>
        </p:nvSpPr>
        <p:spPr>
          <a:xfrm>
            <a:off x="9233272" y="11866347"/>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Alan Salas </a:t>
            </a:r>
            <a:endParaRPr lang="en-US" sz="100" b="1" dirty="0">
              <a:solidFill>
                <a:schemeClr val="bg1"/>
              </a:solidFill>
            </a:endParaRPr>
          </a:p>
          <a:p>
            <a:r>
              <a:rPr lang="en-US" sz="100" b="1" dirty="0">
                <a:solidFill>
                  <a:schemeClr val="bg1"/>
                </a:solidFill>
              </a:rPr>
              <a:t>                                                                                                                                                                                                                                                                                                                                                                                                                                                                                              </a:t>
            </a:r>
            <a:r>
              <a:rPr lang="en-US" sz="2800" b="1" dirty="0">
                <a:solidFill>
                  <a:schemeClr val="bg1"/>
                </a:solidFill>
              </a:rPr>
              <a:t>Electronics, Sr Prj Engr, PIIT</a:t>
            </a:r>
            <a:r>
              <a:rPr lang="en-US" sz="2400" b="1" dirty="0">
                <a:solidFill>
                  <a:schemeClr val="bg1"/>
                </a:solidFill>
              </a:rPr>
              <a:t> </a:t>
            </a:r>
          </a:p>
          <a:p>
            <a:r>
              <a:rPr lang="en-US" sz="2400" b="1" dirty="0">
                <a:solidFill>
                  <a:schemeClr val="bg1"/>
                </a:solidFill>
              </a:rPr>
              <a:t>                  MTY MEX</a:t>
            </a:r>
            <a:endParaRPr lang="en-US" sz="2000" b="1" dirty="0">
              <a:solidFill>
                <a:schemeClr val="bg1"/>
              </a:solidFill>
            </a:endParaRPr>
          </a:p>
        </p:txBody>
      </p:sp>
      <p:pic>
        <p:nvPicPr>
          <p:cNvPr id="22" name="Picture 2" descr="https://ids.se.com/image/user_male_portrait?img_id=6651035&amp;img_id_token=Wbtpo%2F3J2MR%2BjDAaJuCCL%2F0tHg0%3D&amp;t=1575623642757">
            <a:extLst>
              <a:ext uri="{FF2B5EF4-FFF2-40B4-BE49-F238E27FC236}">
                <a16:creationId xmlns:a16="http://schemas.microsoft.com/office/drawing/2014/main" id="{9972D2B5-76D6-4D61-B4E4-A1317334397C}"/>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646955" y="11610424"/>
            <a:ext cx="2093976" cy="2102902"/>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8ABA25EB-43BB-482F-AC2C-B4A85F906129}"/>
              </a:ext>
            </a:extLst>
          </p:cNvPr>
          <p:cNvSpPr txBox="1"/>
          <p:nvPr/>
        </p:nvSpPr>
        <p:spPr>
          <a:xfrm>
            <a:off x="17293683" y="4656485"/>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lvl="0"/>
            <a:r>
              <a:rPr lang="en-US" sz="2400" dirty="0">
                <a:solidFill>
                  <a:schemeClr val="bg1"/>
                </a:solidFill>
              </a:rPr>
              <a:t>	</a:t>
            </a:r>
            <a:r>
              <a:rPr lang="en-US" sz="1800" b="1" dirty="0"/>
              <a:t>  </a:t>
            </a:r>
          </a:p>
          <a:p>
            <a:pPr lvl="0"/>
            <a:r>
              <a:rPr lang="en-US" sz="1800" b="1" dirty="0">
                <a:solidFill>
                  <a:schemeClr val="bg1"/>
                </a:solidFill>
              </a:rPr>
              <a:t>                           </a:t>
            </a:r>
            <a:r>
              <a:rPr lang="en-US" sz="3200" b="1" dirty="0">
                <a:solidFill>
                  <a:schemeClr val="bg1"/>
                </a:solidFill>
              </a:rPr>
              <a:t>Lesli Rodriguez</a:t>
            </a:r>
          </a:p>
          <a:p>
            <a:r>
              <a:rPr lang="en-US" sz="1600" dirty="0">
                <a:solidFill>
                  <a:schemeClr val="bg1"/>
                </a:solidFill>
              </a:rPr>
              <a:t>                              </a:t>
            </a:r>
            <a:r>
              <a:rPr lang="en-US" sz="2800" b="1" dirty="0">
                <a:solidFill>
                  <a:schemeClr val="bg1"/>
                </a:solidFill>
              </a:rPr>
              <a:t>Elec-Mech Prj Engr </a:t>
            </a:r>
            <a:r>
              <a:rPr lang="en-US" sz="1800" b="1" dirty="0">
                <a:solidFill>
                  <a:schemeClr val="bg1"/>
                </a:solidFill>
              </a:rPr>
              <a:t>MTY MEX</a:t>
            </a:r>
            <a:endParaRPr lang="en-US" sz="1600" b="1" dirty="0">
              <a:solidFill>
                <a:schemeClr val="bg1"/>
              </a:solidFill>
            </a:endParaRPr>
          </a:p>
        </p:txBody>
      </p:sp>
      <p:sp>
        <p:nvSpPr>
          <p:cNvPr id="24" name="Oval 23">
            <a:extLst>
              <a:ext uri="{FF2B5EF4-FFF2-40B4-BE49-F238E27FC236}">
                <a16:creationId xmlns:a16="http://schemas.microsoft.com/office/drawing/2014/main" id="{B69CCF30-51E7-452E-B098-DF8A3B041339}"/>
              </a:ext>
            </a:extLst>
          </p:cNvPr>
          <p:cNvSpPr/>
          <p:nvPr/>
        </p:nvSpPr>
        <p:spPr>
          <a:xfrm>
            <a:off x="16544768" y="4409936"/>
            <a:ext cx="2093976" cy="2103120"/>
          </a:xfrm>
          <a:prstGeom prst="ellipse">
            <a:avLst/>
          </a:prstGeom>
          <a:blipFill rotWithShape="1">
            <a:blip r:embed="rId10"/>
            <a:stretch>
              <a:fillRect/>
            </a:stretch>
          </a:blipFill>
          <a:ln>
            <a:solidFill>
              <a:schemeClr val="accent3">
                <a:lumMod val="75000"/>
              </a:schemeClr>
            </a:solidFill>
          </a:ln>
        </p:spPr>
        <p:style>
          <a:lnRef idx="2">
            <a:scrgbClr r="0" g="0" b="0"/>
          </a:lnRef>
          <a:fillRef idx="1">
            <a:scrgbClr r="0" g="0" b="0"/>
          </a:fillRef>
          <a:effectRef idx="0">
            <a:schemeClr val="accent3">
              <a:tint val="40000"/>
              <a:hueOff val="0"/>
              <a:satOff val="0"/>
              <a:lumOff val="0"/>
              <a:alphaOff val="0"/>
            </a:schemeClr>
          </a:effectRef>
          <a:fontRef idx="minor">
            <a:schemeClr val="lt1">
              <a:hueOff val="0"/>
              <a:satOff val="0"/>
              <a:lumOff val="0"/>
              <a:alphaOff val="0"/>
            </a:schemeClr>
          </a:fontRef>
        </p:style>
      </p:sp>
      <p:sp>
        <p:nvSpPr>
          <p:cNvPr id="25" name="TextBox 24">
            <a:extLst>
              <a:ext uri="{FF2B5EF4-FFF2-40B4-BE49-F238E27FC236}">
                <a16:creationId xmlns:a16="http://schemas.microsoft.com/office/drawing/2014/main" id="{7EB47A2E-8968-4FED-9FBF-A793BD492676}"/>
              </a:ext>
            </a:extLst>
          </p:cNvPr>
          <p:cNvSpPr txBox="1"/>
          <p:nvPr/>
        </p:nvSpPr>
        <p:spPr>
          <a:xfrm>
            <a:off x="17293683" y="7005326"/>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3600" b="1" dirty="0">
                <a:solidFill>
                  <a:schemeClr val="bg1"/>
                </a:solidFill>
              </a:rPr>
              <a:t>              </a:t>
            </a:r>
            <a:r>
              <a:rPr lang="en-US" sz="3200" b="1" dirty="0">
                <a:solidFill>
                  <a:schemeClr val="bg1"/>
                </a:solidFill>
              </a:rPr>
              <a:t>Karen Valeria Vidales</a:t>
            </a:r>
          </a:p>
          <a:p>
            <a:r>
              <a:rPr lang="en-US" sz="2800" b="1" dirty="0">
                <a:solidFill>
                  <a:schemeClr val="bg1"/>
                </a:solidFill>
              </a:rPr>
              <a:t>                  </a:t>
            </a:r>
            <a:r>
              <a:rPr lang="en-US" sz="2400" b="1" dirty="0">
                <a:solidFill>
                  <a:schemeClr val="bg1"/>
                </a:solidFill>
              </a:rPr>
              <a:t>Elec.Mech Engr, </a:t>
            </a:r>
            <a:r>
              <a:rPr lang="en-US" sz="1800" b="1" dirty="0">
                <a:solidFill>
                  <a:schemeClr val="bg1"/>
                </a:solidFill>
              </a:rPr>
              <a:t>PIIT MTY MEX </a:t>
            </a:r>
          </a:p>
        </p:txBody>
      </p:sp>
      <p:pic>
        <p:nvPicPr>
          <p:cNvPr id="26" name="Picture 2" descr="https://ids.se.com/image/user_male_portrait?img_id=8132226&amp;img_id_token=3bjM6mtuNLdKEdba9qB23DHq8g8%3D&amp;t=1575652563667">
            <a:extLst>
              <a:ext uri="{FF2B5EF4-FFF2-40B4-BE49-F238E27FC236}">
                <a16:creationId xmlns:a16="http://schemas.microsoft.com/office/drawing/2014/main" id="{2ABE9B0D-DC28-48EE-946C-DA5160FCC9DE}"/>
              </a:ext>
            </a:extLst>
          </p:cNvPr>
          <p:cNvPicPr preferRelativeResize="0">
            <a:picLocks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16544768" y="6749294"/>
            <a:ext cx="2093976" cy="2103120"/>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AED8EE3-D756-4D34-92CC-B633135F5616}"/>
              </a:ext>
            </a:extLst>
          </p:cNvPr>
          <p:cNvSpPr txBox="1"/>
          <p:nvPr/>
        </p:nvSpPr>
        <p:spPr>
          <a:xfrm>
            <a:off x="17293683" y="9452418"/>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2800" b="1" dirty="0">
                <a:solidFill>
                  <a:schemeClr val="bg1"/>
                </a:solidFill>
              </a:rPr>
              <a:t>	</a:t>
            </a:r>
            <a:r>
              <a:rPr lang="en-US" sz="2400" b="1" dirty="0">
                <a:solidFill>
                  <a:schemeClr val="bg1"/>
                </a:solidFill>
              </a:rPr>
              <a:t>Sr Prj Elec-Mech,Rev,Eng</a:t>
            </a:r>
            <a:r>
              <a:rPr lang="en-US" sz="1773" b="1" dirty="0">
                <a:solidFill>
                  <a:schemeClr val="bg1"/>
                </a:solidFill>
              </a:rPr>
              <a:t> MEX      	</a:t>
            </a:r>
            <a:r>
              <a:rPr lang="en-US" sz="2400" b="1" dirty="0">
                <a:solidFill>
                  <a:schemeClr val="bg1"/>
                </a:solidFill>
              </a:rPr>
              <a:t>MTY, MEX</a:t>
            </a:r>
            <a:endParaRPr lang="en-US" sz="2400" dirty="0">
              <a:solidFill>
                <a:schemeClr val="bg1"/>
              </a:solidFill>
            </a:endParaRPr>
          </a:p>
        </p:txBody>
      </p:sp>
      <p:pic>
        <p:nvPicPr>
          <p:cNvPr id="28" name="Picture 27">
            <a:extLst>
              <a:ext uri="{FF2B5EF4-FFF2-40B4-BE49-F238E27FC236}">
                <a16:creationId xmlns:a16="http://schemas.microsoft.com/office/drawing/2014/main" id="{EA2BFA62-CE7E-4FAB-8DE4-436D6F96594F}"/>
              </a:ext>
            </a:extLst>
          </p:cNvPr>
          <p:cNvPicPr preferRelativeResize="0">
            <a:picLocks/>
          </p:cNvPicPr>
          <p:nvPr/>
        </p:nvPicPr>
        <p:blipFill>
          <a:blip r:embed="rId12"/>
          <a:stretch>
            <a:fillRect/>
          </a:stretch>
        </p:blipFill>
        <p:spPr>
          <a:xfrm>
            <a:off x="16544768" y="9196386"/>
            <a:ext cx="2093976" cy="2103120"/>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9" name="TextBox 28">
            <a:extLst>
              <a:ext uri="{FF2B5EF4-FFF2-40B4-BE49-F238E27FC236}">
                <a16:creationId xmlns:a16="http://schemas.microsoft.com/office/drawing/2014/main" id="{6DB7BE2A-D37E-4657-81E1-FF9E74CA6F51}"/>
              </a:ext>
            </a:extLst>
          </p:cNvPr>
          <p:cNvSpPr txBox="1"/>
          <p:nvPr/>
        </p:nvSpPr>
        <p:spPr>
          <a:xfrm>
            <a:off x="17293683" y="11851167"/>
            <a:ext cx="6537960" cy="156966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lvl="0"/>
            <a:r>
              <a:rPr lang="en-US" sz="3600" dirty="0">
                <a:solidFill>
                  <a:schemeClr val="bg1"/>
                </a:solidFill>
              </a:rPr>
              <a:t>	</a:t>
            </a:r>
            <a:r>
              <a:rPr lang="en-US" sz="2800" b="1" dirty="0"/>
              <a:t> </a:t>
            </a:r>
            <a:r>
              <a:rPr lang="en-US" sz="3200" b="1" dirty="0">
                <a:solidFill>
                  <a:schemeClr val="bg1"/>
                </a:solidFill>
              </a:rPr>
              <a:t>Mariel Puente</a:t>
            </a:r>
          </a:p>
          <a:p>
            <a:pPr lvl="0"/>
            <a:r>
              <a:rPr lang="en-US" sz="3200" b="1" dirty="0">
                <a:solidFill>
                  <a:schemeClr val="bg1"/>
                </a:solidFill>
              </a:rPr>
              <a:t>              </a:t>
            </a:r>
            <a:r>
              <a:rPr lang="en-US" sz="2800" dirty="0">
                <a:solidFill>
                  <a:schemeClr val="bg1"/>
                </a:solidFill>
              </a:rPr>
              <a:t>Sr Designer, Elec-Mech, Rev,</a:t>
            </a:r>
          </a:p>
          <a:p>
            <a:pPr lvl="0"/>
            <a:r>
              <a:rPr lang="en-US" sz="2800" dirty="0">
                <a:solidFill>
                  <a:schemeClr val="bg1"/>
                </a:solidFill>
              </a:rPr>
              <a:t>                Eng. Geomagic</a:t>
            </a:r>
            <a:r>
              <a:rPr lang="en-US" sz="2800" b="1" dirty="0">
                <a:solidFill>
                  <a:schemeClr val="bg1"/>
                </a:solidFill>
              </a:rPr>
              <a:t>, </a:t>
            </a:r>
            <a:r>
              <a:rPr lang="en-US" sz="2000" b="1" dirty="0">
                <a:solidFill>
                  <a:schemeClr val="bg1"/>
                </a:solidFill>
              </a:rPr>
              <a:t>MTY, MEX</a:t>
            </a:r>
            <a:endParaRPr lang="en-US" sz="2800" dirty="0">
              <a:solidFill>
                <a:schemeClr val="bg1"/>
              </a:solidFill>
            </a:endParaRPr>
          </a:p>
        </p:txBody>
      </p:sp>
      <p:sp>
        <p:nvSpPr>
          <p:cNvPr id="30" name="Oval 29">
            <a:extLst>
              <a:ext uri="{FF2B5EF4-FFF2-40B4-BE49-F238E27FC236}">
                <a16:creationId xmlns:a16="http://schemas.microsoft.com/office/drawing/2014/main" id="{860CB9A3-B4CB-4C79-AFE7-4E773C0D5034}"/>
              </a:ext>
            </a:extLst>
          </p:cNvPr>
          <p:cNvSpPr/>
          <p:nvPr/>
        </p:nvSpPr>
        <p:spPr>
          <a:xfrm>
            <a:off x="16544768" y="11610424"/>
            <a:ext cx="2093976" cy="2103120"/>
          </a:xfrm>
          <a:prstGeom prst="ellipse">
            <a:avLst/>
          </a:prstGeom>
          <a:blipFill rotWithShape="1">
            <a:blip r:embed="rId13"/>
            <a:stretch>
              <a:fillRect/>
            </a:stretch>
          </a:blipFill>
          <a:ln>
            <a:noFill/>
          </a:ln>
        </p:spPr>
        <p:style>
          <a:lnRef idx="2">
            <a:scrgbClr r="0" g="0" b="0"/>
          </a:lnRef>
          <a:fillRef idx="1">
            <a:scrgbClr r="0" g="0" b="0"/>
          </a:fillRef>
          <a:effectRef idx="0">
            <a:schemeClr val="accent3">
              <a:tint val="40000"/>
              <a:hueOff val="0"/>
              <a:satOff val="0"/>
              <a:lumOff val="0"/>
              <a:alphaOff val="0"/>
            </a:schemeClr>
          </a:effectRef>
          <a:fontRef idx="minor">
            <a:schemeClr val="lt1">
              <a:hueOff val="0"/>
              <a:satOff val="0"/>
              <a:lumOff val="0"/>
              <a:alphaOff val="0"/>
            </a:schemeClr>
          </a:fontRef>
        </p:style>
      </p:sp>
      <p:sp>
        <p:nvSpPr>
          <p:cNvPr id="31" name="TextBox 30">
            <a:extLst>
              <a:ext uri="{FF2B5EF4-FFF2-40B4-BE49-F238E27FC236}">
                <a16:creationId xmlns:a16="http://schemas.microsoft.com/office/drawing/2014/main" id="{167440D5-738A-439C-A90F-F1DD9229B3F8}"/>
              </a:ext>
            </a:extLst>
          </p:cNvPr>
          <p:cNvSpPr txBox="1"/>
          <p:nvPr/>
        </p:nvSpPr>
        <p:spPr>
          <a:xfrm>
            <a:off x="25140321" y="4656485"/>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endParaRPr lang="en-US" sz="1200" b="1" dirty="0">
              <a:solidFill>
                <a:schemeClr val="bg1"/>
              </a:solidFill>
            </a:endParaRPr>
          </a:p>
          <a:p>
            <a:r>
              <a:rPr lang="en-US" sz="1200" dirty="0">
                <a:solidFill>
                  <a:schemeClr val="bg1"/>
                </a:solidFill>
              </a:rPr>
              <a:t>	</a:t>
            </a:r>
            <a:r>
              <a:rPr lang="en-US" sz="2800" b="1" dirty="0">
                <a:solidFill>
                  <a:schemeClr val="bg1"/>
                </a:solidFill>
              </a:rPr>
              <a:t>Elec-Mech Eng. </a:t>
            </a:r>
            <a:r>
              <a:rPr lang="en-US" sz="2069" b="1" dirty="0">
                <a:solidFill>
                  <a:schemeClr val="bg1"/>
                </a:solidFill>
              </a:rPr>
              <a:t>PIIT MTY, MEX</a:t>
            </a:r>
            <a:endParaRPr lang="en-US" sz="2000" b="1" dirty="0">
              <a:solidFill>
                <a:schemeClr val="bg1"/>
              </a:solidFill>
            </a:endParaRPr>
          </a:p>
          <a:p>
            <a:r>
              <a:rPr lang="en-US" sz="2000" dirty="0">
                <a:solidFill>
                  <a:schemeClr val="bg1"/>
                </a:solidFill>
              </a:rPr>
              <a:t>	</a:t>
            </a:r>
            <a:r>
              <a:rPr lang="en-US" sz="2400" dirty="0">
                <a:solidFill>
                  <a:schemeClr val="bg1"/>
                </a:solidFill>
              </a:rPr>
              <a:t>QVE &amp; Reverse Engineering</a:t>
            </a:r>
            <a:endParaRPr lang="en-US" sz="2956" dirty="0">
              <a:solidFill>
                <a:schemeClr val="bg1"/>
              </a:solidFill>
            </a:endParaRPr>
          </a:p>
        </p:txBody>
      </p:sp>
      <p:pic>
        <p:nvPicPr>
          <p:cNvPr id="32" name="Picture 31">
            <a:extLst>
              <a:ext uri="{FF2B5EF4-FFF2-40B4-BE49-F238E27FC236}">
                <a16:creationId xmlns:a16="http://schemas.microsoft.com/office/drawing/2014/main" id="{675123D8-674D-4762-B06B-09901894077F}"/>
              </a:ext>
            </a:extLst>
          </p:cNvPr>
          <p:cNvPicPr preferRelativeResize="0">
            <a:picLocks/>
          </p:cNvPicPr>
          <p:nvPr/>
        </p:nvPicPr>
        <p:blipFill>
          <a:blip r:embed="rId14"/>
          <a:stretch>
            <a:fillRect/>
          </a:stretch>
        </p:blipFill>
        <p:spPr>
          <a:xfrm>
            <a:off x="24538399" y="4370344"/>
            <a:ext cx="2093976" cy="210312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33" name="TextBox 32">
            <a:extLst>
              <a:ext uri="{FF2B5EF4-FFF2-40B4-BE49-F238E27FC236}">
                <a16:creationId xmlns:a16="http://schemas.microsoft.com/office/drawing/2014/main" id="{4E226774-1B66-45A0-A0B0-85F02A5233F5}"/>
              </a:ext>
            </a:extLst>
          </p:cNvPr>
          <p:cNvSpPr txBox="1"/>
          <p:nvPr/>
        </p:nvSpPr>
        <p:spPr>
          <a:xfrm>
            <a:off x="25140321" y="7055239"/>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3550" b="1" dirty="0">
                <a:solidFill>
                  <a:schemeClr val="bg1"/>
                </a:solidFill>
              </a:rPr>
              <a:t>Hector Corpus</a:t>
            </a:r>
          </a:p>
          <a:p>
            <a:r>
              <a:rPr lang="en-US" sz="2800" b="1" dirty="0">
                <a:solidFill>
                  <a:schemeClr val="bg1"/>
                </a:solidFill>
              </a:rPr>
              <a:t>	Mechanical Drafter,</a:t>
            </a:r>
            <a:r>
              <a:rPr lang="en-US" sz="2000" b="1" dirty="0">
                <a:solidFill>
                  <a:schemeClr val="bg1"/>
                </a:solidFill>
              </a:rPr>
              <a:t> </a:t>
            </a:r>
            <a:r>
              <a:rPr lang="en-US" sz="1500" b="1" dirty="0">
                <a:solidFill>
                  <a:schemeClr val="bg1"/>
                </a:solidFill>
              </a:rPr>
              <a:t>PIIT  MTY MEX </a:t>
            </a:r>
          </a:p>
          <a:p>
            <a:r>
              <a:rPr lang="en-US" sz="2800" dirty="0">
                <a:solidFill>
                  <a:schemeClr val="bg1"/>
                </a:solidFill>
              </a:rPr>
              <a:t>	</a:t>
            </a:r>
            <a:r>
              <a:rPr lang="en-US" sz="2400" dirty="0">
                <a:solidFill>
                  <a:schemeClr val="bg1"/>
                </a:solidFill>
              </a:rPr>
              <a:t>Design 2D 3D / Geomagic ctrl</a:t>
            </a:r>
          </a:p>
        </p:txBody>
      </p:sp>
      <p:pic>
        <p:nvPicPr>
          <p:cNvPr id="34" name="Picture 33">
            <a:extLst>
              <a:ext uri="{FF2B5EF4-FFF2-40B4-BE49-F238E27FC236}">
                <a16:creationId xmlns:a16="http://schemas.microsoft.com/office/drawing/2014/main" id="{666F8C10-6E74-4F60-A432-77BB7DCB6682}"/>
              </a:ext>
            </a:extLst>
          </p:cNvPr>
          <p:cNvPicPr preferRelativeResize="0">
            <a:picLocks/>
          </p:cNvPicPr>
          <p:nvPr/>
        </p:nvPicPr>
        <p:blipFill>
          <a:blip r:embed="rId15"/>
          <a:stretch>
            <a:fillRect/>
          </a:stretch>
        </p:blipFill>
        <p:spPr>
          <a:xfrm>
            <a:off x="24538399" y="6837234"/>
            <a:ext cx="2093976" cy="210312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35" name="TextBox 34">
            <a:extLst>
              <a:ext uri="{FF2B5EF4-FFF2-40B4-BE49-F238E27FC236}">
                <a16:creationId xmlns:a16="http://schemas.microsoft.com/office/drawing/2014/main" id="{ADAE1AF9-B37E-4A0C-8EBF-478F957CFFE8}"/>
              </a:ext>
            </a:extLst>
          </p:cNvPr>
          <p:cNvSpPr txBox="1"/>
          <p:nvPr/>
        </p:nvSpPr>
        <p:spPr>
          <a:xfrm>
            <a:off x="25140321" y="9452418"/>
            <a:ext cx="6537960" cy="15910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2800" b="1" dirty="0">
                <a:solidFill>
                  <a:schemeClr val="bg1"/>
                </a:solidFill>
              </a:rPr>
              <a:t>               Mechanical Drafter</a:t>
            </a:r>
            <a:r>
              <a:rPr lang="en-US" sz="2956" b="1" dirty="0">
                <a:solidFill>
                  <a:schemeClr val="bg1"/>
                </a:solidFill>
              </a:rPr>
              <a:t>, </a:t>
            </a:r>
            <a:r>
              <a:rPr lang="en-US" sz="1600" b="1" dirty="0">
                <a:solidFill>
                  <a:schemeClr val="bg1"/>
                </a:solidFill>
              </a:rPr>
              <a:t>PIIT MTY MEX      </a:t>
            </a:r>
            <a:r>
              <a:rPr lang="en-US" sz="1773" b="1" dirty="0">
                <a:solidFill>
                  <a:schemeClr val="bg1"/>
                </a:solidFill>
              </a:rPr>
              <a:t>	</a:t>
            </a:r>
            <a:r>
              <a:rPr lang="en-US" sz="2364" dirty="0">
                <a:solidFill>
                  <a:schemeClr val="bg1"/>
                </a:solidFill>
              </a:rPr>
              <a:t>Design 2D 3D / Geomagic Dx</a:t>
            </a:r>
          </a:p>
        </p:txBody>
      </p:sp>
      <p:pic>
        <p:nvPicPr>
          <p:cNvPr id="36" name="Picture 35">
            <a:extLst>
              <a:ext uri="{FF2B5EF4-FFF2-40B4-BE49-F238E27FC236}">
                <a16:creationId xmlns:a16="http://schemas.microsoft.com/office/drawing/2014/main" id="{815D50CE-4D33-4504-84C5-E7FAA372AF20}"/>
              </a:ext>
            </a:extLst>
          </p:cNvPr>
          <p:cNvPicPr preferRelativeResize="0">
            <a:picLocks/>
          </p:cNvPicPr>
          <p:nvPr/>
        </p:nvPicPr>
        <p:blipFill>
          <a:blip r:embed="rId16"/>
          <a:stretch>
            <a:fillRect/>
          </a:stretch>
        </p:blipFill>
        <p:spPr>
          <a:xfrm>
            <a:off x="24519149" y="9196386"/>
            <a:ext cx="2093976" cy="2103120"/>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37" name="TextBox 36">
            <a:extLst>
              <a:ext uri="{FF2B5EF4-FFF2-40B4-BE49-F238E27FC236}">
                <a16:creationId xmlns:a16="http://schemas.microsoft.com/office/drawing/2014/main" id="{450429B6-D969-48BD-828F-8D9D4F026939}"/>
              </a:ext>
            </a:extLst>
          </p:cNvPr>
          <p:cNvSpPr txBox="1"/>
          <p:nvPr/>
        </p:nvSpPr>
        <p:spPr>
          <a:xfrm>
            <a:off x="12928120" y="1847433"/>
            <a:ext cx="7233295" cy="1746184"/>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Solis</a:t>
            </a:r>
          </a:p>
          <a:p>
            <a:r>
              <a:rPr lang="en-US" sz="3200" b="1" dirty="0">
                <a:solidFill>
                  <a:schemeClr val="bg1"/>
                </a:solidFill>
              </a:rPr>
              <a:t>	    </a:t>
            </a:r>
            <a:r>
              <a:rPr lang="en-US" sz="2800" b="1" dirty="0">
                <a:solidFill>
                  <a:schemeClr val="bg1"/>
                </a:solidFill>
              </a:rPr>
              <a:t>PIIT CoS Engr Mgr, </a:t>
            </a:r>
            <a:r>
              <a:rPr lang="en-US" sz="2000" b="1" dirty="0">
                <a:solidFill>
                  <a:schemeClr val="bg1"/>
                </a:solidFill>
              </a:rPr>
              <a:t>MTY, MEX</a:t>
            </a:r>
            <a:endParaRPr lang="en-US" sz="2800" b="1" dirty="0">
              <a:solidFill>
                <a:schemeClr val="bg1"/>
              </a:solidFill>
            </a:endParaRPr>
          </a:p>
          <a:p>
            <a:r>
              <a:rPr lang="en-US" sz="3200" dirty="0">
                <a:solidFill>
                  <a:schemeClr val="bg1"/>
                </a:solidFill>
              </a:rPr>
              <a:t>	    </a:t>
            </a:r>
            <a:r>
              <a:rPr lang="en-US" sz="2800" dirty="0">
                <a:solidFill>
                  <a:schemeClr val="bg1"/>
                </a:solidFill>
              </a:rPr>
              <a:t>Prj</a:t>
            </a:r>
            <a:r>
              <a:rPr lang="en-US" sz="3200" dirty="0">
                <a:solidFill>
                  <a:schemeClr val="bg1"/>
                </a:solidFill>
              </a:rPr>
              <a:t> Mgr, CoS &amp; SBO</a:t>
            </a:r>
            <a:endParaRPr lang="en-US" sz="2800" dirty="0">
              <a:solidFill>
                <a:schemeClr val="bg1"/>
              </a:solidFill>
            </a:endParaRPr>
          </a:p>
        </p:txBody>
      </p:sp>
      <p:pic>
        <p:nvPicPr>
          <p:cNvPr id="38" name="Picture 37">
            <a:extLst>
              <a:ext uri="{FF2B5EF4-FFF2-40B4-BE49-F238E27FC236}">
                <a16:creationId xmlns:a16="http://schemas.microsoft.com/office/drawing/2014/main" id="{470DE7C1-1B36-4335-B859-BCD54ADC17EE}"/>
              </a:ext>
            </a:extLst>
          </p:cNvPr>
          <p:cNvPicPr preferRelativeResize="0">
            <a:picLocks/>
          </p:cNvPicPr>
          <p:nvPr/>
        </p:nvPicPr>
        <p:blipFill rotWithShape="1">
          <a:blip r:embed="rId17"/>
          <a:srcRect t="-1050" r="5663" b="1"/>
          <a:stretch/>
        </p:blipFill>
        <p:spPr>
          <a:xfrm>
            <a:off x="12505510" y="1676071"/>
            <a:ext cx="2093976" cy="2103120"/>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39" name="TextBox 38">
            <a:extLst>
              <a:ext uri="{FF2B5EF4-FFF2-40B4-BE49-F238E27FC236}">
                <a16:creationId xmlns:a16="http://schemas.microsoft.com/office/drawing/2014/main" id="{70146E45-C680-45DA-89D2-4AE1D3735D7F}"/>
              </a:ext>
            </a:extLst>
          </p:cNvPr>
          <p:cNvSpPr txBox="1"/>
          <p:nvPr/>
        </p:nvSpPr>
        <p:spPr>
          <a:xfrm>
            <a:off x="11557805" y="196083"/>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cxnSp>
        <p:nvCxnSpPr>
          <p:cNvPr id="40" name="Straight Connector 39">
            <a:extLst>
              <a:ext uri="{FF2B5EF4-FFF2-40B4-BE49-F238E27FC236}">
                <a16:creationId xmlns:a16="http://schemas.microsoft.com/office/drawing/2014/main" id="{3379BA99-3A02-40A1-963D-EAF36CCC9CDE}"/>
              </a:ext>
            </a:extLst>
          </p:cNvPr>
          <p:cNvCxnSpPr>
            <a:cxnSpLocks/>
          </p:cNvCxnSpPr>
          <p:nvPr/>
        </p:nvCxnSpPr>
        <p:spPr>
          <a:xfrm>
            <a:off x="239200" y="4091165"/>
            <a:ext cx="2378856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6B8AE81-F688-48CA-9845-33DCBECAEF43}"/>
              </a:ext>
            </a:extLst>
          </p:cNvPr>
          <p:cNvCxnSpPr>
            <a:cxnSpLocks/>
          </p:cNvCxnSpPr>
          <p:nvPr/>
        </p:nvCxnSpPr>
        <p:spPr>
          <a:xfrm flipH="1">
            <a:off x="231307" y="4068841"/>
            <a:ext cx="7190" cy="8722552"/>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FD0C269D-B4C0-4AC8-BFA5-F0933D0229D7}"/>
              </a:ext>
            </a:extLst>
          </p:cNvPr>
          <p:cNvCxnSpPr>
            <a:cxnSpLocks/>
          </p:cNvCxnSpPr>
          <p:nvPr/>
        </p:nvCxnSpPr>
        <p:spPr>
          <a:xfrm>
            <a:off x="231307" y="5423904"/>
            <a:ext cx="388225"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A30886BF-BAF7-4B19-8F13-B47964C5B2BD}"/>
              </a:ext>
            </a:extLst>
          </p:cNvPr>
          <p:cNvCxnSpPr>
            <a:cxnSpLocks/>
          </p:cNvCxnSpPr>
          <p:nvPr/>
        </p:nvCxnSpPr>
        <p:spPr>
          <a:xfrm>
            <a:off x="231307" y="7886367"/>
            <a:ext cx="388225"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FD883F7-B992-4416-AB1D-D209B3CFF0FA}"/>
              </a:ext>
            </a:extLst>
          </p:cNvPr>
          <p:cNvCxnSpPr>
            <a:cxnSpLocks/>
          </p:cNvCxnSpPr>
          <p:nvPr/>
        </p:nvCxnSpPr>
        <p:spPr>
          <a:xfrm>
            <a:off x="231307" y="10348180"/>
            <a:ext cx="388225"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87A598E-7B2C-43B8-A87C-BD9222E431D8}"/>
              </a:ext>
            </a:extLst>
          </p:cNvPr>
          <p:cNvCxnSpPr>
            <a:cxnSpLocks/>
          </p:cNvCxnSpPr>
          <p:nvPr/>
        </p:nvCxnSpPr>
        <p:spPr>
          <a:xfrm>
            <a:off x="232803" y="12791393"/>
            <a:ext cx="388225"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4EA69509-552B-48F4-8E28-54FA6786B915}"/>
              </a:ext>
            </a:extLst>
          </p:cNvPr>
          <p:cNvCxnSpPr>
            <a:cxnSpLocks/>
          </p:cNvCxnSpPr>
          <p:nvPr/>
        </p:nvCxnSpPr>
        <p:spPr>
          <a:xfrm flipH="1">
            <a:off x="8148185" y="4113490"/>
            <a:ext cx="7190" cy="8722552"/>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7712E1A9-8EBE-43C8-B2DF-5CBEDF1F9B43}"/>
              </a:ext>
            </a:extLst>
          </p:cNvPr>
          <p:cNvCxnSpPr>
            <a:cxnSpLocks/>
          </p:cNvCxnSpPr>
          <p:nvPr/>
        </p:nvCxnSpPr>
        <p:spPr>
          <a:xfrm>
            <a:off x="8152711" y="5487404"/>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C73EC0B9-B0D4-4143-993A-EF96C7B283F8}"/>
              </a:ext>
            </a:extLst>
          </p:cNvPr>
          <p:cNvCxnSpPr>
            <a:cxnSpLocks/>
          </p:cNvCxnSpPr>
          <p:nvPr/>
        </p:nvCxnSpPr>
        <p:spPr>
          <a:xfrm>
            <a:off x="8155375" y="7900071"/>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295182-A84E-4767-A196-213591E38B3B}"/>
              </a:ext>
            </a:extLst>
          </p:cNvPr>
          <p:cNvCxnSpPr>
            <a:cxnSpLocks/>
          </p:cNvCxnSpPr>
          <p:nvPr/>
        </p:nvCxnSpPr>
        <p:spPr>
          <a:xfrm>
            <a:off x="8148185" y="10348180"/>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C5A37A4-C0E7-43A2-BF8C-D92CB8836934}"/>
              </a:ext>
            </a:extLst>
          </p:cNvPr>
          <p:cNvCxnSpPr>
            <a:cxnSpLocks/>
          </p:cNvCxnSpPr>
          <p:nvPr/>
        </p:nvCxnSpPr>
        <p:spPr>
          <a:xfrm>
            <a:off x="8136546" y="12836042"/>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BDF9D91-70CD-486F-AD19-C1C7583F98F4}"/>
              </a:ext>
            </a:extLst>
          </p:cNvPr>
          <p:cNvCxnSpPr>
            <a:cxnSpLocks/>
          </p:cNvCxnSpPr>
          <p:nvPr/>
        </p:nvCxnSpPr>
        <p:spPr>
          <a:xfrm flipH="1">
            <a:off x="16073539" y="4099089"/>
            <a:ext cx="7190" cy="8722552"/>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FF73A297-FD80-47EC-828A-C6188F3F5988}"/>
              </a:ext>
            </a:extLst>
          </p:cNvPr>
          <p:cNvCxnSpPr>
            <a:cxnSpLocks/>
          </p:cNvCxnSpPr>
          <p:nvPr/>
        </p:nvCxnSpPr>
        <p:spPr>
          <a:xfrm>
            <a:off x="16075015" y="5449304"/>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A3E5CE1-AD30-4D23-B95B-D7FF16AC2AB6}"/>
              </a:ext>
            </a:extLst>
          </p:cNvPr>
          <p:cNvCxnSpPr>
            <a:cxnSpLocks/>
          </p:cNvCxnSpPr>
          <p:nvPr/>
        </p:nvCxnSpPr>
        <p:spPr>
          <a:xfrm>
            <a:off x="16080729" y="7886367"/>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A706EDC8-C5C8-46E9-A6B9-6E638A688E69}"/>
              </a:ext>
            </a:extLst>
          </p:cNvPr>
          <p:cNvCxnSpPr>
            <a:cxnSpLocks/>
          </p:cNvCxnSpPr>
          <p:nvPr/>
        </p:nvCxnSpPr>
        <p:spPr>
          <a:xfrm>
            <a:off x="16073539" y="10336484"/>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E5D5FF15-B860-47EB-B802-C1E4E6FDF6D4}"/>
              </a:ext>
            </a:extLst>
          </p:cNvPr>
          <p:cNvCxnSpPr>
            <a:cxnSpLocks/>
          </p:cNvCxnSpPr>
          <p:nvPr/>
        </p:nvCxnSpPr>
        <p:spPr>
          <a:xfrm>
            <a:off x="16080729" y="12823342"/>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7AFD9B06-7129-4F51-B7B2-A4512A015D01}"/>
              </a:ext>
            </a:extLst>
          </p:cNvPr>
          <p:cNvCxnSpPr>
            <a:cxnSpLocks/>
          </p:cNvCxnSpPr>
          <p:nvPr/>
        </p:nvCxnSpPr>
        <p:spPr>
          <a:xfrm>
            <a:off x="24049396" y="5423904"/>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258B7B72-9250-4FF0-88DA-4604E5BF628A}"/>
              </a:ext>
            </a:extLst>
          </p:cNvPr>
          <p:cNvCxnSpPr>
            <a:cxnSpLocks/>
          </p:cNvCxnSpPr>
          <p:nvPr/>
        </p:nvCxnSpPr>
        <p:spPr>
          <a:xfrm>
            <a:off x="24048602" y="4113490"/>
            <a:ext cx="75998" cy="854838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66A604B0-8C42-44A1-8A25-8308644F94C8}"/>
              </a:ext>
            </a:extLst>
          </p:cNvPr>
          <p:cNvCxnSpPr>
            <a:cxnSpLocks/>
          </p:cNvCxnSpPr>
          <p:nvPr/>
        </p:nvCxnSpPr>
        <p:spPr>
          <a:xfrm>
            <a:off x="24068646" y="7972996"/>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994F4A0-2745-41DD-9090-C1C9773EA4D2}"/>
              </a:ext>
            </a:extLst>
          </p:cNvPr>
          <p:cNvCxnSpPr>
            <a:cxnSpLocks/>
          </p:cNvCxnSpPr>
          <p:nvPr/>
        </p:nvCxnSpPr>
        <p:spPr>
          <a:xfrm>
            <a:off x="24021575" y="10254461"/>
            <a:ext cx="4697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FBA8E71C-F3A5-47BB-954B-E696C822536D}"/>
              </a:ext>
            </a:extLst>
          </p:cNvPr>
          <p:cNvCxnSpPr>
            <a:cxnSpLocks/>
          </p:cNvCxnSpPr>
          <p:nvPr/>
        </p:nvCxnSpPr>
        <p:spPr>
          <a:xfrm flipV="1">
            <a:off x="13565233" y="3802277"/>
            <a:ext cx="0" cy="288888"/>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21C98E4A-A72C-48F0-9F28-F7F5EFED775F}"/>
              </a:ext>
            </a:extLst>
          </p:cNvPr>
          <p:cNvSpPr txBox="1"/>
          <p:nvPr/>
        </p:nvSpPr>
        <p:spPr>
          <a:xfrm>
            <a:off x="25140321" y="12152001"/>
            <a:ext cx="6537960" cy="1508105"/>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Raul </a:t>
            </a:r>
            <a:r>
              <a:rPr lang="en-US" sz="3200" b="1" dirty="0" err="1">
                <a:solidFill>
                  <a:schemeClr val="bg1"/>
                </a:solidFill>
              </a:rPr>
              <a:t>Raygoza</a:t>
            </a:r>
            <a:endParaRPr lang="en-US" sz="2800" b="1" dirty="0">
              <a:solidFill>
                <a:schemeClr val="bg1"/>
              </a:solidFill>
            </a:endParaRPr>
          </a:p>
          <a:p>
            <a:r>
              <a:rPr lang="en-US" sz="2800" b="1" dirty="0">
                <a:solidFill>
                  <a:schemeClr val="bg1"/>
                </a:solidFill>
              </a:rPr>
              <a:t>                Elec-Mech Sr Eng.</a:t>
            </a:r>
            <a:r>
              <a:rPr lang="en-US" sz="1800" b="1" dirty="0">
                <a:solidFill>
                  <a:schemeClr val="bg1"/>
                </a:solidFill>
              </a:rPr>
              <a:t>PIIT MTY, MEX</a:t>
            </a:r>
            <a:r>
              <a:rPr lang="en-US" sz="1100" b="1" dirty="0">
                <a:solidFill>
                  <a:schemeClr val="bg1"/>
                </a:solidFill>
              </a:rPr>
              <a:t>     </a:t>
            </a:r>
            <a:r>
              <a:rPr lang="en-US" sz="400" dirty="0">
                <a:solidFill>
                  <a:schemeClr val="bg1"/>
                </a:solidFill>
              </a:rPr>
              <a:t>	</a:t>
            </a:r>
            <a:r>
              <a:rPr lang="en-US" sz="1800" dirty="0">
                <a:solidFill>
                  <a:schemeClr val="bg1"/>
                </a:solidFill>
              </a:rPr>
              <a:t>  </a:t>
            </a:r>
            <a:r>
              <a:rPr lang="en-US" sz="2400" dirty="0">
                <a:solidFill>
                  <a:schemeClr val="bg1"/>
                </a:solidFill>
              </a:rPr>
              <a:t>CoS &amp; SBO K5/K6</a:t>
            </a:r>
            <a:endParaRPr lang="en-US" sz="3200" dirty="0">
              <a:solidFill>
                <a:schemeClr val="bg1"/>
              </a:solidFill>
            </a:endParaRPr>
          </a:p>
        </p:txBody>
      </p:sp>
      <p:cxnSp>
        <p:nvCxnSpPr>
          <p:cNvPr id="62" name="Straight Arrow Connector 61">
            <a:extLst>
              <a:ext uri="{FF2B5EF4-FFF2-40B4-BE49-F238E27FC236}">
                <a16:creationId xmlns:a16="http://schemas.microsoft.com/office/drawing/2014/main" id="{CBDAB0F0-F3C1-4152-A942-0EE84DFCE7F9}"/>
              </a:ext>
            </a:extLst>
          </p:cNvPr>
          <p:cNvCxnSpPr>
            <a:cxnSpLocks/>
          </p:cNvCxnSpPr>
          <p:nvPr/>
        </p:nvCxnSpPr>
        <p:spPr>
          <a:xfrm>
            <a:off x="24124600" y="12661875"/>
            <a:ext cx="36672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64" name="Picture 63">
            <a:extLst>
              <a:ext uri="{FF2B5EF4-FFF2-40B4-BE49-F238E27FC236}">
                <a16:creationId xmlns:a16="http://schemas.microsoft.com/office/drawing/2014/main" id="{35809DF4-4C7A-4ACF-B107-2B27B0D7D4ED}"/>
              </a:ext>
            </a:extLst>
          </p:cNvPr>
          <p:cNvPicPr preferRelativeResize="0">
            <a:picLocks/>
          </p:cNvPicPr>
          <p:nvPr/>
        </p:nvPicPr>
        <p:blipFill>
          <a:blip r:embed="rId18"/>
          <a:stretch>
            <a:fillRect/>
          </a:stretch>
        </p:blipFill>
        <p:spPr>
          <a:xfrm>
            <a:off x="24613196" y="11811570"/>
            <a:ext cx="1905882" cy="1975717"/>
          </a:xfrm>
          <a:prstGeom prst="ellipse">
            <a:avLst/>
          </a:prstGeom>
          <a:ln w="12700" cap="rnd">
            <a:solidFill>
              <a:schemeClr val="bg1"/>
            </a:solidFill>
            <a:prstDash val="solid"/>
          </a:ln>
          <a:effectLst/>
        </p:spPr>
      </p:pic>
    </p:spTree>
    <p:extLst>
      <p:ext uri="{BB962C8B-B14F-4D97-AF65-F5344CB8AC3E}">
        <p14:creationId xmlns:p14="http://schemas.microsoft.com/office/powerpoint/2010/main" val="177782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0B536DB-D03A-469D-8C6E-4434132C575A}"/>
              </a:ext>
            </a:extLst>
          </p:cNvPr>
          <p:cNvSpPr/>
          <p:nvPr/>
        </p:nvSpPr>
        <p:spPr>
          <a:xfrm>
            <a:off x="0" y="0"/>
            <a:ext cx="32004000" cy="15185938"/>
          </a:xfrm>
          <a:prstGeom prst="rect">
            <a:avLst/>
          </a:prstGeom>
          <a:solidFill>
            <a:srgbClr val="1B1B1B"/>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4BDA1A33-8E39-46BF-990E-BF7E711C1A43}"/>
              </a:ext>
            </a:extLst>
          </p:cNvPr>
          <p:cNvSpPr txBox="1"/>
          <p:nvPr/>
        </p:nvSpPr>
        <p:spPr>
          <a:xfrm>
            <a:off x="12188497" y="4578709"/>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Raul de la ROSA</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grpSp>
        <p:nvGrpSpPr>
          <p:cNvPr id="26" name="Group 25">
            <a:extLst>
              <a:ext uri="{FF2B5EF4-FFF2-40B4-BE49-F238E27FC236}">
                <a16:creationId xmlns:a16="http://schemas.microsoft.com/office/drawing/2014/main" id="{14E82B6F-7CB3-4371-BBB7-7E38911074EE}"/>
              </a:ext>
            </a:extLst>
          </p:cNvPr>
          <p:cNvGrpSpPr/>
          <p:nvPr/>
        </p:nvGrpSpPr>
        <p:grpSpPr>
          <a:xfrm>
            <a:off x="11452932" y="6615692"/>
            <a:ext cx="7566365" cy="2246025"/>
            <a:chOff x="12046932" y="9833533"/>
            <a:chExt cx="7566365" cy="2246025"/>
          </a:xfrm>
        </p:grpSpPr>
        <p:sp>
          <p:nvSpPr>
            <p:cNvPr id="46" name="TextBox 45">
              <a:extLst>
                <a:ext uri="{FF2B5EF4-FFF2-40B4-BE49-F238E27FC236}">
                  <a16:creationId xmlns:a16="http://schemas.microsoft.com/office/drawing/2014/main" id="{E2C756AD-7100-45F7-B86F-36E280E61FAC}"/>
                </a:ext>
              </a:extLst>
            </p:cNvPr>
            <p:cNvSpPr txBox="1"/>
            <p:nvPr/>
          </p:nvSpPr>
          <p:spPr>
            <a:xfrm>
              <a:off x="12801017" y="10012399"/>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grpSp>
          <p:nvGrpSpPr>
            <p:cNvPr id="6" name="Group 5">
              <a:extLst>
                <a:ext uri="{FF2B5EF4-FFF2-40B4-BE49-F238E27FC236}">
                  <a16:creationId xmlns:a16="http://schemas.microsoft.com/office/drawing/2014/main" id="{48A2E178-2A23-45FA-ABA7-D24C2D9737B8}"/>
                </a:ext>
              </a:extLst>
            </p:cNvPr>
            <p:cNvGrpSpPr/>
            <p:nvPr/>
          </p:nvGrpSpPr>
          <p:grpSpPr>
            <a:xfrm>
              <a:off x="12046932" y="9833533"/>
              <a:ext cx="2278373" cy="2246025"/>
              <a:chOff x="11969661" y="7535386"/>
              <a:chExt cx="2377441" cy="2350008"/>
            </a:xfrm>
          </p:grpSpPr>
          <p:pic>
            <p:nvPicPr>
              <p:cNvPr id="89" name="Picture 88">
                <a:extLst>
                  <a:ext uri="{FF2B5EF4-FFF2-40B4-BE49-F238E27FC236}">
                    <a16:creationId xmlns:a16="http://schemas.microsoft.com/office/drawing/2014/main" id="{4D94965E-2038-40DE-8291-1C5493F0B3D4}"/>
                  </a:ext>
                </a:extLst>
              </p:cNvPr>
              <p:cNvPicPr preferRelativeResize="0">
                <a:picLocks/>
              </p:cNvPicPr>
              <p:nvPr/>
            </p:nvPicPr>
            <p:blipFill rotWithShape="1">
              <a:blip r:embed="rId3"/>
              <a:srcRect l="10389" t="31541" r="78973" b="44510"/>
              <a:stretch/>
            </p:blipFill>
            <p:spPr>
              <a:xfrm>
                <a:off x="12136596" y="7606982"/>
                <a:ext cx="2121408" cy="2139696"/>
              </a:xfrm>
              <a:prstGeom prst="flowChartConnector">
                <a:avLst/>
              </a:prstGeom>
              <a:ln>
                <a:solidFill>
                  <a:schemeClr val="accent1"/>
                </a:solidFill>
              </a:ln>
            </p:spPr>
          </p:pic>
          <p:pic>
            <p:nvPicPr>
              <p:cNvPr id="22" name="Picture 21">
                <a:extLst>
                  <a:ext uri="{FF2B5EF4-FFF2-40B4-BE49-F238E27FC236}">
                    <a16:creationId xmlns:a16="http://schemas.microsoft.com/office/drawing/2014/main" id="{4EE42F8F-B726-4CF2-B5E3-0E051B8D4633}"/>
                  </a:ext>
                </a:extLst>
              </p:cNvPr>
              <p:cNvPicPr preferRelativeResize="0">
                <a:picLocks/>
              </p:cNvPicPr>
              <p:nvPr/>
            </p:nvPicPr>
            <p:blipFill>
              <a:blip r:embed="rId4"/>
              <a:stretch>
                <a:fillRect/>
              </a:stretch>
            </p:blipFill>
            <p:spPr>
              <a:xfrm>
                <a:off x="11969661" y="7535386"/>
                <a:ext cx="2377441" cy="2350008"/>
              </a:xfrm>
              <a:prstGeom prst="ellipse">
                <a:avLst/>
              </a:prstGeom>
              <a:ln>
                <a:noFill/>
              </a:ln>
              <a:effectLst>
                <a:softEdge rad="112500"/>
              </a:effectLst>
            </p:spPr>
          </p:pic>
        </p:grpSp>
      </p:grpSp>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628330" y="232302"/>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1745883" y="2023483"/>
            <a:ext cx="6812280" cy="182081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Lucy Casas</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3914900"/>
            <a:ext cx="0" cy="332549"/>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439951" y="4247728"/>
            <a:ext cx="11035265"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445100" y="4289358"/>
            <a:ext cx="1" cy="830116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0788856" y="4268993"/>
            <a:ext cx="10416" cy="827414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a:endCxn id="29" idx="2"/>
          </p:cNvCxnSpPr>
          <p:nvPr/>
        </p:nvCxnSpPr>
        <p:spPr>
          <a:xfrm flipV="1">
            <a:off x="10794064" y="5432264"/>
            <a:ext cx="818849" cy="1422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a:off x="2456626" y="12598763"/>
            <a:ext cx="62064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262941"/>
            <a:ext cx="5886402" cy="162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19313363" y="4293359"/>
            <a:ext cx="37756" cy="816546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19" name="Group 18">
            <a:extLst>
              <a:ext uri="{FF2B5EF4-FFF2-40B4-BE49-F238E27FC236}">
                <a16:creationId xmlns:a16="http://schemas.microsoft.com/office/drawing/2014/main" id="{71EACD4E-C7C4-42A2-A620-B3191089E48E}"/>
              </a:ext>
            </a:extLst>
          </p:cNvPr>
          <p:cNvGrpSpPr/>
          <p:nvPr/>
        </p:nvGrpSpPr>
        <p:grpSpPr>
          <a:xfrm>
            <a:off x="3145231" y="6650127"/>
            <a:ext cx="7324388" cy="2139696"/>
            <a:chOff x="4035075" y="9751078"/>
            <a:chExt cx="7324388" cy="2139696"/>
          </a:xfrm>
        </p:grpSpPr>
        <p:sp>
          <p:nvSpPr>
            <p:cNvPr id="68" name="TextBox 67">
              <a:extLst>
                <a:ext uri="{FF2B5EF4-FFF2-40B4-BE49-F238E27FC236}">
                  <a16:creationId xmlns:a16="http://schemas.microsoft.com/office/drawing/2014/main" id="{8B3C185A-3B02-4D9D-911D-04E0024E1BE6}"/>
                </a:ext>
              </a:extLst>
            </p:cNvPr>
            <p:cNvSpPr txBox="1"/>
            <p:nvPr/>
          </p:nvSpPr>
          <p:spPr>
            <a:xfrm>
              <a:off x="4547183" y="9885391"/>
              <a:ext cx="6812280" cy="182081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b="1" dirty="0">
                  <a:solidFill>
                    <a:schemeClr val="bg1"/>
                  </a:solidFill>
                </a:rPr>
                <a:t> </a:t>
              </a:r>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preferRelativeResize="0">
              <a:picLocks/>
            </p:cNvPicPr>
            <p:nvPr/>
          </p:nvPicPr>
          <p:blipFill>
            <a:blip r:embed="rId5" cstate="email">
              <a:extLst>
                <a:ext uri="{28A0092B-C50C-407E-A947-70E740481C1C}">
                  <a14:useLocalDpi xmlns:a14="http://schemas.microsoft.com/office/drawing/2010/main" val="0"/>
                </a:ext>
              </a:extLst>
            </a:blip>
            <a:stretch>
              <a:fillRect/>
            </a:stretch>
          </p:blipFill>
          <p:spPr>
            <a:xfrm>
              <a:off x="4035075" y="9751078"/>
              <a:ext cx="2121408" cy="2139696"/>
            </a:xfrm>
            <a:prstGeom prst="ellipse">
              <a:avLst/>
            </a:prstGeom>
            <a:ln w="12700" cap="rnd">
              <a:solidFill>
                <a:schemeClr val="bg1"/>
              </a:solidFill>
              <a:prstDash val="solid"/>
            </a:ln>
            <a:effectLst/>
          </p:spPr>
        </p:pic>
      </p:grpSp>
      <p:sp>
        <p:nvSpPr>
          <p:cNvPr id="40" name="TextBox 39">
            <a:extLst>
              <a:ext uri="{FF2B5EF4-FFF2-40B4-BE49-F238E27FC236}">
                <a16:creationId xmlns:a16="http://schemas.microsoft.com/office/drawing/2014/main" id="{72A4A986-CBB9-415F-A0BF-22BABC148FC7}"/>
              </a:ext>
            </a:extLst>
          </p:cNvPr>
          <p:cNvSpPr txBox="1"/>
          <p:nvPr/>
        </p:nvSpPr>
        <p:spPr>
          <a:xfrm>
            <a:off x="3628330" y="11494543"/>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Adrian Reyes</a:t>
            </a:r>
            <a:r>
              <a:rPr lang="en-US" sz="800" b="1" dirty="0">
                <a:solidFill>
                  <a:schemeClr val="bg1"/>
                </a:solidFill>
              </a:rPr>
              <a:t>                                      	 	   </a:t>
            </a:r>
            <a:r>
              <a:rPr lang="en-US" sz="2956" b="1" dirty="0">
                <a:solidFill>
                  <a:schemeClr val="bg1"/>
                </a:solidFill>
              </a:rPr>
              <a:t>Supplier Quality Engr </a:t>
            </a:r>
            <a:r>
              <a:rPr lang="en-US" sz="1478" b="1" dirty="0">
                <a:solidFill>
                  <a:schemeClr val="bg1"/>
                </a:solidFill>
              </a:rPr>
              <a:t>MTY MEX</a:t>
            </a:r>
            <a:r>
              <a:rPr lang="en-US" sz="100" b="1" dirty="0">
                <a:solidFill>
                  <a:schemeClr val="bg1"/>
                </a:solidFill>
              </a:rPr>
              <a:t>       	            </a:t>
            </a:r>
            <a:r>
              <a:rPr lang="en-US" sz="3547" dirty="0">
                <a:solidFill>
                  <a:schemeClr val="bg1"/>
                </a:solidFill>
              </a:rPr>
              <a:t>NAM </a:t>
            </a:r>
            <a:r>
              <a:rPr lang="en-US" sz="2956" dirty="0">
                <a:solidFill>
                  <a:schemeClr val="bg1"/>
                </a:solidFill>
              </a:rPr>
              <a:t>Strategic Projects</a:t>
            </a:r>
          </a:p>
        </p:txBody>
      </p:sp>
      <p:pic>
        <p:nvPicPr>
          <p:cNvPr id="29" name="Picture 28">
            <a:extLst>
              <a:ext uri="{FF2B5EF4-FFF2-40B4-BE49-F238E27FC236}">
                <a16:creationId xmlns:a16="http://schemas.microsoft.com/office/drawing/2014/main" id="{978D12D7-C8A5-489A-A946-4839AE6A8325}"/>
              </a:ext>
            </a:extLst>
          </p:cNvPr>
          <p:cNvPicPr preferRelativeResize="0">
            <a:picLocks/>
          </p:cNvPicPr>
          <p:nvPr/>
        </p:nvPicPr>
        <p:blipFill>
          <a:blip r:embed="rId6"/>
          <a:stretch>
            <a:fillRect/>
          </a:stretch>
        </p:blipFill>
        <p:spPr>
          <a:xfrm>
            <a:off x="11612913" y="4362416"/>
            <a:ext cx="2121408" cy="213969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nvGrpSpPr>
          <p:cNvPr id="28" name="Group 27">
            <a:extLst>
              <a:ext uri="{FF2B5EF4-FFF2-40B4-BE49-F238E27FC236}">
                <a16:creationId xmlns:a16="http://schemas.microsoft.com/office/drawing/2014/main" id="{51C37423-6286-4295-A841-090BCC77F855}"/>
              </a:ext>
            </a:extLst>
          </p:cNvPr>
          <p:cNvGrpSpPr/>
          <p:nvPr/>
        </p:nvGrpSpPr>
        <p:grpSpPr>
          <a:xfrm>
            <a:off x="11630490" y="8882878"/>
            <a:ext cx="7370287" cy="2139696"/>
            <a:chOff x="21303876" y="4416442"/>
            <a:chExt cx="7370287" cy="2139696"/>
          </a:xfrm>
        </p:grpSpPr>
        <p:sp>
          <p:nvSpPr>
            <p:cNvPr id="128" name="TextBox 127">
              <a:extLst>
                <a:ext uri="{FF2B5EF4-FFF2-40B4-BE49-F238E27FC236}">
                  <a16:creationId xmlns:a16="http://schemas.microsoft.com/office/drawing/2014/main" id="{0685251F-B074-4EE8-B164-951BC400E21C}"/>
                </a:ext>
              </a:extLst>
            </p:cNvPr>
            <p:cNvSpPr txBox="1"/>
            <p:nvPr/>
          </p:nvSpPr>
          <p:spPr>
            <a:xfrm>
              <a:off x="21861883" y="4574147"/>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pic>
          <p:nvPicPr>
            <p:cNvPr id="30" name="Picture 29">
              <a:extLst>
                <a:ext uri="{FF2B5EF4-FFF2-40B4-BE49-F238E27FC236}">
                  <a16:creationId xmlns:a16="http://schemas.microsoft.com/office/drawing/2014/main" id="{B8ACFAB4-79EC-45EA-A709-0844BF80F2BE}"/>
                </a:ext>
              </a:extLst>
            </p:cNvPr>
            <p:cNvPicPr preferRelativeResize="0">
              <a:picLocks/>
            </p:cNvPicPr>
            <p:nvPr/>
          </p:nvPicPr>
          <p:blipFill>
            <a:blip r:embed="rId7"/>
            <a:stretch>
              <a:fillRect/>
            </a:stretch>
          </p:blipFill>
          <p:spPr>
            <a:xfrm>
              <a:off x="21303876" y="4416442"/>
              <a:ext cx="2121408" cy="213969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grpSp>
        <p:nvGrpSpPr>
          <p:cNvPr id="34" name="Group 33">
            <a:extLst>
              <a:ext uri="{FF2B5EF4-FFF2-40B4-BE49-F238E27FC236}">
                <a16:creationId xmlns:a16="http://schemas.microsoft.com/office/drawing/2014/main" id="{627B7CD0-62B5-4022-8534-6B451B7E59D7}"/>
              </a:ext>
            </a:extLst>
          </p:cNvPr>
          <p:cNvGrpSpPr/>
          <p:nvPr/>
        </p:nvGrpSpPr>
        <p:grpSpPr>
          <a:xfrm>
            <a:off x="11615770" y="11366720"/>
            <a:ext cx="7362216" cy="2139696"/>
            <a:chOff x="21344273" y="6811161"/>
            <a:chExt cx="7362216" cy="2139696"/>
          </a:xfrm>
        </p:grpSpPr>
        <p:sp>
          <p:nvSpPr>
            <p:cNvPr id="131" name="TextBox 130">
              <a:extLst>
                <a:ext uri="{FF2B5EF4-FFF2-40B4-BE49-F238E27FC236}">
                  <a16:creationId xmlns:a16="http://schemas.microsoft.com/office/drawing/2014/main" id="{5178BCFD-2EB9-4566-A255-F2B6710665FC}"/>
                </a:ext>
              </a:extLst>
            </p:cNvPr>
            <p:cNvSpPr txBox="1"/>
            <p:nvPr/>
          </p:nvSpPr>
          <p:spPr>
            <a:xfrm>
              <a:off x="21894209" y="6962490"/>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32" name="Picture 31">
              <a:extLst>
                <a:ext uri="{FF2B5EF4-FFF2-40B4-BE49-F238E27FC236}">
                  <a16:creationId xmlns:a16="http://schemas.microsoft.com/office/drawing/2014/main" id="{AF2CE4D0-C137-4375-A163-1C3EA5541B5E}"/>
                </a:ext>
              </a:extLst>
            </p:cNvPr>
            <p:cNvPicPr preferRelativeResize="0">
              <a:picLocks/>
            </p:cNvPicPr>
            <p:nvPr/>
          </p:nvPicPr>
          <p:blipFill>
            <a:blip r:embed="rId8"/>
            <a:stretch>
              <a:fillRect/>
            </a:stretch>
          </p:blipFill>
          <p:spPr>
            <a:xfrm>
              <a:off x="21344273" y="6811161"/>
              <a:ext cx="2121408" cy="213969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grpSp>
        <p:nvGrpSpPr>
          <p:cNvPr id="35" name="Group 34">
            <a:extLst>
              <a:ext uri="{FF2B5EF4-FFF2-40B4-BE49-F238E27FC236}">
                <a16:creationId xmlns:a16="http://schemas.microsoft.com/office/drawing/2014/main" id="{4E6FE89E-D764-4F23-87C4-AA195EAC0E0B}"/>
              </a:ext>
            </a:extLst>
          </p:cNvPr>
          <p:cNvGrpSpPr/>
          <p:nvPr/>
        </p:nvGrpSpPr>
        <p:grpSpPr>
          <a:xfrm>
            <a:off x="20259514" y="4376643"/>
            <a:ext cx="7472673" cy="2139696"/>
            <a:chOff x="21289168" y="9234796"/>
            <a:chExt cx="7472673" cy="2139696"/>
          </a:xfrm>
        </p:grpSpPr>
        <p:sp>
          <p:nvSpPr>
            <p:cNvPr id="134" name="TextBox 133">
              <a:extLst>
                <a:ext uri="{FF2B5EF4-FFF2-40B4-BE49-F238E27FC236}">
                  <a16:creationId xmlns:a16="http://schemas.microsoft.com/office/drawing/2014/main" id="{4D1D73E0-A3F4-4A7A-854E-7B89C58BBBE8}"/>
                </a:ext>
              </a:extLst>
            </p:cNvPr>
            <p:cNvSpPr txBox="1"/>
            <p:nvPr/>
          </p:nvSpPr>
          <p:spPr>
            <a:xfrm>
              <a:off x="21949561" y="9455465"/>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33" name="Picture 32">
              <a:extLst>
                <a:ext uri="{FF2B5EF4-FFF2-40B4-BE49-F238E27FC236}">
                  <a16:creationId xmlns:a16="http://schemas.microsoft.com/office/drawing/2014/main" id="{B7E41003-7655-4808-9446-AB990C0A3A26}"/>
                </a:ext>
              </a:extLst>
            </p:cNvPr>
            <p:cNvPicPr preferRelativeResize="0">
              <a:picLocks/>
            </p:cNvPicPr>
            <p:nvPr/>
          </p:nvPicPr>
          <p:blipFill>
            <a:blip r:embed="rId9"/>
            <a:stretch>
              <a:fillRect/>
            </a:stretch>
          </p:blipFill>
          <p:spPr>
            <a:xfrm>
              <a:off x="21289168" y="9234796"/>
              <a:ext cx="2121408" cy="213969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grpSp>
        <p:nvGrpSpPr>
          <p:cNvPr id="37" name="Group 36">
            <a:extLst>
              <a:ext uri="{FF2B5EF4-FFF2-40B4-BE49-F238E27FC236}">
                <a16:creationId xmlns:a16="http://schemas.microsoft.com/office/drawing/2014/main" id="{73432B31-BE06-48FF-9EFE-354E55111B9C}"/>
              </a:ext>
            </a:extLst>
          </p:cNvPr>
          <p:cNvGrpSpPr/>
          <p:nvPr/>
        </p:nvGrpSpPr>
        <p:grpSpPr>
          <a:xfrm>
            <a:off x="3113863" y="9006426"/>
            <a:ext cx="7326747" cy="2139696"/>
            <a:chOff x="3142872" y="11842791"/>
            <a:chExt cx="7326747" cy="2139696"/>
          </a:xfrm>
        </p:grpSpPr>
        <p:sp>
          <p:nvSpPr>
            <p:cNvPr id="67" name="TextBox 66">
              <a:extLst>
                <a:ext uri="{FF2B5EF4-FFF2-40B4-BE49-F238E27FC236}">
                  <a16:creationId xmlns:a16="http://schemas.microsoft.com/office/drawing/2014/main" id="{68183775-2248-4F32-ACE5-2F220F2AB3E1}"/>
                </a:ext>
              </a:extLst>
            </p:cNvPr>
            <p:cNvSpPr txBox="1"/>
            <p:nvPr/>
          </p:nvSpPr>
          <p:spPr>
            <a:xfrm>
              <a:off x="3657339" y="11988191"/>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it-IT" sz="4138" dirty="0">
                  <a:solidFill>
                    <a:schemeClr val="bg1"/>
                  </a:solidFill>
                </a:rPr>
                <a:t>           </a:t>
              </a:r>
              <a:r>
                <a:rPr lang="it-IT" sz="3547" b="1" dirty="0">
                  <a:solidFill>
                    <a:schemeClr val="bg1"/>
                  </a:solidFill>
                </a:rPr>
                <a:t>Karla Colin Renteria</a:t>
              </a:r>
            </a:p>
            <a:p>
              <a:r>
                <a:rPr lang="it-IT" sz="3200" b="1" dirty="0">
                  <a:solidFill>
                    <a:schemeClr val="bg1"/>
                  </a:solidFill>
                </a:rPr>
                <a:t>              </a:t>
              </a:r>
              <a:r>
                <a:rPr lang="it-IT" sz="2800" b="1" dirty="0">
                  <a:solidFill>
                    <a:schemeClr val="bg1"/>
                  </a:solidFill>
                </a:rPr>
                <a:t>Supplier Quality Engr</a:t>
              </a:r>
              <a:r>
                <a:rPr lang="it-IT" sz="1480" b="1" dirty="0">
                  <a:solidFill>
                    <a:schemeClr val="bg1"/>
                  </a:solidFill>
                </a:rPr>
                <a:t>, MTY,MEX</a:t>
              </a:r>
            </a:p>
            <a:p>
              <a:r>
                <a:rPr lang="en-US" sz="1800" dirty="0">
                  <a:solidFill>
                    <a:schemeClr val="bg1"/>
                  </a:solidFill>
                </a:rPr>
                <a:t>                         </a:t>
              </a:r>
              <a:r>
                <a:rPr lang="en-US" sz="2960" dirty="0">
                  <a:solidFill>
                    <a:schemeClr val="bg1"/>
                  </a:solidFill>
                </a:rPr>
                <a:t>NAM Strategic Projects</a:t>
              </a:r>
              <a:r>
                <a:rPr lang="it-IT" sz="2960" b="1" dirty="0">
                  <a:solidFill>
                    <a:schemeClr val="bg1"/>
                  </a:solidFill>
                </a:rPr>
                <a:t> </a:t>
              </a:r>
              <a:endParaRPr lang="en-US" sz="2960" b="1" dirty="0">
                <a:solidFill>
                  <a:schemeClr val="bg1"/>
                </a:solidFill>
              </a:endParaRPr>
            </a:p>
          </p:txBody>
        </p:sp>
        <p:pic>
          <p:nvPicPr>
            <p:cNvPr id="83" name="Picture 82">
              <a:extLst>
                <a:ext uri="{FF2B5EF4-FFF2-40B4-BE49-F238E27FC236}">
                  <a16:creationId xmlns:a16="http://schemas.microsoft.com/office/drawing/2014/main" id="{245F5FFE-6C30-4DAD-90A4-7DEE4922786A}"/>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142872" y="11842791"/>
              <a:ext cx="2128099" cy="2139696"/>
            </a:xfrm>
            <a:prstGeom prst="ellipse">
              <a:avLst/>
            </a:prstGeom>
          </p:spPr>
        </p:pic>
      </p:grpSp>
      <p:grpSp>
        <p:nvGrpSpPr>
          <p:cNvPr id="36" name="Group 35">
            <a:extLst>
              <a:ext uri="{FF2B5EF4-FFF2-40B4-BE49-F238E27FC236}">
                <a16:creationId xmlns:a16="http://schemas.microsoft.com/office/drawing/2014/main" id="{E31DE3C2-46A2-4DC5-8072-3E92132C3561}"/>
              </a:ext>
            </a:extLst>
          </p:cNvPr>
          <p:cNvGrpSpPr/>
          <p:nvPr/>
        </p:nvGrpSpPr>
        <p:grpSpPr>
          <a:xfrm>
            <a:off x="20278347" y="6619633"/>
            <a:ext cx="7483512" cy="2139696"/>
            <a:chOff x="21240850" y="11501694"/>
            <a:chExt cx="7483512" cy="2139696"/>
          </a:xfrm>
        </p:grpSpPr>
        <p:sp>
          <p:nvSpPr>
            <p:cNvPr id="75" name="TextBox 74">
              <a:extLst>
                <a:ext uri="{FF2B5EF4-FFF2-40B4-BE49-F238E27FC236}">
                  <a16:creationId xmlns:a16="http://schemas.microsoft.com/office/drawing/2014/main" id="{35E09102-DD08-4D08-B2D8-C0168BEA21FA}"/>
                </a:ext>
              </a:extLst>
            </p:cNvPr>
            <p:cNvSpPr txBox="1"/>
            <p:nvPr/>
          </p:nvSpPr>
          <p:spPr>
            <a:xfrm>
              <a:off x="21912082" y="11699270"/>
              <a:ext cx="6812280" cy="1819656"/>
            </a:xfrm>
            <a:prstGeom prst="rect">
              <a:avLst/>
            </a:prstGeom>
            <a:solidFill>
              <a:srgbClr val="47CD57"/>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800" b="1" dirty="0">
                  <a:solidFill>
                    <a:schemeClr val="bg1"/>
                  </a:solidFill>
                </a:rPr>
                <a:t>               </a:t>
              </a:r>
              <a:r>
                <a:rPr lang="en-US" sz="3550" b="1" dirty="0">
                  <a:solidFill>
                    <a:schemeClr val="bg1"/>
                  </a:solidFill>
                </a:rPr>
                <a:t>Selene Sosa Madrigal</a:t>
              </a:r>
              <a:r>
                <a:rPr lang="en-US" sz="2700" b="1" dirty="0">
                  <a:solidFill>
                    <a:schemeClr val="bg1"/>
                  </a:solidFill>
                </a:rPr>
                <a:t>                          	</a:t>
              </a:r>
              <a:r>
                <a:rPr lang="en-US" sz="2800" b="1" dirty="0">
                  <a:solidFill>
                    <a:schemeClr val="bg1"/>
                  </a:solidFill>
                </a:rPr>
                <a:t>Supply &amp; Supplier Quality - 	Intern, </a:t>
              </a:r>
              <a:r>
                <a:rPr lang="en-US" sz="2400" b="1" dirty="0">
                  <a:solidFill>
                    <a:schemeClr val="bg1"/>
                  </a:solidFill>
                </a:rPr>
                <a:t>MTY, MEX</a:t>
              </a:r>
            </a:p>
            <a:p>
              <a:pPr algn="ctr"/>
              <a:r>
                <a:rPr lang="en-US" sz="1100" b="1" dirty="0">
                  <a:solidFill>
                    <a:schemeClr val="bg1"/>
                  </a:solidFill>
                </a:rPr>
                <a:t>              </a:t>
              </a:r>
              <a:endParaRPr lang="en-US" sz="1600" dirty="0">
                <a:solidFill>
                  <a:schemeClr val="bg1"/>
                </a:solidFill>
              </a:endParaRPr>
            </a:p>
          </p:txBody>
        </p:sp>
        <p:pic>
          <p:nvPicPr>
            <p:cNvPr id="78" name="Picture 77">
              <a:extLst>
                <a:ext uri="{FF2B5EF4-FFF2-40B4-BE49-F238E27FC236}">
                  <a16:creationId xmlns:a16="http://schemas.microsoft.com/office/drawing/2014/main" id="{E3ED216F-37C1-44A0-A6F8-799F896C4755}"/>
                </a:ext>
              </a:extLst>
            </p:cNvPr>
            <p:cNvPicPr preferRelativeResize="0">
              <a:picLocks/>
            </p:cNvPicPr>
            <p:nvPr/>
          </p:nvPicPr>
          <p:blipFill rotWithShape="1">
            <a:blip r:embed="rId11" cstate="email">
              <a:extLst>
                <a:ext uri="{28A0092B-C50C-407E-A947-70E740481C1C}">
                  <a14:useLocalDpi xmlns:a14="http://schemas.microsoft.com/office/drawing/2010/main" val="0"/>
                </a:ext>
              </a:extLst>
            </a:blip>
            <a:srcRect b="26914"/>
            <a:stretch/>
          </p:blipFill>
          <p:spPr>
            <a:xfrm>
              <a:off x="21240850" y="11501694"/>
              <a:ext cx="2121408" cy="2139696"/>
            </a:xfrm>
            <a:prstGeom prst="ellipse">
              <a:avLst/>
            </a:prstGeom>
          </p:spPr>
        </p:pic>
      </p:grpSp>
      <p:grpSp>
        <p:nvGrpSpPr>
          <p:cNvPr id="18" name="Group 17">
            <a:extLst>
              <a:ext uri="{FF2B5EF4-FFF2-40B4-BE49-F238E27FC236}">
                <a16:creationId xmlns:a16="http://schemas.microsoft.com/office/drawing/2014/main" id="{4DC76C76-9B95-46C2-A664-436BBD2BB6CE}"/>
              </a:ext>
            </a:extLst>
          </p:cNvPr>
          <p:cNvGrpSpPr/>
          <p:nvPr/>
        </p:nvGrpSpPr>
        <p:grpSpPr>
          <a:xfrm>
            <a:off x="3145231" y="4393142"/>
            <a:ext cx="7345372" cy="2170962"/>
            <a:chOff x="4000392" y="7348390"/>
            <a:chExt cx="7345372" cy="2170962"/>
          </a:xfrm>
          <a:solidFill>
            <a:srgbClr val="30B23F"/>
          </a:solidFill>
        </p:grpSpPr>
        <p:sp>
          <p:nvSpPr>
            <p:cNvPr id="143" name="TextBox 142">
              <a:extLst>
                <a:ext uri="{FF2B5EF4-FFF2-40B4-BE49-F238E27FC236}">
                  <a16:creationId xmlns:a16="http://schemas.microsoft.com/office/drawing/2014/main" id="{29A4CCF0-DD26-4F77-9E5C-546DE3FC06CB}"/>
                </a:ext>
              </a:extLst>
            </p:cNvPr>
            <p:cNvSpPr txBox="1"/>
            <p:nvPr/>
          </p:nvSpPr>
          <p:spPr>
            <a:xfrm>
              <a:off x="4533484" y="7516688"/>
              <a:ext cx="6812280" cy="2002664"/>
            </a:xfrm>
            <a:prstGeom prst="rect">
              <a:avLst/>
            </a:prstGeom>
            <a:grpFill/>
            <a:ln>
              <a:solidFill>
                <a:schemeClr val="bg1"/>
              </a:solidFill>
            </a:ln>
            <a:effectLst>
              <a:outerShdw blurRad="50800" dist="38100" dir="2700000" algn="tl" rotWithShape="0">
                <a:prstClr val="black">
                  <a:alpha val="40000"/>
                </a:prstClr>
              </a:outerShdw>
            </a:effectLst>
          </p:spPr>
          <p:txBody>
            <a:bodyPr wrap="square" rtlCol="0">
              <a:spAutoFit/>
            </a:bodyPr>
            <a:lstStyle/>
            <a:p>
              <a:endParaRPr lang="es-419" sz="4138" dirty="0">
                <a:solidFill>
                  <a:schemeClr val="bg1"/>
                </a:solidFill>
              </a:endParaRPr>
            </a:p>
            <a:p>
              <a:r>
                <a:rPr lang="en-US" sz="4138" dirty="0">
                  <a:solidFill>
                    <a:schemeClr val="bg1"/>
                  </a:solidFill>
                </a:rPr>
                <a:t>            Open Position</a:t>
              </a:r>
            </a:p>
            <a:p>
              <a:r>
                <a:rPr lang="en-US" sz="4138" dirty="0">
                  <a:solidFill>
                    <a:schemeClr val="bg1"/>
                  </a:solidFill>
                </a:rPr>
                <a:t> </a:t>
              </a:r>
              <a:endParaRPr lang="en-US" sz="3547" dirty="0">
                <a:solidFill>
                  <a:schemeClr val="bg1"/>
                </a:solidFill>
              </a:endParaRPr>
            </a:p>
          </p:txBody>
        </p:sp>
        <p:pic>
          <p:nvPicPr>
            <p:cNvPr id="88" name="Picture 87">
              <a:extLst>
                <a:ext uri="{FF2B5EF4-FFF2-40B4-BE49-F238E27FC236}">
                  <a16:creationId xmlns:a16="http://schemas.microsoft.com/office/drawing/2014/main" id="{ECDAC410-F403-49CA-9E5A-1EE4F6FD36FB}"/>
                </a:ext>
              </a:extLst>
            </p:cNvPr>
            <p:cNvPicPr preferRelativeResize="0">
              <a:picLocks/>
            </p:cNvPicPr>
            <p:nvPr/>
          </p:nvPicPr>
          <p:blipFill rotWithShape="1">
            <a:blip r:embed="rId3"/>
            <a:srcRect l="10389" t="31541" r="78973" b="44510"/>
            <a:stretch/>
          </p:blipFill>
          <p:spPr>
            <a:xfrm>
              <a:off x="4000392" y="7348390"/>
              <a:ext cx="2121408" cy="2139696"/>
            </a:xfrm>
            <a:prstGeom prst="flowChartConnector">
              <a:avLst/>
            </a:prstGeom>
            <a:grpFill/>
            <a:ln>
              <a:solidFill>
                <a:schemeClr val="accent1"/>
              </a:solidFill>
            </a:ln>
          </p:spPr>
        </p:pic>
      </p:grpSp>
      <p:grpSp>
        <p:nvGrpSpPr>
          <p:cNvPr id="27" name="Group 26">
            <a:extLst>
              <a:ext uri="{FF2B5EF4-FFF2-40B4-BE49-F238E27FC236}">
                <a16:creationId xmlns:a16="http://schemas.microsoft.com/office/drawing/2014/main" id="{C428D1E6-0BA2-4A9E-8959-D7ECE8C674B6}"/>
              </a:ext>
            </a:extLst>
          </p:cNvPr>
          <p:cNvGrpSpPr/>
          <p:nvPr/>
        </p:nvGrpSpPr>
        <p:grpSpPr>
          <a:xfrm>
            <a:off x="20410381" y="8885541"/>
            <a:ext cx="7353765" cy="2139696"/>
            <a:chOff x="12220695" y="12126176"/>
            <a:chExt cx="7353765" cy="2139696"/>
          </a:xfrm>
        </p:grpSpPr>
        <p:sp>
          <p:nvSpPr>
            <p:cNvPr id="66" name="TextBox 65">
              <a:extLst>
                <a:ext uri="{FF2B5EF4-FFF2-40B4-BE49-F238E27FC236}">
                  <a16:creationId xmlns:a16="http://schemas.microsoft.com/office/drawing/2014/main" id="{76810253-3F85-429C-8AE6-17FEDC6B6693}"/>
                </a:ext>
              </a:extLst>
            </p:cNvPr>
            <p:cNvSpPr txBox="1"/>
            <p:nvPr/>
          </p:nvSpPr>
          <p:spPr>
            <a:xfrm>
              <a:off x="12762180" y="12244143"/>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Open Position</a:t>
              </a:r>
              <a:endParaRPr lang="en-US" sz="3547" dirty="0">
                <a:solidFill>
                  <a:schemeClr val="bg1"/>
                </a:solidFill>
              </a:endParaRPr>
            </a:p>
          </p:txBody>
        </p:sp>
        <p:pic>
          <p:nvPicPr>
            <p:cNvPr id="94" name="Picture 93">
              <a:extLst>
                <a:ext uri="{FF2B5EF4-FFF2-40B4-BE49-F238E27FC236}">
                  <a16:creationId xmlns:a16="http://schemas.microsoft.com/office/drawing/2014/main" id="{764799A3-996B-4682-9207-BA95BB636E55}"/>
                </a:ext>
              </a:extLst>
            </p:cNvPr>
            <p:cNvPicPr preferRelativeResize="0">
              <a:picLocks/>
            </p:cNvPicPr>
            <p:nvPr/>
          </p:nvPicPr>
          <p:blipFill rotWithShape="1">
            <a:blip r:embed="rId3"/>
            <a:srcRect l="10389" t="31541" r="78973" b="44510"/>
            <a:stretch/>
          </p:blipFill>
          <p:spPr>
            <a:xfrm>
              <a:off x="12220695" y="12126176"/>
              <a:ext cx="2121408" cy="2139696"/>
            </a:xfrm>
            <a:prstGeom prst="flowChartConnector">
              <a:avLst/>
            </a:prstGeom>
            <a:ln>
              <a:solidFill>
                <a:schemeClr val="accent1"/>
              </a:solidFill>
            </a:ln>
          </p:spPr>
        </p:pic>
      </p:grpSp>
      <p:cxnSp>
        <p:nvCxnSpPr>
          <p:cNvPr id="101" name="Straight Arrow Connector 100">
            <a:extLst>
              <a:ext uri="{FF2B5EF4-FFF2-40B4-BE49-F238E27FC236}">
                <a16:creationId xmlns:a16="http://schemas.microsoft.com/office/drawing/2014/main" id="{598F3B31-72F7-4553-A8B9-6797BB2B8228}"/>
              </a:ext>
            </a:extLst>
          </p:cNvPr>
          <p:cNvCxnSpPr>
            <a:cxnSpLocks/>
          </p:cNvCxnSpPr>
          <p:nvPr/>
        </p:nvCxnSpPr>
        <p:spPr>
          <a:xfrm flipV="1">
            <a:off x="2439951" y="5557854"/>
            <a:ext cx="673912"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61486953-7CF9-4E2C-B515-0833BB5142B4}"/>
              </a:ext>
            </a:extLst>
          </p:cNvPr>
          <p:cNvCxnSpPr>
            <a:cxnSpLocks/>
          </p:cNvCxnSpPr>
          <p:nvPr/>
        </p:nvCxnSpPr>
        <p:spPr>
          <a:xfrm flipV="1">
            <a:off x="2439951" y="7764061"/>
            <a:ext cx="673912"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7537DC2D-72AD-41A4-BFB9-916FD2D9EF4A}"/>
              </a:ext>
            </a:extLst>
          </p:cNvPr>
          <p:cNvCxnSpPr>
            <a:cxnSpLocks/>
          </p:cNvCxnSpPr>
          <p:nvPr/>
        </p:nvCxnSpPr>
        <p:spPr>
          <a:xfrm flipV="1">
            <a:off x="2456626" y="10114975"/>
            <a:ext cx="673912"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46215415-3C55-4C96-9370-8C0149417980}"/>
              </a:ext>
            </a:extLst>
          </p:cNvPr>
          <p:cNvCxnSpPr>
            <a:cxnSpLocks/>
            <a:endCxn id="30" idx="2"/>
          </p:cNvCxnSpPr>
          <p:nvPr/>
        </p:nvCxnSpPr>
        <p:spPr>
          <a:xfrm>
            <a:off x="10810896" y="9952726"/>
            <a:ext cx="8195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BBAEEA34-ECC4-4F6F-80A5-AAD6F8338771}"/>
              </a:ext>
            </a:extLst>
          </p:cNvPr>
          <p:cNvCxnSpPr>
            <a:cxnSpLocks/>
            <a:endCxn id="78" idx="2"/>
          </p:cNvCxnSpPr>
          <p:nvPr/>
        </p:nvCxnSpPr>
        <p:spPr>
          <a:xfrm>
            <a:off x="19332241" y="7689481"/>
            <a:ext cx="946106"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7223B899-7E5A-4BAC-AA62-92B386191C63}"/>
              </a:ext>
            </a:extLst>
          </p:cNvPr>
          <p:cNvCxnSpPr>
            <a:cxnSpLocks/>
          </p:cNvCxnSpPr>
          <p:nvPr/>
        </p:nvCxnSpPr>
        <p:spPr>
          <a:xfrm>
            <a:off x="10810896" y="7598132"/>
            <a:ext cx="8195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40707519-AA7A-470C-A4BF-8BBA991C7C5A}"/>
              </a:ext>
            </a:extLst>
          </p:cNvPr>
          <p:cNvCxnSpPr>
            <a:cxnSpLocks/>
          </p:cNvCxnSpPr>
          <p:nvPr/>
        </p:nvCxnSpPr>
        <p:spPr>
          <a:xfrm>
            <a:off x="19351119" y="5507140"/>
            <a:ext cx="908395"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AF5889B8-531E-4919-B570-6EF444F625F0}"/>
              </a:ext>
            </a:extLst>
          </p:cNvPr>
          <p:cNvCxnSpPr>
            <a:cxnSpLocks/>
            <a:endCxn id="94" idx="2"/>
          </p:cNvCxnSpPr>
          <p:nvPr/>
        </p:nvCxnSpPr>
        <p:spPr>
          <a:xfrm>
            <a:off x="19351119" y="9950411"/>
            <a:ext cx="1059262" cy="497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82" name="Group 81">
            <a:extLst>
              <a:ext uri="{FF2B5EF4-FFF2-40B4-BE49-F238E27FC236}">
                <a16:creationId xmlns:a16="http://schemas.microsoft.com/office/drawing/2014/main" id="{45CCE5CC-4C81-49F5-AFB7-D6275D4A228D}"/>
              </a:ext>
            </a:extLst>
          </p:cNvPr>
          <p:cNvGrpSpPr/>
          <p:nvPr/>
        </p:nvGrpSpPr>
        <p:grpSpPr>
          <a:xfrm>
            <a:off x="20410381" y="11388978"/>
            <a:ext cx="7388716" cy="2139696"/>
            <a:chOff x="12185744" y="12134366"/>
            <a:chExt cx="7388716" cy="2139696"/>
          </a:xfrm>
        </p:grpSpPr>
        <p:sp>
          <p:nvSpPr>
            <p:cNvPr id="90" name="TextBox 89">
              <a:extLst>
                <a:ext uri="{FF2B5EF4-FFF2-40B4-BE49-F238E27FC236}">
                  <a16:creationId xmlns:a16="http://schemas.microsoft.com/office/drawing/2014/main" id="{936A974B-2003-4D6E-BB7E-D310D17A20A9}"/>
                </a:ext>
              </a:extLst>
            </p:cNvPr>
            <p:cNvSpPr txBox="1"/>
            <p:nvPr/>
          </p:nvSpPr>
          <p:spPr>
            <a:xfrm>
              <a:off x="12762180" y="12244143"/>
              <a:ext cx="6812280" cy="181965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Open Position</a:t>
              </a:r>
              <a:endParaRPr lang="en-US" sz="3547" dirty="0">
                <a:solidFill>
                  <a:schemeClr val="bg1"/>
                </a:solidFill>
              </a:endParaRPr>
            </a:p>
          </p:txBody>
        </p:sp>
        <p:pic>
          <p:nvPicPr>
            <p:cNvPr id="91" name="Picture 90">
              <a:extLst>
                <a:ext uri="{FF2B5EF4-FFF2-40B4-BE49-F238E27FC236}">
                  <a16:creationId xmlns:a16="http://schemas.microsoft.com/office/drawing/2014/main" id="{C3904A0B-35E0-49ED-ABEB-6322BCB3142F}"/>
                </a:ext>
              </a:extLst>
            </p:cNvPr>
            <p:cNvPicPr preferRelativeResize="0">
              <a:picLocks/>
            </p:cNvPicPr>
            <p:nvPr/>
          </p:nvPicPr>
          <p:blipFill rotWithShape="1">
            <a:blip r:embed="rId3"/>
            <a:srcRect l="10389" t="31541" r="78973" b="44510"/>
            <a:stretch/>
          </p:blipFill>
          <p:spPr>
            <a:xfrm>
              <a:off x="12185744" y="12134366"/>
              <a:ext cx="2121408" cy="2139696"/>
            </a:xfrm>
            <a:prstGeom prst="flowChartConnector">
              <a:avLst/>
            </a:prstGeom>
            <a:ln>
              <a:solidFill>
                <a:schemeClr val="accent1"/>
              </a:solidFill>
            </a:ln>
          </p:spPr>
        </p:pic>
      </p:grpSp>
      <p:cxnSp>
        <p:nvCxnSpPr>
          <p:cNvPr id="92" name="Straight Arrow Connector 91">
            <a:extLst>
              <a:ext uri="{FF2B5EF4-FFF2-40B4-BE49-F238E27FC236}">
                <a16:creationId xmlns:a16="http://schemas.microsoft.com/office/drawing/2014/main" id="{29F6F4C4-6F66-4733-B011-DBC0763D4DA7}"/>
              </a:ext>
            </a:extLst>
          </p:cNvPr>
          <p:cNvCxnSpPr>
            <a:cxnSpLocks/>
          </p:cNvCxnSpPr>
          <p:nvPr/>
        </p:nvCxnSpPr>
        <p:spPr>
          <a:xfrm>
            <a:off x="19275663" y="12388942"/>
            <a:ext cx="1059262" cy="497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95FA6E2A-00B2-4186-B45D-F2ECB1EB019D}"/>
              </a:ext>
            </a:extLst>
          </p:cNvPr>
          <p:cNvCxnSpPr>
            <a:cxnSpLocks/>
          </p:cNvCxnSpPr>
          <p:nvPr/>
        </p:nvCxnSpPr>
        <p:spPr>
          <a:xfrm>
            <a:off x="10788856" y="12529266"/>
            <a:ext cx="8195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79" name="Picture 78">
            <a:extLst>
              <a:ext uri="{FF2B5EF4-FFF2-40B4-BE49-F238E27FC236}">
                <a16:creationId xmlns:a16="http://schemas.microsoft.com/office/drawing/2014/main" id="{4A91FDDB-BB99-406A-9AAC-BA32310295E7}"/>
              </a:ext>
            </a:extLst>
          </p:cNvPr>
          <p:cNvPicPr preferRelativeResize="0">
            <a:picLocks/>
          </p:cNvPicPr>
          <p:nvPr/>
        </p:nvPicPr>
        <p:blipFill>
          <a:blip r:embed="rId12" cstate="email">
            <a:extLst>
              <a:ext uri="{28A0092B-C50C-407E-A947-70E740481C1C}">
                <a14:useLocalDpi xmlns:a14="http://schemas.microsoft.com/office/drawing/2010/main" val="0"/>
              </a:ext>
            </a:extLst>
          </a:blip>
          <a:stretch>
            <a:fillRect/>
          </a:stretch>
        </p:blipFill>
        <p:spPr>
          <a:xfrm>
            <a:off x="3091263" y="11371292"/>
            <a:ext cx="2121408" cy="2130552"/>
          </a:xfrm>
          <a:prstGeom prst="flowChartConnector">
            <a:avLst/>
          </a:prstGeom>
          <a:ln>
            <a:solidFill>
              <a:schemeClr val="bg1"/>
            </a:solidFill>
          </a:ln>
        </p:spPr>
      </p:pic>
      <p:pic>
        <p:nvPicPr>
          <p:cNvPr id="87" name="Picture 86">
            <a:extLst>
              <a:ext uri="{FF2B5EF4-FFF2-40B4-BE49-F238E27FC236}">
                <a16:creationId xmlns:a16="http://schemas.microsoft.com/office/drawing/2014/main" id="{9A56C119-2520-4C28-AD74-99381A648F46}"/>
              </a:ext>
            </a:extLst>
          </p:cNvPr>
          <p:cNvPicPr preferRelativeResize="0">
            <a:picLocks/>
          </p:cNvPicPr>
          <p:nvPr/>
        </p:nvPicPr>
        <p:blipFill rotWithShape="1">
          <a:blip r:embed="rId13" cstate="email">
            <a:extLst>
              <a:ext uri="{28A0092B-C50C-407E-A947-70E740481C1C}">
                <a14:useLocalDpi xmlns:a14="http://schemas.microsoft.com/office/drawing/2010/main" val="0"/>
              </a:ext>
            </a:extLst>
          </a:blip>
          <a:srcRect l="32433" t="7332" r="33388" b="40412"/>
          <a:stretch/>
        </p:blipFill>
        <p:spPr>
          <a:xfrm>
            <a:off x="11105002" y="1864195"/>
            <a:ext cx="2121408" cy="2139696"/>
          </a:xfrm>
          <a:prstGeom prst="flowChartConnector">
            <a:avLst/>
          </a:prstGeom>
          <a:ln>
            <a:solidFill>
              <a:schemeClr val="bg1"/>
            </a:solidFill>
          </a:ln>
        </p:spPr>
      </p:pic>
    </p:spTree>
    <p:extLst>
      <p:ext uri="{BB962C8B-B14F-4D97-AF65-F5344CB8AC3E}">
        <p14:creationId xmlns:p14="http://schemas.microsoft.com/office/powerpoint/2010/main" val="2596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EB77A354-9E5A-475E-9146-F163BA8F7FE9}"/>
              </a:ext>
            </a:extLst>
          </p:cNvPr>
          <p:cNvSpPr/>
          <p:nvPr/>
        </p:nvSpPr>
        <p:spPr>
          <a:xfrm>
            <a:off x="0" y="15962"/>
            <a:ext cx="32004000" cy="15185938"/>
          </a:xfrm>
          <a:prstGeom prst="rect">
            <a:avLst/>
          </a:prstGeom>
          <a:solidFill>
            <a:srgbClr val="1B1B1B"/>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a:xfrm>
            <a:off x="6130232" y="14522324"/>
            <a:ext cx="1839915" cy="92461"/>
          </a:xfrm>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2230685" y="527660"/>
            <a:ext cx="27899823" cy="2119555"/>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Tools Process Mgt, Resource Coordination </a:t>
            </a:r>
            <a:r>
              <a:rPr lang="es-419" sz="6000" dirty="0"/>
              <a:t>&amp; </a:t>
            </a:r>
            <a:r>
              <a:rPr lang="en-US" sz="6000" dirty="0"/>
              <a:t>Idea Generation &amp; Evolution</a:t>
            </a:r>
          </a:p>
          <a:p>
            <a:endParaRPr lang="en-US" sz="6000" dirty="0"/>
          </a:p>
        </p:txBody>
      </p:sp>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flipV="1">
            <a:off x="5829165" y="4510585"/>
            <a:ext cx="20582247" cy="7075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a:stCxn id="5" idx="2"/>
          </p:cNvCxnSpPr>
          <p:nvPr/>
        </p:nvCxnSpPr>
        <p:spPr>
          <a:xfrm>
            <a:off x="15612915" y="3680892"/>
            <a:ext cx="0" cy="829693"/>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36" name="Group 235">
            <a:extLst>
              <a:ext uri="{FF2B5EF4-FFF2-40B4-BE49-F238E27FC236}">
                <a16:creationId xmlns:a16="http://schemas.microsoft.com/office/drawing/2014/main" id="{397FA0B4-2E36-407F-86FB-1C0236FFAE72}"/>
              </a:ext>
            </a:extLst>
          </p:cNvPr>
          <p:cNvGrpSpPr/>
          <p:nvPr/>
        </p:nvGrpSpPr>
        <p:grpSpPr>
          <a:xfrm>
            <a:off x="11440280" y="1764828"/>
            <a:ext cx="7608316" cy="2276790"/>
            <a:chOff x="11816800" y="1710948"/>
            <a:chExt cx="7608316" cy="2276790"/>
          </a:xfrm>
        </p:grpSpPr>
        <p:sp>
          <p:nvSpPr>
            <p:cNvPr id="5" name="TextBox 4">
              <a:extLst>
                <a:ext uri="{FF2B5EF4-FFF2-40B4-BE49-F238E27FC236}">
                  <a16:creationId xmlns:a16="http://schemas.microsoft.com/office/drawing/2014/main" id="{4266BD98-B841-4DD6-93F3-2B1B876C73B8}"/>
                </a:ext>
              </a:extLst>
            </p:cNvPr>
            <p:cNvSpPr txBox="1"/>
            <p:nvPr/>
          </p:nvSpPr>
          <p:spPr>
            <a:xfrm>
              <a:off x="12553754" y="2012146"/>
              <a:ext cx="6871362" cy="1614866"/>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2364" b="1" dirty="0">
                  <a:solidFill>
                    <a:schemeClr val="bg1"/>
                  </a:solidFill>
                </a:rPr>
                <a:t>	</a:t>
              </a:r>
              <a:r>
                <a:rPr lang="en-US" sz="2000" b="1" dirty="0">
                  <a:solidFill>
                    <a:schemeClr val="bg1"/>
                  </a:solidFill>
                </a:rPr>
                <a:t>Procurement Sr Program Mgr</a:t>
              </a:r>
              <a:r>
                <a:rPr lang="en-US" sz="2800" b="1" dirty="0">
                  <a:solidFill>
                    <a:schemeClr val="bg1"/>
                  </a:solidFill>
                </a:rPr>
                <a:t>, </a:t>
              </a:r>
              <a:r>
                <a:rPr lang="en-US" sz="2000" b="1" dirty="0">
                  <a:solidFill>
                    <a:schemeClr val="bg1"/>
                  </a:solidFill>
                </a:rPr>
                <a:t>MTY, MEX</a:t>
              </a:r>
            </a:p>
            <a:p>
              <a:endParaRPr lang="en-US" sz="2956" dirty="0">
                <a:solidFill>
                  <a:schemeClr val="bg1"/>
                </a:solidFill>
              </a:endParaRPr>
            </a:p>
          </p:txBody>
        </p:sp>
        <p:sp>
          <p:nvSpPr>
            <p:cNvPr id="6" name="Oval 5">
              <a:extLst>
                <a:ext uri="{FF2B5EF4-FFF2-40B4-BE49-F238E27FC236}">
                  <a16:creationId xmlns:a16="http://schemas.microsoft.com/office/drawing/2014/main" id="{45E335D1-CFA1-4918-BF04-686E4392751C}"/>
                </a:ext>
              </a:extLst>
            </p:cNvPr>
            <p:cNvSpPr/>
            <p:nvPr/>
          </p:nvSpPr>
          <p:spPr>
            <a:xfrm>
              <a:off x="11922044" y="1810358"/>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rotWithShape="1">
            <a:blip r:embed="rId3"/>
            <a:srcRect r="8061" b="6015"/>
            <a:stretch/>
          </p:blipFill>
          <p:spPr>
            <a:xfrm>
              <a:off x="11816800" y="1710948"/>
              <a:ext cx="2325539" cy="2276790"/>
            </a:xfrm>
            <a:prstGeom prst="ellipse">
              <a:avLst/>
            </a:prstGeom>
            <a:ln>
              <a:noFill/>
            </a:ln>
            <a:effectLst>
              <a:softEdge rad="112500"/>
            </a:effectLst>
          </p:spPr>
        </p:pic>
      </p:grpSp>
      <p:grpSp>
        <p:nvGrpSpPr>
          <p:cNvPr id="242" name="Group 241">
            <a:extLst>
              <a:ext uri="{FF2B5EF4-FFF2-40B4-BE49-F238E27FC236}">
                <a16:creationId xmlns:a16="http://schemas.microsoft.com/office/drawing/2014/main" id="{F02D3BE5-A0FF-4DEE-8F08-4824B67F687E}"/>
              </a:ext>
            </a:extLst>
          </p:cNvPr>
          <p:cNvGrpSpPr/>
          <p:nvPr/>
        </p:nvGrpSpPr>
        <p:grpSpPr>
          <a:xfrm>
            <a:off x="2709960" y="4634308"/>
            <a:ext cx="6778093" cy="2312189"/>
            <a:chOff x="1840166" y="4661202"/>
            <a:chExt cx="6778093" cy="2312189"/>
          </a:xfrm>
        </p:grpSpPr>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4959371" y="4661202"/>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flipH="1">
              <a:off x="4910820" y="6171839"/>
              <a:ext cx="10451" cy="80155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16F78E70-2849-404B-A33D-FC9878662F61}"/>
                </a:ext>
              </a:extLst>
            </p:cNvPr>
            <p:cNvSpPr/>
            <p:nvPr/>
          </p:nvSpPr>
          <p:spPr>
            <a:xfrm>
              <a:off x="1840166" y="5070559"/>
              <a:ext cx="6778093" cy="10618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Tools &amp; Processes Mgt. Resources Coordination</a:t>
              </a:r>
              <a:endParaRPr lang="en-US" sz="700" b="1" dirty="0">
                <a:solidFill>
                  <a:schemeClr val="bg1"/>
                </a:solidFill>
              </a:endParaRPr>
            </a:p>
          </p:txBody>
        </p:sp>
      </p:grpSp>
      <p:cxnSp>
        <p:nvCxnSpPr>
          <p:cNvPr id="58" name="Straight Connector 57">
            <a:extLst>
              <a:ext uri="{FF2B5EF4-FFF2-40B4-BE49-F238E27FC236}">
                <a16:creationId xmlns:a16="http://schemas.microsoft.com/office/drawing/2014/main" id="{C002AF14-1EB3-4D3E-9B4D-3CCCC833CA63}"/>
              </a:ext>
            </a:extLst>
          </p:cNvPr>
          <p:cNvCxnSpPr>
            <a:cxnSpLocks/>
          </p:cNvCxnSpPr>
          <p:nvPr/>
        </p:nvCxnSpPr>
        <p:spPr>
          <a:xfrm flipH="1">
            <a:off x="1044790" y="6914552"/>
            <a:ext cx="6270" cy="275972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1E29293E-A73D-4442-8C6B-1F0C96B11C64}"/>
              </a:ext>
            </a:extLst>
          </p:cNvPr>
          <p:cNvCxnSpPr>
            <a:cxnSpLocks/>
          </p:cNvCxnSpPr>
          <p:nvPr/>
        </p:nvCxnSpPr>
        <p:spPr>
          <a:xfrm>
            <a:off x="1051058" y="7944381"/>
            <a:ext cx="4419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EC1A476-87AE-457E-9D81-BC98C7F2232E}"/>
              </a:ext>
            </a:extLst>
          </p:cNvPr>
          <p:cNvCxnSpPr>
            <a:cxnSpLocks/>
          </p:cNvCxnSpPr>
          <p:nvPr/>
        </p:nvCxnSpPr>
        <p:spPr>
          <a:xfrm>
            <a:off x="1051058" y="6914552"/>
            <a:ext cx="553775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B81AF20B-2097-46B3-9BA3-3DB822EE062A}"/>
              </a:ext>
            </a:extLst>
          </p:cNvPr>
          <p:cNvSpPr txBox="1"/>
          <p:nvPr/>
        </p:nvSpPr>
        <p:spPr>
          <a:xfrm>
            <a:off x="7605854" y="7136171"/>
            <a:ext cx="4290085" cy="1444752"/>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800" b="1" dirty="0">
                <a:solidFill>
                  <a:schemeClr val="bg1"/>
                </a:solidFill>
              </a:rPr>
              <a:t>        Ibrahim Hernandez</a:t>
            </a:r>
          </a:p>
          <a:p>
            <a:r>
              <a:rPr lang="en-US" sz="2000" b="1" dirty="0">
                <a:solidFill>
                  <a:schemeClr val="bg1"/>
                </a:solidFill>
              </a:rPr>
              <a:t>            </a:t>
            </a:r>
            <a:r>
              <a:rPr lang="en-US" sz="1600" b="1" dirty="0">
                <a:solidFill>
                  <a:schemeClr val="bg1"/>
                </a:solidFill>
              </a:rPr>
              <a:t>IT Business Partner, MTY, MEX</a:t>
            </a:r>
          </a:p>
          <a:p>
            <a:r>
              <a:rPr lang="en-US" sz="1600" b="1" dirty="0">
                <a:solidFill>
                  <a:schemeClr val="bg1"/>
                </a:solidFill>
              </a:rPr>
              <a:t>              IT Coordination / Web Apps Dev</a:t>
            </a:r>
          </a:p>
        </p:txBody>
      </p:sp>
      <p:sp>
        <p:nvSpPr>
          <p:cNvPr id="13" name="TextBox 12">
            <a:extLst>
              <a:ext uri="{FF2B5EF4-FFF2-40B4-BE49-F238E27FC236}">
                <a16:creationId xmlns:a16="http://schemas.microsoft.com/office/drawing/2014/main" id="{141464E2-B99B-49C7-B397-04671016CD55}"/>
              </a:ext>
            </a:extLst>
          </p:cNvPr>
          <p:cNvSpPr txBox="1"/>
          <p:nvPr/>
        </p:nvSpPr>
        <p:spPr>
          <a:xfrm>
            <a:off x="2106801" y="7142269"/>
            <a:ext cx="4288536" cy="1444752"/>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800" b="1" dirty="0">
                <a:solidFill>
                  <a:schemeClr val="bg1"/>
                </a:solidFill>
              </a:rPr>
              <a:t>         Luis Perez </a:t>
            </a:r>
          </a:p>
          <a:p>
            <a:r>
              <a:rPr lang="en-US" sz="2400" b="1" dirty="0">
                <a:solidFill>
                  <a:schemeClr val="bg1"/>
                </a:solidFill>
              </a:rPr>
              <a:t>          </a:t>
            </a:r>
            <a:r>
              <a:rPr lang="en-US" sz="1800" b="1" dirty="0">
                <a:solidFill>
                  <a:schemeClr val="bg1"/>
                </a:solidFill>
              </a:rPr>
              <a:t>IT Analyst, MTY, MEX</a:t>
            </a:r>
          </a:p>
          <a:p>
            <a:r>
              <a:rPr lang="en-US" sz="1800" b="1" dirty="0">
                <a:solidFill>
                  <a:schemeClr val="bg1"/>
                </a:solidFill>
              </a:rPr>
              <a:t>             Web Apps Development</a:t>
            </a:r>
            <a:endParaRPr lang="en-US" sz="2400" b="1" dirty="0">
              <a:solidFill>
                <a:schemeClr val="bg1"/>
              </a:solidFill>
            </a:endParaRPr>
          </a:p>
        </p:txBody>
      </p:sp>
      <p:pic>
        <p:nvPicPr>
          <p:cNvPr id="18" name="Picture 17">
            <a:extLst>
              <a:ext uri="{FF2B5EF4-FFF2-40B4-BE49-F238E27FC236}">
                <a16:creationId xmlns:a16="http://schemas.microsoft.com/office/drawing/2014/main" id="{8E1C9F81-CDAE-4529-9E73-6378BB353741}"/>
              </a:ext>
            </a:extLst>
          </p:cNvPr>
          <p:cNvPicPr preferRelativeResize="0">
            <a:picLocks/>
          </p:cNvPicPr>
          <p:nvPr/>
        </p:nvPicPr>
        <p:blipFill>
          <a:blip r:embed="rId4" cstate="email">
            <a:extLst>
              <a:ext uri="{28A0092B-C50C-407E-A947-70E740481C1C}">
                <a14:useLocalDpi xmlns:a14="http://schemas.microsoft.com/office/drawing/2010/main" val="0"/>
              </a:ext>
            </a:extLst>
          </a:blip>
          <a:stretch>
            <a:fillRect/>
          </a:stretch>
        </p:blipFill>
        <p:spPr>
          <a:xfrm>
            <a:off x="1500848" y="7073689"/>
            <a:ext cx="1463040" cy="158191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51" name="TextBox 50">
            <a:extLst>
              <a:ext uri="{FF2B5EF4-FFF2-40B4-BE49-F238E27FC236}">
                <a16:creationId xmlns:a16="http://schemas.microsoft.com/office/drawing/2014/main" id="{7DBFB692-F2B8-4267-A64A-C1F751502B4B}"/>
              </a:ext>
            </a:extLst>
          </p:cNvPr>
          <p:cNvSpPr txBox="1"/>
          <p:nvPr/>
        </p:nvSpPr>
        <p:spPr>
          <a:xfrm>
            <a:off x="2104246" y="8978942"/>
            <a:ext cx="4288536" cy="1446550"/>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b="1" dirty="0">
                <a:solidFill>
                  <a:schemeClr val="bg1"/>
                </a:solidFill>
              </a:rPr>
              <a:t>        Ana Paula Aguilar</a:t>
            </a:r>
          </a:p>
          <a:p>
            <a:r>
              <a:rPr lang="en-US" sz="2000" b="1" dirty="0">
                <a:solidFill>
                  <a:schemeClr val="bg1"/>
                </a:solidFill>
              </a:rPr>
              <a:t>             Software Developer Intern </a:t>
            </a:r>
          </a:p>
          <a:p>
            <a:r>
              <a:rPr lang="en-US" sz="2000" b="1" dirty="0">
                <a:solidFill>
                  <a:schemeClr val="bg1"/>
                </a:solidFill>
              </a:rPr>
              <a:t>              MTY, MEX</a:t>
            </a:r>
          </a:p>
          <a:p>
            <a:pPr algn="ctr"/>
            <a:r>
              <a:rPr lang="en-US" sz="600" b="1" dirty="0">
                <a:solidFill>
                  <a:schemeClr val="bg1"/>
                </a:solidFill>
              </a:rPr>
              <a:t>                                   </a:t>
            </a:r>
            <a:r>
              <a:rPr lang="en-US" sz="2000" b="1" dirty="0">
                <a:solidFill>
                  <a:schemeClr val="bg1"/>
                </a:solidFill>
              </a:rPr>
              <a:t>Web</a:t>
            </a:r>
            <a:r>
              <a:rPr lang="en-US" sz="2000" dirty="0">
                <a:solidFill>
                  <a:schemeClr val="bg1"/>
                </a:solidFill>
              </a:rPr>
              <a:t> </a:t>
            </a:r>
            <a:r>
              <a:rPr lang="en-US" sz="2000" b="1" dirty="0">
                <a:solidFill>
                  <a:schemeClr val="bg1"/>
                </a:solidFill>
              </a:rPr>
              <a:t>Apps</a:t>
            </a:r>
            <a:r>
              <a:rPr lang="en-US" sz="2000" dirty="0">
                <a:solidFill>
                  <a:schemeClr val="bg1"/>
                </a:solidFill>
              </a:rPr>
              <a:t> </a:t>
            </a:r>
            <a:r>
              <a:rPr lang="en-US" sz="2000" b="1" dirty="0">
                <a:solidFill>
                  <a:schemeClr val="bg1"/>
                </a:solidFill>
              </a:rPr>
              <a:t>Development</a:t>
            </a:r>
            <a:endParaRPr lang="en-US" sz="1400" b="1" dirty="0">
              <a:solidFill>
                <a:schemeClr val="bg1"/>
              </a:solidFill>
            </a:endParaRPr>
          </a:p>
        </p:txBody>
      </p:sp>
      <p:sp>
        <p:nvSpPr>
          <p:cNvPr id="92" name="TextBox 91">
            <a:extLst>
              <a:ext uri="{FF2B5EF4-FFF2-40B4-BE49-F238E27FC236}">
                <a16:creationId xmlns:a16="http://schemas.microsoft.com/office/drawing/2014/main" id="{405E0C2E-BAF0-4C2E-B4A4-86CA67EF3E73}"/>
              </a:ext>
            </a:extLst>
          </p:cNvPr>
          <p:cNvSpPr txBox="1"/>
          <p:nvPr/>
        </p:nvSpPr>
        <p:spPr>
          <a:xfrm>
            <a:off x="7605854" y="8997832"/>
            <a:ext cx="4288536" cy="1446550"/>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800" b="1" dirty="0">
                <a:solidFill>
                  <a:schemeClr val="bg1"/>
                </a:solidFill>
              </a:rPr>
              <a:t>          Open position</a:t>
            </a:r>
          </a:p>
          <a:p>
            <a:r>
              <a:rPr lang="en-US" sz="2000" b="1" dirty="0">
                <a:solidFill>
                  <a:schemeClr val="bg1"/>
                </a:solidFill>
              </a:rPr>
              <a:t>               Procurement Intern, </a:t>
            </a:r>
          </a:p>
          <a:p>
            <a:r>
              <a:rPr lang="en-US" sz="2000" b="1" dirty="0">
                <a:solidFill>
                  <a:schemeClr val="bg1"/>
                </a:solidFill>
              </a:rPr>
              <a:t>               MTY, MEX</a:t>
            </a:r>
          </a:p>
          <a:p>
            <a:r>
              <a:rPr lang="en-US" sz="500" b="1" dirty="0">
                <a:solidFill>
                  <a:schemeClr val="bg1"/>
                </a:solidFill>
              </a:rPr>
              <a:t>                                                          </a:t>
            </a:r>
            <a:r>
              <a:rPr lang="en-US" sz="2000" b="1" dirty="0">
                <a:solidFill>
                  <a:schemeClr val="bg1"/>
                </a:solidFill>
              </a:rPr>
              <a:t>Web Apps Development</a:t>
            </a:r>
          </a:p>
        </p:txBody>
      </p:sp>
      <p:sp>
        <p:nvSpPr>
          <p:cNvPr id="138" name="TextBox 137">
            <a:extLst>
              <a:ext uri="{FF2B5EF4-FFF2-40B4-BE49-F238E27FC236}">
                <a16:creationId xmlns:a16="http://schemas.microsoft.com/office/drawing/2014/main" id="{5CDD878C-C600-483E-85F2-FEDA2F5FCF78}"/>
              </a:ext>
            </a:extLst>
          </p:cNvPr>
          <p:cNvSpPr txBox="1"/>
          <p:nvPr/>
        </p:nvSpPr>
        <p:spPr>
          <a:xfrm>
            <a:off x="26498878" y="6726082"/>
            <a:ext cx="4454064" cy="1169551"/>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800" b="1" dirty="0">
                <a:solidFill>
                  <a:schemeClr val="bg1"/>
                </a:solidFill>
              </a:rPr>
              <a:t>      Teresa Cortes</a:t>
            </a:r>
            <a:endParaRPr lang="en-US" sz="2000" b="1" dirty="0">
              <a:solidFill>
                <a:schemeClr val="bg1"/>
              </a:solidFill>
            </a:endParaRPr>
          </a:p>
          <a:p>
            <a:r>
              <a:rPr lang="en-US" sz="1800" b="1" dirty="0">
                <a:solidFill>
                  <a:schemeClr val="bg1"/>
                </a:solidFill>
              </a:rPr>
              <a:t>         </a:t>
            </a:r>
            <a:r>
              <a:rPr lang="en-US" sz="2400" b="1" dirty="0">
                <a:solidFill>
                  <a:schemeClr val="bg1"/>
                </a:solidFill>
              </a:rPr>
              <a:t>Prj Specialist MTY, MEX </a:t>
            </a:r>
            <a:br>
              <a:rPr lang="en-US" sz="1800" b="1" dirty="0">
                <a:solidFill>
                  <a:schemeClr val="bg1"/>
                </a:solidFill>
              </a:rPr>
            </a:br>
            <a:r>
              <a:rPr lang="en-US" sz="1800" b="1" dirty="0">
                <a:solidFill>
                  <a:schemeClr val="bg1"/>
                </a:solidFill>
              </a:rPr>
              <a:t>         Purchasing Project Specialist</a:t>
            </a:r>
            <a:endParaRPr lang="en-US" sz="1800" dirty="0">
              <a:solidFill>
                <a:schemeClr val="bg1"/>
              </a:solidFill>
            </a:endParaRPr>
          </a:p>
        </p:txBody>
      </p:sp>
      <p:sp>
        <p:nvSpPr>
          <p:cNvPr id="139" name="TextBox 138">
            <a:extLst>
              <a:ext uri="{FF2B5EF4-FFF2-40B4-BE49-F238E27FC236}">
                <a16:creationId xmlns:a16="http://schemas.microsoft.com/office/drawing/2014/main" id="{C79A8F5B-423B-418F-B065-55C6F755AA27}"/>
              </a:ext>
            </a:extLst>
          </p:cNvPr>
          <p:cNvSpPr txBox="1"/>
          <p:nvPr/>
        </p:nvSpPr>
        <p:spPr>
          <a:xfrm>
            <a:off x="20277980" y="8506244"/>
            <a:ext cx="4288536" cy="120032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400" dirty="0">
                <a:solidFill>
                  <a:schemeClr val="bg1"/>
                </a:solidFill>
              </a:rPr>
              <a:t>       </a:t>
            </a:r>
            <a:r>
              <a:rPr lang="en-US" sz="2800" b="1" dirty="0">
                <a:solidFill>
                  <a:schemeClr val="bg1"/>
                </a:solidFill>
              </a:rPr>
              <a:t> Veronica </a:t>
            </a:r>
            <a:r>
              <a:rPr lang="en-US" sz="2800" b="1" dirty="0" err="1">
                <a:solidFill>
                  <a:schemeClr val="bg1"/>
                </a:solidFill>
              </a:rPr>
              <a:t>Vielma</a:t>
            </a:r>
            <a:endParaRPr lang="en-US" sz="2800" b="1" dirty="0">
              <a:solidFill>
                <a:schemeClr val="bg1"/>
              </a:solidFill>
            </a:endParaRPr>
          </a:p>
          <a:p>
            <a:r>
              <a:rPr lang="en-US" sz="2000" b="1" dirty="0">
                <a:solidFill>
                  <a:schemeClr val="bg1"/>
                </a:solidFill>
              </a:rPr>
              <a:t>         Prj Specialist MTY, MEX</a:t>
            </a:r>
          </a:p>
          <a:p>
            <a:r>
              <a:rPr lang="en-US" sz="2400" b="1" dirty="0">
                <a:solidFill>
                  <a:schemeClr val="bg1"/>
                </a:solidFill>
              </a:rPr>
              <a:t>        </a:t>
            </a:r>
            <a:r>
              <a:rPr lang="en-US" sz="1800" b="1" dirty="0">
                <a:solidFill>
                  <a:schemeClr val="bg1"/>
                </a:solidFill>
              </a:rPr>
              <a:t>Purchasing Project Specialist</a:t>
            </a:r>
            <a:endParaRPr lang="en-US" sz="2000" b="1" dirty="0">
              <a:solidFill>
                <a:schemeClr val="bg1"/>
              </a:solidFill>
            </a:endParaRPr>
          </a:p>
        </p:txBody>
      </p:sp>
      <p:sp>
        <p:nvSpPr>
          <p:cNvPr id="148" name="TextBox 147">
            <a:extLst>
              <a:ext uri="{FF2B5EF4-FFF2-40B4-BE49-F238E27FC236}">
                <a16:creationId xmlns:a16="http://schemas.microsoft.com/office/drawing/2014/main" id="{0F5A01E0-B25D-4CBD-9F5E-1C579ED84D5C}"/>
              </a:ext>
            </a:extLst>
          </p:cNvPr>
          <p:cNvSpPr txBox="1"/>
          <p:nvPr/>
        </p:nvSpPr>
        <p:spPr>
          <a:xfrm>
            <a:off x="20437670" y="6655299"/>
            <a:ext cx="4288536" cy="1354217"/>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800" b="1" dirty="0">
                <a:solidFill>
                  <a:schemeClr val="bg1"/>
                </a:solidFill>
              </a:rPr>
              <a:t>      </a:t>
            </a:r>
            <a:r>
              <a:rPr lang="en-US" sz="2800" b="1" dirty="0" err="1">
                <a:solidFill>
                  <a:schemeClr val="bg1"/>
                </a:solidFill>
              </a:rPr>
              <a:t>Tadeo</a:t>
            </a:r>
            <a:r>
              <a:rPr lang="en-US" sz="2800" b="1" dirty="0">
                <a:solidFill>
                  <a:schemeClr val="bg1"/>
                </a:solidFill>
              </a:rPr>
              <a:t> Garcia</a:t>
            </a:r>
          </a:p>
          <a:p>
            <a:r>
              <a:rPr lang="en-US" sz="1800" b="1" dirty="0">
                <a:solidFill>
                  <a:schemeClr val="bg1"/>
                </a:solidFill>
              </a:rPr>
              <a:t>          Procurement Project Specialist</a:t>
            </a:r>
          </a:p>
          <a:p>
            <a:r>
              <a:rPr lang="en-US" sz="1800" b="1" dirty="0">
                <a:solidFill>
                  <a:schemeClr val="bg1"/>
                </a:solidFill>
              </a:rPr>
              <a:t>          MTY.MX</a:t>
            </a:r>
          </a:p>
          <a:p>
            <a:endParaRPr lang="en-US" sz="1800" b="1" dirty="0">
              <a:solidFill>
                <a:schemeClr val="bg1"/>
              </a:solidFill>
            </a:endParaRPr>
          </a:p>
        </p:txBody>
      </p:sp>
      <p:cxnSp>
        <p:nvCxnSpPr>
          <p:cNvPr id="154" name="Straight Connector 153">
            <a:extLst>
              <a:ext uri="{FF2B5EF4-FFF2-40B4-BE49-F238E27FC236}">
                <a16:creationId xmlns:a16="http://schemas.microsoft.com/office/drawing/2014/main" id="{726D07A9-BE49-4A23-B6D5-4D77C6F16314}"/>
              </a:ext>
            </a:extLst>
          </p:cNvPr>
          <p:cNvCxnSpPr>
            <a:cxnSpLocks/>
          </p:cNvCxnSpPr>
          <p:nvPr/>
        </p:nvCxnSpPr>
        <p:spPr>
          <a:xfrm>
            <a:off x="24920245" y="6293873"/>
            <a:ext cx="11293" cy="618681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1BCC03C1-9335-4AFA-BF6F-C88096DF10D9}"/>
              </a:ext>
            </a:extLst>
          </p:cNvPr>
          <p:cNvCxnSpPr>
            <a:cxnSpLocks/>
            <a:endCxn id="9" idx="2"/>
          </p:cNvCxnSpPr>
          <p:nvPr/>
        </p:nvCxnSpPr>
        <p:spPr>
          <a:xfrm flipV="1">
            <a:off x="24911631" y="7288789"/>
            <a:ext cx="718687" cy="100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74FEC91-B501-43DD-AD74-26FC5DA09FAF}"/>
              </a:ext>
            </a:extLst>
          </p:cNvPr>
          <p:cNvCxnSpPr>
            <a:cxnSpLocks/>
            <a:endCxn id="93" idx="2"/>
          </p:cNvCxnSpPr>
          <p:nvPr/>
        </p:nvCxnSpPr>
        <p:spPr>
          <a:xfrm>
            <a:off x="24903017" y="9092136"/>
            <a:ext cx="72125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07CF5605-B64B-4375-B3FC-12DD096095CC}"/>
              </a:ext>
            </a:extLst>
          </p:cNvPr>
          <p:cNvCxnSpPr>
            <a:cxnSpLocks/>
          </p:cNvCxnSpPr>
          <p:nvPr/>
        </p:nvCxnSpPr>
        <p:spPr>
          <a:xfrm flipV="1">
            <a:off x="19068875" y="6316199"/>
            <a:ext cx="6863275" cy="368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643320B0-4B7D-4748-9AF8-330545EDCD16}"/>
              </a:ext>
            </a:extLst>
          </p:cNvPr>
          <p:cNvSpPr txBox="1"/>
          <p:nvPr/>
        </p:nvSpPr>
        <p:spPr>
          <a:xfrm>
            <a:off x="13802117" y="10203955"/>
            <a:ext cx="4901184" cy="113877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800" b="1" dirty="0">
                <a:solidFill>
                  <a:schemeClr val="bg1"/>
                </a:solidFill>
              </a:rPr>
              <a:t>      Salma Elisa Arteaga</a:t>
            </a:r>
            <a:endParaRPr lang="en-US" sz="2000" b="1" dirty="0">
              <a:solidFill>
                <a:schemeClr val="bg1"/>
              </a:solidFill>
            </a:endParaRPr>
          </a:p>
          <a:p>
            <a:r>
              <a:rPr lang="en-US" sz="2400" b="1" dirty="0">
                <a:solidFill>
                  <a:schemeClr val="bg1"/>
                </a:solidFill>
              </a:rPr>
              <a:t>         </a:t>
            </a:r>
            <a:r>
              <a:rPr lang="en-US" sz="1800" b="1" dirty="0">
                <a:solidFill>
                  <a:schemeClr val="bg1"/>
                </a:solidFill>
              </a:rPr>
              <a:t>Productivity Workshop MTY, MEX</a:t>
            </a:r>
            <a:endParaRPr lang="en-US" sz="2000" b="1" dirty="0">
              <a:solidFill>
                <a:schemeClr val="bg1"/>
              </a:solidFill>
            </a:endParaRPr>
          </a:p>
          <a:p>
            <a:r>
              <a:rPr lang="en-US" sz="1400" dirty="0">
                <a:solidFill>
                  <a:schemeClr val="bg1"/>
                </a:solidFill>
              </a:rPr>
              <a:t>               Idea Evolution (Home &amp; Distribution</a:t>
            </a:r>
            <a:r>
              <a:rPr lang="en-US" sz="1600" dirty="0">
                <a:solidFill>
                  <a:schemeClr val="bg1"/>
                </a:solidFill>
              </a:rPr>
              <a:t>, PP)</a:t>
            </a:r>
            <a:endParaRPr lang="en-US" sz="2400" dirty="0">
              <a:solidFill>
                <a:schemeClr val="bg1"/>
              </a:solidFill>
            </a:endParaRPr>
          </a:p>
        </p:txBody>
      </p:sp>
      <p:pic>
        <p:nvPicPr>
          <p:cNvPr id="74" name="Picture 73">
            <a:extLst>
              <a:ext uri="{FF2B5EF4-FFF2-40B4-BE49-F238E27FC236}">
                <a16:creationId xmlns:a16="http://schemas.microsoft.com/office/drawing/2014/main" id="{AEA9B676-30A9-4915-AFF0-52EAA62E4473}"/>
              </a:ext>
            </a:extLst>
          </p:cNvPr>
          <p:cNvPicPr preferRelativeResize="0">
            <a:picLocks/>
          </p:cNvPicPr>
          <p:nvPr/>
        </p:nvPicPr>
        <p:blipFill>
          <a:blip r:embed="rId5"/>
          <a:stretch>
            <a:fillRect/>
          </a:stretch>
        </p:blipFill>
        <p:spPr>
          <a:xfrm>
            <a:off x="13003860" y="9971800"/>
            <a:ext cx="1396564" cy="1554480"/>
          </a:xfrm>
          <a:prstGeom prst="ellipse">
            <a:avLst/>
          </a:prstGeom>
          <a:ln>
            <a:solidFill>
              <a:schemeClr val="accent1"/>
            </a:solidFill>
          </a:ln>
        </p:spPr>
      </p:pic>
      <p:grpSp>
        <p:nvGrpSpPr>
          <p:cNvPr id="243" name="Group 242">
            <a:extLst>
              <a:ext uri="{FF2B5EF4-FFF2-40B4-BE49-F238E27FC236}">
                <a16:creationId xmlns:a16="http://schemas.microsoft.com/office/drawing/2014/main" id="{3CBD39CC-8E76-4DDF-AA96-30CAE2B8239D}"/>
              </a:ext>
            </a:extLst>
          </p:cNvPr>
          <p:cNvGrpSpPr/>
          <p:nvPr/>
        </p:nvGrpSpPr>
        <p:grpSpPr>
          <a:xfrm>
            <a:off x="25932150" y="4562068"/>
            <a:ext cx="429158" cy="1757817"/>
            <a:chOff x="25949717" y="4615841"/>
            <a:chExt cx="429158" cy="1757817"/>
          </a:xfrm>
        </p:grpSpPr>
        <p:cxnSp>
          <p:nvCxnSpPr>
            <p:cNvPr id="164" name="Straight Arrow Connector 163">
              <a:extLst>
                <a:ext uri="{FF2B5EF4-FFF2-40B4-BE49-F238E27FC236}">
                  <a16:creationId xmlns:a16="http://schemas.microsoft.com/office/drawing/2014/main" id="{99A9AA4C-C1B0-4CA4-9828-DA9F163DABCA}"/>
                </a:ext>
              </a:extLst>
            </p:cNvPr>
            <p:cNvCxnSpPr>
              <a:cxnSpLocks/>
            </p:cNvCxnSpPr>
            <p:nvPr/>
          </p:nvCxnSpPr>
          <p:spPr>
            <a:xfrm flipH="1">
              <a:off x="25949717" y="5743424"/>
              <a:ext cx="1" cy="63023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1097A84C-7CD4-4D80-ACEF-A0CB1E88A605}"/>
                </a:ext>
              </a:extLst>
            </p:cNvPr>
            <p:cNvCxnSpPr>
              <a:cxnSpLocks/>
            </p:cNvCxnSpPr>
            <p:nvPr/>
          </p:nvCxnSpPr>
          <p:spPr>
            <a:xfrm>
              <a:off x="26378875" y="461584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00" name="Straight Connector 199">
            <a:extLst>
              <a:ext uri="{FF2B5EF4-FFF2-40B4-BE49-F238E27FC236}">
                <a16:creationId xmlns:a16="http://schemas.microsoft.com/office/drawing/2014/main" id="{A557C4CA-FD00-4AD3-B7C7-6F1C7150FF65}"/>
              </a:ext>
            </a:extLst>
          </p:cNvPr>
          <p:cNvCxnSpPr>
            <a:cxnSpLocks/>
          </p:cNvCxnSpPr>
          <p:nvPr/>
        </p:nvCxnSpPr>
        <p:spPr>
          <a:xfrm flipV="1">
            <a:off x="12393145" y="6291481"/>
            <a:ext cx="3052650" cy="945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237" name="Group 236">
            <a:extLst>
              <a:ext uri="{FF2B5EF4-FFF2-40B4-BE49-F238E27FC236}">
                <a16:creationId xmlns:a16="http://schemas.microsoft.com/office/drawing/2014/main" id="{07BB3886-4027-46EC-A658-B771C529D07A}"/>
              </a:ext>
            </a:extLst>
          </p:cNvPr>
          <p:cNvGrpSpPr/>
          <p:nvPr/>
        </p:nvGrpSpPr>
        <p:grpSpPr>
          <a:xfrm>
            <a:off x="12092023" y="4575914"/>
            <a:ext cx="6778093" cy="1740285"/>
            <a:chOff x="12151617" y="4634341"/>
            <a:chExt cx="6778093" cy="1740285"/>
          </a:xfrm>
        </p:grpSpPr>
        <p:sp>
          <p:nvSpPr>
            <p:cNvPr id="97" name="Rectangle 96">
              <a:extLst>
                <a:ext uri="{FF2B5EF4-FFF2-40B4-BE49-F238E27FC236}">
                  <a16:creationId xmlns:a16="http://schemas.microsoft.com/office/drawing/2014/main" id="{A540FE14-38FC-4443-B885-28826412D7A0}"/>
                </a:ext>
              </a:extLst>
            </p:cNvPr>
            <p:cNvSpPr/>
            <p:nvPr/>
          </p:nvSpPr>
          <p:spPr>
            <a:xfrm>
              <a:off x="12151617" y="5097920"/>
              <a:ext cx="6778093" cy="73866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Idea </a:t>
              </a:r>
              <a:r>
                <a:rPr lang="en-US" sz="2800" b="1" dirty="0">
                  <a:solidFill>
                    <a:schemeClr val="bg1"/>
                  </a:solidFill>
                </a:rPr>
                <a:t>Generation</a:t>
              </a:r>
              <a:r>
                <a:rPr lang="es-419" sz="2800" b="1" dirty="0">
                  <a:solidFill>
                    <a:schemeClr val="bg1"/>
                  </a:solidFill>
                </a:rPr>
                <a:t> </a:t>
              </a:r>
            </a:p>
            <a:p>
              <a:pPr algn="ctr"/>
              <a:endParaRPr lang="en-US" sz="700" b="1" dirty="0">
                <a:solidFill>
                  <a:schemeClr val="bg1"/>
                </a:solidFill>
              </a:endParaRPr>
            </a:p>
          </p:txBody>
        </p:sp>
        <p:cxnSp>
          <p:nvCxnSpPr>
            <p:cNvPr id="101" name="Straight Arrow Connector 100">
              <a:extLst>
                <a:ext uri="{FF2B5EF4-FFF2-40B4-BE49-F238E27FC236}">
                  <a16:creationId xmlns:a16="http://schemas.microsoft.com/office/drawing/2014/main" id="{1640901A-2882-477A-ACA4-0314D393B962}"/>
                </a:ext>
              </a:extLst>
            </p:cNvPr>
            <p:cNvCxnSpPr>
              <a:cxnSpLocks/>
            </p:cNvCxnSpPr>
            <p:nvPr/>
          </p:nvCxnSpPr>
          <p:spPr>
            <a:xfrm>
              <a:off x="15505389" y="463434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5" name="Straight Arrow Connector 224">
              <a:extLst>
                <a:ext uri="{FF2B5EF4-FFF2-40B4-BE49-F238E27FC236}">
                  <a16:creationId xmlns:a16="http://schemas.microsoft.com/office/drawing/2014/main" id="{817ACB94-489A-41D2-BEE7-3713AAE27081}"/>
                </a:ext>
              </a:extLst>
            </p:cNvPr>
            <p:cNvCxnSpPr>
              <a:cxnSpLocks/>
              <a:stCxn id="97" idx="2"/>
            </p:cNvCxnSpPr>
            <p:nvPr/>
          </p:nvCxnSpPr>
          <p:spPr>
            <a:xfrm>
              <a:off x="15540664" y="5836584"/>
              <a:ext cx="0" cy="53804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28" name="Straight Arrow Connector 127">
            <a:extLst>
              <a:ext uri="{FF2B5EF4-FFF2-40B4-BE49-F238E27FC236}">
                <a16:creationId xmlns:a16="http://schemas.microsoft.com/office/drawing/2014/main" id="{9D22F6B8-E361-44C6-8FE3-A1A906EA4EA0}"/>
              </a:ext>
            </a:extLst>
          </p:cNvPr>
          <p:cNvCxnSpPr>
            <a:cxnSpLocks/>
          </p:cNvCxnSpPr>
          <p:nvPr/>
        </p:nvCxnSpPr>
        <p:spPr>
          <a:xfrm>
            <a:off x="1033004" y="9674273"/>
            <a:ext cx="46784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AA23C73C-33DF-469F-BB07-AF83F08E4011}"/>
              </a:ext>
            </a:extLst>
          </p:cNvPr>
          <p:cNvCxnSpPr>
            <a:cxnSpLocks/>
          </p:cNvCxnSpPr>
          <p:nvPr/>
        </p:nvCxnSpPr>
        <p:spPr>
          <a:xfrm flipH="1">
            <a:off x="6588812" y="6914552"/>
            <a:ext cx="18020" cy="28302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779DBDFB-B75E-42F1-8C72-712EBFA05F0D}"/>
              </a:ext>
            </a:extLst>
          </p:cNvPr>
          <p:cNvCxnSpPr>
            <a:cxnSpLocks/>
          </p:cNvCxnSpPr>
          <p:nvPr/>
        </p:nvCxnSpPr>
        <p:spPr>
          <a:xfrm>
            <a:off x="19069340" y="6336083"/>
            <a:ext cx="5936" cy="434013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F8A637FF-B4EB-4E81-8833-090FB43A610B}"/>
              </a:ext>
            </a:extLst>
          </p:cNvPr>
          <p:cNvCxnSpPr>
            <a:cxnSpLocks/>
          </p:cNvCxnSpPr>
          <p:nvPr/>
        </p:nvCxnSpPr>
        <p:spPr>
          <a:xfrm flipV="1">
            <a:off x="19069339" y="6316199"/>
            <a:ext cx="6863275" cy="368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198" name="Group 197">
            <a:extLst>
              <a:ext uri="{FF2B5EF4-FFF2-40B4-BE49-F238E27FC236}">
                <a16:creationId xmlns:a16="http://schemas.microsoft.com/office/drawing/2014/main" id="{909679A9-FDF7-424E-AF8D-5A73B7DB0863}"/>
              </a:ext>
            </a:extLst>
          </p:cNvPr>
          <p:cNvGrpSpPr/>
          <p:nvPr/>
        </p:nvGrpSpPr>
        <p:grpSpPr>
          <a:xfrm>
            <a:off x="25932614" y="4562068"/>
            <a:ext cx="429158" cy="1757817"/>
            <a:chOff x="25949717" y="4615841"/>
            <a:chExt cx="429158" cy="1757817"/>
          </a:xfrm>
        </p:grpSpPr>
        <p:cxnSp>
          <p:nvCxnSpPr>
            <p:cNvPr id="199" name="Straight Arrow Connector 198">
              <a:extLst>
                <a:ext uri="{FF2B5EF4-FFF2-40B4-BE49-F238E27FC236}">
                  <a16:creationId xmlns:a16="http://schemas.microsoft.com/office/drawing/2014/main" id="{9EC26F9C-12F0-4D53-AB2F-28C078BA3ED3}"/>
                </a:ext>
              </a:extLst>
            </p:cNvPr>
            <p:cNvCxnSpPr>
              <a:cxnSpLocks/>
            </p:cNvCxnSpPr>
            <p:nvPr/>
          </p:nvCxnSpPr>
          <p:spPr>
            <a:xfrm flipH="1">
              <a:off x="25949717" y="5743424"/>
              <a:ext cx="1" cy="63023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F6FD6CC5-F1D0-4039-B082-05DFD040C055}"/>
                </a:ext>
              </a:extLst>
            </p:cNvPr>
            <p:cNvCxnSpPr>
              <a:cxnSpLocks/>
            </p:cNvCxnSpPr>
            <p:nvPr/>
          </p:nvCxnSpPr>
          <p:spPr>
            <a:xfrm>
              <a:off x="26378875" y="461584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07" name="Straight Connector 206">
            <a:extLst>
              <a:ext uri="{FF2B5EF4-FFF2-40B4-BE49-F238E27FC236}">
                <a16:creationId xmlns:a16="http://schemas.microsoft.com/office/drawing/2014/main" id="{533F40F9-A896-45AC-B02C-662728A1C8E9}"/>
              </a:ext>
            </a:extLst>
          </p:cNvPr>
          <p:cNvCxnSpPr>
            <a:cxnSpLocks/>
          </p:cNvCxnSpPr>
          <p:nvPr/>
        </p:nvCxnSpPr>
        <p:spPr>
          <a:xfrm flipH="1">
            <a:off x="12385356" y="6291481"/>
            <a:ext cx="37786" cy="623834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a:extLst>
              <a:ext uri="{FF2B5EF4-FFF2-40B4-BE49-F238E27FC236}">
                <a16:creationId xmlns:a16="http://schemas.microsoft.com/office/drawing/2014/main" id="{9C979459-08F5-4C69-B6AA-5C77D77323EB}"/>
              </a:ext>
            </a:extLst>
          </p:cNvPr>
          <p:cNvCxnSpPr>
            <a:cxnSpLocks/>
            <a:endCxn id="99" idx="2"/>
          </p:cNvCxnSpPr>
          <p:nvPr/>
        </p:nvCxnSpPr>
        <p:spPr>
          <a:xfrm>
            <a:off x="12400793" y="7297574"/>
            <a:ext cx="55487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9" name="Straight Arrow Connector 208">
            <a:extLst>
              <a:ext uri="{FF2B5EF4-FFF2-40B4-BE49-F238E27FC236}">
                <a16:creationId xmlns:a16="http://schemas.microsoft.com/office/drawing/2014/main" id="{E446FF12-6156-426F-B2C0-683958279C85}"/>
              </a:ext>
            </a:extLst>
          </p:cNvPr>
          <p:cNvCxnSpPr>
            <a:cxnSpLocks/>
          </p:cNvCxnSpPr>
          <p:nvPr/>
        </p:nvCxnSpPr>
        <p:spPr>
          <a:xfrm>
            <a:off x="12442360" y="9063209"/>
            <a:ext cx="5099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0" name="Straight Arrow Connector 219">
            <a:extLst>
              <a:ext uri="{FF2B5EF4-FFF2-40B4-BE49-F238E27FC236}">
                <a16:creationId xmlns:a16="http://schemas.microsoft.com/office/drawing/2014/main" id="{054016ED-9248-4219-B0FF-5B25728A1B32}"/>
              </a:ext>
            </a:extLst>
          </p:cNvPr>
          <p:cNvCxnSpPr>
            <a:cxnSpLocks/>
          </p:cNvCxnSpPr>
          <p:nvPr/>
        </p:nvCxnSpPr>
        <p:spPr>
          <a:xfrm>
            <a:off x="12428420" y="10789810"/>
            <a:ext cx="52390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TextBox 89">
            <a:extLst>
              <a:ext uri="{FF2B5EF4-FFF2-40B4-BE49-F238E27FC236}">
                <a16:creationId xmlns:a16="http://schemas.microsoft.com/office/drawing/2014/main" id="{E64B3EE1-1854-4E36-9A6D-9A44C1BC7669}"/>
              </a:ext>
            </a:extLst>
          </p:cNvPr>
          <p:cNvSpPr txBox="1"/>
          <p:nvPr/>
        </p:nvSpPr>
        <p:spPr>
          <a:xfrm>
            <a:off x="26498878" y="8497150"/>
            <a:ext cx="4454064" cy="113877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800" b="1" dirty="0">
                <a:solidFill>
                  <a:schemeClr val="bg1"/>
                </a:solidFill>
              </a:rPr>
              <a:t>     Diana de la Cruz</a:t>
            </a:r>
            <a:endParaRPr lang="en-US" sz="2000" b="1" dirty="0">
              <a:solidFill>
                <a:schemeClr val="bg1"/>
              </a:solidFill>
            </a:endParaRPr>
          </a:p>
          <a:p>
            <a:r>
              <a:rPr lang="en-US" sz="2000" b="1" dirty="0">
                <a:solidFill>
                  <a:schemeClr val="bg1"/>
                </a:solidFill>
              </a:rPr>
              <a:t>       Prj Specialist MTY, MEX</a:t>
            </a:r>
          </a:p>
          <a:p>
            <a:pPr algn="ctr"/>
            <a:r>
              <a:rPr lang="en-US" sz="2000" b="1" dirty="0">
                <a:solidFill>
                  <a:schemeClr val="bg1"/>
                </a:solidFill>
              </a:rPr>
              <a:t>       Purchasing Project Specialist</a:t>
            </a:r>
            <a:r>
              <a:rPr lang="en-US" sz="2000" dirty="0">
                <a:solidFill>
                  <a:schemeClr val="bg1"/>
                </a:solidFill>
              </a:rPr>
              <a:t> </a:t>
            </a:r>
            <a:endParaRPr lang="en-US" sz="1800" dirty="0">
              <a:solidFill>
                <a:schemeClr val="bg1"/>
              </a:solidFill>
            </a:endParaRPr>
          </a:p>
        </p:txBody>
      </p:sp>
      <p:pic>
        <p:nvPicPr>
          <p:cNvPr id="93" name="Picture 92">
            <a:extLst>
              <a:ext uri="{FF2B5EF4-FFF2-40B4-BE49-F238E27FC236}">
                <a16:creationId xmlns:a16="http://schemas.microsoft.com/office/drawing/2014/main" id="{48478836-0B5A-4A76-A220-8A347328583F}"/>
              </a:ext>
            </a:extLst>
          </p:cNvPr>
          <p:cNvPicPr preferRelativeResize="0">
            <a:picLocks/>
          </p:cNvPicPr>
          <p:nvPr/>
        </p:nvPicPr>
        <p:blipFill rotWithShape="1">
          <a:blip r:embed="rId6"/>
          <a:srcRect l="10389" t="31541" r="78973" b="44510"/>
          <a:stretch/>
        </p:blipFill>
        <p:spPr>
          <a:xfrm>
            <a:off x="25624270" y="8314896"/>
            <a:ext cx="1444752" cy="1554480"/>
          </a:xfrm>
          <a:prstGeom prst="flowChartConnector">
            <a:avLst/>
          </a:prstGeom>
          <a:ln>
            <a:solidFill>
              <a:schemeClr val="accent1"/>
            </a:solidFill>
          </a:ln>
        </p:spPr>
      </p:pic>
      <p:sp>
        <p:nvSpPr>
          <p:cNvPr id="98" name="TextBox 97">
            <a:extLst>
              <a:ext uri="{FF2B5EF4-FFF2-40B4-BE49-F238E27FC236}">
                <a16:creationId xmlns:a16="http://schemas.microsoft.com/office/drawing/2014/main" id="{1FB9AB0F-2358-4AFD-98F8-714019A0F6F5}"/>
              </a:ext>
            </a:extLst>
          </p:cNvPr>
          <p:cNvSpPr txBox="1"/>
          <p:nvPr/>
        </p:nvSpPr>
        <p:spPr>
          <a:xfrm>
            <a:off x="13770668" y="6576611"/>
            <a:ext cx="4901184" cy="1444752"/>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b="1" dirty="0">
                <a:solidFill>
                  <a:schemeClr val="bg1"/>
                </a:solidFill>
              </a:rPr>
              <a:t>     Paola Gomez </a:t>
            </a:r>
            <a:endParaRPr lang="en-US" sz="2400" b="1" dirty="0">
              <a:solidFill>
                <a:schemeClr val="bg1"/>
              </a:solidFill>
            </a:endParaRPr>
          </a:p>
          <a:p>
            <a:r>
              <a:rPr lang="en-US" sz="1800" b="1" dirty="0">
                <a:solidFill>
                  <a:schemeClr val="bg1"/>
                </a:solidFill>
              </a:rPr>
              <a:t>         </a:t>
            </a:r>
            <a:r>
              <a:rPr lang="en-US" sz="2000" b="1" dirty="0">
                <a:solidFill>
                  <a:schemeClr val="bg1"/>
                </a:solidFill>
              </a:rPr>
              <a:t>NAM Idea Program Manager</a:t>
            </a:r>
            <a:r>
              <a:rPr lang="en-US" sz="1800" b="1" dirty="0">
                <a:solidFill>
                  <a:schemeClr val="bg1"/>
                </a:solidFill>
              </a:rPr>
              <a:t>,</a:t>
            </a:r>
            <a:r>
              <a:rPr lang="en-US" sz="1200" b="1" dirty="0">
                <a:solidFill>
                  <a:schemeClr val="bg1"/>
                </a:solidFill>
              </a:rPr>
              <a:t>Tlax, Mex </a:t>
            </a:r>
          </a:p>
          <a:p>
            <a:r>
              <a:rPr lang="en-US" sz="1800" b="1" dirty="0">
                <a:solidFill>
                  <a:schemeClr val="bg1"/>
                </a:solidFill>
              </a:rPr>
              <a:t>         </a:t>
            </a:r>
            <a:r>
              <a:rPr lang="en-US" sz="2400" b="1" dirty="0">
                <a:solidFill>
                  <a:schemeClr val="bg1"/>
                </a:solidFill>
              </a:rPr>
              <a:t>Productivity ideas program</a:t>
            </a:r>
            <a:endParaRPr lang="en-US" sz="1800" b="1" dirty="0">
              <a:solidFill>
                <a:schemeClr val="bg1"/>
              </a:solidFill>
            </a:endParaRPr>
          </a:p>
        </p:txBody>
      </p:sp>
      <p:pic>
        <p:nvPicPr>
          <p:cNvPr id="99" name="Picture 98">
            <a:extLst>
              <a:ext uri="{FF2B5EF4-FFF2-40B4-BE49-F238E27FC236}">
                <a16:creationId xmlns:a16="http://schemas.microsoft.com/office/drawing/2014/main" id="{841A6EFD-778B-435E-9085-25A841A8D11D}"/>
              </a:ext>
            </a:extLst>
          </p:cNvPr>
          <p:cNvPicPr preferRelativeResize="0">
            <a:picLocks/>
          </p:cNvPicPr>
          <p:nvPr/>
        </p:nvPicPr>
        <p:blipFill>
          <a:blip r:embed="rId7"/>
          <a:stretch>
            <a:fillRect/>
          </a:stretch>
        </p:blipFill>
        <p:spPr>
          <a:xfrm>
            <a:off x="12955671" y="6520334"/>
            <a:ext cx="1444752" cy="1554480"/>
          </a:xfrm>
          <a:prstGeom prst="flowChartConnector">
            <a:avLst/>
          </a:prstGeom>
        </p:spPr>
      </p:pic>
      <p:sp>
        <p:nvSpPr>
          <p:cNvPr id="88" name="TextBox 87">
            <a:extLst>
              <a:ext uri="{FF2B5EF4-FFF2-40B4-BE49-F238E27FC236}">
                <a16:creationId xmlns:a16="http://schemas.microsoft.com/office/drawing/2014/main" id="{4D6062B8-EA4D-443F-A072-9FD94B8B7BCF}"/>
              </a:ext>
            </a:extLst>
          </p:cNvPr>
          <p:cNvSpPr txBox="1"/>
          <p:nvPr/>
        </p:nvSpPr>
        <p:spPr>
          <a:xfrm>
            <a:off x="13772761" y="8405072"/>
            <a:ext cx="4902986" cy="132343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b="1" dirty="0">
                <a:solidFill>
                  <a:schemeClr val="bg1"/>
                </a:solidFill>
              </a:rPr>
              <a:t>      Open Position</a:t>
            </a:r>
          </a:p>
          <a:p>
            <a:r>
              <a:rPr lang="en-US" sz="2000" b="1" dirty="0">
                <a:solidFill>
                  <a:schemeClr val="bg1"/>
                </a:solidFill>
              </a:rPr>
              <a:t>          </a:t>
            </a:r>
            <a:r>
              <a:rPr lang="en-US" sz="2400" b="1" dirty="0">
                <a:solidFill>
                  <a:schemeClr val="bg1"/>
                </a:solidFill>
              </a:rPr>
              <a:t>Project Manager, </a:t>
            </a:r>
            <a:r>
              <a:rPr lang="en-US" sz="2000" b="1" dirty="0">
                <a:solidFill>
                  <a:schemeClr val="bg1"/>
                </a:solidFill>
              </a:rPr>
              <a:t>MTY,MEX</a:t>
            </a:r>
          </a:p>
          <a:p>
            <a:r>
              <a:rPr lang="en-US" sz="2000" b="1" dirty="0">
                <a:solidFill>
                  <a:schemeClr val="bg1"/>
                </a:solidFill>
              </a:rPr>
              <a:t>          </a:t>
            </a:r>
            <a:r>
              <a:rPr lang="en-US" sz="2400" b="1" dirty="0">
                <a:solidFill>
                  <a:schemeClr val="bg1"/>
                </a:solidFill>
              </a:rPr>
              <a:t>Productivity Workshop</a:t>
            </a:r>
            <a:endParaRPr lang="en-US" sz="2000" b="1" dirty="0">
              <a:solidFill>
                <a:schemeClr val="bg1"/>
              </a:solidFill>
            </a:endParaRPr>
          </a:p>
        </p:txBody>
      </p:sp>
      <p:sp>
        <p:nvSpPr>
          <p:cNvPr id="107" name="Rectangle 106">
            <a:extLst>
              <a:ext uri="{FF2B5EF4-FFF2-40B4-BE49-F238E27FC236}">
                <a16:creationId xmlns:a16="http://schemas.microsoft.com/office/drawing/2014/main" id="{4A979F31-799D-4EA8-9080-05DF4EDAC612}"/>
              </a:ext>
            </a:extLst>
          </p:cNvPr>
          <p:cNvSpPr/>
          <p:nvPr/>
        </p:nvSpPr>
        <p:spPr>
          <a:xfrm>
            <a:off x="22469775" y="5037371"/>
            <a:ext cx="6778093" cy="738664"/>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700" b="1">
              <a:solidFill>
                <a:schemeClr val="bg1"/>
              </a:solidFill>
            </a:endParaRPr>
          </a:p>
          <a:p>
            <a:pPr algn="ctr"/>
            <a:r>
              <a:rPr lang="en-US" sz="2800" b="1">
                <a:solidFill>
                  <a:schemeClr val="bg1"/>
                </a:solidFill>
              </a:rPr>
              <a:t>Idea Evolution</a:t>
            </a:r>
          </a:p>
          <a:p>
            <a:pPr algn="ctr"/>
            <a:endParaRPr lang="en-US" sz="700" b="1">
              <a:solidFill>
                <a:schemeClr val="bg1"/>
              </a:solidFill>
            </a:endParaRPr>
          </a:p>
        </p:txBody>
      </p:sp>
      <p:cxnSp>
        <p:nvCxnSpPr>
          <p:cNvPr id="108" name="Straight Arrow Connector 107">
            <a:extLst>
              <a:ext uri="{FF2B5EF4-FFF2-40B4-BE49-F238E27FC236}">
                <a16:creationId xmlns:a16="http://schemas.microsoft.com/office/drawing/2014/main" id="{B1133D40-563B-47EE-973B-E31D816B7895}"/>
              </a:ext>
            </a:extLst>
          </p:cNvPr>
          <p:cNvCxnSpPr>
            <a:cxnSpLocks/>
          </p:cNvCxnSpPr>
          <p:nvPr/>
        </p:nvCxnSpPr>
        <p:spPr>
          <a:xfrm>
            <a:off x="24937309" y="10797391"/>
            <a:ext cx="692732"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AA715B21-0068-4056-8859-11849DC37E86}"/>
              </a:ext>
            </a:extLst>
          </p:cNvPr>
          <p:cNvCxnSpPr>
            <a:cxnSpLocks/>
          </p:cNvCxnSpPr>
          <p:nvPr/>
        </p:nvCxnSpPr>
        <p:spPr>
          <a:xfrm>
            <a:off x="12397633" y="12530197"/>
            <a:ext cx="561198" cy="385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325D67D1-A066-440B-B7CE-278E3C5B7F53}"/>
              </a:ext>
            </a:extLst>
          </p:cNvPr>
          <p:cNvSpPr txBox="1"/>
          <p:nvPr/>
        </p:nvSpPr>
        <p:spPr>
          <a:xfrm>
            <a:off x="13765819" y="11767159"/>
            <a:ext cx="4901184" cy="1138773"/>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000" b="1" dirty="0">
                <a:solidFill>
                  <a:schemeClr val="bg1"/>
                </a:solidFill>
              </a:rPr>
              <a:t>         </a:t>
            </a:r>
            <a:r>
              <a:rPr lang="en-US" sz="2800" b="1" dirty="0">
                <a:solidFill>
                  <a:schemeClr val="bg1"/>
                </a:solidFill>
              </a:rPr>
              <a:t>Matias </a:t>
            </a:r>
            <a:r>
              <a:rPr lang="en-US" sz="2800" b="1" dirty="0" err="1">
                <a:solidFill>
                  <a:schemeClr val="bg1"/>
                </a:solidFill>
              </a:rPr>
              <a:t>Lindow</a:t>
            </a:r>
            <a:endParaRPr lang="en-US" sz="2800" b="1" dirty="0">
              <a:solidFill>
                <a:schemeClr val="bg1"/>
              </a:solidFill>
            </a:endParaRPr>
          </a:p>
          <a:p>
            <a:r>
              <a:rPr lang="en-US" sz="2000" b="1" dirty="0">
                <a:solidFill>
                  <a:schemeClr val="bg1"/>
                </a:solidFill>
              </a:rPr>
              <a:t>         Procurement Project Specialist</a:t>
            </a:r>
          </a:p>
          <a:p>
            <a:r>
              <a:rPr lang="en-US" sz="2000" b="1" dirty="0">
                <a:solidFill>
                  <a:schemeClr val="bg1"/>
                </a:solidFill>
              </a:rPr>
              <a:t>         MTY, MEX</a:t>
            </a:r>
            <a:endParaRPr lang="en-US" sz="2000" dirty="0">
              <a:solidFill>
                <a:schemeClr val="bg1"/>
              </a:solidFill>
            </a:endParaRPr>
          </a:p>
        </p:txBody>
      </p:sp>
      <p:sp>
        <p:nvSpPr>
          <p:cNvPr id="111" name="TextBox 110">
            <a:extLst>
              <a:ext uri="{FF2B5EF4-FFF2-40B4-BE49-F238E27FC236}">
                <a16:creationId xmlns:a16="http://schemas.microsoft.com/office/drawing/2014/main" id="{0B017D64-494B-49CB-B394-CED3591122F0}"/>
              </a:ext>
            </a:extLst>
          </p:cNvPr>
          <p:cNvSpPr txBox="1"/>
          <p:nvPr/>
        </p:nvSpPr>
        <p:spPr>
          <a:xfrm>
            <a:off x="26237554" y="11806800"/>
            <a:ext cx="4721656" cy="1077218"/>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s-MX" sz="1800" b="1" dirty="0">
                <a:solidFill>
                  <a:schemeClr val="bg1"/>
                </a:solidFill>
              </a:rPr>
              <a:t>        </a:t>
            </a:r>
            <a:r>
              <a:rPr lang="en-US" sz="1800" b="1" dirty="0">
                <a:solidFill>
                  <a:schemeClr val="bg1"/>
                </a:solidFill>
              </a:rPr>
              <a:t>     </a:t>
            </a:r>
            <a:r>
              <a:rPr lang="en-US" sz="2800" b="1" dirty="0">
                <a:solidFill>
                  <a:schemeClr val="bg1"/>
                </a:solidFill>
              </a:rPr>
              <a:t>Devorah Castellanos</a:t>
            </a:r>
          </a:p>
          <a:p>
            <a:pPr algn="ctr"/>
            <a:r>
              <a:rPr lang="en-US" sz="2000" b="1" dirty="0">
                <a:solidFill>
                  <a:schemeClr val="bg1"/>
                </a:solidFill>
              </a:rPr>
              <a:t>            </a:t>
            </a:r>
            <a:r>
              <a:rPr lang="en-US" sz="1600" b="1" dirty="0">
                <a:solidFill>
                  <a:schemeClr val="bg1"/>
                </a:solidFill>
              </a:rPr>
              <a:t>Project Specialist Intern,</a:t>
            </a:r>
          </a:p>
          <a:p>
            <a:pPr algn="ctr"/>
            <a:r>
              <a:rPr lang="en-US" sz="1600" b="1" dirty="0">
                <a:solidFill>
                  <a:schemeClr val="bg1"/>
                </a:solidFill>
              </a:rPr>
              <a:t> MTY,MEX</a:t>
            </a:r>
          </a:p>
        </p:txBody>
      </p:sp>
      <p:pic>
        <p:nvPicPr>
          <p:cNvPr id="106" name="Picture 105">
            <a:extLst>
              <a:ext uri="{FF2B5EF4-FFF2-40B4-BE49-F238E27FC236}">
                <a16:creationId xmlns:a16="http://schemas.microsoft.com/office/drawing/2014/main" id="{44520C7F-0D4B-445E-8196-C86B174FFF95}"/>
              </a:ext>
            </a:extLst>
          </p:cNvPr>
          <p:cNvPicPr preferRelativeResize="0">
            <a:picLocks/>
          </p:cNvPicPr>
          <p:nvPr/>
        </p:nvPicPr>
        <p:blipFill rotWithShape="1">
          <a:blip r:embed="rId6"/>
          <a:srcRect l="10389" t="31541" r="78973" b="44510"/>
          <a:stretch/>
        </p:blipFill>
        <p:spPr>
          <a:xfrm>
            <a:off x="6991532" y="7136061"/>
            <a:ext cx="1444752" cy="1554480"/>
          </a:xfrm>
          <a:prstGeom prst="flowChartConnector">
            <a:avLst/>
          </a:prstGeom>
          <a:ln>
            <a:solidFill>
              <a:schemeClr val="accent1"/>
            </a:solidFill>
          </a:ln>
        </p:spPr>
      </p:pic>
      <p:cxnSp>
        <p:nvCxnSpPr>
          <p:cNvPr id="112" name="Straight Arrow Connector 111">
            <a:extLst>
              <a:ext uri="{FF2B5EF4-FFF2-40B4-BE49-F238E27FC236}">
                <a16:creationId xmlns:a16="http://schemas.microsoft.com/office/drawing/2014/main" id="{19E4F552-4EF4-412E-A86A-22AF2DEA2F4F}"/>
              </a:ext>
            </a:extLst>
          </p:cNvPr>
          <p:cNvCxnSpPr>
            <a:cxnSpLocks/>
          </p:cNvCxnSpPr>
          <p:nvPr/>
        </p:nvCxnSpPr>
        <p:spPr>
          <a:xfrm>
            <a:off x="6591673" y="9744831"/>
            <a:ext cx="375284"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BBB86E38-A89C-4C6E-A095-C07B3DDF2CB7}"/>
              </a:ext>
            </a:extLst>
          </p:cNvPr>
          <p:cNvCxnSpPr>
            <a:cxnSpLocks/>
          </p:cNvCxnSpPr>
          <p:nvPr/>
        </p:nvCxnSpPr>
        <p:spPr>
          <a:xfrm>
            <a:off x="6577666" y="7910367"/>
            <a:ext cx="375284"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16" name="Picture 115">
            <a:extLst>
              <a:ext uri="{FF2B5EF4-FFF2-40B4-BE49-F238E27FC236}">
                <a16:creationId xmlns:a16="http://schemas.microsoft.com/office/drawing/2014/main" id="{0915C541-F02A-4E48-A89D-320C93C9BD4B}"/>
              </a:ext>
            </a:extLst>
          </p:cNvPr>
          <p:cNvPicPr preferRelativeResize="0">
            <a:picLocks/>
          </p:cNvPicPr>
          <p:nvPr/>
        </p:nvPicPr>
        <p:blipFill rotWithShape="1">
          <a:blip r:embed="rId6"/>
          <a:srcRect l="10389" t="31541" r="78973" b="44510"/>
          <a:stretch/>
        </p:blipFill>
        <p:spPr>
          <a:xfrm>
            <a:off x="25630318" y="6521597"/>
            <a:ext cx="1444752" cy="1554480"/>
          </a:xfrm>
          <a:prstGeom prst="flowChartConnector">
            <a:avLst/>
          </a:prstGeom>
          <a:ln>
            <a:solidFill>
              <a:schemeClr val="accent1"/>
            </a:solidFill>
          </a:ln>
        </p:spPr>
      </p:pic>
      <p:pic>
        <p:nvPicPr>
          <p:cNvPr id="9" name="Picture 8">
            <a:extLst>
              <a:ext uri="{FF2B5EF4-FFF2-40B4-BE49-F238E27FC236}">
                <a16:creationId xmlns:a16="http://schemas.microsoft.com/office/drawing/2014/main" id="{22DA845A-1581-459A-99B8-CAF7E6C8FA5A}"/>
              </a:ext>
            </a:extLst>
          </p:cNvPr>
          <p:cNvPicPr preferRelativeResize="0">
            <a:picLocks/>
          </p:cNvPicPr>
          <p:nvPr/>
        </p:nvPicPr>
        <p:blipFill>
          <a:blip r:embed="rId8"/>
          <a:stretch>
            <a:fillRect/>
          </a:stretch>
        </p:blipFill>
        <p:spPr>
          <a:xfrm>
            <a:off x="25630318" y="6511549"/>
            <a:ext cx="1444752" cy="1554480"/>
          </a:xfrm>
          <a:prstGeom prst="flowChartConnector">
            <a:avLst/>
          </a:prstGeom>
        </p:spPr>
      </p:pic>
      <p:pic>
        <p:nvPicPr>
          <p:cNvPr id="11" name="Picture 10">
            <a:extLst>
              <a:ext uri="{FF2B5EF4-FFF2-40B4-BE49-F238E27FC236}">
                <a16:creationId xmlns:a16="http://schemas.microsoft.com/office/drawing/2014/main" id="{5BB413D0-6889-4614-8AA4-2F06D895FB5E}"/>
              </a:ext>
            </a:extLst>
          </p:cNvPr>
          <p:cNvPicPr preferRelativeResize="0">
            <a:picLocks/>
          </p:cNvPicPr>
          <p:nvPr/>
        </p:nvPicPr>
        <p:blipFill>
          <a:blip r:embed="rId9"/>
          <a:stretch>
            <a:fillRect/>
          </a:stretch>
        </p:blipFill>
        <p:spPr>
          <a:xfrm>
            <a:off x="6991053" y="7128676"/>
            <a:ext cx="1444752" cy="1554480"/>
          </a:xfrm>
          <a:prstGeom prst="flowChartConnector">
            <a:avLst/>
          </a:prstGeom>
        </p:spPr>
      </p:pic>
      <p:pic>
        <p:nvPicPr>
          <p:cNvPr id="118" name="Picture 117">
            <a:extLst>
              <a:ext uri="{FF2B5EF4-FFF2-40B4-BE49-F238E27FC236}">
                <a16:creationId xmlns:a16="http://schemas.microsoft.com/office/drawing/2014/main" id="{560B7B7A-9523-456A-8FBD-1D548A2F2CA3}"/>
              </a:ext>
            </a:extLst>
          </p:cNvPr>
          <p:cNvPicPr preferRelativeResize="0">
            <a:picLocks/>
          </p:cNvPicPr>
          <p:nvPr/>
        </p:nvPicPr>
        <p:blipFill>
          <a:blip r:embed="rId10" cstate="email">
            <a:extLst>
              <a:ext uri="{28A0092B-C50C-407E-A947-70E740481C1C}">
                <a14:useLocalDpi xmlns:a14="http://schemas.microsoft.com/office/drawing/2010/main" val="0"/>
              </a:ext>
            </a:extLst>
          </a:blip>
          <a:stretch>
            <a:fillRect/>
          </a:stretch>
        </p:blipFill>
        <p:spPr>
          <a:xfrm>
            <a:off x="25632884" y="8311860"/>
            <a:ext cx="1444752" cy="1554480"/>
          </a:xfrm>
          <a:prstGeom prst="flowChartConnector">
            <a:avLst/>
          </a:prstGeom>
        </p:spPr>
      </p:pic>
      <p:sp>
        <p:nvSpPr>
          <p:cNvPr id="223" name="Oval 222">
            <a:extLst>
              <a:ext uri="{FF2B5EF4-FFF2-40B4-BE49-F238E27FC236}">
                <a16:creationId xmlns:a16="http://schemas.microsoft.com/office/drawing/2014/main" id="{C4163F8C-5FF6-462A-8EDD-70FA97F7A122}"/>
              </a:ext>
            </a:extLst>
          </p:cNvPr>
          <p:cNvSpPr/>
          <p:nvPr/>
        </p:nvSpPr>
        <p:spPr>
          <a:xfrm>
            <a:off x="1637664" y="8877065"/>
            <a:ext cx="1298050" cy="1581889"/>
          </a:xfrm>
          <a:prstGeom prst="ellipse">
            <a:avLst/>
          </a:prstGeom>
          <a:blipFill>
            <a:blip r:embed="rId11"/>
            <a:stretch>
              <a:fillRect/>
            </a:stretch>
          </a:blip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TextBox 240">
            <a:extLst>
              <a:ext uri="{FF2B5EF4-FFF2-40B4-BE49-F238E27FC236}">
                <a16:creationId xmlns:a16="http://schemas.microsoft.com/office/drawing/2014/main" id="{44D7E7B0-8AB6-4380-9C58-768B0A33F47B}"/>
              </a:ext>
            </a:extLst>
          </p:cNvPr>
          <p:cNvSpPr txBox="1"/>
          <p:nvPr/>
        </p:nvSpPr>
        <p:spPr>
          <a:xfrm>
            <a:off x="25829044" y="10099840"/>
            <a:ext cx="5130166" cy="1200329"/>
          </a:xfrm>
          <a:prstGeom prst="rect">
            <a:avLst/>
          </a:prstGeom>
          <a:solidFill>
            <a:srgbClr val="50D05F"/>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3200" b="1" dirty="0">
                <a:solidFill>
                  <a:schemeClr val="bg1"/>
                </a:solidFill>
              </a:rPr>
              <a:t>Open Position  </a:t>
            </a:r>
            <a:endParaRPr lang="en-US" sz="2000" b="1" dirty="0">
              <a:solidFill>
                <a:schemeClr val="bg1"/>
              </a:solidFill>
            </a:endParaRPr>
          </a:p>
          <a:p>
            <a:r>
              <a:rPr lang="en-US" sz="2000" b="1" dirty="0">
                <a:solidFill>
                  <a:schemeClr val="bg1"/>
                </a:solidFill>
              </a:rPr>
              <a:t>               MTY, MEX</a:t>
            </a:r>
          </a:p>
          <a:p>
            <a:r>
              <a:rPr lang="en-US" sz="2000" b="1" dirty="0">
                <a:solidFill>
                  <a:schemeClr val="bg1"/>
                </a:solidFill>
              </a:rPr>
              <a:t>               Project Specialist Intern</a:t>
            </a:r>
          </a:p>
        </p:txBody>
      </p:sp>
      <p:cxnSp>
        <p:nvCxnSpPr>
          <p:cNvPr id="247" name="Straight Arrow Connector 246">
            <a:extLst>
              <a:ext uri="{FF2B5EF4-FFF2-40B4-BE49-F238E27FC236}">
                <a16:creationId xmlns:a16="http://schemas.microsoft.com/office/drawing/2014/main" id="{761424BF-B6AE-46DC-AEC9-66E15EB5FC2F}"/>
              </a:ext>
            </a:extLst>
          </p:cNvPr>
          <p:cNvCxnSpPr>
            <a:cxnSpLocks/>
          </p:cNvCxnSpPr>
          <p:nvPr/>
        </p:nvCxnSpPr>
        <p:spPr>
          <a:xfrm>
            <a:off x="24931538" y="12480687"/>
            <a:ext cx="692732"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1" name="Picture 2">
            <a:extLst>
              <a:ext uri="{FF2B5EF4-FFF2-40B4-BE49-F238E27FC236}">
                <a16:creationId xmlns:a16="http://schemas.microsoft.com/office/drawing/2014/main" id="{1471822B-5F5E-49A9-8A3A-8C0F39166BC7}"/>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25732174" y="11729795"/>
            <a:ext cx="1228944" cy="1228944"/>
          </a:xfrm>
          <a:prstGeom prst="ellipse">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FA16A1A7-1376-4D02-B3B3-3A23242523B3}"/>
              </a:ext>
            </a:extLst>
          </p:cNvPr>
          <p:cNvPicPr preferRelativeResize="0">
            <a:picLocks/>
          </p:cNvPicPr>
          <p:nvPr/>
        </p:nvPicPr>
        <p:blipFill rotWithShape="1">
          <a:blip r:embed="rId6"/>
          <a:srcRect l="10389" t="31541" r="78973" b="44510"/>
          <a:stretch/>
        </p:blipFill>
        <p:spPr>
          <a:xfrm>
            <a:off x="7133177" y="8924977"/>
            <a:ext cx="1444752" cy="1554480"/>
          </a:xfrm>
          <a:prstGeom prst="flowChartConnector">
            <a:avLst/>
          </a:prstGeom>
          <a:ln>
            <a:solidFill>
              <a:schemeClr val="accent1"/>
            </a:solidFill>
          </a:ln>
        </p:spPr>
      </p:pic>
      <p:sp>
        <p:nvSpPr>
          <p:cNvPr id="84" name="TextBox 83">
            <a:extLst>
              <a:ext uri="{FF2B5EF4-FFF2-40B4-BE49-F238E27FC236}">
                <a16:creationId xmlns:a16="http://schemas.microsoft.com/office/drawing/2014/main" id="{634DFCF3-6417-47F1-A209-49FA94718D07}"/>
              </a:ext>
            </a:extLst>
          </p:cNvPr>
          <p:cNvSpPr txBox="1"/>
          <p:nvPr/>
        </p:nvSpPr>
        <p:spPr>
          <a:xfrm>
            <a:off x="20325507" y="10126357"/>
            <a:ext cx="4288536" cy="1200329"/>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400" dirty="0">
                <a:solidFill>
                  <a:schemeClr val="bg1"/>
                </a:solidFill>
              </a:rPr>
              <a:t>       </a:t>
            </a:r>
            <a:r>
              <a:rPr lang="en-US" sz="2800" b="1" dirty="0">
                <a:solidFill>
                  <a:schemeClr val="bg1"/>
                </a:solidFill>
              </a:rPr>
              <a:t>Sofia Garza</a:t>
            </a:r>
          </a:p>
          <a:p>
            <a:r>
              <a:rPr lang="en-US" sz="2000" b="1" dirty="0">
                <a:solidFill>
                  <a:schemeClr val="bg1"/>
                </a:solidFill>
              </a:rPr>
              <a:t>         Prj Specialist MTY, MEX</a:t>
            </a:r>
          </a:p>
          <a:p>
            <a:r>
              <a:rPr lang="en-US" sz="2400" b="1" dirty="0">
                <a:solidFill>
                  <a:schemeClr val="bg1"/>
                </a:solidFill>
              </a:rPr>
              <a:t>        </a:t>
            </a:r>
            <a:r>
              <a:rPr lang="en-US" sz="1800" b="1" dirty="0">
                <a:solidFill>
                  <a:schemeClr val="bg1"/>
                </a:solidFill>
              </a:rPr>
              <a:t>Purchasing Project Specialist</a:t>
            </a:r>
            <a:endParaRPr lang="en-US" sz="2000" b="1" dirty="0">
              <a:solidFill>
                <a:schemeClr val="bg1"/>
              </a:solidFill>
            </a:endParaRPr>
          </a:p>
        </p:txBody>
      </p:sp>
      <p:pic>
        <p:nvPicPr>
          <p:cNvPr id="10" name="Picture 9">
            <a:extLst>
              <a:ext uri="{FF2B5EF4-FFF2-40B4-BE49-F238E27FC236}">
                <a16:creationId xmlns:a16="http://schemas.microsoft.com/office/drawing/2014/main" id="{7072A211-F89F-4F42-BC0D-45726CB42640}"/>
              </a:ext>
            </a:extLst>
          </p:cNvPr>
          <p:cNvPicPr>
            <a:picLocks noChangeAspect="1"/>
          </p:cNvPicPr>
          <p:nvPr/>
        </p:nvPicPr>
        <p:blipFill>
          <a:blip r:embed="rId13"/>
          <a:stretch>
            <a:fillRect/>
          </a:stretch>
        </p:blipFill>
        <p:spPr>
          <a:xfrm>
            <a:off x="19524871" y="10049095"/>
            <a:ext cx="1427009" cy="144106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3" name="Picture 82">
            <a:extLst>
              <a:ext uri="{FF2B5EF4-FFF2-40B4-BE49-F238E27FC236}">
                <a16:creationId xmlns:a16="http://schemas.microsoft.com/office/drawing/2014/main" id="{89726B34-8C3C-4F7B-ABE4-A5C91A6581C8}"/>
              </a:ext>
            </a:extLst>
          </p:cNvPr>
          <p:cNvPicPr preferRelativeResize="0">
            <a:picLocks/>
          </p:cNvPicPr>
          <p:nvPr/>
        </p:nvPicPr>
        <p:blipFill rotWithShape="1">
          <a:blip r:embed="rId6"/>
          <a:srcRect l="10389" t="31541" r="78973" b="44510"/>
          <a:stretch/>
        </p:blipFill>
        <p:spPr>
          <a:xfrm>
            <a:off x="25511549" y="10028558"/>
            <a:ext cx="1382630" cy="1487640"/>
          </a:xfrm>
          <a:prstGeom prst="flowChartConnector">
            <a:avLst/>
          </a:prstGeom>
          <a:ln>
            <a:solidFill>
              <a:schemeClr val="accent1"/>
            </a:solidFill>
          </a:ln>
        </p:spPr>
      </p:pic>
      <p:pic>
        <p:nvPicPr>
          <p:cNvPr id="12" name="Picture 2">
            <a:extLst>
              <a:ext uri="{FF2B5EF4-FFF2-40B4-BE49-F238E27FC236}">
                <a16:creationId xmlns:a16="http://schemas.microsoft.com/office/drawing/2014/main" id="{B99BC130-7343-4A54-8CD8-D626E55ECC63}"/>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19590024" y="8437815"/>
            <a:ext cx="1381894" cy="1380474"/>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7" name="Picture 86">
            <a:extLst>
              <a:ext uri="{FF2B5EF4-FFF2-40B4-BE49-F238E27FC236}">
                <a16:creationId xmlns:a16="http://schemas.microsoft.com/office/drawing/2014/main" id="{3D834FEC-59FA-48E6-92A3-FB42235A1772}"/>
              </a:ext>
            </a:extLst>
          </p:cNvPr>
          <p:cNvPicPr preferRelativeResize="0">
            <a:picLocks/>
          </p:cNvPicPr>
          <p:nvPr/>
        </p:nvPicPr>
        <p:blipFill rotWithShape="1">
          <a:blip r:embed="rId6"/>
          <a:srcRect l="10389" t="31541" r="78973" b="44510"/>
          <a:stretch/>
        </p:blipFill>
        <p:spPr>
          <a:xfrm>
            <a:off x="13050128" y="8205951"/>
            <a:ext cx="1444752" cy="1554480"/>
          </a:xfrm>
          <a:prstGeom prst="flowChartConnector">
            <a:avLst/>
          </a:prstGeom>
          <a:ln>
            <a:solidFill>
              <a:schemeClr val="accent1"/>
            </a:solidFill>
          </a:ln>
        </p:spPr>
      </p:pic>
      <p:pic>
        <p:nvPicPr>
          <p:cNvPr id="15" name="Picture 14" descr="A picture containing person, wall, person, indoor&#10;&#10;Description automatically generated">
            <a:extLst>
              <a:ext uri="{FF2B5EF4-FFF2-40B4-BE49-F238E27FC236}">
                <a16:creationId xmlns:a16="http://schemas.microsoft.com/office/drawing/2014/main" id="{238580A1-3C0A-440A-AE91-8BE4E7B50FBE}"/>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3038599" y="11584539"/>
            <a:ext cx="1433393" cy="151945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a:extLst>
              <a:ext uri="{FF2B5EF4-FFF2-40B4-BE49-F238E27FC236}">
                <a16:creationId xmlns:a16="http://schemas.microsoft.com/office/drawing/2014/main" id="{B76EC365-0456-4250-A19B-C0A6031750C4}"/>
              </a:ext>
            </a:extLst>
          </p:cNvPr>
          <p:cNvPicPr>
            <a:picLocks noChangeAspect="1"/>
          </p:cNvPicPr>
          <p:nvPr/>
        </p:nvPicPr>
        <p:blipFill rotWithShape="1">
          <a:blip r:embed="rId16" cstate="email">
            <a:extLst>
              <a:ext uri="{28A0092B-C50C-407E-A947-70E740481C1C}">
                <a14:useLocalDpi xmlns:a14="http://schemas.microsoft.com/office/drawing/2010/main" val="0"/>
              </a:ext>
            </a:extLst>
          </a:blip>
          <a:srcRect l="18967" t="20491" r="7752" b="6392"/>
          <a:stretch/>
        </p:blipFill>
        <p:spPr>
          <a:xfrm>
            <a:off x="19546246" y="6469074"/>
            <a:ext cx="1527094" cy="16394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96" name="Straight Arrow Connector 95">
            <a:extLst>
              <a:ext uri="{FF2B5EF4-FFF2-40B4-BE49-F238E27FC236}">
                <a16:creationId xmlns:a16="http://schemas.microsoft.com/office/drawing/2014/main" id="{667A5B44-5077-427E-B400-96816E89BF81}"/>
              </a:ext>
            </a:extLst>
          </p:cNvPr>
          <p:cNvCxnSpPr>
            <a:cxnSpLocks/>
            <a:endCxn id="26" idx="2"/>
          </p:cNvCxnSpPr>
          <p:nvPr/>
        </p:nvCxnSpPr>
        <p:spPr>
          <a:xfrm flipV="1">
            <a:off x="19086569" y="7288789"/>
            <a:ext cx="459677" cy="8785"/>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89864754-0501-45FF-8D89-33D95CEA64C6}"/>
              </a:ext>
            </a:extLst>
          </p:cNvPr>
          <p:cNvCxnSpPr>
            <a:cxnSpLocks/>
            <a:endCxn id="12" idx="2"/>
          </p:cNvCxnSpPr>
          <p:nvPr/>
        </p:nvCxnSpPr>
        <p:spPr>
          <a:xfrm flipV="1">
            <a:off x="19086569" y="9128052"/>
            <a:ext cx="503455" cy="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04C39D0E-76D3-49B5-B0F5-D16A905E2A1F}"/>
              </a:ext>
            </a:extLst>
          </p:cNvPr>
          <p:cNvCxnSpPr>
            <a:cxnSpLocks/>
          </p:cNvCxnSpPr>
          <p:nvPr/>
        </p:nvCxnSpPr>
        <p:spPr>
          <a:xfrm flipV="1">
            <a:off x="19066885" y="10667433"/>
            <a:ext cx="459677" cy="8785"/>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9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C1E9A119-E3A3-4DD0-B413-61D8BE0C57B8}"/>
              </a:ext>
            </a:extLst>
          </p:cNvPr>
          <p:cNvSpPr/>
          <p:nvPr/>
        </p:nvSpPr>
        <p:spPr>
          <a:xfrm>
            <a:off x="-25349" y="15962"/>
            <a:ext cx="32004000" cy="15185938"/>
          </a:xfrm>
          <a:prstGeom prst="rect">
            <a:avLst/>
          </a:prstGeom>
          <a:solidFill>
            <a:srgbClr val="1B1B1B"/>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19916B7-0991-4350-9911-4F1EB4F9C5A2}"/>
              </a:ext>
            </a:extLst>
          </p:cNvPr>
          <p:cNvSpPr>
            <a:spLocks noGrp="1"/>
          </p:cNvSpPr>
          <p:nvPr>
            <p:ph type="sldNum" sz="quarter" idx="4"/>
          </p:nvPr>
        </p:nvSpPr>
        <p:spPr/>
        <p:txBody>
          <a:bodyPr/>
          <a:lstStyle/>
          <a:p>
            <a:r>
              <a:rPr lang="en-US"/>
              <a:t>Page </a:t>
            </a:r>
            <a:fld id="{5A9C12DC-491F-9444-86A2-13AC5C62A2FC}" type="slidenum">
              <a:rPr lang="en-US" smtClean="0"/>
              <a:pPr/>
              <a:t>8</a:t>
            </a:fld>
            <a:endParaRPr lang="en-US" dirty="0"/>
          </a:p>
        </p:txBody>
      </p:sp>
      <p:sp>
        <p:nvSpPr>
          <p:cNvPr id="3" name="Footer Placeholder 2">
            <a:extLst>
              <a:ext uri="{FF2B5EF4-FFF2-40B4-BE49-F238E27FC236}">
                <a16:creationId xmlns:a16="http://schemas.microsoft.com/office/drawing/2014/main" id="{5401BCC9-CA4B-4ABD-838C-31CB2B4846B4}"/>
              </a:ext>
            </a:extLst>
          </p:cNvPr>
          <p:cNvSpPr>
            <a:spLocks noGrp="1"/>
          </p:cNvSpPr>
          <p:nvPr>
            <p:ph type="ftr" sz="quarter" idx="3"/>
          </p:nvPr>
        </p:nvSpPr>
        <p:spPr>
          <a:xfrm>
            <a:off x="1824294" y="14445827"/>
            <a:ext cx="5284185" cy="92461"/>
          </a:xfrm>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F7A517BC-8196-4931-A0BE-E74D33C314B4}"/>
              </a:ext>
            </a:extLst>
          </p:cNvPr>
          <p:cNvSpPr txBox="1"/>
          <p:nvPr/>
        </p:nvSpPr>
        <p:spPr>
          <a:xfrm>
            <a:off x="6530965" y="732363"/>
            <a:ext cx="18518202" cy="1001300"/>
          </a:xfrm>
          <a:prstGeom prst="rect">
            <a:avLst/>
          </a:prstGeom>
          <a:noFill/>
        </p:spPr>
        <p:txBody>
          <a:bodyPr wrap="square" lIns="77216" tIns="38608" rIns="77216" bIns="3860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Project Mgr.'s By Category (SBO-REB)</a:t>
            </a:r>
          </a:p>
        </p:txBody>
      </p:sp>
      <p:sp>
        <p:nvSpPr>
          <p:cNvPr id="34" name="Rectangle 33">
            <a:extLst>
              <a:ext uri="{FF2B5EF4-FFF2-40B4-BE49-F238E27FC236}">
                <a16:creationId xmlns:a16="http://schemas.microsoft.com/office/drawing/2014/main" id="{61236CE5-EEE6-43CC-ABCA-D94FF8265AB2}"/>
              </a:ext>
            </a:extLst>
          </p:cNvPr>
          <p:cNvSpPr/>
          <p:nvPr/>
        </p:nvSpPr>
        <p:spPr>
          <a:xfrm>
            <a:off x="8356299" y="2508628"/>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K2</a:t>
            </a:r>
            <a:endParaRPr lang="es-419" sz="1400" b="1" dirty="0">
              <a:solidFill>
                <a:schemeClr val="bg1"/>
              </a:solidFill>
            </a:endParaRPr>
          </a:p>
        </p:txBody>
      </p:sp>
      <p:sp>
        <p:nvSpPr>
          <p:cNvPr id="87" name="TextBox 86">
            <a:extLst>
              <a:ext uri="{FF2B5EF4-FFF2-40B4-BE49-F238E27FC236}">
                <a16:creationId xmlns:a16="http://schemas.microsoft.com/office/drawing/2014/main" id="{23433467-4F2C-43FC-94E1-1F06E04276B6}"/>
              </a:ext>
            </a:extLst>
          </p:cNvPr>
          <p:cNvSpPr txBox="1"/>
          <p:nvPr/>
        </p:nvSpPr>
        <p:spPr>
          <a:xfrm>
            <a:off x="3894017" y="2272167"/>
            <a:ext cx="4084785" cy="113877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3200" b="1">
                <a:solidFill>
                  <a:schemeClr val="bg1"/>
                </a:solidFill>
              </a:defRPr>
            </a:lvl1pPr>
          </a:lstStyle>
          <a:p>
            <a:r>
              <a:rPr lang="en-US" dirty="0"/>
              <a:t>        </a:t>
            </a:r>
            <a:r>
              <a:rPr lang="en-US" sz="2800" dirty="0"/>
              <a:t>Carlos Galvan</a:t>
            </a:r>
            <a:endParaRPr lang="en-US" dirty="0"/>
          </a:p>
          <a:p>
            <a:r>
              <a:rPr lang="en-US" sz="1800" dirty="0"/>
              <a:t>              Project Manager, MTY MEX</a:t>
            </a:r>
          </a:p>
          <a:p>
            <a:r>
              <a:rPr lang="en-US" sz="1800" dirty="0"/>
              <a:t>              CoS (SBO-REB), QVE</a:t>
            </a:r>
          </a:p>
        </p:txBody>
      </p:sp>
      <p:pic>
        <p:nvPicPr>
          <p:cNvPr id="88" name="Picture 10" descr="https://spiceportal.schneider-electric.com/image/user_male_portrait?img_id=45644760&amp;img_id_token=OZbPTzDndL%2F0AhII%2B89uN1dBAWs%3D&amp;t=1527603588272">
            <a:extLst>
              <a:ext uri="{FF2B5EF4-FFF2-40B4-BE49-F238E27FC236}">
                <a16:creationId xmlns:a16="http://schemas.microsoft.com/office/drawing/2014/main" id="{0A86D129-8E0E-4D4F-A6CE-7D3203FD65D0}"/>
              </a:ext>
            </a:extLst>
          </p:cNvPr>
          <p:cNvPicPr preferRelativeResize="0">
            <a:picLocks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514176" y="2160325"/>
            <a:ext cx="1124712" cy="136245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B23805AD-0CE0-41DE-931B-45D3046A3B12}"/>
              </a:ext>
            </a:extLst>
          </p:cNvPr>
          <p:cNvSpPr txBox="1"/>
          <p:nvPr/>
        </p:nvSpPr>
        <p:spPr>
          <a:xfrm>
            <a:off x="3968029" y="4053035"/>
            <a:ext cx="4087368"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300" b="1" dirty="0">
                <a:solidFill>
                  <a:schemeClr val="bg1"/>
                </a:solidFill>
              </a:rPr>
              <a:t>                                                                       </a:t>
            </a:r>
            <a:r>
              <a:rPr lang="en-US" sz="2800" b="1" dirty="0">
                <a:solidFill>
                  <a:schemeClr val="bg1"/>
                </a:solidFill>
              </a:rPr>
              <a:t>Nohemi Pereira </a:t>
            </a:r>
          </a:p>
          <a:p>
            <a:r>
              <a:rPr lang="en-US" sz="1800" b="1" dirty="0">
                <a:solidFill>
                  <a:schemeClr val="bg1"/>
                </a:solidFill>
              </a:rPr>
              <a:t>            Project Manager, MTY MEX</a:t>
            </a:r>
          </a:p>
          <a:p>
            <a:r>
              <a:rPr lang="en-US" sz="1800" b="1" dirty="0">
                <a:solidFill>
                  <a:schemeClr val="bg1"/>
                </a:solidFill>
              </a:rPr>
              <a:t>            CoS (SBO-REB), QVE</a:t>
            </a:r>
          </a:p>
        </p:txBody>
      </p:sp>
      <p:pic>
        <p:nvPicPr>
          <p:cNvPr id="118" name="Picture 117">
            <a:extLst>
              <a:ext uri="{FF2B5EF4-FFF2-40B4-BE49-F238E27FC236}">
                <a16:creationId xmlns:a16="http://schemas.microsoft.com/office/drawing/2014/main" id="{A200243F-AE7B-4DF3-B34A-55D3A862EE9C}"/>
              </a:ext>
            </a:extLst>
          </p:cNvPr>
          <p:cNvPicPr preferRelativeResize="0">
            <a:picLocks/>
          </p:cNvPicPr>
          <p:nvPr/>
        </p:nvPicPr>
        <p:blipFill>
          <a:blip r:embed="rId3" cstate="email">
            <a:extLst>
              <a:ext uri="{28A0092B-C50C-407E-A947-70E740481C1C}">
                <a14:useLocalDpi xmlns:a14="http://schemas.microsoft.com/office/drawing/2010/main" val="0"/>
              </a:ext>
            </a:extLst>
          </a:blip>
          <a:stretch>
            <a:fillRect/>
          </a:stretch>
        </p:blipFill>
        <p:spPr>
          <a:xfrm>
            <a:off x="3532727" y="3941194"/>
            <a:ext cx="1124712" cy="1362456"/>
          </a:xfrm>
          <a:prstGeom prst="flowChartConnector">
            <a:avLst/>
          </a:prstGeom>
        </p:spPr>
      </p:pic>
      <p:sp>
        <p:nvSpPr>
          <p:cNvPr id="119" name="Rectangle 118">
            <a:extLst>
              <a:ext uri="{FF2B5EF4-FFF2-40B4-BE49-F238E27FC236}">
                <a16:creationId xmlns:a16="http://schemas.microsoft.com/office/drawing/2014/main" id="{4F1161E8-FE56-43F3-9CEA-3208B018003F}"/>
              </a:ext>
            </a:extLst>
          </p:cNvPr>
          <p:cNvSpPr/>
          <p:nvPr/>
        </p:nvSpPr>
        <p:spPr>
          <a:xfrm>
            <a:off x="8382141" y="4161728"/>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K3</a:t>
            </a:r>
            <a:endParaRPr lang="es-419" sz="1400" b="1" dirty="0">
              <a:solidFill>
                <a:schemeClr val="bg1"/>
              </a:solidFill>
            </a:endParaRPr>
          </a:p>
        </p:txBody>
      </p:sp>
      <p:sp>
        <p:nvSpPr>
          <p:cNvPr id="123" name="TextBox 122">
            <a:extLst>
              <a:ext uri="{FF2B5EF4-FFF2-40B4-BE49-F238E27FC236}">
                <a16:creationId xmlns:a16="http://schemas.microsoft.com/office/drawing/2014/main" id="{6A24845E-266F-4653-91CB-93CC3775390C}"/>
              </a:ext>
            </a:extLst>
          </p:cNvPr>
          <p:cNvSpPr txBox="1"/>
          <p:nvPr/>
        </p:nvSpPr>
        <p:spPr>
          <a:xfrm>
            <a:off x="17260109" y="2175365"/>
            <a:ext cx="4087369"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2800" dirty="0"/>
              <a:t>         Priscilla </a:t>
            </a:r>
            <a:r>
              <a:rPr lang="en-US" sz="2800" dirty="0" err="1"/>
              <a:t>Rdz</a:t>
            </a:r>
            <a:r>
              <a:rPr lang="en-US" sz="2800" dirty="0"/>
              <a:t>.</a:t>
            </a:r>
          </a:p>
          <a:p>
            <a:pPr algn="l"/>
            <a:r>
              <a:rPr lang="en-US" sz="1800" dirty="0"/>
              <a:t>             Project Manager, MTY MEX                </a:t>
            </a:r>
          </a:p>
          <a:p>
            <a:pPr algn="l"/>
            <a:r>
              <a:rPr lang="en-US" sz="1800" dirty="0"/>
              <a:t>             </a:t>
            </a:r>
            <a:r>
              <a:rPr lang="en-US" sz="1800" dirty="0" err="1"/>
              <a:t>CoS</a:t>
            </a:r>
            <a:r>
              <a:rPr lang="en-US" sz="1800" dirty="0"/>
              <a:t> (SBO-REB), QVE</a:t>
            </a:r>
          </a:p>
        </p:txBody>
      </p:sp>
      <p:pic>
        <p:nvPicPr>
          <p:cNvPr id="124" name="Picture 2" descr="https://ids.se.com/image/user_male_portrait?img_id=61115667&amp;img_id_token=L21HrFsVeJBOjNvt%2F6n8m1sxnJU%3D&amp;t=1587061662656">
            <a:extLst>
              <a:ext uri="{FF2B5EF4-FFF2-40B4-BE49-F238E27FC236}">
                <a16:creationId xmlns:a16="http://schemas.microsoft.com/office/drawing/2014/main" id="{EB7E7595-B722-4423-8CF6-49ED49852431}"/>
              </a:ext>
            </a:extLst>
          </p:cNvPr>
          <p:cNvPicPr preferRelativeResize="0">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6474244" y="1923587"/>
            <a:ext cx="1455893" cy="1487353"/>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127" name="Rectangle 126">
            <a:extLst>
              <a:ext uri="{FF2B5EF4-FFF2-40B4-BE49-F238E27FC236}">
                <a16:creationId xmlns:a16="http://schemas.microsoft.com/office/drawing/2014/main" id="{83157B1C-A09A-426F-8666-358A89C4B2D7}"/>
              </a:ext>
            </a:extLst>
          </p:cNvPr>
          <p:cNvSpPr/>
          <p:nvPr/>
        </p:nvSpPr>
        <p:spPr>
          <a:xfrm>
            <a:off x="8382142" y="7570330"/>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K4</a:t>
            </a:r>
            <a:endParaRPr lang="es-419" sz="1400" b="1" dirty="0">
              <a:solidFill>
                <a:schemeClr val="bg1"/>
              </a:solidFill>
            </a:endParaRPr>
          </a:p>
        </p:txBody>
      </p:sp>
      <p:sp>
        <p:nvSpPr>
          <p:cNvPr id="129" name="Rectangle 128">
            <a:extLst>
              <a:ext uri="{FF2B5EF4-FFF2-40B4-BE49-F238E27FC236}">
                <a16:creationId xmlns:a16="http://schemas.microsoft.com/office/drawing/2014/main" id="{E3B98FDE-1AA1-4A9A-8457-DD83C6CB85D6}"/>
              </a:ext>
            </a:extLst>
          </p:cNvPr>
          <p:cNvSpPr/>
          <p:nvPr/>
        </p:nvSpPr>
        <p:spPr>
          <a:xfrm>
            <a:off x="10427348" y="7570329"/>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K5</a:t>
            </a:r>
            <a:endParaRPr lang="es-419" sz="1400" b="1" dirty="0">
              <a:solidFill>
                <a:schemeClr val="bg1"/>
              </a:solidFill>
            </a:endParaRPr>
          </a:p>
        </p:txBody>
      </p:sp>
      <p:sp>
        <p:nvSpPr>
          <p:cNvPr id="131" name="Rectangle 130">
            <a:extLst>
              <a:ext uri="{FF2B5EF4-FFF2-40B4-BE49-F238E27FC236}">
                <a16:creationId xmlns:a16="http://schemas.microsoft.com/office/drawing/2014/main" id="{B323D31D-EFAB-47C0-AF9A-43830E5284AB}"/>
              </a:ext>
            </a:extLst>
          </p:cNvPr>
          <p:cNvSpPr/>
          <p:nvPr/>
        </p:nvSpPr>
        <p:spPr>
          <a:xfrm>
            <a:off x="12441318" y="7570328"/>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K6</a:t>
            </a:r>
            <a:endParaRPr lang="es-419" sz="1400" b="1" dirty="0">
              <a:solidFill>
                <a:schemeClr val="bg1"/>
              </a:solidFill>
            </a:endParaRPr>
          </a:p>
        </p:txBody>
      </p:sp>
      <p:sp>
        <p:nvSpPr>
          <p:cNvPr id="132" name="TextBox 131">
            <a:extLst>
              <a:ext uri="{FF2B5EF4-FFF2-40B4-BE49-F238E27FC236}">
                <a16:creationId xmlns:a16="http://schemas.microsoft.com/office/drawing/2014/main" id="{2E4BC581-5E9B-439A-A337-217861E8C656}"/>
              </a:ext>
            </a:extLst>
          </p:cNvPr>
          <p:cNvSpPr txBox="1"/>
          <p:nvPr/>
        </p:nvSpPr>
        <p:spPr>
          <a:xfrm>
            <a:off x="3968027" y="9102928"/>
            <a:ext cx="4087369"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800" b="1" dirty="0">
                <a:solidFill>
                  <a:schemeClr val="bg1"/>
                </a:solidFill>
              </a:rPr>
              <a:t>         Fernando </a:t>
            </a:r>
            <a:r>
              <a:rPr lang="en-US" sz="2800" b="1" dirty="0" err="1">
                <a:solidFill>
                  <a:schemeClr val="bg1"/>
                </a:solidFill>
              </a:rPr>
              <a:t>Rdz</a:t>
            </a:r>
            <a:r>
              <a:rPr lang="en-US" sz="2800" b="1" dirty="0">
                <a:solidFill>
                  <a:schemeClr val="bg1"/>
                </a:solidFill>
              </a:rPr>
              <a:t>.</a:t>
            </a:r>
          </a:p>
          <a:p>
            <a:r>
              <a:rPr lang="en-US" sz="1001" b="1" dirty="0">
                <a:solidFill>
                  <a:schemeClr val="bg1"/>
                </a:solidFill>
              </a:rPr>
              <a:t>                         </a:t>
            </a:r>
            <a:r>
              <a:rPr lang="en-US" sz="1800" b="1" dirty="0">
                <a:solidFill>
                  <a:schemeClr val="bg1"/>
                </a:solidFill>
              </a:rPr>
              <a:t>Project Manager, TLX MEX</a:t>
            </a:r>
          </a:p>
          <a:p>
            <a:r>
              <a:rPr lang="en-US" sz="1800" b="1" dirty="0">
                <a:solidFill>
                  <a:schemeClr val="bg1"/>
                </a:solidFill>
              </a:rPr>
              <a:t>              </a:t>
            </a:r>
            <a:r>
              <a:rPr lang="en-US" sz="1800" b="1" dirty="0" err="1">
                <a:solidFill>
                  <a:schemeClr val="bg1"/>
                </a:solidFill>
              </a:rPr>
              <a:t>CoS</a:t>
            </a:r>
            <a:r>
              <a:rPr lang="en-US" sz="1800" b="1" dirty="0">
                <a:solidFill>
                  <a:schemeClr val="bg1"/>
                </a:solidFill>
              </a:rPr>
              <a:t> (SBO-REB), QVE</a:t>
            </a:r>
          </a:p>
        </p:txBody>
      </p:sp>
      <p:pic>
        <p:nvPicPr>
          <p:cNvPr id="133" name="Picture 2" descr="https://spiceportal.schneider-electric.com/image/user_male_portrait?img_id=1552731&amp;img_id_token=zVTbmB4x5%2B4fnNTz3XR3LWD5h2g%3D&amp;t=1527601868564">
            <a:extLst>
              <a:ext uri="{FF2B5EF4-FFF2-40B4-BE49-F238E27FC236}">
                <a16:creationId xmlns:a16="http://schemas.microsoft.com/office/drawing/2014/main" id="{4CB7D47A-3DD8-4888-BD1B-B78615846B02}"/>
              </a:ext>
            </a:extLst>
          </p:cNvPr>
          <p:cNvPicPr preferRelativeResize="0">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404872" y="8878313"/>
            <a:ext cx="1344203" cy="144630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134" name="Rectangle 133">
            <a:extLst>
              <a:ext uri="{FF2B5EF4-FFF2-40B4-BE49-F238E27FC236}">
                <a16:creationId xmlns:a16="http://schemas.microsoft.com/office/drawing/2014/main" id="{01C97FDD-1C2D-48FC-959B-E5B027A7CFB3}"/>
              </a:ext>
            </a:extLst>
          </p:cNvPr>
          <p:cNvSpPr/>
          <p:nvPr/>
        </p:nvSpPr>
        <p:spPr>
          <a:xfrm>
            <a:off x="8399059" y="9234222"/>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K7</a:t>
            </a:r>
            <a:endParaRPr lang="es-419" sz="1400" b="1" dirty="0">
              <a:solidFill>
                <a:schemeClr val="bg1"/>
              </a:solidFill>
            </a:endParaRPr>
          </a:p>
        </p:txBody>
      </p:sp>
      <p:sp>
        <p:nvSpPr>
          <p:cNvPr id="135" name="TextBox 134">
            <a:extLst>
              <a:ext uri="{FF2B5EF4-FFF2-40B4-BE49-F238E27FC236}">
                <a16:creationId xmlns:a16="http://schemas.microsoft.com/office/drawing/2014/main" id="{A7147F86-4BCB-4A88-8FA0-363D521F93A8}"/>
              </a:ext>
            </a:extLst>
          </p:cNvPr>
          <p:cNvSpPr txBox="1"/>
          <p:nvPr/>
        </p:nvSpPr>
        <p:spPr>
          <a:xfrm>
            <a:off x="3968026" y="7458386"/>
            <a:ext cx="4087369"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2800" dirty="0"/>
              <a:t>        Priscila Navarrete</a:t>
            </a:r>
          </a:p>
          <a:p>
            <a:r>
              <a:rPr lang="en-US" sz="1800" dirty="0"/>
              <a:t>       Project Manager, MTY ME</a:t>
            </a:r>
          </a:p>
          <a:p>
            <a:r>
              <a:rPr lang="en-US" sz="1800" dirty="0" err="1"/>
              <a:t>CoS</a:t>
            </a:r>
            <a:r>
              <a:rPr lang="en-US" sz="1800" dirty="0"/>
              <a:t> (SBO-REB), QVE</a:t>
            </a:r>
          </a:p>
        </p:txBody>
      </p:sp>
      <p:pic>
        <p:nvPicPr>
          <p:cNvPr id="136" name="Picture 135">
            <a:extLst>
              <a:ext uri="{FF2B5EF4-FFF2-40B4-BE49-F238E27FC236}">
                <a16:creationId xmlns:a16="http://schemas.microsoft.com/office/drawing/2014/main" id="{EE7D5946-DB7D-455B-8809-1A352770EBAD}"/>
              </a:ext>
            </a:extLst>
          </p:cNvPr>
          <p:cNvPicPr preferRelativeResize="0">
            <a:picLocks/>
          </p:cNvPicPr>
          <p:nvPr/>
        </p:nvPicPr>
        <p:blipFill>
          <a:blip r:embed="rId6" cstate="email">
            <a:extLst>
              <a:ext uri="{28A0092B-C50C-407E-A947-70E740481C1C}">
                <a14:useLocalDpi xmlns:a14="http://schemas.microsoft.com/office/drawing/2010/main" val="0"/>
              </a:ext>
            </a:extLst>
          </a:blip>
          <a:stretch>
            <a:fillRect/>
          </a:stretch>
        </p:blipFill>
        <p:spPr>
          <a:xfrm>
            <a:off x="3535229" y="7313662"/>
            <a:ext cx="1103659" cy="1282779"/>
          </a:xfrm>
          <a:prstGeom prst="ellipse">
            <a:avLst/>
          </a:prstGeom>
          <a:ln w="12700" cap="rnd">
            <a:solidFill>
              <a:schemeClr val="bg1"/>
            </a:solidFill>
            <a:prstDash val="solid"/>
          </a:ln>
          <a:effectLst/>
        </p:spPr>
      </p:pic>
      <p:sp>
        <p:nvSpPr>
          <p:cNvPr id="142" name="Rectangle 141">
            <a:extLst>
              <a:ext uri="{FF2B5EF4-FFF2-40B4-BE49-F238E27FC236}">
                <a16:creationId xmlns:a16="http://schemas.microsoft.com/office/drawing/2014/main" id="{DB208818-6B27-4431-981D-662734B5A510}"/>
              </a:ext>
            </a:extLst>
          </p:cNvPr>
          <p:cNvSpPr/>
          <p:nvPr/>
        </p:nvSpPr>
        <p:spPr>
          <a:xfrm>
            <a:off x="21648380" y="2272167"/>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419" sz="4400" b="1" dirty="0">
                <a:solidFill>
                  <a:schemeClr val="bg1"/>
                </a:solidFill>
              </a:rPr>
              <a:t>G</a:t>
            </a:r>
            <a:r>
              <a:rPr lang="en-US" sz="4400" b="1" dirty="0">
                <a:solidFill>
                  <a:schemeClr val="bg1"/>
                </a:solidFill>
              </a:rPr>
              <a:t>3</a:t>
            </a:r>
            <a:endParaRPr lang="es-419" sz="1400" b="1" dirty="0">
              <a:solidFill>
                <a:schemeClr val="bg1"/>
              </a:solidFill>
            </a:endParaRPr>
          </a:p>
        </p:txBody>
      </p:sp>
      <p:sp>
        <p:nvSpPr>
          <p:cNvPr id="144" name="TextBox 143">
            <a:extLst>
              <a:ext uri="{FF2B5EF4-FFF2-40B4-BE49-F238E27FC236}">
                <a16:creationId xmlns:a16="http://schemas.microsoft.com/office/drawing/2014/main" id="{CC75CC26-2336-42B0-8DFC-730C3F9E8990}"/>
              </a:ext>
            </a:extLst>
          </p:cNvPr>
          <p:cNvSpPr txBox="1"/>
          <p:nvPr/>
        </p:nvSpPr>
        <p:spPr>
          <a:xfrm>
            <a:off x="17260109" y="3885396"/>
            <a:ext cx="4087368" cy="1143000"/>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defTabSz="0"/>
            <a:r>
              <a:rPr lang="en-US" sz="100" b="1" dirty="0">
                <a:solidFill>
                  <a:schemeClr val="bg1"/>
                </a:solidFill>
              </a:rPr>
              <a:t>                                                                                                                                                                                                                                                   </a:t>
            </a:r>
            <a:r>
              <a:rPr lang="en-US" sz="2800" b="1" dirty="0">
                <a:solidFill>
                  <a:schemeClr val="bg1"/>
                </a:solidFill>
              </a:rPr>
              <a:t>Selene Galvan </a:t>
            </a:r>
            <a:endParaRPr lang="en-US" sz="100" b="1" dirty="0">
              <a:solidFill>
                <a:schemeClr val="bg1"/>
              </a:solidFill>
            </a:endParaRPr>
          </a:p>
          <a:p>
            <a:pPr defTabSz="0"/>
            <a:r>
              <a:rPr lang="en-US" sz="100" b="1" dirty="0">
                <a:solidFill>
                  <a:schemeClr val="bg1"/>
                </a:solidFill>
              </a:rPr>
              <a:t>                                                                                                                                                                                                                                                   </a:t>
            </a:r>
            <a:r>
              <a:rPr lang="en-US" sz="1800" b="1" dirty="0">
                <a:solidFill>
                  <a:schemeClr val="bg1"/>
                </a:solidFill>
              </a:rPr>
              <a:t>Project Manager, MTY MEX</a:t>
            </a:r>
          </a:p>
          <a:p>
            <a:pPr defTabSz="0"/>
            <a:r>
              <a:rPr lang="en-US" sz="1800" b="1" dirty="0">
                <a:solidFill>
                  <a:schemeClr val="bg1"/>
                </a:solidFill>
              </a:rPr>
              <a:t>            CoS (SBO-REB), QVE</a:t>
            </a:r>
          </a:p>
        </p:txBody>
      </p:sp>
      <p:pic>
        <p:nvPicPr>
          <p:cNvPr id="145" name="Picture 2" descr="https://ids.se.com/image/user_male_portrait?img_id=8676182&amp;img_id_token=vKCkK0kjApmZQCRbq9hWZKt5%2FOI%3D&amp;t=1575037869705">
            <a:extLst>
              <a:ext uri="{FF2B5EF4-FFF2-40B4-BE49-F238E27FC236}">
                <a16:creationId xmlns:a16="http://schemas.microsoft.com/office/drawing/2014/main" id="{D6A48C19-AFDB-4EFC-9194-F1FC2126E9C2}"/>
              </a:ext>
            </a:extLst>
          </p:cNvPr>
          <p:cNvPicPr preferRelativeResize="0">
            <a:picLocks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6654283" y="3767797"/>
            <a:ext cx="1289417" cy="1362456"/>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146" name="Rectangle 145">
            <a:extLst>
              <a:ext uri="{FF2B5EF4-FFF2-40B4-BE49-F238E27FC236}">
                <a16:creationId xmlns:a16="http://schemas.microsoft.com/office/drawing/2014/main" id="{4B6F4329-83C2-4DB3-934D-60158650D787}"/>
              </a:ext>
            </a:extLst>
          </p:cNvPr>
          <p:cNvSpPr/>
          <p:nvPr/>
        </p:nvSpPr>
        <p:spPr>
          <a:xfrm>
            <a:off x="21648380" y="4075683"/>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K1</a:t>
            </a:r>
            <a:endParaRPr lang="es-419" sz="1400" b="1" dirty="0">
              <a:solidFill>
                <a:schemeClr val="bg1"/>
              </a:solidFill>
            </a:endParaRPr>
          </a:p>
        </p:txBody>
      </p:sp>
      <p:sp>
        <p:nvSpPr>
          <p:cNvPr id="147" name="Rectangle 146">
            <a:extLst>
              <a:ext uri="{FF2B5EF4-FFF2-40B4-BE49-F238E27FC236}">
                <a16:creationId xmlns:a16="http://schemas.microsoft.com/office/drawing/2014/main" id="{EC48DD39-CF65-4B32-BB60-19E328F9D3AD}"/>
              </a:ext>
            </a:extLst>
          </p:cNvPr>
          <p:cNvSpPr/>
          <p:nvPr/>
        </p:nvSpPr>
        <p:spPr>
          <a:xfrm>
            <a:off x="23665641" y="4063475"/>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D2</a:t>
            </a:r>
            <a:endParaRPr lang="es-419" sz="1400" b="1" dirty="0">
              <a:solidFill>
                <a:schemeClr val="bg1"/>
              </a:solidFill>
            </a:endParaRPr>
          </a:p>
        </p:txBody>
      </p:sp>
      <p:sp>
        <p:nvSpPr>
          <p:cNvPr id="148" name="Rectangle 147">
            <a:extLst>
              <a:ext uri="{FF2B5EF4-FFF2-40B4-BE49-F238E27FC236}">
                <a16:creationId xmlns:a16="http://schemas.microsoft.com/office/drawing/2014/main" id="{D89EB210-3BD9-4911-AE77-5444EE23E4BA}"/>
              </a:ext>
            </a:extLst>
          </p:cNvPr>
          <p:cNvSpPr/>
          <p:nvPr/>
        </p:nvSpPr>
        <p:spPr>
          <a:xfrm>
            <a:off x="25682902" y="4053097"/>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M2</a:t>
            </a:r>
            <a:endParaRPr lang="es-419" sz="1400" b="1" dirty="0">
              <a:solidFill>
                <a:schemeClr val="bg1"/>
              </a:solidFill>
            </a:endParaRPr>
          </a:p>
        </p:txBody>
      </p:sp>
      <p:sp>
        <p:nvSpPr>
          <p:cNvPr id="160" name="TextBox 159">
            <a:extLst>
              <a:ext uri="{FF2B5EF4-FFF2-40B4-BE49-F238E27FC236}">
                <a16:creationId xmlns:a16="http://schemas.microsoft.com/office/drawing/2014/main" id="{74610B71-DDA3-4777-8520-A9C648B0AF77}"/>
              </a:ext>
            </a:extLst>
          </p:cNvPr>
          <p:cNvSpPr txBox="1"/>
          <p:nvPr/>
        </p:nvSpPr>
        <p:spPr>
          <a:xfrm>
            <a:off x="17299202" y="5574672"/>
            <a:ext cx="4087368"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800" b="1" dirty="0">
                <a:solidFill>
                  <a:schemeClr val="bg1"/>
                </a:solidFill>
              </a:rPr>
              <a:t>       Armando Romero</a:t>
            </a:r>
          </a:p>
          <a:p>
            <a:r>
              <a:rPr lang="en-US" sz="1800" b="1" dirty="0">
                <a:solidFill>
                  <a:schemeClr val="bg1"/>
                </a:solidFill>
              </a:rPr>
              <a:t>           Project Manager, MTY MEX</a:t>
            </a:r>
          </a:p>
          <a:p>
            <a:r>
              <a:rPr lang="en-US" sz="1800" b="1" dirty="0">
                <a:solidFill>
                  <a:schemeClr val="bg1"/>
                </a:solidFill>
              </a:rPr>
              <a:t>           CoS (SBO-REB), QVE</a:t>
            </a:r>
          </a:p>
        </p:txBody>
      </p:sp>
      <p:pic>
        <p:nvPicPr>
          <p:cNvPr id="161" name="Picture 6" descr="https://spiceportal.schneider-electric.com/image/user_male_portrait?img_id=18065812&amp;img_id_token=L1TzhRImyqZnN%2FedVb0OuWzIiCI%3D&amp;t=1527602063597">
            <a:extLst>
              <a:ext uri="{FF2B5EF4-FFF2-40B4-BE49-F238E27FC236}">
                <a16:creationId xmlns:a16="http://schemas.microsoft.com/office/drawing/2014/main" id="{B79F1DEB-2F57-4118-B119-46109C8D8059}"/>
              </a:ext>
            </a:extLst>
          </p:cNvPr>
          <p:cNvPicPr preferRelativeResize="0">
            <a:picLocks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6644625" y="5434057"/>
            <a:ext cx="1124712" cy="136245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162" name="Rectangle 161">
            <a:extLst>
              <a:ext uri="{FF2B5EF4-FFF2-40B4-BE49-F238E27FC236}">
                <a16:creationId xmlns:a16="http://schemas.microsoft.com/office/drawing/2014/main" id="{D99193B4-414E-4F05-9BFE-261D9F6D18DB}"/>
              </a:ext>
            </a:extLst>
          </p:cNvPr>
          <p:cNvSpPr/>
          <p:nvPr/>
        </p:nvSpPr>
        <p:spPr>
          <a:xfrm>
            <a:off x="21648380" y="9276923"/>
            <a:ext cx="5874436"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Raw Materials</a:t>
            </a:r>
            <a:endParaRPr lang="es-419" sz="1400" b="1" dirty="0">
              <a:solidFill>
                <a:schemeClr val="bg1"/>
              </a:solidFill>
            </a:endParaRPr>
          </a:p>
        </p:txBody>
      </p:sp>
      <p:sp>
        <p:nvSpPr>
          <p:cNvPr id="164" name="TextBox 163">
            <a:extLst>
              <a:ext uri="{FF2B5EF4-FFF2-40B4-BE49-F238E27FC236}">
                <a16:creationId xmlns:a16="http://schemas.microsoft.com/office/drawing/2014/main" id="{2F01D9DD-80D4-4134-B833-2557309EF116}"/>
              </a:ext>
            </a:extLst>
          </p:cNvPr>
          <p:cNvSpPr txBox="1"/>
          <p:nvPr/>
        </p:nvSpPr>
        <p:spPr>
          <a:xfrm>
            <a:off x="17466086" y="7374344"/>
            <a:ext cx="3898894"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800" b="1" dirty="0">
                <a:solidFill>
                  <a:schemeClr val="bg1"/>
                </a:solidFill>
              </a:rPr>
              <a:t>     Jaime Rodriguez</a:t>
            </a:r>
          </a:p>
          <a:p>
            <a:r>
              <a:rPr lang="en-US" sz="1001" b="1" dirty="0">
                <a:solidFill>
                  <a:schemeClr val="bg1"/>
                </a:solidFill>
              </a:rPr>
              <a:t>              </a:t>
            </a:r>
            <a:r>
              <a:rPr lang="en-US" sz="1800" b="1" dirty="0">
                <a:solidFill>
                  <a:schemeClr val="bg1"/>
                </a:solidFill>
              </a:rPr>
              <a:t>Project Manager, MTY MEX</a:t>
            </a:r>
          </a:p>
          <a:p>
            <a:r>
              <a:rPr lang="en-US" sz="1800" b="1" dirty="0">
                <a:solidFill>
                  <a:schemeClr val="bg1"/>
                </a:solidFill>
              </a:rPr>
              <a:t>        CoS (SBO-REB), QVE</a:t>
            </a:r>
          </a:p>
        </p:txBody>
      </p:sp>
      <p:pic>
        <p:nvPicPr>
          <p:cNvPr id="165" name="Picture 4" descr="https://ids.se.com/image/user_male_portrait?img_id=26507671&amp;img_id_token=mie9IZDYNwEUAL%2F%2B73FZdZad3To%3D&amp;t=1587044244059">
            <a:extLst>
              <a:ext uri="{FF2B5EF4-FFF2-40B4-BE49-F238E27FC236}">
                <a16:creationId xmlns:a16="http://schemas.microsoft.com/office/drawing/2014/main" id="{1D85224E-F47C-4F24-9F6C-7C5B5FBD2074}"/>
              </a:ext>
            </a:extLst>
          </p:cNvPr>
          <p:cNvPicPr preferRelativeResize="0">
            <a:picLocks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6653186" y="7231629"/>
            <a:ext cx="1213846" cy="1362456"/>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183" name="TextBox 182">
            <a:extLst>
              <a:ext uri="{FF2B5EF4-FFF2-40B4-BE49-F238E27FC236}">
                <a16:creationId xmlns:a16="http://schemas.microsoft.com/office/drawing/2014/main" id="{7D719A0B-7F07-4C3C-B885-E09ECE9D9EB4}"/>
              </a:ext>
            </a:extLst>
          </p:cNvPr>
          <p:cNvSpPr txBox="1"/>
          <p:nvPr/>
        </p:nvSpPr>
        <p:spPr>
          <a:xfrm>
            <a:off x="4267255" y="10811923"/>
            <a:ext cx="3866167"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2800" b="1" dirty="0">
                <a:solidFill>
                  <a:schemeClr val="bg1"/>
                </a:solidFill>
              </a:rPr>
              <a:t>    Armando Palomino</a:t>
            </a:r>
          </a:p>
          <a:p>
            <a:r>
              <a:rPr lang="en-US" sz="1800" b="1" dirty="0">
                <a:solidFill>
                  <a:schemeClr val="bg1"/>
                </a:solidFill>
              </a:rPr>
              <a:t>      Project Manager, MTY MEX</a:t>
            </a:r>
          </a:p>
          <a:p>
            <a:r>
              <a:rPr lang="en-US" sz="1800" b="1" dirty="0">
                <a:solidFill>
                  <a:schemeClr val="bg1"/>
                </a:solidFill>
              </a:rPr>
              <a:t>      </a:t>
            </a:r>
            <a:r>
              <a:rPr lang="en-US" sz="1800" b="1" dirty="0" err="1">
                <a:solidFill>
                  <a:schemeClr val="bg1"/>
                </a:solidFill>
              </a:rPr>
              <a:t>CoS</a:t>
            </a:r>
            <a:r>
              <a:rPr lang="en-US" sz="1800" b="1" dirty="0">
                <a:solidFill>
                  <a:schemeClr val="bg1"/>
                </a:solidFill>
              </a:rPr>
              <a:t> (SBO-REB), QVE</a:t>
            </a:r>
            <a:r>
              <a:rPr lang="en-US" sz="1800" dirty="0">
                <a:solidFill>
                  <a:schemeClr val="bg1"/>
                </a:solidFill>
              </a:rPr>
              <a:t>                 </a:t>
            </a:r>
            <a:endParaRPr lang="en-US" sz="1800" b="1" dirty="0">
              <a:solidFill>
                <a:schemeClr val="bg1"/>
              </a:solidFill>
            </a:endParaRPr>
          </a:p>
        </p:txBody>
      </p:sp>
      <p:pic>
        <p:nvPicPr>
          <p:cNvPr id="184" name="Picture 183">
            <a:extLst>
              <a:ext uri="{FF2B5EF4-FFF2-40B4-BE49-F238E27FC236}">
                <a16:creationId xmlns:a16="http://schemas.microsoft.com/office/drawing/2014/main" id="{DA7F5EF5-AF72-4D47-AF6C-9F43E6651B17}"/>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439863" y="10697681"/>
            <a:ext cx="1217576" cy="1321994"/>
          </a:xfrm>
          <a:prstGeom prst="flowChartConnector">
            <a:avLst/>
          </a:prstGeom>
        </p:spPr>
      </p:pic>
      <p:sp>
        <p:nvSpPr>
          <p:cNvPr id="188" name="TextBox 187">
            <a:extLst>
              <a:ext uri="{FF2B5EF4-FFF2-40B4-BE49-F238E27FC236}">
                <a16:creationId xmlns:a16="http://schemas.microsoft.com/office/drawing/2014/main" id="{8C4F38C4-EF86-4554-A141-C40D2543C1D9}"/>
              </a:ext>
            </a:extLst>
          </p:cNvPr>
          <p:cNvSpPr txBox="1"/>
          <p:nvPr/>
        </p:nvSpPr>
        <p:spPr>
          <a:xfrm>
            <a:off x="17652075" y="9148304"/>
            <a:ext cx="3642585" cy="101566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400" b="1" dirty="0">
                <a:solidFill>
                  <a:schemeClr val="bg1"/>
                </a:solidFill>
              </a:rPr>
              <a:t>   Mauro Reyes</a:t>
            </a:r>
          </a:p>
          <a:p>
            <a:r>
              <a:rPr lang="en-US" sz="1800" b="1" dirty="0">
                <a:solidFill>
                  <a:schemeClr val="bg1"/>
                </a:solidFill>
              </a:rPr>
              <a:t>   Project Manager, MTY MEX</a:t>
            </a:r>
          </a:p>
          <a:p>
            <a:r>
              <a:rPr lang="en-US" sz="1800" b="1" dirty="0">
                <a:solidFill>
                  <a:schemeClr val="bg1"/>
                </a:solidFill>
              </a:rPr>
              <a:t>   CoS (SBO-REB), QVE</a:t>
            </a:r>
          </a:p>
        </p:txBody>
      </p:sp>
      <p:sp>
        <p:nvSpPr>
          <p:cNvPr id="54" name="Rectangle 53">
            <a:extLst>
              <a:ext uri="{FF2B5EF4-FFF2-40B4-BE49-F238E27FC236}">
                <a16:creationId xmlns:a16="http://schemas.microsoft.com/office/drawing/2014/main" id="{2C506E01-C503-4E1E-9D9B-2702B92D4150}"/>
              </a:ext>
            </a:extLst>
          </p:cNvPr>
          <p:cNvSpPr/>
          <p:nvPr/>
        </p:nvSpPr>
        <p:spPr>
          <a:xfrm>
            <a:off x="27700163" y="4049408"/>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419" sz="4400" b="1" dirty="0">
                <a:solidFill>
                  <a:schemeClr val="bg1"/>
                </a:solidFill>
              </a:rPr>
              <a:t>H</a:t>
            </a:r>
            <a:r>
              <a:rPr lang="en-US" sz="4400" b="1" dirty="0">
                <a:solidFill>
                  <a:schemeClr val="bg1"/>
                </a:solidFill>
              </a:rPr>
              <a:t>1</a:t>
            </a:r>
            <a:endParaRPr lang="es-419" sz="1400" b="1" dirty="0">
              <a:solidFill>
                <a:schemeClr val="bg1"/>
              </a:solidFill>
            </a:endParaRPr>
          </a:p>
        </p:txBody>
      </p:sp>
      <p:sp>
        <p:nvSpPr>
          <p:cNvPr id="55" name="TextBox 54">
            <a:extLst>
              <a:ext uri="{FF2B5EF4-FFF2-40B4-BE49-F238E27FC236}">
                <a16:creationId xmlns:a16="http://schemas.microsoft.com/office/drawing/2014/main" id="{604FBE74-2507-43FC-A76E-F38ADD742715}"/>
              </a:ext>
            </a:extLst>
          </p:cNvPr>
          <p:cNvSpPr txBox="1"/>
          <p:nvPr/>
        </p:nvSpPr>
        <p:spPr>
          <a:xfrm>
            <a:off x="4325524" y="5729528"/>
            <a:ext cx="3712464" cy="1138773"/>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3200" dirty="0"/>
              <a:t>   Nilda Ramos</a:t>
            </a:r>
          </a:p>
          <a:p>
            <a:pPr algn="l"/>
            <a:r>
              <a:rPr lang="en-US" sz="1800" dirty="0"/>
              <a:t>      Project Manager, MTY MEX</a:t>
            </a:r>
          </a:p>
          <a:p>
            <a:pPr algn="l"/>
            <a:r>
              <a:rPr lang="en-US" sz="1800" dirty="0"/>
              <a:t>      CoS (SBO-REB), QVE</a:t>
            </a:r>
          </a:p>
        </p:txBody>
      </p:sp>
      <p:pic>
        <p:nvPicPr>
          <p:cNvPr id="56" name="Picture 55">
            <a:extLst>
              <a:ext uri="{FF2B5EF4-FFF2-40B4-BE49-F238E27FC236}">
                <a16:creationId xmlns:a16="http://schemas.microsoft.com/office/drawing/2014/main" id="{B886412C-774F-4334-8360-5A3B5CBB2203}"/>
              </a:ext>
            </a:extLst>
          </p:cNvPr>
          <p:cNvPicPr preferRelativeResize="0">
            <a:picLocks/>
          </p:cNvPicPr>
          <p:nvPr/>
        </p:nvPicPr>
        <p:blipFill>
          <a:blip r:embed="rId11" cstate="email">
            <a:extLst>
              <a:ext uri="{28A0092B-C50C-407E-A947-70E740481C1C}">
                <a14:useLocalDpi xmlns:a14="http://schemas.microsoft.com/office/drawing/2010/main" val="0"/>
              </a:ext>
            </a:extLst>
          </a:blip>
          <a:stretch>
            <a:fillRect/>
          </a:stretch>
        </p:blipFill>
        <p:spPr>
          <a:xfrm>
            <a:off x="3600969" y="5632097"/>
            <a:ext cx="1124712" cy="1362456"/>
          </a:xfrm>
          <a:prstGeom prst="ellipse">
            <a:avLst/>
          </a:prstGeom>
          <a:ln w="12700" cap="rnd">
            <a:solidFill>
              <a:schemeClr val="bg1"/>
            </a:solidFill>
            <a:prstDash val="solid"/>
          </a:ln>
          <a:effectLst/>
        </p:spPr>
      </p:pic>
      <p:sp>
        <p:nvSpPr>
          <p:cNvPr id="57" name="Rectangle 56">
            <a:extLst>
              <a:ext uri="{FF2B5EF4-FFF2-40B4-BE49-F238E27FC236}">
                <a16:creationId xmlns:a16="http://schemas.microsoft.com/office/drawing/2014/main" id="{3B63772E-754F-4A0D-912D-A9802524C596}"/>
              </a:ext>
            </a:extLst>
          </p:cNvPr>
          <p:cNvSpPr/>
          <p:nvPr/>
        </p:nvSpPr>
        <p:spPr>
          <a:xfrm>
            <a:off x="8356300" y="5948199"/>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P1</a:t>
            </a:r>
            <a:endParaRPr lang="es-419" sz="1400" b="1" dirty="0">
              <a:solidFill>
                <a:schemeClr val="bg1"/>
              </a:solidFill>
            </a:endParaRPr>
          </a:p>
        </p:txBody>
      </p:sp>
      <p:sp>
        <p:nvSpPr>
          <p:cNvPr id="67" name="Rectangle 66">
            <a:extLst>
              <a:ext uri="{FF2B5EF4-FFF2-40B4-BE49-F238E27FC236}">
                <a16:creationId xmlns:a16="http://schemas.microsoft.com/office/drawing/2014/main" id="{1E39B6A9-57F1-4108-93D9-2C53FB4E638A}"/>
              </a:ext>
            </a:extLst>
          </p:cNvPr>
          <p:cNvSpPr/>
          <p:nvPr/>
        </p:nvSpPr>
        <p:spPr>
          <a:xfrm>
            <a:off x="21648381" y="7474837"/>
            <a:ext cx="5874436"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Raw Materials</a:t>
            </a:r>
            <a:endParaRPr lang="es-419" sz="1400" b="1" dirty="0">
              <a:solidFill>
                <a:schemeClr val="bg1"/>
              </a:solidFill>
            </a:endParaRPr>
          </a:p>
        </p:txBody>
      </p:sp>
      <p:sp>
        <p:nvSpPr>
          <p:cNvPr id="69" name="TextBox 68">
            <a:extLst>
              <a:ext uri="{FF2B5EF4-FFF2-40B4-BE49-F238E27FC236}">
                <a16:creationId xmlns:a16="http://schemas.microsoft.com/office/drawing/2014/main" id="{CA930B26-1204-482F-91D0-3581806ED383}"/>
              </a:ext>
            </a:extLst>
          </p:cNvPr>
          <p:cNvSpPr txBox="1"/>
          <p:nvPr/>
        </p:nvSpPr>
        <p:spPr>
          <a:xfrm>
            <a:off x="17466086" y="10770027"/>
            <a:ext cx="3898894"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800" b="1" dirty="0">
                <a:solidFill>
                  <a:schemeClr val="bg1"/>
                </a:solidFill>
              </a:rPr>
              <a:t>     Carlos Garza</a:t>
            </a:r>
          </a:p>
          <a:p>
            <a:r>
              <a:rPr lang="en-US" sz="1001" b="1" dirty="0">
                <a:solidFill>
                  <a:schemeClr val="bg1"/>
                </a:solidFill>
              </a:rPr>
              <a:t>              </a:t>
            </a:r>
            <a:r>
              <a:rPr lang="en-US" sz="1800" b="1" dirty="0">
                <a:solidFill>
                  <a:schemeClr val="bg1"/>
                </a:solidFill>
              </a:rPr>
              <a:t>Project Manager, MTY MEX</a:t>
            </a:r>
          </a:p>
          <a:p>
            <a:r>
              <a:rPr lang="en-US" sz="1800" b="1" dirty="0">
                <a:solidFill>
                  <a:schemeClr val="bg1"/>
                </a:solidFill>
              </a:rPr>
              <a:t>        CoS (SBO-REB), QVE</a:t>
            </a:r>
          </a:p>
        </p:txBody>
      </p:sp>
      <p:pic>
        <p:nvPicPr>
          <p:cNvPr id="70" name="Picture 2">
            <a:extLst>
              <a:ext uri="{FF2B5EF4-FFF2-40B4-BE49-F238E27FC236}">
                <a16:creationId xmlns:a16="http://schemas.microsoft.com/office/drawing/2014/main" id="{3F66EAAA-213A-493D-802C-4F76D80E623F}"/>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16641648" y="10719790"/>
            <a:ext cx="1261484" cy="126148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4C68F4CD-5EF8-4A01-941E-75BE740225B1}"/>
              </a:ext>
            </a:extLst>
          </p:cNvPr>
          <p:cNvSpPr/>
          <p:nvPr/>
        </p:nvSpPr>
        <p:spPr>
          <a:xfrm>
            <a:off x="21648380" y="10967213"/>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419" sz="4400" b="1" dirty="0">
                <a:solidFill>
                  <a:schemeClr val="bg1"/>
                </a:solidFill>
              </a:rPr>
              <a:t>K3</a:t>
            </a:r>
            <a:endParaRPr lang="es-419" sz="1400" b="1" dirty="0">
              <a:solidFill>
                <a:schemeClr val="bg1"/>
              </a:solidFill>
            </a:endParaRPr>
          </a:p>
        </p:txBody>
      </p:sp>
      <p:sp>
        <p:nvSpPr>
          <p:cNvPr id="72" name="Rectangle 71">
            <a:extLst>
              <a:ext uri="{FF2B5EF4-FFF2-40B4-BE49-F238E27FC236}">
                <a16:creationId xmlns:a16="http://schemas.microsoft.com/office/drawing/2014/main" id="{2DDDB625-590D-44A3-8E70-4B91270F442D}"/>
              </a:ext>
            </a:extLst>
          </p:cNvPr>
          <p:cNvSpPr/>
          <p:nvPr/>
        </p:nvSpPr>
        <p:spPr>
          <a:xfrm>
            <a:off x="8356300" y="12765404"/>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419" sz="4400" b="1" dirty="0">
                <a:solidFill>
                  <a:schemeClr val="bg1"/>
                </a:solidFill>
              </a:rPr>
              <a:t>H</a:t>
            </a:r>
            <a:r>
              <a:rPr lang="en-US" sz="4400" b="1" dirty="0">
                <a:solidFill>
                  <a:schemeClr val="bg1"/>
                </a:solidFill>
              </a:rPr>
              <a:t>3</a:t>
            </a:r>
            <a:endParaRPr lang="es-419" sz="1400" b="1" dirty="0">
              <a:solidFill>
                <a:schemeClr val="bg1"/>
              </a:solidFill>
            </a:endParaRPr>
          </a:p>
        </p:txBody>
      </p:sp>
      <p:sp>
        <p:nvSpPr>
          <p:cNvPr id="73" name="Rectangle 72">
            <a:extLst>
              <a:ext uri="{FF2B5EF4-FFF2-40B4-BE49-F238E27FC236}">
                <a16:creationId xmlns:a16="http://schemas.microsoft.com/office/drawing/2014/main" id="{EE9C352B-3F55-4F37-852D-CCB58F0760B0}"/>
              </a:ext>
            </a:extLst>
          </p:cNvPr>
          <p:cNvSpPr/>
          <p:nvPr/>
        </p:nvSpPr>
        <p:spPr>
          <a:xfrm>
            <a:off x="21800780" y="5848509"/>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419" sz="4400" b="1" dirty="0">
                <a:solidFill>
                  <a:schemeClr val="bg1"/>
                </a:solidFill>
              </a:rPr>
              <a:t>K2</a:t>
            </a:r>
            <a:endParaRPr lang="es-419" sz="1400" b="1" dirty="0">
              <a:solidFill>
                <a:schemeClr val="bg1"/>
              </a:solidFill>
            </a:endParaRPr>
          </a:p>
        </p:txBody>
      </p:sp>
      <p:pic>
        <p:nvPicPr>
          <p:cNvPr id="74" name="Picture 73">
            <a:extLst>
              <a:ext uri="{FF2B5EF4-FFF2-40B4-BE49-F238E27FC236}">
                <a16:creationId xmlns:a16="http://schemas.microsoft.com/office/drawing/2014/main" id="{1C4E9D6C-0EDF-42E5-976A-5526808375A5}"/>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l="26974" t="7357" r="10420" b="23995"/>
          <a:stretch/>
        </p:blipFill>
        <p:spPr>
          <a:xfrm>
            <a:off x="16641648" y="9029201"/>
            <a:ext cx="1344204" cy="15338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5" name="TextBox 74">
            <a:extLst>
              <a:ext uri="{FF2B5EF4-FFF2-40B4-BE49-F238E27FC236}">
                <a16:creationId xmlns:a16="http://schemas.microsoft.com/office/drawing/2014/main" id="{0846F8E5-BFF0-45E5-A2E6-9E15D9D6FB40}"/>
              </a:ext>
            </a:extLst>
          </p:cNvPr>
          <p:cNvSpPr txBox="1"/>
          <p:nvPr/>
        </p:nvSpPr>
        <p:spPr>
          <a:xfrm>
            <a:off x="4073937" y="12506979"/>
            <a:ext cx="4087369" cy="1077218"/>
          </a:xfrm>
          <a:prstGeom prst="rect">
            <a:avLst/>
          </a:prstGeom>
          <a:solidFill>
            <a:srgbClr val="30B23F"/>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2800" b="1" dirty="0">
                <a:solidFill>
                  <a:schemeClr val="bg1"/>
                </a:solidFill>
              </a:rPr>
              <a:t>         Fernando </a:t>
            </a:r>
            <a:r>
              <a:rPr lang="en-US" sz="2800" b="1" dirty="0" err="1">
                <a:solidFill>
                  <a:schemeClr val="bg1"/>
                </a:solidFill>
              </a:rPr>
              <a:t>Taddei</a:t>
            </a:r>
            <a:r>
              <a:rPr lang="en-US" sz="2800" b="1" dirty="0">
                <a:solidFill>
                  <a:schemeClr val="bg1"/>
                </a:solidFill>
              </a:rPr>
              <a:t>.</a:t>
            </a:r>
          </a:p>
          <a:p>
            <a:r>
              <a:rPr lang="en-US" sz="1001" b="1" dirty="0">
                <a:solidFill>
                  <a:schemeClr val="bg1"/>
                </a:solidFill>
              </a:rPr>
              <a:t>                         </a:t>
            </a:r>
            <a:r>
              <a:rPr lang="en-US" sz="1800" b="1" dirty="0">
                <a:solidFill>
                  <a:schemeClr val="bg1"/>
                </a:solidFill>
              </a:rPr>
              <a:t>Project Manager, MTY MEX</a:t>
            </a:r>
          </a:p>
          <a:p>
            <a:r>
              <a:rPr lang="en-US" sz="1800" b="1" dirty="0">
                <a:solidFill>
                  <a:schemeClr val="bg1"/>
                </a:solidFill>
              </a:rPr>
              <a:t>              </a:t>
            </a:r>
            <a:r>
              <a:rPr lang="en-US" sz="1800" b="1" dirty="0" err="1">
                <a:solidFill>
                  <a:schemeClr val="bg1"/>
                </a:solidFill>
              </a:rPr>
              <a:t>CoS</a:t>
            </a:r>
            <a:r>
              <a:rPr lang="en-US" sz="1800" b="1" dirty="0">
                <a:solidFill>
                  <a:schemeClr val="bg1"/>
                </a:solidFill>
              </a:rPr>
              <a:t> (SBO-REB), QVE</a:t>
            </a:r>
          </a:p>
        </p:txBody>
      </p:sp>
      <p:pic>
        <p:nvPicPr>
          <p:cNvPr id="76" name="Picture 75">
            <a:extLst>
              <a:ext uri="{FF2B5EF4-FFF2-40B4-BE49-F238E27FC236}">
                <a16:creationId xmlns:a16="http://schemas.microsoft.com/office/drawing/2014/main" id="{EEC85EA0-5D07-46F7-AF81-96364331A00E}"/>
              </a:ext>
            </a:extLst>
          </p:cNvPr>
          <p:cNvPicPr>
            <a:picLocks noChangeAspect="1"/>
          </p:cNvPicPr>
          <p:nvPr/>
        </p:nvPicPr>
        <p:blipFill rotWithShape="1">
          <a:blip r:embed="rId14" cstate="email">
            <a:extLst>
              <a:ext uri="{28A0092B-C50C-407E-A947-70E740481C1C}">
                <a14:useLocalDpi xmlns:a14="http://schemas.microsoft.com/office/drawing/2010/main" val="0"/>
              </a:ext>
            </a:extLst>
          </a:blip>
          <a:srcRect l="19289" t="8051" r="21939" b="50000"/>
          <a:stretch/>
        </p:blipFill>
        <p:spPr>
          <a:xfrm>
            <a:off x="3369506" y="12118720"/>
            <a:ext cx="1515004" cy="162202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7" name="Rectangle 76">
            <a:extLst>
              <a:ext uri="{FF2B5EF4-FFF2-40B4-BE49-F238E27FC236}">
                <a16:creationId xmlns:a16="http://schemas.microsoft.com/office/drawing/2014/main" id="{8912A691-641F-4D61-AE8E-65AB913EC3BD}"/>
              </a:ext>
            </a:extLst>
          </p:cNvPr>
          <p:cNvSpPr/>
          <p:nvPr/>
        </p:nvSpPr>
        <p:spPr>
          <a:xfrm>
            <a:off x="8382142" y="11179724"/>
            <a:ext cx="1839915" cy="76944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b="1" dirty="0">
                <a:solidFill>
                  <a:schemeClr val="bg1"/>
                </a:solidFill>
              </a:rPr>
              <a:t>K7</a:t>
            </a:r>
            <a:endParaRPr lang="es-419" sz="1400" b="1" dirty="0">
              <a:solidFill>
                <a:schemeClr val="bg1"/>
              </a:solidFill>
            </a:endParaRPr>
          </a:p>
        </p:txBody>
      </p:sp>
    </p:spTree>
    <p:extLst>
      <p:ext uri="{BB962C8B-B14F-4D97-AF65-F5344CB8AC3E}">
        <p14:creationId xmlns:p14="http://schemas.microsoft.com/office/powerpoint/2010/main" val="1675660819"/>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2674</Words>
  <Application>Microsoft Office PowerPoint</Application>
  <PresentationFormat>Custom</PresentationFormat>
  <Paragraphs>521</Paragraphs>
  <Slides>8</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2021-04-05T23:10:56Z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e7c75fe-f914-45f8-9747-40a3f5d4287a_Enabled">
    <vt:lpwstr>true</vt:lpwstr>
  </property>
  <property fmtid="{D5CDD505-2E9C-101B-9397-08002B2CF9AE}" pid="3" name="MSIP_Label_fe7c75fe-f914-45f8-9747-40a3f5d4287a_SetDate">
    <vt:lpwstr>2021-03-29T16:59:06Z</vt:lpwstr>
  </property>
  <property fmtid="{D5CDD505-2E9C-101B-9397-08002B2CF9AE}" pid="4" name="MSIP_Label_fe7c75fe-f914-45f8-9747-40a3f5d4287a_Method">
    <vt:lpwstr>Standard</vt:lpwstr>
  </property>
  <property fmtid="{D5CDD505-2E9C-101B-9397-08002B2CF9AE}" pid="5" name="MSIP_Label_fe7c75fe-f914-45f8-9747-40a3f5d4287a_Name">
    <vt:lpwstr>Without Visual Marking</vt:lpwstr>
  </property>
  <property fmtid="{D5CDD505-2E9C-101B-9397-08002B2CF9AE}" pid="6" name="MSIP_Label_fe7c75fe-f914-45f8-9747-40a3f5d4287a_SiteId">
    <vt:lpwstr>6e51e1ad-c54b-4b39-b598-0ffe9ae68fef</vt:lpwstr>
  </property>
  <property fmtid="{D5CDD505-2E9C-101B-9397-08002B2CF9AE}" pid="7" name="MSIP_Label_fe7c75fe-f914-45f8-9747-40a3f5d4287a_ActionId">
    <vt:lpwstr>44eede06-b426-428b-af0e-b314a9c0c7f6</vt:lpwstr>
  </property>
  <property fmtid="{D5CDD505-2E9C-101B-9397-08002B2CF9AE}" pid="8" name="MSIP_Label_fe7c75fe-f914-45f8-9747-40a3f5d4287a_ContentBits">
    <vt:lpwstr>0</vt:lpwstr>
  </property>
</Properties>
</file>