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varScale="1">
        <p:scale>
          <a:sx n="31" d="100"/>
          <a:sy n="31" d="100"/>
        </p:scale>
        <p:origin x="400" y="40"/>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5/31/2019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5/31/2019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png"/><Relationship Id="rId42" Type="http://schemas.openxmlformats.org/officeDocument/2006/relationships/image" Target="../media/image42.jpe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jpe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pn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pn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png"/><Relationship Id="rId35" Type="http://schemas.openxmlformats.org/officeDocument/2006/relationships/image" Target="../media/image35.jpe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64" Type="http://schemas.openxmlformats.org/officeDocument/2006/relationships/image" Target="../media/image64.jpeg"/><Relationship Id="rId8" Type="http://schemas.openxmlformats.org/officeDocument/2006/relationships/image" Target="../media/image8.pn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jpeg"/><Relationship Id="rId46" Type="http://schemas.openxmlformats.org/officeDocument/2006/relationships/image" Target="../media/image46.jpeg"/><Relationship Id="rId59"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72.jpeg"/><Relationship Id="rId12"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1.jpeg"/><Relationship Id="rId11" Type="http://schemas.openxmlformats.org/officeDocument/2006/relationships/image" Target="../media/image76.png"/><Relationship Id="rId5" Type="http://schemas.openxmlformats.org/officeDocument/2006/relationships/image" Target="../media/image70.jpeg"/><Relationship Id="rId10" Type="http://schemas.openxmlformats.org/officeDocument/2006/relationships/image" Target="../media/image75.png"/><Relationship Id="rId4" Type="http://schemas.openxmlformats.org/officeDocument/2006/relationships/image" Target="../media/image69.jpeg"/><Relationship Id="rId9" Type="http://schemas.openxmlformats.org/officeDocument/2006/relationships/image" Target="../media/image74.png"/></Relationships>
</file>

<file path=ppt/slides/_rels/slide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8.pn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9.png"/><Relationship Id="rId5" Type="http://schemas.openxmlformats.org/officeDocument/2006/relationships/image" Target="../media/image78.jpeg"/><Relationship Id="rId10" Type="http://schemas.openxmlformats.org/officeDocument/2006/relationships/image" Target="../media/image83.png"/><Relationship Id="rId4" Type="http://schemas.openxmlformats.org/officeDocument/2006/relationships/image" Target="../media/image9.jpeg"/><Relationship Id="rId9" Type="http://schemas.openxmlformats.org/officeDocument/2006/relationships/image" Target="../media/image82.png"/></Relationships>
</file>

<file path=ppt/slides/_rels/slide5.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87.png"/><Relationship Id="rId12" Type="http://schemas.openxmlformats.org/officeDocument/2006/relationships/image" Target="../media/image91.png"/><Relationship Id="rId2" Type="http://schemas.openxmlformats.org/officeDocument/2006/relationships/notesSlide" Target="../notesSlides/notesSlide5.xml"/><Relationship Id="rId16" Type="http://schemas.openxmlformats.org/officeDocument/2006/relationships/image" Target="../media/image44.jpe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3.png"/><Relationship Id="rId10" Type="http://schemas.openxmlformats.org/officeDocument/2006/relationships/image" Target="../media/image89.png"/><Relationship Id="rId4" Type="http://schemas.openxmlformats.org/officeDocument/2006/relationships/image" Target="../media/image84.png"/><Relationship Id="rId9" Type="http://schemas.openxmlformats.org/officeDocument/2006/relationships/image" Target="../media/image19.png"/><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19.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56.jpeg"/><Relationship Id="rId9" Type="http://schemas.openxmlformats.org/officeDocument/2006/relationships/image" Target="../media/image98.png"/><Relationship Id="rId14" Type="http://schemas.openxmlformats.org/officeDocument/2006/relationships/image" Target="../media/image103.jpe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09.jpeg"/><Relationship Id="rId3" Type="http://schemas.openxmlformats.org/officeDocument/2006/relationships/image" Target="../media/image104.png"/><Relationship Id="rId7" Type="http://schemas.openxmlformats.org/officeDocument/2006/relationships/image" Target="../media/image31.jpeg"/><Relationship Id="rId12"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image" Target="../media/image110.jpeg"/><Relationship Id="rId1" Type="http://schemas.openxmlformats.org/officeDocument/2006/relationships/slideLayout" Target="../slideLayouts/slideLayout26.xml"/><Relationship Id="rId6" Type="http://schemas.openxmlformats.org/officeDocument/2006/relationships/image" Target="../media/image105.png"/><Relationship Id="rId11" Type="http://schemas.openxmlformats.org/officeDocument/2006/relationships/image" Target="../media/image107.jpeg"/><Relationship Id="rId5" Type="http://schemas.openxmlformats.org/officeDocument/2006/relationships/image" Target="../media/image30.png"/><Relationship Id="rId15" Type="http://schemas.openxmlformats.org/officeDocument/2006/relationships/image" Target="../media/image34.png"/><Relationship Id="rId10" Type="http://schemas.openxmlformats.org/officeDocument/2006/relationships/image" Target="../media/image106.jpeg"/><Relationship Id="rId4" Type="http://schemas.openxmlformats.org/officeDocument/2006/relationships/image" Target="../media/image19.png"/><Relationship Id="rId9" Type="http://schemas.openxmlformats.org/officeDocument/2006/relationships/image" Target="../media/image59.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628250" y="156278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321234" y="1460821"/>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85" y="818206"/>
            <a:ext cx="3243790" cy="780109"/>
            <a:chOff x="6253067" y="-668540"/>
            <a:chExt cx="2163926"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31551" y="-651119"/>
              <a:ext cx="1985442" cy="4458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pPr algn="ctr"/>
              <a:r>
                <a:rPr lang="en-US" sz="1100" b="1" dirty="0">
                  <a:solidFill>
                    <a:schemeClr val="bg1"/>
                  </a:solidFill>
                </a:rPr>
                <a:t> MTY, MEX</a:t>
              </a: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sp>
        <p:nvSpPr>
          <p:cNvPr id="408" name="TextBox 407">
            <a:extLst>
              <a:ext uri="{FF2B5EF4-FFF2-40B4-BE49-F238E27FC236}">
                <a16:creationId xmlns:a16="http://schemas.microsoft.com/office/drawing/2014/main" id="{832FC79E-2E4C-4B8F-92BA-CDBD87E44F4F}"/>
              </a:ext>
            </a:extLst>
          </p:cNvPr>
          <p:cNvSpPr txBox="1"/>
          <p:nvPr/>
        </p:nvSpPr>
        <p:spPr>
          <a:xfrm>
            <a:off x="10438536" y="1588577"/>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127380" y="1505620"/>
            <a:ext cx="813244" cy="813244"/>
          </a:xfrm>
          <a:prstGeom prst="ellipse">
            <a:avLst/>
          </a:prstGeom>
          <a:ln w="12700" cap="rnd">
            <a:solidFill>
              <a:schemeClr val="bg1"/>
            </a:solidFill>
            <a:prstDash val="solid"/>
          </a:ln>
          <a:effectLst/>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2958158" y="-7939"/>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65809" y="-191022"/>
            <a:ext cx="371274" cy="3136341"/>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21751"/>
                <a:ext cx="1662310" cy="35665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Power Systems,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568238"/>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Home &amp; Distribution,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Power Products,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65874"/>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Digital Energy &amp; Secure Power,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28"/>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592" y="7102693"/>
            <a:ext cx="8533192" cy="1998000"/>
            <a:chOff x="23137317" y="7396475"/>
            <a:chExt cx="8470610"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218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(Digital Energy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0"/>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60928"/>
              <a:ext cx="2693588" cy="757064"/>
              <a:chOff x="14565503" y="872172"/>
              <a:chExt cx="1785245" cy="46202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65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pPr algn="ctr"/>
                <a:r>
                  <a:rPr lang="en-US" sz="500" dirty="0"/>
                  <a:t>                         </a:t>
                </a:r>
                <a:r>
                  <a:rPr lang="en-US" b="0" dirty="0"/>
                  <a:t>Idea Evolution (Secure Power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1" cstate="email">
                <a:extLst>
                  <a:ext uri="{28A0092B-C50C-407E-A947-70E740481C1C}">
                    <a14:useLocalDpi xmlns:a14="http://schemas.microsoft.com/office/drawing/2010/main" val="0"/>
                  </a:ext>
                </a:extLst>
              </a:blip>
              <a:srcRect l="24857" r="25036" b="15880"/>
              <a:stretch/>
            </p:blipFill>
            <p:spPr>
              <a:xfrm>
                <a:off x="14565503" y="872172"/>
                <a:ext cx="473591" cy="46202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27" y="8255639"/>
              <a:ext cx="2606200" cy="694120"/>
              <a:chOff x="16449102" y="952075"/>
              <a:chExt cx="1738593"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16477" y="980494"/>
                <a:ext cx="1671218" cy="3861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r>
                  <a:rPr lang="en-US" sz="500" dirty="0"/>
                  <a:t>                              </a:t>
                </a:r>
                <a:r>
                  <a:rPr lang="en-US" b="0" dirty="0"/>
                  <a:t>Idea Evolution (Power Systems and Home &amp; Distribution)</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2"/>
              <a:stretch>
                <a:fillRect/>
              </a:stretch>
            </p:blipFill>
            <p:spPr>
              <a:xfrm>
                <a:off x="16449102"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3"/>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4"/>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38"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3"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4"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47"/>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5954087" y="9164653"/>
            <a:ext cx="12324370" cy="3947312"/>
            <a:chOff x="826019" y="8413878"/>
            <a:chExt cx="12664805" cy="3992883"/>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8"/>
              <a:ext cx="12664805" cy="3992883"/>
              <a:chOff x="1330422" y="8335973"/>
              <a:chExt cx="11349261" cy="3346318"/>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11349261" cy="3346318"/>
                <a:chOff x="288965" y="766822"/>
                <a:chExt cx="11349261" cy="3346318"/>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6458" y="1634958"/>
                  <a:ext cx="1275" cy="205592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5384551" cy="2751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50"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2"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9415726" y="2672307"/>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0328614" y="9438479"/>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a:off x="10247794" y="9335060"/>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10784314" y="10605378"/>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904790" y="10657800"/>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25521780" y="11602657"/>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a:endCxn id="752" idx="0"/>
          </p:cNvCxnSpPr>
          <p:nvPr/>
        </p:nvCxnSpPr>
        <p:spPr>
          <a:xfrm>
            <a:off x="29512491" y="4425626"/>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25517253" y="10238858"/>
            <a:ext cx="1" cy="13756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a:off x="25540162" y="10753562"/>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7942" y="2597648"/>
            <a:ext cx="39849" cy="65980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346" y="10825746"/>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grpSp>
        <p:nvGrpSpPr>
          <p:cNvPr id="8" name="Group 7">
            <a:extLst>
              <a:ext uri="{FF2B5EF4-FFF2-40B4-BE49-F238E27FC236}">
                <a16:creationId xmlns:a16="http://schemas.microsoft.com/office/drawing/2014/main" id="{8A186F7D-842C-4B59-AAC9-D8C14E9375DC}"/>
              </a:ext>
            </a:extLst>
          </p:cNvPr>
          <p:cNvGrpSpPr/>
          <p:nvPr/>
        </p:nvGrpSpPr>
        <p:grpSpPr>
          <a:xfrm>
            <a:off x="22689940" y="4538243"/>
            <a:ext cx="7994895" cy="1905718"/>
            <a:chOff x="22689940" y="4538243"/>
            <a:chExt cx="7994895" cy="1905718"/>
          </a:xfrm>
        </p:grpSpPr>
        <p:sp>
          <p:nvSpPr>
            <p:cNvPr id="754" name="TextBox 753">
              <a:extLst>
                <a:ext uri="{FF2B5EF4-FFF2-40B4-BE49-F238E27FC236}">
                  <a16:creationId xmlns:a16="http://schemas.microsoft.com/office/drawing/2014/main" id="{04E33C86-4340-466E-B9F3-D0A9F25899E8}"/>
                </a:ext>
              </a:extLst>
            </p:cNvPr>
            <p:cNvSpPr txBox="1"/>
            <p:nvPr/>
          </p:nvSpPr>
          <p:spPr>
            <a:xfrm>
              <a:off x="25613457" y="4637953"/>
              <a:ext cx="2343306" cy="67734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2" name="TextBox 751">
              <a:extLst>
                <a:ext uri="{FF2B5EF4-FFF2-40B4-BE49-F238E27FC236}">
                  <a16:creationId xmlns:a16="http://schemas.microsoft.com/office/drawing/2014/main" id="{2BE91872-66DB-4EF9-9216-AE738410F54E}"/>
                </a:ext>
              </a:extLst>
            </p:cNvPr>
            <p:cNvSpPr txBox="1"/>
            <p:nvPr/>
          </p:nvSpPr>
          <p:spPr>
            <a:xfrm>
              <a:off x="28367541" y="4575900"/>
              <a:ext cx="2309845"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4697001" y="6100490"/>
              <a:ext cx="18946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22846737" y="5641500"/>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2846737" y="4597765"/>
              <a:ext cx="2343306"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59" cstate="email">
              <a:extLst>
                <a:ext uri="{28A0092B-C50C-407E-A947-70E740481C1C}">
                  <a14:useLocalDpi xmlns:a14="http://schemas.microsoft.com/office/drawing/2010/main" val="0"/>
                </a:ext>
              </a:extLst>
            </a:blip>
            <a:srcRect/>
            <a:stretch>
              <a:fillRect/>
            </a:stretch>
          </p:blipFill>
          <p:spPr bwMode="auto">
            <a:xfrm>
              <a:off x="22689940" y="4563177"/>
              <a:ext cx="722683" cy="79628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4639453" y="5237467"/>
              <a:ext cx="23475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rot="10800000" flipV="1">
              <a:off x="25484423" y="4575901"/>
              <a:ext cx="705729" cy="7888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28183119" y="4538243"/>
              <a:ext cx="749235" cy="8374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22692156" y="5612435"/>
              <a:ext cx="698877" cy="784750"/>
            </a:xfrm>
            <a:prstGeom prst="ellipse">
              <a:avLst/>
            </a:prstGeom>
            <a:ln w="63500" cap="rnd">
              <a:noFill/>
            </a:ln>
            <a:effectLst/>
          </p:spPr>
        </p:pic>
        <p:sp>
          <p:nvSpPr>
            <p:cNvPr id="378" name="TextBox 377">
              <a:extLst>
                <a:ext uri="{FF2B5EF4-FFF2-40B4-BE49-F238E27FC236}">
                  <a16:creationId xmlns:a16="http://schemas.microsoft.com/office/drawing/2014/main" id="{BD9D3C8F-5C44-4933-BCCE-5F94412EE583}"/>
                </a:ext>
              </a:extLst>
            </p:cNvPr>
            <p:cNvSpPr txBox="1"/>
            <p:nvPr/>
          </p:nvSpPr>
          <p:spPr>
            <a:xfrm>
              <a:off x="25589857" y="5698003"/>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25433925" y="5657490"/>
              <a:ext cx="703704" cy="786471"/>
            </a:xfrm>
            <a:prstGeom prst="ellipse">
              <a:avLst/>
            </a:prstGeom>
            <a:ln w="63500" cap="rnd">
              <a:noFill/>
            </a:ln>
            <a:effectLst/>
          </p:spPr>
        </p:pic>
        <p:grpSp>
          <p:nvGrpSpPr>
            <p:cNvPr id="4" name="Group 3">
              <a:extLst>
                <a:ext uri="{FF2B5EF4-FFF2-40B4-BE49-F238E27FC236}">
                  <a16:creationId xmlns:a16="http://schemas.microsoft.com/office/drawing/2014/main" id="{290851DB-0D9A-4D87-99C7-EDFB24DE2070}"/>
                </a:ext>
              </a:extLst>
            </p:cNvPr>
            <p:cNvGrpSpPr/>
            <p:nvPr/>
          </p:nvGrpSpPr>
          <p:grpSpPr>
            <a:xfrm>
              <a:off x="28138990" y="5548724"/>
              <a:ext cx="2545845" cy="753002"/>
              <a:chOff x="28138990" y="5548724"/>
              <a:chExt cx="2545845" cy="753002"/>
            </a:xfrm>
          </p:grpSpPr>
          <p:sp>
            <p:nvSpPr>
              <p:cNvPr id="371" name="TextBox 370">
                <a:extLst>
                  <a:ext uri="{FF2B5EF4-FFF2-40B4-BE49-F238E27FC236}">
                    <a16:creationId xmlns:a16="http://schemas.microsoft.com/office/drawing/2014/main" id="{A4FD3A07-42A9-429D-BB43-058F105715D9}"/>
                  </a:ext>
                </a:extLst>
              </p:cNvPr>
              <p:cNvSpPr txBox="1"/>
              <p:nvPr/>
            </p:nvSpPr>
            <p:spPr>
              <a:xfrm>
                <a:off x="28506531" y="5548724"/>
                <a:ext cx="2178304" cy="6774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1401" b="1" dirty="0">
                    <a:solidFill>
                      <a:schemeClr val="bg1"/>
                    </a:solidFill>
                  </a:rPr>
                  <a:t>   </a:t>
                </a:r>
                <a:r>
                  <a:rPr lang="en-US" sz="1401" b="1" dirty="0">
                    <a:solidFill>
                      <a:schemeClr val="bg1"/>
                    </a:solidFill>
                  </a:rPr>
                  <a:t>  Veronica VIELMA </a:t>
                </a:r>
                <a:br>
                  <a:rPr lang="en-US" sz="1401" b="1" dirty="0">
                    <a:solidFill>
                      <a:schemeClr val="bg1"/>
                    </a:solidFill>
                  </a:rPr>
                </a:br>
                <a:r>
                  <a:rPr lang="en-US" sz="1401" b="1" dirty="0">
                    <a:solidFill>
                      <a:schemeClr val="bg1"/>
                    </a:solidFill>
                  </a:rPr>
                  <a:t>     </a:t>
                </a:r>
                <a:r>
                  <a:rPr lang="en-US" sz="1001" b="1" dirty="0">
                    <a:solidFill>
                      <a:schemeClr val="bg1"/>
                    </a:solidFill>
                  </a:rPr>
                  <a:t>Prj. Manager Intern,</a:t>
                </a:r>
                <a:r>
                  <a:rPr lang="en-US" sz="900" b="1" dirty="0">
                    <a:solidFill>
                      <a:schemeClr val="bg1"/>
                    </a:solidFill>
                  </a:rPr>
                  <a:t>MTY,MEX</a:t>
                </a:r>
                <a:br>
                  <a:rPr lang="en-US" sz="1401" b="1" dirty="0">
                    <a:solidFill>
                      <a:schemeClr val="bg1"/>
                    </a:solidFill>
                  </a:rPr>
                </a:br>
                <a:r>
                  <a:rPr lang="en-US" sz="1001" b="1" dirty="0">
                    <a:solidFill>
                      <a:schemeClr val="bg1"/>
                    </a:solidFill>
                  </a:rPr>
                  <a:t>      PM support       </a:t>
                </a:r>
              </a:p>
            </p:txBody>
          </p:sp>
          <p:pic>
            <p:nvPicPr>
              <p:cNvPr id="374" name="Picture 373">
                <a:extLst>
                  <a:ext uri="{FF2B5EF4-FFF2-40B4-BE49-F238E27FC236}">
                    <a16:creationId xmlns:a16="http://schemas.microsoft.com/office/drawing/2014/main" id="{68D6749E-8CAF-4FA1-8234-E0AF8ED2F9A2}"/>
                  </a:ext>
                </a:extLst>
              </p:cNvPr>
              <p:cNvPicPr>
                <a:picLocks noChangeAspect="1"/>
              </p:cNvPicPr>
              <p:nvPr/>
            </p:nvPicPr>
            <p:blipFill rotWithShape="1">
              <a:blip r:embed="rId64" cstate="email">
                <a:extLst>
                  <a:ext uri="{28A0092B-C50C-407E-A947-70E740481C1C}">
                    <a14:useLocalDpi xmlns:a14="http://schemas.microsoft.com/office/drawing/2010/main" val="0"/>
                  </a:ext>
                </a:extLst>
              </a:blip>
              <a:srcRect l="23738" t="10876" r="26204" b="51363"/>
              <a:stretch/>
            </p:blipFill>
            <p:spPr>
              <a:xfrm>
                <a:off x="28138990" y="5553668"/>
                <a:ext cx="666634" cy="748058"/>
              </a:xfrm>
              <a:prstGeom prst="ellipse">
                <a:avLst/>
              </a:prstGeom>
            </p:spPr>
          </p:pic>
        </p:grpSp>
      </p:grpSp>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Digital Energy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031104"/>
              <a:ext cx="7343050" cy="218470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Home &amp; Distribution,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Power Products,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135674"/>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Power Systems,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343034" y="9756319"/>
              <a:ext cx="5214066" cy="115999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2800" b="1" dirty="0">
                  <a:solidFill>
                    <a:schemeClr val="bg1"/>
                  </a:solidFill>
                </a:rPr>
                <a:t>Alan Salas</a:t>
              </a:r>
              <a:br>
                <a:rPr lang="en-US" sz="2800" b="1" dirty="0">
                  <a:solidFill>
                    <a:schemeClr val="bg1"/>
                  </a:solidFill>
                </a:rPr>
              </a:br>
              <a:r>
                <a:rPr lang="en-US" sz="2800" b="1" dirty="0">
                  <a:solidFill>
                    <a:schemeClr val="bg1"/>
                  </a:solidFill>
                </a:rPr>
                <a:t>           </a:t>
              </a:r>
              <a:r>
                <a:rPr lang="en-US" sz="2000" b="1" dirty="0">
                  <a:solidFill>
                    <a:schemeClr val="bg1"/>
                  </a:solidFill>
                </a:rPr>
                <a:t>Elec- Mech Engr, PIIT MTY MEX</a:t>
              </a:r>
            </a:p>
          </p:txBody>
        </p:sp>
        <p:sp>
          <p:nvSpPr>
            <p:cNvPr id="47" name="Oval 46">
              <a:extLst>
                <a:ext uri="{FF2B5EF4-FFF2-40B4-BE49-F238E27FC236}">
                  <a16:creationId xmlns:a16="http://schemas.microsoft.com/office/drawing/2014/main" id="{10372DF9-954B-455C-9FD9-D149F75D4B5D}"/>
                </a:ext>
              </a:extLst>
            </p:cNvPr>
            <p:cNvSpPr/>
            <p:nvPr/>
          </p:nvSpPr>
          <p:spPr>
            <a:xfrm>
              <a:off x="16700585" y="9663530"/>
              <a:ext cx="1702028" cy="13466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7002079" y="9587908"/>
              <a:ext cx="1128029" cy="1410033"/>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0" name="TextBox 99">
            <a:extLst>
              <a:ext uri="{FF2B5EF4-FFF2-40B4-BE49-F238E27FC236}">
                <a16:creationId xmlns:a16="http://schemas.microsoft.com/office/drawing/2014/main" id="{2A556082-CAFF-4A32-AE99-925DB2BBBED0}"/>
              </a:ext>
            </a:extLst>
          </p:cNvPr>
          <p:cNvSpPr txBox="1"/>
          <p:nvPr/>
        </p:nvSpPr>
        <p:spPr>
          <a:xfrm>
            <a:off x="25431148" y="6306511"/>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1" name="Oval 100">
            <a:extLst>
              <a:ext uri="{FF2B5EF4-FFF2-40B4-BE49-F238E27FC236}">
                <a16:creationId xmlns:a16="http://schemas.microsoft.com/office/drawing/2014/main" id="{8CA87E04-E2C2-4D73-AC5C-98DF4DAEBFFC}"/>
              </a:ext>
            </a:extLst>
          </p:cNvPr>
          <p:cNvSpPr/>
          <p:nvPr/>
        </p:nvSpPr>
        <p:spPr>
          <a:xfrm>
            <a:off x="25008433" y="6058217"/>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97485" y="5966050"/>
            <a:ext cx="1128029" cy="1410033"/>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61486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a:t>
            </a:r>
            <a:r>
              <a:rPr lang="en-US" sz="2000" b="1" dirty="0" err="1">
                <a:solidFill>
                  <a:schemeClr val="bg1"/>
                </a:solidFill>
              </a:rPr>
              <a:t>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7612689" y="7988974"/>
            <a:ext cx="29480" cy="540065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7350215" y="7978181"/>
            <a:ext cx="81200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7535666" y="108495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42826" y="203896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7556892" y="135178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9046" y="7000355"/>
            <a:ext cx="29480" cy="55092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21348" y="8132443"/>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10019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592211" y="12526186"/>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19828" y="7020772"/>
            <a:ext cx="6722525" cy="441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1FF521DD-7543-411E-AEEE-0FD20AF21526}"/>
              </a:ext>
            </a:extLst>
          </p:cNvPr>
          <p:cNvGrpSpPr/>
          <p:nvPr/>
        </p:nvGrpSpPr>
        <p:grpSpPr>
          <a:xfrm>
            <a:off x="14862804" y="6590307"/>
            <a:ext cx="16180143" cy="6930430"/>
            <a:chOff x="14592759" y="5645473"/>
            <a:chExt cx="15739643" cy="798734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992664" y="5704705"/>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Alma Dulce Gomez</a:t>
              </a:r>
            </a:p>
            <a:p>
              <a:r>
                <a:rPr lang="en-US" sz="3200" dirty="0">
                  <a:solidFill>
                    <a:schemeClr val="bg1"/>
                  </a:solidFill>
                </a:rPr>
                <a:t>	</a:t>
              </a:r>
              <a:r>
                <a:rPr lang="en-US" sz="2800" b="1" dirty="0">
                  <a:solidFill>
                    <a:schemeClr val="bg1"/>
                  </a:solidFill>
                </a:rPr>
                <a:t>Prj Specialist MTY, MEX </a:t>
              </a:r>
              <a:br>
                <a:rPr lang="en-US" sz="2800" b="1" dirty="0">
                  <a:solidFill>
                    <a:schemeClr val="bg1"/>
                  </a:solidFill>
                </a:rPr>
              </a:br>
              <a:r>
                <a:rPr lang="en-US" sz="2800" b="1" dirty="0">
                  <a:solidFill>
                    <a:schemeClr val="bg1"/>
                  </a:solidFill>
                </a:rPr>
                <a:t>               </a:t>
              </a:r>
              <a:r>
                <a:rPr lang="en-US" sz="2000" dirty="0">
                  <a:solidFill>
                    <a:schemeClr val="bg1"/>
                  </a:solidFill>
                </a:rPr>
                <a:t>Idea Evolution (PP and Power Systems)</a:t>
              </a:r>
              <a:endParaRPr lang="en-US" sz="2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810270" y="8340829"/>
              <a:ext cx="6522132"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Sonia Irasema Arzola</a:t>
              </a:r>
              <a:endParaRPr lang="en-US" sz="32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Idea Evolution (Industry &amp; Digital Energy)</a:t>
              </a:r>
              <a:endParaRPr lang="en-US" sz="32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874675" y="6390579"/>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Andres Chapa</a:t>
              </a:r>
            </a:p>
            <a:p>
              <a:r>
                <a:rPr lang="en-US" sz="3200" dirty="0">
                  <a:solidFill>
                    <a:schemeClr val="bg1"/>
                  </a:solidFill>
                </a:rPr>
                <a:t>	  </a:t>
              </a:r>
              <a:r>
                <a:rPr lang="en-US" sz="2800" b="1" dirty="0">
                  <a:solidFill>
                    <a:schemeClr val="bg1"/>
                  </a:solidFill>
                </a:rPr>
                <a:t>Prj Specialist MTY, MEX </a:t>
              </a:r>
            </a:p>
            <a:p>
              <a:r>
                <a:rPr lang="en-US" sz="2800" dirty="0">
                  <a:solidFill>
                    <a:schemeClr val="bg1"/>
                  </a:solidFill>
                </a:rPr>
                <a:t>	</a:t>
              </a:r>
              <a:r>
                <a:rPr lang="en-US" sz="2000" dirty="0">
                  <a:solidFill>
                    <a:schemeClr val="bg1"/>
                  </a:solidFill>
                </a:rPr>
                <a:t>   Idea Evolution (Digital Energy &amp; PP)</a:t>
              </a:r>
              <a:endParaRPr lang="en-US" sz="28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65544"/>
              <a:ext cx="633973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Salma Elisa Arteaga</a:t>
              </a:r>
              <a:endParaRPr lang="en-US" sz="28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(Home &amp; Distribution, PP)</a:t>
              </a:r>
              <a:endParaRPr lang="en-US" sz="32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93033" y="10955939"/>
              <a:ext cx="6534063"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Alex Casillas</a:t>
              </a:r>
            </a:p>
            <a:p>
              <a:r>
                <a:rPr lang="en-US" sz="3200" dirty="0">
                  <a:solidFill>
                    <a:schemeClr val="bg1"/>
                  </a:solidFill>
                </a:rPr>
                <a:t>	 </a:t>
              </a:r>
              <a:r>
                <a:rPr lang="en-US" sz="2800" b="1" dirty="0">
                  <a:solidFill>
                    <a:schemeClr val="bg1"/>
                  </a:solidFill>
                </a:rPr>
                <a:t>Prj Specialist MTY, MEX</a:t>
              </a:r>
            </a:p>
            <a:p>
              <a:r>
                <a:rPr lang="en-US" sz="2800" dirty="0">
                  <a:solidFill>
                    <a:schemeClr val="bg1"/>
                  </a:solidFill>
                </a:rPr>
                <a:t>	 </a:t>
              </a:r>
              <a:r>
                <a:rPr lang="en-US" sz="2000" dirty="0">
                  <a:solidFill>
                    <a:schemeClr val="bg1"/>
                  </a:solidFill>
                </a:rPr>
                <a:t>Idea Evolution (Secure Power and Industry)</a:t>
              </a:r>
              <a:endParaRPr lang="en-US" sz="2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1"/>
              <a:ext cx="6481505"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         </a:t>
              </a:r>
              <a:r>
                <a:rPr lang="en-US" sz="3200" b="1" dirty="0">
                  <a:solidFill>
                    <a:schemeClr val="bg1"/>
                  </a:solidFill>
                </a:rPr>
                <a:t>Raul Raygoza</a:t>
              </a: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1800" dirty="0">
                  <a:solidFill>
                    <a:schemeClr val="bg1"/>
                  </a:solidFill>
                </a:rPr>
                <a:t> Idea Evolution (Power Systems, Home &amp; </a:t>
              </a:r>
              <a:r>
                <a:rPr lang="en-US" sz="1800" dirty="0" err="1">
                  <a:solidFill>
                    <a:schemeClr val="bg1"/>
                  </a:solidFill>
                </a:rPr>
                <a:t>Distriution</a:t>
              </a:r>
              <a:r>
                <a:rPr lang="en-US" sz="1800" dirty="0">
                  <a:solidFill>
                    <a:schemeClr val="bg1"/>
                  </a:solidFill>
                </a:rPr>
                <a:t>)</a:t>
              </a:r>
              <a:endParaRPr lang="en-US" sz="32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836573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92145" y="5645473"/>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169539" y="10860469"/>
              <a:ext cx="2123620" cy="2071773"/>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5" cy="1909290"/>
            </a:xfrm>
            <a:prstGeom prst="ellipse">
              <a:avLst/>
            </a:prstGeom>
            <a:ln w="12700" cap="rnd">
              <a:solidFill>
                <a:srgbClr val="C8C6BD"/>
              </a:solidFill>
              <a:prstDash val="solid"/>
            </a:ln>
            <a:effectLst/>
          </p:spPr>
        </p:pic>
      </p:gr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782155" y="7395755"/>
            <a:ext cx="6621894" cy="2108534"/>
            <a:chOff x="434043" y="5649225"/>
            <a:chExt cx="6797511" cy="2108534"/>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6" y="5714529"/>
              <a:ext cx="592329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IT Business Partner, </a:t>
              </a:r>
              <a:r>
                <a:rPr lang="en-US" sz="2069" b="1" dirty="0">
                  <a:solidFill>
                    <a:schemeClr val="bg1"/>
                  </a:solidFill>
                </a:rPr>
                <a:t>MTY, MEX</a:t>
              </a:r>
            </a:p>
            <a:p>
              <a:r>
                <a:rPr lang="en-US" sz="3547" b="1"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438092"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34043" y="5668382"/>
              <a:ext cx="2115468" cy="20893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126036" y="9887771"/>
            <a:ext cx="6251590" cy="1846898"/>
            <a:chOff x="1009788" y="7816500"/>
            <a:chExt cx="5522698" cy="1846898"/>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7"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br>
                <a:rPr lang="en-US" sz="2069" b="1" dirty="0">
                  <a:solidFill>
                    <a:schemeClr val="bg1"/>
                  </a:solidFill>
                </a:rPr>
              </a:br>
              <a:r>
                <a:rPr lang="en-US" sz="2069" b="1" dirty="0">
                  <a:solidFill>
                    <a:schemeClr val="bg1"/>
                  </a:solidFill>
                </a:rPr>
                <a:t>                     Web Apps Development</a:t>
              </a:r>
              <a:endParaRPr lang="en-US" sz="2956"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09788" y="7816500"/>
              <a:ext cx="1846898" cy="18468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17" name="Group 16">
            <a:extLst>
              <a:ext uri="{FF2B5EF4-FFF2-40B4-BE49-F238E27FC236}">
                <a16:creationId xmlns:a16="http://schemas.microsoft.com/office/drawing/2014/main" id="{8CD50503-C3CA-4FFD-A156-C569A95C4EC0}"/>
              </a:ext>
            </a:extLst>
          </p:cNvPr>
          <p:cNvGrpSpPr/>
          <p:nvPr/>
        </p:nvGrpSpPr>
        <p:grpSpPr>
          <a:xfrm>
            <a:off x="7939559" y="9863649"/>
            <a:ext cx="6295426" cy="2107597"/>
            <a:chOff x="12273806" y="7886384"/>
            <a:chExt cx="6295426" cy="2107597"/>
          </a:xfrm>
        </p:grpSpPr>
        <p:sp>
          <p:nvSpPr>
            <p:cNvPr id="15" name="TextBox 14">
              <a:extLst>
                <a:ext uri="{FF2B5EF4-FFF2-40B4-BE49-F238E27FC236}">
                  <a16:creationId xmlns:a16="http://schemas.microsoft.com/office/drawing/2014/main" id="{0B7D6DB8-04B9-462C-B570-D043F1DCBEB5}"/>
                </a:ext>
              </a:extLst>
            </p:cNvPr>
            <p:cNvSpPr txBox="1"/>
            <p:nvPr/>
          </p:nvSpPr>
          <p:spPr>
            <a:xfrm>
              <a:off x="12940296" y="8025507"/>
              <a:ext cx="5628936"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12273806" y="7886384"/>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3359" t="2058" r="3621" b="3251"/>
            <a:stretch/>
          </p:blipFill>
          <p:spPr>
            <a:xfrm>
              <a:off x="12322767" y="7921329"/>
              <a:ext cx="2089110" cy="20726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8156843" y="7113531"/>
            <a:ext cx="5967984" cy="2089759"/>
            <a:chOff x="12193708" y="10215985"/>
            <a:chExt cx="5967984"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890483" y="10300819"/>
              <a:ext cx="527120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93708" y="1021598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217582" y="10217652"/>
              <a:ext cx="2085669" cy="2085669"/>
            </a:xfrm>
            <a:prstGeom prst="ellipse">
              <a:avLst/>
            </a:prstGeom>
            <a:ln w="63500" cap="rnd">
              <a:noFill/>
            </a:ln>
            <a:effectLst/>
          </p:spPr>
        </p:pic>
      </p:grpSp>
      <p:grpSp>
        <p:nvGrpSpPr>
          <p:cNvPr id="26" name="Group 25">
            <a:extLst>
              <a:ext uri="{FF2B5EF4-FFF2-40B4-BE49-F238E27FC236}">
                <a16:creationId xmlns:a16="http://schemas.microsoft.com/office/drawing/2014/main" id="{39C99200-E67C-4C5E-AF60-AD536675CD39}"/>
              </a:ext>
            </a:extLst>
          </p:cNvPr>
          <p:cNvGrpSpPr/>
          <p:nvPr/>
        </p:nvGrpSpPr>
        <p:grpSpPr>
          <a:xfrm>
            <a:off x="7900598" y="12448530"/>
            <a:ext cx="6169026" cy="2006516"/>
            <a:chOff x="12297974" y="12417321"/>
            <a:chExt cx="6169026" cy="2089759"/>
          </a:xfrm>
        </p:grpSpPr>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546664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666" y="12421715"/>
              <a:ext cx="2083054" cy="2085365"/>
            </a:xfrm>
            <a:prstGeom prst="ellipse">
              <a:avLst/>
            </a:prstGeom>
            <a:ln w="63500" cap="rnd">
              <a:noFill/>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14"/>
          <a:stretch>
            <a:fillRect/>
          </a:stretch>
        </p:blipFill>
        <p:spPr>
          <a:xfrm>
            <a:off x="15715002" y="9367031"/>
            <a:ext cx="2074357" cy="2074357"/>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5"/>
          <a:srcRect l="8650" t="74728" r="88473" b="14315"/>
          <a:stretch/>
        </p:blipFill>
        <p:spPr>
          <a:xfrm>
            <a:off x="23940297" y="8757469"/>
            <a:ext cx="2062888" cy="1946971"/>
          </a:xfrm>
          <a:prstGeom prst="ellipse">
            <a:avLst/>
          </a:prstGeom>
        </p:spPr>
      </p:pic>
      <p:grpSp>
        <p:nvGrpSpPr>
          <p:cNvPr id="19" name="Group 18">
            <a:extLst>
              <a:ext uri="{FF2B5EF4-FFF2-40B4-BE49-F238E27FC236}">
                <a16:creationId xmlns:a16="http://schemas.microsoft.com/office/drawing/2014/main" id="{A4D64CE0-55C5-4D99-8DE4-DE9ED5141F28}"/>
              </a:ext>
            </a:extLst>
          </p:cNvPr>
          <p:cNvGrpSpPr/>
          <p:nvPr/>
        </p:nvGrpSpPr>
        <p:grpSpPr>
          <a:xfrm>
            <a:off x="985075" y="12000674"/>
            <a:ext cx="6418974" cy="1829304"/>
            <a:chOff x="23091582" y="2299146"/>
            <a:chExt cx="6418974" cy="1829304"/>
          </a:xfrm>
        </p:grpSpPr>
        <p:sp>
          <p:nvSpPr>
            <p:cNvPr id="47" name="TextBox 46">
              <a:extLst>
                <a:ext uri="{FF2B5EF4-FFF2-40B4-BE49-F238E27FC236}">
                  <a16:creationId xmlns:a16="http://schemas.microsoft.com/office/drawing/2014/main" id="{2B181B2B-9C8D-4DAE-B615-D77FE5BE8C59}"/>
                </a:ext>
              </a:extLst>
            </p:cNvPr>
            <p:cNvSpPr txBox="1"/>
            <p:nvPr/>
          </p:nvSpPr>
          <p:spPr>
            <a:xfrm>
              <a:off x="23723744" y="2451925"/>
              <a:ext cx="5786812" cy="144103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3200" b="1" dirty="0">
                  <a:solidFill>
                    <a:schemeClr val="bg1"/>
                  </a:solidFill>
                </a:rPr>
                <a:t>   </a:t>
              </a:r>
              <a:r>
                <a:rPr lang="en-US" sz="3200" b="1" dirty="0">
                  <a:solidFill>
                    <a:schemeClr val="bg1"/>
                  </a:solidFill>
                </a:rPr>
                <a:t>        Veronica Vielma   </a:t>
              </a:r>
            </a:p>
            <a:p>
              <a:r>
                <a:rPr lang="en-US" sz="3200" b="1" dirty="0">
                  <a:solidFill>
                    <a:schemeClr val="bg1"/>
                  </a:solidFill>
                </a:rPr>
                <a:t>           </a:t>
              </a:r>
              <a:r>
                <a:rPr lang="en-US" sz="2364" b="1" dirty="0">
                  <a:solidFill>
                    <a:schemeClr val="bg1"/>
                  </a:solidFill>
                </a:rPr>
                <a:t>Project Manager Intern,</a:t>
              </a:r>
              <a:r>
                <a:rPr lang="en-US" sz="1800" b="1" dirty="0">
                  <a:solidFill>
                    <a:schemeClr val="bg1"/>
                  </a:solidFill>
                </a:rPr>
                <a:t>MTY,MEX	PM support</a:t>
              </a:r>
              <a:r>
                <a:rPr lang="en-US" sz="2364" b="1" dirty="0">
                  <a:solidFill>
                    <a:schemeClr val="bg1"/>
                  </a:solidFill>
                </a:rPr>
                <a:t>       </a:t>
              </a:r>
            </a:p>
          </p:txBody>
        </p:sp>
        <p:sp>
          <p:nvSpPr>
            <p:cNvPr id="48" name="Oval 47">
              <a:extLst>
                <a:ext uri="{FF2B5EF4-FFF2-40B4-BE49-F238E27FC236}">
                  <a16:creationId xmlns:a16="http://schemas.microsoft.com/office/drawing/2014/main" id="{D901D857-8DCC-4586-874D-E38FA641E74E}"/>
                </a:ext>
              </a:extLst>
            </p:cNvPr>
            <p:cNvSpPr/>
            <p:nvPr/>
          </p:nvSpPr>
          <p:spPr>
            <a:xfrm>
              <a:off x="23108566" y="2299146"/>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1" name="Picture 10">
              <a:extLst>
                <a:ext uri="{FF2B5EF4-FFF2-40B4-BE49-F238E27FC236}">
                  <a16:creationId xmlns:a16="http://schemas.microsoft.com/office/drawing/2014/main" id="{21D644BC-88C7-413D-8D4A-12B87E8DFA65}"/>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l="23738" t="10876" r="26204" b="51363"/>
            <a:stretch/>
          </p:blipFill>
          <p:spPr>
            <a:xfrm>
              <a:off x="23091582" y="2304066"/>
              <a:ext cx="1923594" cy="1824384"/>
            </a:xfrm>
            <a:prstGeom prst="ellipse">
              <a:avLst/>
            </a:prstGeom>
          </p:spPr>
        </p:pic>
      </p:grpSp>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1367</Words>
  <Application>Microsoft Office PowerPoint</Application>
  <PresentationFormat>Custom</PresentationFormat>
  <Paragraphs>398</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2019-05-31T20:13:53Z</dcterms:modified>
</cp:coreProperties>
</file>