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2" r:id="rId5"/>
    <p:sldId id="265" r:id="rId6"/>
    <p:sldId id="269" r:id="rId7"/>
    <p:sldId id="266" r:id="rId8"/>
    <p:sldId id="268" r:id="rId9"/>
    <p:sldId id="270" r:id="rId10"/>
    <p:sldId id="272" r:id="rId11"/>
    <p:sldId id="273" r:id="rId12"/>
    <p:sldId id="25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E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196-7450-48F0-9364-4D832AF7097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D1AE-E5E2-4869-A76D-A706991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196-7450-48F0-9364-4D832AF7097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D1AE-E5E2-4869-A76D-A706991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8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196-7450-48F0-9364-4D832AF7097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D1AE-E5E2-4869-A76D-A706991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196-7450-48F0-9364-4D832AF7097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D1AE-E5E2-4869-A76D-A706991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196-7450-48F0-9364-4D832AF7097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D1AE-E5E2-4869-A76D-A706991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2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196-7450-48F0-9364-4D832AF7097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D1AE-E5E2-4869-A76D-A706991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0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196-7450-48F0-9364-4D832AF7097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D1AE-E5E2-4869-A76D-A706991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196-7450-48F0-9364-4D832AF7097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D1AE-E5E2-4869-A76D-A706991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4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196-7450-48F0-9364-4D832AF7097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D1AE-E5E2-4869-A76D-A706991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3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196-7450-48F0-9364-4D832AF7097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D1AE-E5E2-4869-A76D-A706991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196-7450-48F0-9364-4D832AF7097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D1AE-E5E2-4869-A76D-A706991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8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3E196-7450-48F0-9364-4D832AF7097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7D1AE-E5E2-4869-A76D-A706991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98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Coplanar waveguide resonators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Mahmoud Almansouri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Discussion:use</a:t>
            </a:r>
            <a:r>
              <a:rPr lang="en-GB" dirty="0" smtClean="0"/>
              <a:t>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Algorithm specific design</a:t>
            </a:r>
          </a:p>
          <a:p>
            <a:r>
              <a:rPr lang="en-GB" dirty="0" smtClean="0"/>
              <a:t>High kinetic inductance </a:t>
            </a:r>
          </a:p>
          <a:p>
            <a:r>
              <a:rPr lang="en-GB" dirty="0" smtClean="0"/>
              <a:t>Compact fields and resonators</a:t>
            </a:r>
          </a:p>
          <a:p>
            <a:r>
              <a:rPr lang="en-GB" dirty="0" smtClean="0"/>
              <a:t>Remote entanglement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All of the above are based on the design principles we discussed.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5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4400" dirty="0" smtClean="0"/>
              <a:t>Thanks 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4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geometry and field intensity can also change Qi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89" y="2253688"/>
            <a:ext cx="2561186" cy="3169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772" y="2257055"/>
            <a:ext cx="4982051" cy="3287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425" y="2499998"/>
            <a:ext cx="3838575" cy="2676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637" y="1791415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Spiral geometry (10M Qi)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6186" y="1820532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Spiral geometry (100K Qi)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6717" y="1731689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CPW geometry (2-6M Qi)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07" y="87526"/>
            <a:ext cx="10515600" cy="1325563"/>
          </a:xfrm>
        </p:spPr>
        <p:txBody>
          <a:bodyPr/>
          <a:lstStyle/>
          <a:p>
            <a:r>
              <a:rPr lang="en-GB" dirty="0" smtClean="0"/>
              <a:t>Example on how to design resonators on HFSS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21" y="2821855"/>
            <a:ext cx="7625741" cy="3928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18" y="1698372"/>
            <a:ext cx="4933950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7543" y="3890358"/>
            <a:ext cx="3724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Blue is the metal of the CPW.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Green is the substrate.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finger capacitors determines the coupling to the measurement instruments.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61953E1-55D6-B448-1102-45C4BD40BE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2" r="49718" b="4665"/>
          <a:stretch/>
        </p:blipFill>
        <p:spPr>
          <a:xfrm>
            <a:off x="447821" y="1329886"/>
            <a:ext cx="5205988" cy="150348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76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Superconducting Quantum circuits</a:t>
            </a:r>
          </a:p>
          <a:p>
            <a:r>
              <a:rPr lang="en-GB" dirty="0" smtClean="0"/>
              <a:t>Resonator’s noise sources</a:t>
            </a:r>
          </a:p>
          <a:p>
            <a:r>
              <a:rPr lang="en-GB" dirty="0" smtClean="0"/>
              <a:t>Design parameters to consider</a:t>
            </a:r>
          </a:p>
          <a:p>
            <a:r>
              <a:rPr lang="en-GB" dirty="0" smtClean="0"/>
              <a:t>Input-output coupling</a:t>
            </a:r>
          </a:p>
          <a:p>
            <a:r>
              <a:rPr lang="en-GB" dirty="0" smtClean="0"/>
              <a:t>Worked examples</a:t>
            </a:r>
          </a:p>
          <a:p>
            <a:r>
              <a:rPr lang="en-GB" dirty="0" smtClean="0"/>
              <a:t>Full design workflow</a:t>
            </a:r>
          </a:p>
          <a:p>
            <a:r>
              <a:rPr lang="en-GB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Superconducting quantum circuit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37" y="1992745"/>
            <a:ext cx="4087623" cy="4059237"/>
          </a:xfrm>
        </p:spPr>
      </p:pic>
      <p:sp>
        <p:nvSpPr>
          <p:cNvPr id="7" name="Rectangle 6"/>
          <p:cNvSpPr/>
          <p:nvPr/>
        </p:nvSpPr>
        <p:spPr>
          <a:xfrm>
            <a:off x="2277808" y="2094635"/>
            <a:ext cx="664579" cy="51538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78254" y="3467690"/>
            <a:ext cx="529470" cy="38841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78254" y="5536593"/>
            <a:ext cx="1236046" cy="51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88946" y="1949938"/>
            <a:ext cx="23525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Main components: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1.Resonator 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CPWr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2. Qubit (nonlinear inductor).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Complementary: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3. Coupler for entanglement </a:t>
            </a:r>
            <a:r>
              <a:rPr lang="en-US" dirty="0" err="1" smtClean="0">
                <a:solidFill>
                  <a:srgbClr val="7030A0"/>
                </a:solidFill>
              </a:rPr>
              <a:t>CPWr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BE930"/>
                </a:solidFill>
              </a:rPr>
              <a:t>4. Drive line </a:t>
            </a:r>
            <a:r>
              <a:rPr lang="en-US" dirty="0" err="1" smtClean="0">
                <a:solidFill>
                  <a:srgbClr val="0BE930"/>
                </a:solidFill>
              </a:rPr>
              <a:t>CPWr</a:t>
            </a:r>
            <a:r>
              <a:rPr lang="en-US" dirty="0" smtClean="0">
                <a:solidFill>
                  <a:srgbClr val="0BE930"/>
                </a:solidFill>
              </a:rPr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5. Readout line </a:t>
            </a:r>
            <a:r>
              <a:rPr lang="en-US" dirty="0" err="1" smtClean="0">
                <a:solidFill>
                  <a:srgbClr val="FF0000"/>
                </a:solidFill>
              </a:rPr>
              <a:t>CPWr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rgbClr val="19FF2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38591" y="4248118"/>
            <a:ext cx="466824" cy="51538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36443" y="4539305"/>
            <a:ext cx="1184617" cy="441062"/>
          </a:xfrm>
          <a:prstGeom prst="rect">
            <a:avLst/>
          </a:prstGeom>
          <a:noFill/>
          <a:ln w="38100">
            <a:solidFill>
              <a:srgbClr val="19F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18956" y="2898977"/>
            <a:ext cx="53367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Resonators are used in quantum circuits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Entanglement (</a:t>
            </a:r>
            <a:r>
              <a:rPr lang="en-GB" sz="2000" dirty="0" err="1" smtClean="0"/>
              <a:t>qbit-qbit</a:t>
            </a:r>
            <a:r>
              <a:rPr lang="en-GB" sz="2000" dirty="0" smtClean="0"/>
              <a:t> coupling).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Readout filtering and readout channel.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Control and drive of qubit states.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Therefore, better resonators means less noise in the circuit.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82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resonator’s loss or noise?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5057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𝐸𝑛𝑒𝑟𝑔𝑦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𝑠𝑡𝑜𝑟𝑒𝑑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𝐸𝑛𝑒𝑟𝑔𝑦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𝑙𝑜𝑠𝑡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505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76356" y="3192086"/>
            <a:ext cx="5345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External losses (</a:t>
            </a:r>
            <a:r>
              <a:rPr lang="en-GB" dirty="0" err="1" smtClean="0"/>
              <a:t>Qe</a:t>
            </a:r>
            <a:r>
              <a:rPr lang="en-GB" dirty="0" smtClean="0"/>
              <a:t>):</a:t>
            </a:r>
          </a:p>
          <a:p>
            <a:r>
              <a:rPr lang="en-GB" dirty="0" smtClean="0"/>
              <a:t>Simulated loss is determined by capacitive or inductive coupling between the circuit components using a simulation software.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Crosstalk between circuit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Strong coupling between drive lines or readout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192086"/>
            <a:ext cx="5345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Internal loss</a:t>
            </a:r>
            <a:r>
              <a:rPr lang="en-GB" u="sng" dirty="0" smtClean="0"/>
              <a:t>e</a:t>
            </a:r>
            <a:r>
              <a:rPr lang="en-GB" dirty="0" smtClean="0"/>
              <a:t>s (Qi):</a:t>
            </a:r>
          </a:p>
          <a:p>
            <a:r>
              <a:rPr lang="en-GB" dirty="0" smtClean="0"/>
              <a:t>Physical loss sources causes the stored energy in the resonator to dissipate. This is measured assuming the resonator is in complete isolation from all other circuit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Fabrication defects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Metal contamination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Substrate loss tangent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43ED-3F0E-44C1-A267-14165162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parameters in resonators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510B1A-C2B8-49D7-9406-DE82995DCF65}"/>
                  </a:ext>
                </a:extLst>
              </p:cNvPr>
              <p:cNvSpPr txBox="1"/>
              <p:nvPr/>
            </p:nvSpPr>
            <p:spPr>
              <a:xfrm>
                <a:off x="4556659" y="1707944"/>
                <a:ext cx="4878286" cy="3409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 smtClean="0">
                    <a:solidFill>
                      <a:schemeClr val="tx2"/>
                    </a:solidFill>
                  </a:rPr>
                  <a:t>Frequency: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b>
                            </m:sSub>
                          </m:e>
                        </m:rad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b>
                            </m:sSub>
                          </m:e>
                        </m:rad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</a:rPr>
                  <a:t>Characteristic impedance: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skw"/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 smtClean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>
                    <a:solidFill>
                      <a:schemeClr val="tx2"/>
                    </a:solidFill>
                  </a:rPr>
                  <a:t>External quality factor (</a:t>
                </a:r>
                <a:r>
                  <a:rPr lang="en-GB" dirty="0" err="1" smtClean="0">
                    <a:solidFill>
                      <a:schemeClr val="tx2"/>
                    </a:solidFill>
                  </a:rPr>
                  <a:t>Qe</a:t>
                </a:r>
                <a:r>
                  <a:rPr lang="en-GB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>
                    <a:solidFill>
                      <a:schemeClr val="tx2"/>
                    </a:solidFill>
                  </a:rPr>
                  <a:t>Capacitance and coupling. </a:t>
                </a:r>
                <a:endParaRPr lang="en-US" dirty="0" smtClean="0">
                  <a:solidFill>
                    <a:schemeClr val="tx2"/>
                  </a:solidFill>
                </a:endParaRPr>
              </a:p>
              <a:p>
                <a:r>
                  <a:rPr lang="en-US" dirty="0" smtClean="0">
                    <a:solidFill>
                      <a:schemeClr val="tx2"/>
                    </a:solidFill>
                  </a:rPr>
                  <a:t>   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sz="1400" dirty="0">
                    <a:solidFill>
                      <a:schemeClr val="tx2"/>
                    </a:solidFill>
                  </a:rPr>
                  <a:t>Where:</a:t>
                </a:r>
              </a:p>
              <a:p>
                <a:endParaRPr lang="en-US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sz="14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4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4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sz="14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f>
                      <m:fPr>
                        <m:ctrlP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sz="1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40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1400" dirty="0">
                  <a:solidFill>
                    <a:schemeClr val="tx2"/>
                  </a:solidFill>
                </a:endParaRPr>
              </a:p>
              <a:p>
                <a:endParaRPr lang="en-US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4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40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sz="14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510B1A-C2B8-49D7-9406-DE82995DC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659" y="1707944"/>
                <a:ext cx="4878286" cy="3409716"/>
              </a:xfrm>
              <a:prstGeom prst="rect">
                <a:avLst/>
              </a:prstGeom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F80EFD-C427-4B32-B0EE-9819A735BD31}"/>
                  </a:ext>
                </a:extLst>
              </p:cNvPr>
              <p:cNvSpPr txBox="1"/>
              <p:nvPr/>
            </p:nvSpPr>
            <p:spPr>
              <a:xfrm>
                <a:off x="913795" y="5432681"/>
                <a:ext cx="98817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2"/>
                    </a:solidFill>
                  </a:rPr>
                  <a:t>Typically W:S is 2:1 (</a:t>
                </a:r>
                <a:r>
                  <a:rPr lang="en-US" dirty="0">
                    <a:solidFill>
                      <a:schemeClr val="tx2"/>
                    </a:solidFill>
                  </a:rPr>
                  <a:t>𝑤=20 𝜇𝑚 𝑎𝑛𝑑 𝑠=10 𝜇𝑚 ):</a:t>
                </a:r>
                <a:endParaRPr lang="en-US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=0.866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= 402 </a:t>
                </a:r>
                <a:r>
                  <a:rPr lang="en-US" dirty="0" err="1">
                    <a:solidFill>
                      <a:schemeClr val="tx2"/>
                    </a:solidFill>
                  </a:rPr>
                  <a:t>nH</a:t>
                </a:r>
                <a:r>
                  <a:rPr lang="en-US" dirty="0">
                    <a:solidFill>
                      <a:schemeClr val="tx2"/>
                    </a:solidFill>
                  </a:rPr>
                  <a:t>/m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= 145 pF/m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= 52.65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F80EFD-C427-4B32-B0EE-9819A735B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5432681"/>
                <a:ext cx="9881723" cy="923330"/>
              </a:xfrm>
              <a:prstGeom prst="rect">
                <a:avLst/>
              </a:prstGeom>
              <a:blipFill>
                <a:blip r:embed="rId3"/>
                <a:stretch>
                  <a:fillRect l="-555" t="-460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57A1DD-A9ED-45EB-8AA6-E4BCB9C3B32B}"/>
              </a:ext>
            </a:extLst>
          </p:cNvPr>
          <p:cNvCxnSpPr/>
          <p:nvPr/>
        </p:nvCxnSpPr>
        <p:spPr>
          <a:xfrm>
            <a:off x="3269955" y="6154641"/>
            <a:ext cx="886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30C6CB-8EEE-4778-B897-6CD981E061AA}"/>
              </a:ext>
            </a:extLst>
          </p:cNvPr>
          <p:cNvCxnSpPr/>
          <p:nvPr/>
        </p:nvCxnSpPr>
        <p:spPr>
          <a:xfrm>
            <a:off x="7410260" y="6154641"/>
            <a:ext cx="886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3F62D99C-6F9F-444A-8D4A-6699A8F18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45531"/>
          <a:stretch/>
        </p:blipFill>
        <p:spPr>
          <a:xfrm>
            <a:off x="913795" y="1792848"/>
            <a:ext cx="3242569" cy="227762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94" y="4054540"/>
            <a:ext cx="3242569" cy="1123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58406" y="2129568"/>
            <a:ext cx="261019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HFSS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COMSOL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8610600" y="1792847"/>
            <a:ext cx="175953" cy="162368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a resonator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425" y="1835150"/>
            <a:ext cx="549744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2325" y="3272155"/>
            <a:ext cx="3981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Middle conductor to gap is 2:1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Total length corresponds to 6 GHz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Blue is the metal (Perfect E) and white is silicon.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3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381751"/>
            <a:ext cx="10515600" cy="1325563"/>
          </a:xfrm>
        </p:spPr>
        <p:txBody>
          <a:bodyPr/>
          <a:lstStyle/>
          <a:p>
            <a:r>
              <a:rPr lang="en-GB" dirty="0" smtClean="0"/>
              <a:t>Input-output coupling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08" y="2439194"/>
            <a:ext cx="3162300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818" y="1973158"/>
            <a:ext cx="5301182" cy="4056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193" y="2658700"/>
            <a:ext cx="3372339" cy="268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4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on capacitive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Capacitive coupling is also important in terms of connecting different circuit elements.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3415"/>
            <a:ext cx="5611852" cy="34099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440277" y="561136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440277" y="543991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440277" y="527799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430752" y="512559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40277" y="496366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440277" y="481126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40277" y="466839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40277" y="452551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440277" y="438264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440277" y="423976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440277" y="4106415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3846035" y="4552215"/>
            <a:ext cx="210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2"/>
                </a:solidFill>
              </a:rPr>
              <a:t>Capacitive coupling</a:t>
            </a:r>
            <a:endParaRPr lang="en-US" sz="16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075502" y="3097490"/>
                <a:ext cx="1552575" cy="777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rgbClr val="FF0000"/>
                    </a:solidFill>
                  </a:rPr>
                  <a:t>Lumped RLC: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502" y="3097490"/>
                <a:ext cx="1552575" cy="777392"/>
              </a:xfrm>
              <a:prstGeom prst="rect">
                <a:avLst/>
              </a:prstGeom>
              <a:blipFill>
                <a:blip r:embed="rId3"/>
                <a:stretch>
                  <a:fillRect l="-3543" t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5164177" y="5630415"/>
            <a:ext cx="18288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164177" y="5458965"/>
            <a:ext cx="18288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164177" y="5297040"/>
            <a:ext cx="18288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154652" y="5144640"/>
            <a:ext cx="18288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164177" y="4982715"/>
            <a:ext cx="18288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164177" y="4687440"/>
            <a:ext cx="18288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164177" y="4544565"/>
            <a:ext cx="18288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164177" y="4401690"/>
            <a:ext cx="18288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164177" y="4258815"/>
            <a:ext cx="18288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164177" y="4125465"/>
            <a:ext cx="18288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4752252" y="4559566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Capacitor pads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82535" y="2963415"/>
            <a:ext cx="36737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All capacitances are computed with Maxwell 3D including: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Capacitor pads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Qubit-resonator coupling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Resonator-readout coupling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Qubit-qubit coupling</a:t>
            </a:r>
          </a:p>
          <a:p>
            <a:endParaRPr lang="en-GB" sz="1600" dirty="0"/>
          </a:p>
          <a:p>
            <a:pPr algn="just"/>
            <a:r>
              <a:rPr lang="en-GB" sz="1600" dirty="0" smtClean="0"/>
              <a:t>Additionally:</a:t>
            </a:r>
          </a:p>
          <a:p>
            <a:pPr algn="just"/>
            <a:r>
              <a:rPr lang="en-GB" sz="1600" dirty="0" smtClean="0"/>
              <a:t>The coupling strength can be estimated from the external quality factor of each component on HFSS.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1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91" y="66276"/>
            <a:ext cx="10515600" cy="1325563"/>
          </a:xfrm>
        </p:spPr>
        <p:txBody>
          <a:bodyPr/>
          <a:lstStyle/>
          <a:p>
            <a:r>
              <a:rPr lang="en-GB" dirty="0" smtClean="0"/>
              <a:t>Complete design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1" y="1391839"/>
            <a:ext cx="5523634" cy="5485275"/>
          </a:xfrm>
        </p:spPr>
      </p:pic>
      <p:sp>
        <p:nvSpPr>
          <p:cNvPr id="5" name="TextBox 4"/>
          <p:cNvSpPr txBox="1"/>
          <p:nvPr/>
        </p:nvSpPr>
        <p:spPr>
          <a:xfrm>
            <a:off x="6096000" y="1391839"/>
            <a:ext cx="53244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Full design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Draw coplanar structures for all resonators and readout lines: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Adjust the frequencies based on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Adjust the impedance matching (2:1)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Adjust the external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Qubit pads: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Optimize the capacitance with Maxwell 3D to get the qubit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Reach the desired coupling by optimizing </a:t>
            </a:r>
            <a:r>
              <a:rPr lang="en-GB" dirty="0" err="1" smtClean="0"/>
              <a:t>Qe</a:t>
            </a:r>
            <a:r>
              <a:rPr lang="en-GB" dirty="0" smtClean="0"/>
              <a:t> and capacitance.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Apply lumped RLC ~12 </a:t>
            </a:r>
            <a:r>
              <a:rPr lang="en-GB" dirty="0" err="1" smtClean="0"/>
              <a:t>nH</a:t>
            </a:r>
            <a:r>
              <a:rPr lang="en-GB" dirty="0" smtClean="0"/>
              <a:t> box to simulate the frequency classically.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accurate frequency and </a:t>
            </a:r>
            <a:r>
              <a:rPr lang="en-GB" dirty="0" err="1" smtClean="0"/>
              <a:t>anharmonicity</a:t>
            </a:r>
            <a:r>
              <a:rPr lang="en-GB" dirty="0" smtClean="0"/>
              <a:t> use </a:t>
            </a:r>
            <a:r>
              <a:rPr lang="en-GB" dirty="0" err="1" smtClean="0"/>
              <a:t>PyEPR</a:t>
            </a:r>
            <a:r>
              <a:rPr lang="en-GB" dirty="0" smtClean="0"/>
              <a:t> instead.</a:t>
            </a:r>
          </a:p>
          <a:p>
            <a:pPr lvl="2"/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8425" y="2905125"/>
            <a:ext cx="342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78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9312</TotalTime>
  <Words>732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Coplanar waveguide resonators</vt:lpstr>
      <vt:lpstr>Outline and outcomes</vt:lpstr>
      <vt:lpstr>Superconducting quantum circuit</vt:lpstr>
      <vt:lpstr>What is resonator’s loss or noise?</vt:lpstr>
      <vt:lpstr>Design parameters in resonators</vt:lpstr>
      <vt:lpstr>Example of a resonator design</vt:lpstr>
      <vt:lpstr>Input-output coupling</vt:lpstr>
      <vt:lpstr>More on capacitive coupling</vt:lpstr>
      <vt:lpstr>Complete design workflow</vt:lpstr>
      <vt:lpstr>Discussion:use cases</vt:lpstr>
      <vt:lpstr>PowerPoint Presentation</vt:lpstr>
      <vt:lpstr>Design geometry and field intensity can also change Qi</vt:lpstr>
      <vt:lpstr>Example on how to design resonators on HFSS</vt:lpstr>
    </vt:vector>
  </TitlesOfParts>
  <Company>KAUST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Coplanar waveguide resonators</dc:title>
  <dc:creator>Mahmoud Almansouri</dc:creator>
  <cp:lastModifiedBy>Mahmoud Almansouri</cp:lastModifiedBy>
  <cp:revision>58</cp:revision>
  <dcterms:created xsi:type="dcterms:W3CDTF">2025-08-21T02:27:12Z</dcterms:created>
  <dcterms:modified xsi:type="dcterms:W3CDTF">2025-08-27T13:39:19Z</dcterms:modified>
</cp:coreProperties>
</file>