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0" r:id="rId6"/>
    <p:sldId id="261" r:id="rId7"/>
    <p:sldId id="271" r:id="rId8"/>
    <p:sldId id="264" r:id="rId9"/>
    <p:sldId id="263" r:id="rId10"/>
    <p:sldId id="267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656"/>
    <a:srgbClr val="054930"/>
    <a:srgbClr val="054B31"/>
    <a:srgbClr val="709E50"/>
    <a:srgbClr val="F8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2CAC4-50D2-A45B-1329-5757207D4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93B061-7C55-2EFB-1214-CD7670CE5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6C78F5-E00F-131E-F68F-1CD72E66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75CA3-7B47-C643-30D9-9E5CD884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8F28-256C-C072-CCCF-3CE9FC88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7572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F2A5B-F219-2487-3AA5-A81B1E99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A961D6-5BC3-C1C1-ABCD-211FA0B33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1CDE52-E43C-FDAD-44A1-CCE9DB35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A0E7A-4E70-EC5E-94C2-73D41608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4EB6E-4F63-3FE6-06DF-3944A45A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0341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E64B4F-B2D7-7FB3-4517-5383865C5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1A2EBB-F597-DBE8-0D28-B6C2EC140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A6C4F-88FF-B7DB-9A42-E6095CD0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21F8D-EC41-A737-0173-B95EEF57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11363-273D-CBEB-7DFC-C74E5058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944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4242A-0A48-295A-DE13-2EC6989F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BAB27-860F-260B-C01C-2F0AF790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42D6B3-3CCC-CB94-FE58-BF3454A2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3987F-E99D-3D5A-EB02-CA341670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2356A-AB89-8356-1263-58E11F84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0772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7590B-F831-9049-D8FD-6206B38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A910F-9AC8-3A7A-1E4E-1D30B17D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26CC3C-70E3-4F5D-9DE4-C7696775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A1D31-11B9-5186-E085-4F5571F9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C24BD1-7748-6AA5-FBBA-3D209AC6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0723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99855-36DD-EF61-7658-FD2FEFA5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96705-DF0D-1D00-F866-4A37F9128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FB8574-F777-294D-52D2-3D5ED156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3C71D4-6E9A-CE89-11DF-237D4C54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6935E4-4D1F-4BEB-A6E5-C63FCCC0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236EA9-FC9B-E1B8-EB33-5CCA3D07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4435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F1000-C51C-EA9F-12F6-69AF19C9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19829E-3E27-2F98-469D-B96CEF62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B6BD73-5B5E-1310-612E-0534C303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5A368D-A656-F2B7-5DA6-8D5BBE695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AB4B5D-3490-D546-F79B-0C42B833F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3EFDAA-E3BC-2D95-336A-D807124B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876A99-09FD-5D8C-50CD-A44149CD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6F0C7F-FAA8-CA95-413E-A49BE3B4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7889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DC71D-62AC-CDA9-237F-F228A7D2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A7D8E1-5AC5-8CEE-01A9-9087EDEA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8F4E7-5FE3-CF07-045C-4179A423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BFF805-4FC5-1FDD-AF3D-C9B03573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66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82A041-7328-012E-6D54-A4AFC7F2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A3BD0C-DA50-7F48-ABA1-67F06D46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9644C6-C4D8-F315-7B8D-9DDB3DD7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6471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2C956-D126-AEB4-68F9-5142EF02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E367E-440A-E359-7F56-2E167793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350319-EB4B-7C4A-E076-F001EB492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458FD6-921B-F681-5B0A-FA5E12A9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B85917-8F31-A1A0-B302-3437512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7166BA-E60A-B07B-6842-D17CCE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8422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81419-62F6-8A45-BBD2-0A87F433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2D2DD1-1173-6132-C43F-A82D4229E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FB5987-D402-CDFD-48BA-483B2DCE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B4D58C-9900-6FDE-CA09-1C81DC0C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16CF0F-C89E-4409-33A5-B4F66342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092E2E-E231-7034-2C22-9A52F830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096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F7FBFE-EB8C-A719-85DF-321AC32B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8AAFC7-D36B-BCFE-B02F-0AE621D3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0F31C7-3704-DD5F-6008-7EFE7DEE9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7298-CB9E-44E8-A853-72B2837A5607}" type="datetimeFigureOut">
              <a:rPr lang="fr-MA" smtClean="0"/>
              <a:t>23/05/2023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88BA29-3B5B-07B5-7E6E-AFAD68554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BB57C8-55B4-D856-D83F-180FCD525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0C92-4110-4135-9086-EFD9CAA130E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0618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670A7D5-96D7-E9F2-6BB8-D0845AF4C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99"/>
            <a:ext cx="3341511" cy="699002"/>
          </a:xfrm>
          <a:prstGeom prst="rect">
            <a:avLst/>
          </a:prstGeom>
        </p:spPr>
      </p:pic>
      <p:pic>
        <p:nvPicPr>
          <p:cNvPr id="9" name="Image 8" descr="Une image contenant texte, moniteur, équipement électronique, télévision&#10;&#10;Description générée automatiquement">
            <a:extLst>
              <a:ext uri="{FF2B5EF4-FFF2-40B4-BE49-F238E27FC236}">
                <a16:creationId xmlns:a16="http://schemas.microsoft.com/office/drawing/2014/main" id="{554D605F-742F-7DE3-D555-12BFFD5CE9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7" b="5753"/>
          <a:stretch/>
        </p:blipFill>
        <p:spPr>
          <a:xfrm>
            <a:off x="1993875" y="1847047"/>
            <a:ext cx="4925187" cy="3975156"/>
          </a:xfrm>
          <a:prstGeom prst="rect">
            <a:avLst/>
          </a:prstGeom>
        </p:spPr>
      </p:pic>
      <p:pic>
        <p:nvPicPr>
          <p:cNvPr id="14" name="Picture 13" descr="A picture containing graphics, graphic design, screenshot, text">
            <a:extLst>
              <a:ext uri="{FF2B5EF4-FFF2-40B4-BE49-F238E27FC236}">
                <a16:creationId xmlns:a16="http://schemas.microsoft.com/office/drawing/2014/main" id="{F80F8663-C3D7-F08B-AE96-A00A435E0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58" y="1694622"/>
            <a:ext cx="1936748" cy="16594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88F32F-643E-AEC6-7E61-A0934D96CE2E}"/>
              </a:ext>
            </a:extLst>
          </p:cNvPr>
          <p:cNvSpPr txBox="1"/>
          <p:nvPr/>
        </p:nvSpPr>
        <p:spPr>
          <a:xfrm>
            <a:off x="2201265" y="1594007"/>
            <a:ext cx="424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54B3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EMSI DIGITAL LIBRARY</a:t>
            </a:r>
            <a:endParaRPr lang="fr-MA" sz="2800" b="1" dirty="0">
              <a:solidFill>
                <a:srgbClr val="054B3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BC2623A-AA9D-4FEF-B9E2-9AAE879F3F4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21" y="2347690"/>
            <a:ext cx="3829403" cy="22528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2D7BAB-C5DE-9E37-E765-AE72091BD1BE}"/>
              </a:ext>
            </a:extLst>
          </p:cNvPr>
          <p:cNvSpPr txBox="1"/>
          <p:nvPr/>
        </p:nvSpPr>
        <p:spPr>
          <a:xfrm>
            <a:off x="9168737" y="2768004"/>
            <a:ext cx="267996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err="1"/>
              <a:t>Réaliser</a:t>
            </a:r>
            <a:r>
              <a:rPr lang="en-US" b="1" i="1" u="sng" dirty="0"/>
              <a:t> Par</a:t>
            </a:r>
            <a:r>
              <a:rPr lang="en-US" i="1" u="sng" dirty="0"/>
              <a:t>:</a:t>
            </a:r>
          </a:p>
          <a:p>
            <a:r>
              <a:rPr lang="fr-MA" dirty="0"/>
              <a:t>LITNITI MOUNSEF</a:t>
            </a:r>
          </a:p>
          <a:p>
            <a:r>
              <a:rPr lang="fr-MA" dirty="0"/>
              <a:t>IBRAHIM MAFHOUM</a:t>
            </a:r>
          </a:p>
          <a:p>
            <a:r>
              <a:rPr lang="fr-MA" dirty="0"/>
              <a:t>YOUNES AAZMI</a:t>
            </a:r>
          </a:p>
          <a:p>
            <a:r>
              <a:rPr lang="fr-MA" dirty="0"/>
              <a:t>OUALID AMSAGUINE</a:t>
            </a:r>
          </a:p>
          <a:p>
            <a:endParaRPr lang="fr-MA" sz="500" dirty="0"/>
          </a:p>
          <a:p>
            <a:r>
              <a:rPr lang="fr-MA" b="1" i="1" u="sng" dirty="0"/>
              <a:t>Encadrée par:</a:t>
            </a:r>
          </a:p>
          <a:p>
            <a:r>
              <a:rPr lang="fr-MA" dirty="0" err="1"/>
              <a:t>Mme.BENSAG</a:t>
            </a:r>
            <a:r>
              <a:rPr lang="fr-MA" dirty="0"/>
              <a:t> Hasna</a:t>
            </a:r>
          </a:p>
          <a:p>
            <a:endParaRPr lang="fr-MA" sz="700" dirty="0"/>
          </a:p>
          <a:p>
            <a:r>
              <a:rPr lang="fr-MA" b="1" i="1" u="sng" dirty="0"/>
              <a:t>Présenter le:</a:t>
            </a:r>
          </a:p>
          <a:p>
            <a:r>
              <a:rPr lang="fr-MA" dirty="0"/>
              <a:t>22/05/23</a:t>
            </a:r>
          </a:p>
          <a:p>
            <a:endParaRPr lang="fr-MA" b="1" i="1" u="sng" dirty="0"/>
          </a:p>
          <a:p>
            <a:endParaRPr lang="en-US" b="1" i="1" u="sng" dirty="0"/>
          </a:p>
          <a:p>
            <a:endParaRPr lang="fr-M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E6CBD6-C852-9CBE-CFE5-A13FFA507623}"/>
              </a:ext>
            </a:extLst>
          </p:cNvPr>
          <p:cNvGrpSpPr/>
          <p:nvPr/>
        </p:nvGrpSpPr>
        <p:grpSpPr>
          <a:xfrm>
            <a:off x="8266006" y="2811471"/>
            <a:ext cx="895769" cy="2729076"/>
            <a:chOff x="8266006" y="2811471"/>
            <a:chExt cx="809625" cy="2729076"/>
          </a:xfrm>
        </p:grpSpPr>
        <p:pic>
          <p:nvPicPr>
            <p:cNvPr id="23" name="Picture 22" descr="A picture containing white, design&#10;&#10;Description automatically generated">
              <a:extLst>
                <a:ext uri="{FF2B5EF4-FFF2-40B4-BE49-F238E27FC236}">
                  <a16:creationId xmlns:a16="http://schemas.microsoft.com/office/drawing/2014/main" id="{9EC9372C-EF9A-29AB-3057-6481C3A18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474" b="89474" l="4706" r="94118">
                          <a14:foregroundMark x1="31765" y1="30526" x2="31765" y2="30526"/>
                          <a14:foregroundMark x1="16471" y1="52632" x2="82353" y2="33684"/>
                          <a14:foregroundMark x1="82353" y1="33684" x2="87059" y2="52632"/>
                          <a14:foregroundMark x1="41176" y1="23158" x2="92941" y2="63158"/>
                          <a14:foregroundMark x1="92941" y1="63158" x2="94118" y2="72632"/>
                          <a14:foregroundMark x1="20000" y1="43158" x2="4706" y2="76842"/>
                          <a14:backgroundMark x1="37647" y1="86316" x2="58824" y2="78947"/>
                          <a14:backgroundMark x1="42353" y1="63158" x2="42353" y2="631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6006" y="4486592"/>
              <a:ext cx="809625" cy="1053955"/>
            </a:xfrm>
            <a:prstGeom prst="rect">
              <a:avLst/>
            </a:prstGeom>
          </p:spPr>
        </p:pic>
        <p:pic>
          <p:nvPicPr>
            <p:cNvPr id="24" name="Picture 23" descr="A picture containing white, design&#10;&#10;Description automatically generated">
              <a:extLst>
                <a:ext uri="{FF2B5EF4-FFF2-40B4-BE49-F238E27FC236}">
                  <a16:creationId xmlns:a16="http://schemas.microsoft.com/office/drawing/2014/main" id="{D8BB407D-205C-F7D8-28F1-84CC6F6D7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474" b="89474" l="4706" r="94118">
                          <a14:foregroundMark x1="31765" y1="30526" x2="31765" y2="30526"/>
                          <a14:foregroundMark x1="16471" y1="52632" x2="82353" y2="33684"/>
                          <a14:foregroundMark x1="82353" y1="33684" x2="87059" y2="52632"/>
                          <a14:foregroundMark x1="41176" y1="23158" x2="92941" y2="63158"/>
                          <a14:foregroundMark x1="92941" y1="63158" x2="94118" y2="72632"/>
                          <a14:foregroundMark x1="20000" y1="43158" x2="4706" y2="76842"/>
                          <a14:backgroundMark x1="37647" y1="86316" x2="58824" y2="789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00" b="56988"/>
            <a:stretch/>
          </p:blipFill>
          <p:spPr>
            <a:xfrm>
              <a:off x="8266006" y="2811471"/>
              <a:ext cx="809625" cy="183257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5A7F446-5EF5-CFAB-FD58-D6F6B584CA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6861" y="3636338"/>
            <a:ext cx="2751730" cy="1875452"/>
          </a:xfrm>
          <a:prstGeom prst="rect">
            <a:avLst/>
          </a:prstGeom>
        </p:spPr>
      </p:pic>
      <p:pic>
        <p:nvPicPr>
          <p:cNvPr id="15" name="Image 14" descr="Une image contenant texte, moniteur, équipement électronique, intérieur&#10;&#10;Description générée automatiquement">
            <a:extLst>
              <a:ext uri="{FF2B5EF4-FFF2-40B4-BE49-F238E27FC236}">
                <a16:creationId xmlns:a16="http://schemas.microsoft.com/office/drawing/2014/main" id="{FEF3B7ED-4D51-7B8F-3AF7-0F22C5CA50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90" y="3563894"/>
            <a:ext cx="3378472" cy="21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3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41E78-689E-83AD-10C7-516CFFEC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424" y="2667454"/>
            <a:ext cx="5715000" cy="1325563"/>
          </a:xfrm>
        </p:spPr>
        <p:txBody>
          <a:bodyPr>
            <a:normAutofit/>
          </a:bodyPr>
          <a:lstStyle/>
          <a:p>
            <a:r>
              <a:rPr lang="fr-FR" sz="6600" b="1" dirty="0">
                <a:latin typeface="Agency FB" panose="020B0503020202020204" pitchFamily="34" charset="0"/>
              </a:rPr>
              <a:t>DEMONSTRATION:</a:t>
            </a:r>
            <a:endParaRPr lang="fr-MA" sz="6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998A3D-C054-EE5F-CD2F-7D04050DB454}"/>
              </a:ext>
            </a:extLst>
          </p:cNvPr>
          <p:cNvSpPr txBox="1"/>
          <p:nvPr/>
        </p:nvSpPr>
        <p:spPr>
          <a:xfrm>
            <a:off x="11641494" y="6277556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10</a:t>
            </a:r>
            <a:endParaRPr lang="fr-MA" b="1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 descr="A picture containing black, black and white, silhouette&#10;&#10;Description automatically generated">
            <a:extLst>
              <a:ext uri="{FF2B5EF4-FFF2-40B4-BE49-F238E27FC236}">
                <a16:creationId xmlns:a16="http://schemas.microsoft.com/office/drawing/2014/main" id="{4B06BBAF-A816-BAAA-C6B6-21E96F10F8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2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681" y="0"/>
            <a:ext cx="932358" cy="27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41E78-689E-83AD-10C7-516CFFEC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423" y="2667454"/>
            <a:ext cx="10290535" cy="1325563"/>
          </a:xfrm>
        </p:spPr>
        <p:txBody>
          <a:bodyPr>
            <a:normAutofit/>
          </a:bodyPr>
          <a:lstStyle/>
          <a:p>
            <a:r>
              <a:rPr lang="fr-FR" sz="6600" b="1" dirty="0">
                <a:latin typeface="Agency FB" panose="020B0503020202020204" pitchFamily="34" charset="0"/>
              </a:rPr>
              <a:t>MERCI POUR VOTRE ATTENTION</a:t>
            </a:r>
            <a:endParaRPr lang="fr-MA" sz="6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998A3D-C054-EE5F-CD2F-7D04050DB454}"/>
              </a:ext>
            </a:extLst>
          </p:cNvPr>
          <p:cNvSpPr txBox="1"/>
          <p:nvPr/>
        </p:nvSpPr>
        <p:spPr>
          <a:xfrm>
            <a:off x="11641494" y="6277556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14</a:t>
            </a:r>
            <a:endParaRPr lang="fr-MA" b="1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 descr="A picture containing black, black and white, silhouette&#10;&#10;Description automatically generated">
            <a:extLst>
              <a:ext uri="{FF2B5EF4-FFF2-40B4-BE49-F238E27FC236}">
                <a16:creationId xmlns:a16="http://schemas.microsoft.com/office/drawing/2014/main" id="{85C150FF-9BA6-CA0F-27E7-BFCF970BE1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2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681" y="0"/>
            <a:ext cx="932358" cy="27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0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9D37F-EB9E-E0AC-F1F1-88EE7905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391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b="1" dirty="0">
                <a:latin typeface="Agency FB" panose="020B0503020202020204" pitchFamily="34" charset="0"/>
              </a:rPr>
              <a:t>INTRODUCTION</a:t>
            </a:r>
            <a:endParaRPr lang="fr-MA" sz="4000" b="1" dirty="0">
              <a:latin typeface="Agency FB" panose="020B0503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2A672F5-DF12-A531-6F52-9880FEC57ABD}"/>
              </a:ext>
            </a:extLst>
          </p:cNvPr>
          <p:cNvSpPr txBox="1">
            <a:spLocks/>
          </p:cNvSpPr>
          <p:nvPr/>
        </p:nvSpPr>
        <p:spPr>
          <a:xfrm>
            <a:off x="482600" y="1081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b="1" dirty="0">
                <a:latin typeface="Agency FB" panose="020B0503020202020204" pitchFamily="34" charset="0"/>
              </a:rPr>
              <a:t>ANALYSE ET CONCEPTION</a:t>
            </a:r>
            <a:endParaRPr lang="fr-MA" sz="4000" b="1" dirty="0">
              <a:latin typeface="Agency FB" panose="020B0503020202020204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C67EF37-28AD-C7BA-3A20-D075186662F6}"/>
              </a:ext>
            </a:extLst>
          </p:cNvPr>
          <p:cNvSpPr txBox="1">
            <a:spLocks/>
          </p:cNvSpPr>
          <p:nvPr/>
        </p:nvSpPr>
        <p:spPr>
          <a:xfrm>
            <a:off x="1883746" y="1966758"/>
            <a:ext cx="9469016" cy="977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Agency FB" panose="020B0503020202020204" pitchFamily="34" charset="0"/>
              </a:rPr>
              <a:t>DIAGRAME DES CAS D’UTILISATION</a:t>
            </a:r>
            <a:endParaRPr lang="fr-MA" sz="3200" dirty="0">
              <a:latin typeface="Agency FB" panose="020B0503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214CA5F-A82C-4A56-76FD-73F035BD221F}"/>
              </a:ext>
            </a:extLst>
          </p:cNvPr>
          <p:cNvSpPr txBox="1">
            <a:spLocks/>
          </p:cNvSpPr>
          <p:nvPr/>
        </p:nvSpPr>
        <p:spPr>
          <a:xfrm>
            <a:off x="1883746" y="2442774"/>
            <a:ext cx="9469016" cy="977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Agency FB" panose="020B0503020202020204" pitchFamily="34" charset="0"/>
              </a:rPr>
              <a:t>DIAGRAMES DE CLASSE</a:t>
            </a:r>
            <a:endParaRPr lang="fr-MA" sz="3200" dirty="0">
              <a:latin typeface="Agency FB" panose="020B0503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23342AE-421D-D61A-AF6A-6D54EFAD73F6}"/>
              </a:ext>
            </a:extLst>
          </p:cNvPr>
          <p:cNvSpPr txBox="1">
            <a:spLocks/>
          </p:cNvSpPr>
          <p:nvPr/>
        </p:nvSpPr>
        <p:spPr>
          <a:xfrm>
            <a:off x="482600" y="28679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b="1" dirty="0">
                <a:latin typeface="Agency FB" panose="020B0503020202020204" pitchFamily="34" charset="0"/>
              </a:rPr>
              <a:t>REALISATION</a:t>
            </a:r>
            <a:endParaRPr lang="fr-MA" sz="4000" b="1" dirty="0">
              <a:latin typeface="Agency FB" panose="020B0503020202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532BE08-05BB-8DE2-4301-1810367EE480}"/>
              </a:ext>
            </a:extLst>
          </p:cNvPr>
          <p:cNvSpPr txBox="1">
            <a:spLocks/>
          </p:cNvSpPr>
          <p:nvPr/>
        </p:nvSpPr>
        <p:spPr>
          <a:xfrm>
            <a:off x="1883746" y="3594315"/>
            <a:ext cx="9469016" cy="977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Agency FB" panose="020B0503020202020204" pitchFamily="34" charset="0"/>
              </a:rPr>
              <a:t>TECHNOLIGIES ET OUTILS UTILISEES</a:t>
            </a:r>
            <a:endParaRPr lang="fr-MA" sz="3200" dirty="0">
              <a:latin typeface="Agency FB" panose="020B0503020202020204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079473C-017E-7BD2-61EB-B608E6515F4A}"/>
              </a:ext>
            </a:extLst>
          </p:cNvPr>
          <p:cNvSpPr txBox="1">
            <a:spLocks/>
          </p:cNvSpPr>
          <p:nvPr/>
        </p:nvSpPr>
        <p:spPr>
          <a:xfrm>
            <a:off x="1883746" y="4163637"/>
            <a:ext cx="9469016" cy="977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Agency FB" panose="020B0503020202020204" pitchFamily="34" charset="0"/>
              </a:rPr>
              <a:t>DEMONSTRATION</a:t>
            </a:r>
            <a:endParaRPr lang="fr-MA" sz="3200" dirty="0">
              <a:latin typeface="Agency FB" panose="020B0503020202020204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C533E92-89E3-1E7D-3A08-D07F7F50BCE3}"/>
              </a:ext>
            </a:extLst>
          </p:cNvPr>
          <p:cNvSpPr txBox="1">
            <a:spLocks/>
          </p:cNvSpPr>
          <p:nvPr/>
        </p:nvSpPr>
        <p:spPr>
          <a:xfrm>
            <a:off x="482600" y="4762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b="1" dirty="0">
                <a:latin typeface="Agency FB" panose="020B0503020202020204" pitchFamily="34" charset="0"/>
              </a:rPr>
              <a:t>PERSPECTIVE ET CONCLUSION</a:t>
            </a:r>
            <a:endParaRPr lang="fr-MA" sz="4000" b="1" dirty="0">
              <a:latin typeface="Agency FB" panose="020B0503020202020204" pitchFamily="34" charset="0"/>
            </a:endParaRPr>
          </a:p>
        </p:txBody>
      </p:sp>
      <p:pic>
        <p:nvPicPr>
          <p:cNvPr id="4" name="Picture 3" descr="A picture containing black, black and white, silhouette&#10;&#10;Description automatically generated">
            <a:extLst>
              <a:ext uri="{FF2B5EF4-FFF2-40B4-BE49-F238E27FC236}">
                <a16:creationId xmlns:a16="http://schemas.microsoft.com/office/drawing/2014/main" id="{22AE0EC2-7B8D-2518-6365-B72F78B2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2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681" y="0"/>
            <a:ext cx="932358" cy="27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41E78-689E-83AD-10C7-516CFFEC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424" y="2667454"/>
            <a:ext cx="5715000" cy="1325563"/>
          </a:xfrm>
        </p:spPr>
        <p:txBody>
          <a:bodyPr>
            <a:normAutofit/>
          </a:bodyPr>
          <a:lstStyle/>
          <a:p>
            <a:r>
              <a:rPr lang="fr-FR" sz="6600" b="1" dirty="0">
                <a:latin typeface="Agency FB" panose="020B0503020202020204" pitchFamily="34" charset="0"/>
              </a:rPr>
              <a:t>INTRODUCTION:</a:t>
            </a:r>
            <a:endParaRPr lang="fr-MA" sz="6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998A3D-C054-EE5F-CD2F-7D04050DB454}"/>
              </a:ext>
            </a:extLst>
          </p:cNvPr>
          <p:cNvSpPr txBox="1"/>
          <p:nvPr/>
        </p:nvSpPr>
        <p:spPr>
          <a:xfrm>
            <a:off x="11641494" y="6277556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01</a:t>
            </a:r>
            <a:endParaRPr lang="fr-MA" b="1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 descr="A picture containing black, black and white, silhouette&#10;&#10;Description automatically generated">
            <a:extLst>
              <a:ext uri="{FF2B5EF4-FFF2-40B4-BE49-F238E27FC236}">
                <a16:creationId xmlns:a16="http://schemas.microsoft.com/office/drawing/2014/main" id="{A4DF6AF7-5D7D-2965-142A-DDB7623F6A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2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681" y="0"/>
            <a:ext cx="932358" cy="27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5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98A3D-C054-EE5F-CD2F-7D04050DB454}"/>
              </a:ext>
            </a:extLst>
          </p:cNvPr>
          <p:cNvSpPr txBox="1"/>
          <p:nvPr/>
        </p:nvSpPr>
        <p:spPr>
          <a:xfrm>
            <a:off x="11641494" y="6277556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02</a:t>
            </a:r>
            <a:endParaRPr lang="fr-MA" b="1" dirty="0">
              <a:latin typeface="Bahnschrift SemiBold" panose="020B0502040204020203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406EC5-9836-3024-0DA9-5C0B4B446DBF}"/>
              </a:ext>
            </a:extLst>
          </p:cNvPr>
          <p:cNvSpPr txBox="1">
            <a:spLocks/>
          </p:cNvSpPr>
          <p:nvPr/>
        </p:nvSpPr>
        <p:spPr>
          <a:xfrm>
            <a:off x="1125894" y="26299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latin typeface="Agency FB" panose="020B0503020202020204" pitchFamily="34" charset="0"/>
              </a:rPr>
              <a:t>ANALYSE ET CONCEPTION :</a:t>
            </a:r>
            <a:endParaRPr lang="fr-MA" sz="4800" b="1" dirty="0">
              <a:latin typeface="Agency FB" panose="020B0503020202020204" pitchFamily="34" charset="0"/>
            </a:endParaRPr>
          </a:p>
        </p:txBody>
      </p:sp>
      <p:pic>
        <p:nvPicPr>
          <p:cNvPr id="2" name="Picture 1" descr="A picture containing black, black and white, silhouette&#10;&#10;Description automatically generated">
            <a:extLst>
              <a:ext uri="{FF2B5EF4-FFF2-40B4-BE49-F238E27FC236}">
                <a16:creationId xmlns:a16="http://schemas.microsoft.com/office/drawing/2014/main" id="{48D83674-949C-D461-C063-32E25DD1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2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681" y="0"/>
            <a:ext cx="932358" cy="27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015F660-55B7-EA70-1C94-1840E39B5E89}"/>
              </a:ext>
            </a:extLst>
          </p:cNvPr>
          <p:cNvSpPr txBox="1">
            <a:spLocks/>
          </p:cNvSpPr>
          <p:nvPr/>
        </p:nvSpPr>
        <p:spPr>
          <a:xfrm>
            <a:off x="190241" y="0"/>
            <a:ext cx="9469016" cy="977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Agency FB" panose="020B0503020202020204" pitchFamily="34" charset="0"/>
              </a:rPr>
              <a:t>DIAGRAME DES CAS D’UTILISATION:</a:t>
            </a:r>
            <a:endParaRPr lang="fr-MA" sz="3200" dirty="0">
              <a:latin typeface="Agency FB" panose="020B0503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23F5B68-907C-86F6-06D1-63A4023DB4CE}"/>
              </a:ext>
            </a:extLst>
          </p:cNvPr>
          <p:cNvSpPr txBox="1"/>
          <p:nvPr/>
        </p:nvSpPr>
        <p:spPr>
          <a:xfrm>
            <a:off x="11641494" y="6277556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03</a:t>
            </a:r>
            <a:endParaRPr lang="fr-MA" b="1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 descr="A picture containing black, black and white, silhouette&#10;&#10;Description automatically generated">
            <a:extLst>
              <a:ext uri="{FF2B5EF4-FFF2-40B4-BE49-F238E27FC236}">
                <a16:creationId xmlns:a16="http://schemas.microsoft.com/office/drawing/2014/main" id="{D3F2EC59-77EE-B8B6-5434-2C08C4E015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2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681" y="0"/>
            <a:ext cx="932358" cy="2729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4F5B5-877F-0E40-BDA3-B07828583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157" y="814816"/>
            <a:ext cx="8672312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3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015F660-55B7-EA70-1C94-1840E39B5E89}"/>
              </a:ext>
            </a:extLst>
          </p:cNvPr>
          <p:cNvSpPr txBox="1">
            <a:spLocks/>
          </p:cNvSpPr>
          <p:nvPr/>
        </p:nvSpPr>
        <p:spPr>
          <a:xfrm>
            <a:off x="1440284" y="135760"/>
            <a:ext cx="9469016" cy="977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Agency FB" panose="020B0503020202020204" pitchFamily="34" charset="0"/>
              </a:rPr>
              <a:t>DIAGRAMES DE CLASSE</a:t>
            </a:r>
            <a:endParaRPr lang="fr-MA" sz="3200" dirty="0">
              <a:latin typeface="Agency FB" panose="020B0503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9611C2-9879-85B3-5A55-687CF0FE324D}"/>
              </a:ext>
            </a:extLst>
          </p:cNvPr>
          <p:cNvSpPr txBox="1"/>
          <p:nvPr/>
        </p:nvSpPr>
        <p:spPr>
          <a:xfrm>
            <a:off x="11597540" y="6331961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04</a:t>
            </a:r>
            <a:endParaRPr lang="fr-MA" b="1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FFDDA-77FE-C631-7551-DB10C0B6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83" y="977496"/>
            <a:ext cx="5929472" cy="5375673"/>
          </a:xfrm>
          <a:prstGeom prst="rect">
            <a:avLst/>
          </a:prstGeom>
        </p:spPr>
      </p:pic>
      <p:pic>
        <p:nvPicPr>
          <p:cNvPr id="6" name="Picture 5" descr="A picture containing black, black and white, silhouette&#10;&#10;Description automatically generated">
            <a:extLst>
              <a:ext uri="{FF2B5EF4-FFF2-40B4-BE49-F238E27FC236}">
                <a16:creationId xmlns:a16="http://schemas.microsoft.com/office/drawing/2014/main" id="{2D098313-8DEF-D7A0-D250-0B29686329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2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681" y="0"/>
            <a:ext cx="932358" cy="27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7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98A3D-C054-EE5F-CD2F-7D04050DB454}"/>
              </a:ext>
            </a:extLst>
          </p:cNvPr>
          <p:cNvSpPr txBox="1"/>
          <p:nvPr/>
        </p:nvSpPr>
        <p:spPr>
          <a:xfrm>
            <a:off x="11641494" y="6277556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07</a:t>
            </a:r>
            <a:endParaRPr lang="fr-MA" b="1" dirty="0">
              <a:latin typeface="Bahnschrift SemiBold" panose="020B0502040204020203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CE50D38-D74E-B2DE-4D52-891CD0CA53FF}"/>
              </a:ext>
            </a:extLst>
          </p:cNvPr>
          <p:cNvSpPr txBox="1">
            <a:spLocks/>
          </p:cNvSpPr>
          <p:nvPr/>
        </p:nvSpPr>
        <p:spPr>
          <a:xfrm>
            <a:off x="1330131" y="26533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latin typeface="Agency FB" panose="020B0503020202020204" pitchFamily="34" charset="0"/>
              </a:rPr>
              <a:t>REALISATION:</a:t>
            </a:r>
            <a:endParaRPr lang="fr-MA" sz="4800" b="1" dirty="0">
              <a:latin typeface="Agency FB" panose="020B0503020202020204" pitchFamily="34" charset="0"/>
            </a:endParaRPr>
          </a:p>
        </p:txBody>
      </p:sp>
      <p:pic>
        <p:nvPicPr>
          <p:cNvPr id="2" name="Picture 1" descr="A picture containing black, black and white, silhouette&#10;&#10;Description automatically generated">
            <a:extLst>
              <a:ext uri="{FF2B5EF4-FFF2-40B4-BE49-F238E27FC236}">
                <a16:creationId xmlns:a16="http://schemas.microsoft.com/office/drawing/2014/main" id="{E5B47EBC-CA5C-09C4-74A8-72DA6D9819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2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681" y="0"/>
            <a:ext cx="932358" cy="27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9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78CA4C8-D132-FF5E-13CA-0452F14E7937}"/>
              </a:ext>
            </a:extLst>
          </p:cNvPr>
          <p:cNvSpPr txBox="1">
            <a:spLocks/>
          </p:cNvSpPr>
          <p:nvPr/>
        </p:nvSpPr>
        <p:spPr>
          <a:xfrm>
            <a:off x="790509" y="393915"/>
            <a:ext cx="9469016" cy="977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Agency FB" panose="020B0503020202020204" pitchFamily="34" charset="0"/>
              </a:rPr>
              <a:t>TECHNOLIGIES ET OUTILS UTILISEES</a:t>
            </a:r>
            <a:endParaRPr lang="fr-MA" sz="3200" dirty="0">
              <a:latin typeface="Agency FB" panose="020B0503020202020204" pitchFamily="34" charset="0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E9C7175-0AC8-3231-E740-A668ABD13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0" y="2965894"/>
            <a:ext cx="3725206" cy="142311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1469334-384E-26AA-8979-31CBDEBB8145}"/>
              </a:ext>
            </a:extLst>
          </p:cNvPr>
          <p:cNvSpPr txBox="1"/>
          <p:nvPr/>
        </p:nvSpPr>
        <p:spPr>
          <a:xfrm>
            <a:off x="11641494" y="6277556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08</a:t>
            </a:r>
            <a:endParaRPr lang="fr-MA" b="1" dirty="0">
              <a:latin typeface="Bahnschrift SemiBold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B140FF4-DE3B-24ED-65A5-DB6848A47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70" y="3025771"/>
            <a:ext cx="2658073" cy="1363235"/>
          </a:xfrm>
          <a:prstGeom prst="rect">
            <a:avLst/>
          </a:prstGeom>
        </p:spPr>
      </p:pic>
      <p:pic>
        <p:nvPicPr>
          <p:cNvPr id="3" name="Picture 2" descr="A picture containing black, black and white, silhouette&#10;&#10;Description automatically generated">
            <a:extLst>
              <a:ext uri="{FF2B5EF4-FFF2-40B4-BE49-F238E27FC236}">
                <a16:creationId xmlns:a16="http://schemas.microsoft.com/office/drawing/2014/main" id="{CAFCAAE5-ABC4-F6A3-9895-4BC1614578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2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681" y="0"/>
            <a:ext cx="932358" cy="27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5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lipart, signe&#10;&#10;Description générée automatiquement">
            <a:extLst>
              <a:ext uri="{FF2B5EF4-FFF2-40B4-BE49-F238E27FC236}">
                <a16:creationId xmlns:a16="http://schemas.microsoft.com/office/drawing/2014/main" id="{0F7545D2-2912-7CAB-C793-C6E8AE3A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9" y="2508310"/>
            <a:ext cx="5726630" cy="22307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7984074-AF78-4AAA-AC05-784FAD143C39}"/>
              </a:ext>
            </a:extLst>
          </p:cNvPr>
          <p:cNvSpPr txBox="1"/>
          <p:nvPr/>
        </p:nvSpPr>
        <p:spPr>
          <a:xfrm>
            <a:off x="11641494" y="6277556"/>
            <a:ext cx="5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Bold" panose="020B0502040204020203" pitchFamily="34" charset="0"/>
              </a:rPr>
              <a:t>09</a:t>
            </a:r>
            <a:endParaRPr lang="fr-MA" b="1" dirty="0">
              <a:latin typeface="Bahnschrift SemiBold" panose="020B05020402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ABC16B9-83E7-4EAD-0EAF-987383CDFBCF}"/>
              </a:ext>
            </a:extLst>
          </p:cNvPr>
          <p:cNvSpPr txBox="1">
            <a:spLocks/>
          </p:cNvSpPr>
          <p:nvPr/>
        </p:nvSpPr>
        <p:spPr>
          <a:xfrm>
            <a:off x="790509" y="393915"/>
            <a:ext cx="9469016" cy="977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Agency FB" panose="020B0503020202020204" pitchFamily="34" charset="0"/>
              </a:rPr>
              <a:t>TECHNOLIGIES ET OUTILS UTILISEES</a:t>
            </a:r>
            <a:endParaRPr lang="fr-MA" sz="3200" dirty="0">
              <a:latin typeface="Agency FB" panose="020B0503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372FAD-7FB1-C376-9C00-9B40BEEE7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8" y="2592289"/>
            <a:ext cx="3841102" cy="2160620"/>
          </a:xfrm>
          <a:prstGeom prst="rect">
            <a:avLst/>
          </a:prstGeom>
        </p:spPr>
      </p:pic>
      <p:pic>
        <p:nvPicPr>
          <p:cNvPr id="4" name="Picture 3" descr="A picture containing black, black and white, silhouette&#10;&#10;Description automatically generated">
            <a:extLst>
              <a:ext uri="{FF2B5EF4-FFF2-40B4-BE49-F238E27FC236}">
                <a16:creationId xmlns:a16="http://schemas.microsoft.com/office/drawing/2014/main" id="{EB6625A0-3B58-E7EC-F6B1-22C14E8D7E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2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681" y="0"/>
            <a:ext cx="932358" cy="27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19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84</Words>
  <Application>Microsoft Office PowerPoint</Application>
  <PresentationFormat>Grand écran</PresentationFormat>
  <Paragraphs>39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Agency FB</vt:lpstr>
      <vt:lpstr>Aharoni</vt:lpstr>
      <vt:lpstr>Arial</vt:lpstr>
      <vt:lpstr>Bahnschrift SemiBold</vt:lpstr>
      <vt:lpstr>Calibri</vt:lpstr>
      <vt:lpstr>Calibri Light</vt:lpstr>
      <vt:lpstr>Wingdings</vt:lpstr>
      <vt:lpstr>Thème Office</vt:lpstr>
      <vt:lpstr>Présentation PowerPoint</vt:lpstr>
      <vt:lpstr>INTRODUCTION</vt:lpstr>
      <vt:lpstr>INTRODUCTION: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DEMONSTRATION: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Ibrahim Mafhoum</dc:creator>
  <cp:lastModifiedBy>mounsef Litniti</cp:lastModifiedBy>
  <cp:revision>16</cp:revision>
  <dcterms:created xsi:type="dcterms:W3CDTF">2022-12-14T10:04:51Z</dcterms:created>
  <dcterms:modified xsi:type="dcterms:W3CDTF">2023-05-23T01:43:03Z</dcterms:modified>
</cp:coreProperties>
</file>