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DM Sans Medium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22" Type="http://schemas.openxmlformats.org/officeDocument/2006/relationships/font" Target="fonts/Merriweather-italic.fntdata"/><Relationship Id="rId21" Type="http://schemas.openxmlformats.org/officeDocument/2006/relationships/font" Target="fonts/Merriweather-bold.fntdata"/><Relationship Id="rId24" Type="http://schemas.openxmlformats.org/officeDocument/2006/relationships/font" Target="fonts/DMSans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DMSansMedium-italic.fntdata"/><Relationship Id="rId14" Type="http://schemas.openxmlformats.org/officeDocument/2006/relationships/font" Target="fonts/DMSansMedium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DMSansMedium-boldItalic.fntdata"/><Relationship Id="rId19" Type="http://schemas.openxmlformats.org/officeDocument/2006/relationships/font" Target="fonts/Oswald-bold.fntdata"/><Relationship Id="rId1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4c3fdc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4c3fdc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4c3fdce4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4c3fdce4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4c3fdce4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84c3fdce4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4c3fdce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4c3fdce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4c3fdce4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4c3fdce4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4c3fdce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4c3fdce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4c3fdce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4c3fdce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09/28/2025</a:t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Riding the Demand: Insights for a Bike-Share PM</a:t>
            </a:r>
            <a:endParaRPr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128375" y="4468675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Ibrahima Diallo</a:t>
            </a:r>
            <a:endParaRPr/>
          </a:p>
        </p:txBody>
      </p:sp>
      <p:pic>
        <p:nvPicPr>
          <p:cNvPr descr="Blue and green wave pattern. " id="220" name="Google Shape;220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sp>
        <p:nvSpPr>
          <p:cNvPr id="221" name="Google Shape;221;p32"/>
          <p:cNvSpPr txBox="1"/>
          <p:nvPr/>
        </p:nvSpPr>
        <p:spPr>
          <a:xfrm>
            <a:off x="237275" y="2571750"/>
            <a:ext cx="3768900" cy="115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 Data Analysis to give Insights PM, Operations, and Marketing Teams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197375" y="1562975"/>
            <a:ext cx="7193400" cy="22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Key Takeaway:</a:t>
            </a:r>
            <a:r>
              <a:rPr lang="en" sz="21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Commuter demand drives bike-share usage, especially during weekday peaks and good weather. Strategic scheduling, marketing, and feature rollouts should target these high-value windows while ensuring equity across rider types.</a:t>
            </a:r>
            <a:endParaRPr sz="21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" type="subTitle"/>
          </p:nvPr>
        </p:nvSpPr>
        <p:spPr>
          <a:xfrm>
            <a:off x="150125" y="940600"/>
            <a:ext cx="5100600" cy="38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Dataset: Hourly bike-share data 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Key EDA Findings: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Strong </a:t>
            </a: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commuter peaks</a:t>
            </a: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at 8–9 AM and 5–7 PM.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Weather matters:</a:t>
            </a: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clear/misty days see much higher demand.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Stakeholder Relevance: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PM:</a:t>
            </a: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user patterns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Ops:</a:t>
            </a: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staffing windows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Marketing:</a:t>
            </a: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promo timing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4"/>
          <p:cNvSpPr txBox="1"/>
          <p:nvPr>
            <p:ph idx="3" type="body"/>
          </p:nvPr>
        </p:nvSpPr>
        <p:spPr>
          <a:xfrm>
            <a:off x="1042800" y="196450"/>
            <a:ext cx="70584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Overview &amp; EDA Highlights</a:t>
            </a:r>
            <a:endParaRPr b="1" sz="2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750" y="1066850"/>
            <a:ext cx="3970250" cy="3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subTitle"/>
          </p:nvPr>
        </p:nvSpPr>
        <p:spPr>
          <a:xfrm>
            <a:off x="0" y="1357188"/>
            <a:ext cx="4656000" cy="20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Demand is highest in </a:t>
            </a: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summer/fall</a:t>
            </a: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, but lowest in spring.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Marketing team to should target peak season to do marketing campaign and promotion to get more riders.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2371449" y="196450"/>
            <a:ext cx="3282300" cy="4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Seasonality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00" y="852600"/>
            <a:ext cx="4377392" cy="30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1" type="subTitle"/>
          </p:nvPr>
        </p:nvSpPr>
        <p:spPr>
          <a:xfrm>
            <a:off x="100325" y="324550"/>
            <a:ext cx="4728600" cy="47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Q1 (Working vs. Non-working Days):</a:t>
            </a:r>
            <a:endParaRPr b="1"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Welch’s t-test, α = 0.05 to prevent getting false positive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Result: p &lt; 0.001, CI ≈ [+20, +40] rides/hour → significant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Q2 (Seasonal Differences):</a:t>
            </a:r>
            <a:endParaRPr b="1"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ANOVA (F ≈ 50, p &lt; 0.001)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Tukey HSD → winter significantly lower than summer/fall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Conclusion:</a:t>
            </a:r>
            <a:endParaRPr b="1"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Clear demand gaps across weekdays and seasons → informs staffing &amp; pricing.</a:t>
            </a:r>
            <a:endParaRPr sz="18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36"/>
          <p:cNvSpPr txBox="1"/>
          <p:nvPr>
            <p:ph idx="2" type="body"/>
          </p:nvPr>
        </p:nvSpPr>
        <p:spPr>
          <a:xfrm>
            <a:off x="2556600" y="34125"/>
            <a:ext cx="32250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Hypothesis Testing Results</a:t>
            </a:r>
            <a:endParaRPr b="1" sz="17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425" y="712175"/>
            <a:ext cx="4054575" cy="362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idx="1" type="subTitle"/>
          </p:nvPr>
        </p:nvSpPr>
        <p:spPr>
          <a:xfrm>
            <a:off x="1129700" y="-55375"/>
            <a:ext cx="5471400" cy="54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A/B Test Result (Commuter-hour Focus)</a:t>
            </a:r>
            <a:endParaRPr b="1"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Test feature’s impact on commuter-hour rides (17–19h).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b="1"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 ≈ -1.56, p = 0.12 → not statistically significant at α = 0.05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Mean difference ≈ +6 rides/hour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CI: [−0.2, +12.4]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Decision:</a:t>
            </a: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Statistically inconclusive, but practically meaningful.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r>
              <a:rPr lang="en" sz="1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Further testing with a larger sample size to over a longer period may be needed to detect smaller but practically meaningful effects. </a:t>
            </a:r>
            <a:endParaRPr sz="1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idx="1" type="subTitle"/>
          </p:nvPr>
        </p:nvSpPr>
        <p:spPr>
          <a:xfrm>
            <a:off x="125200" y="256300"/>
            <a:ext cx="7193400" cy="46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Top 3 Trends/Insights </a:t>
            </a:r>
            <a:endParaRPr b="1"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Seasonality: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Summer/fall peaks, winter lows. plan staffing on 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peak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period &amp; maintenance in low traffic.</a:t>
            </a:r>
            <a:endParaRPr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Commuter Peaks: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Morning &amp; evening. align marketing &amp; feature rollouts during that window frame</a:t>
            </a:r>
            <a:endParaRPr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Weather Sensitivity: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Clear/mild weather drives demand, 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marketing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team should target promo.</a:t>
            </a:r>
            <a:endParaRPr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Ethical Considerations</a:t>
            </a:r>
            <a:endParaRPr b="1"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Equity Risks: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Over-focusing on commuters risks neglecting casual/weekend riders.</a:t>
            </a:r>
            <a:endParaRPr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Observational Data: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 May include confounding factors (events, holidays).</a:t>
            </a:r>
            <a:endParaRPr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verage"/>
              <a:buChar char="●"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Assumptions: </a:t>
            </a:r>
            <a:r>
              <a:rPr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Normality/variance may not fully hold, even we used a robust test</a:t>
            </a:r>
            <a:endParaRPr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Recommendations</a:t>
            </a:r>
            <a:endParaRPr b="1"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Product Manager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: Prioritize feature experiments for 17:00–19:00 on working days, highest absolute demand, and most predictable commuting window. Consider micro-experiments to do some promotion to reward registered riders and prevent hurting customer retention.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verage"/>
              <a:buChar char="●"/>
            </a:pPr>
            <a:r>
              <a:rPr b="1" lang="en" sz="120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</a:rPr>
              <a:t>Operation: 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Rebalance before 17:00 and schedule peak staffing around 16:30–18:30.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: Time promotions on weekdays in late afternoon/early evening for registered riders; use messaging that favors registered users if retention is a goal.</a:t>
            </a:r>
            <a:endParaRPr b="1"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