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21"/>
    <p:restoredTop sz="94687"/>
  </p:normalViewPr>
  <p:slideViewPr>
    <p:cSldViewPr snapToGrid="0">
      <p:cViewPr varScale="1">
        <p:scale>
          <a:sx n="156" d="100"/>
          <a:sy n="156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3F1C3-9C8A-FA44-866D-FB848AC5216E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A63D0-A9A7-B24D-9B69-CCA0C8E4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9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A63D0-A9A7-B24D-9B69-CCA0C8E447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6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2870-676B-F8EF-EB52-750EE1854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8A77C-5D0E-034C-2F3D-A2BADE49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C794-26DC-3378-C186-4108AB46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CDA-6CCB-8140-8F45-8DD8A10DF730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DA96-BB19-0E6B-3D7F-5A192112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755D-8E5B-E1E3-9537-5965995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E42-CCF4-5147-B2EA-4CBB16C7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2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10F6-5A1D-EFAC-EF05-733E3785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2FA64-6579-A830-F1BC-30141AF1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D2BE-F594-BA8C-FED1-ECFC9A8F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CDA-6CCB-8140-8F45-8DD8A10DF730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5E405-6008-2ABB-CCC6-7D7201CB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9F0E2-49E9-F910-7125-0AEE79FB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E42-CCF4-5147-B2EA-4CBB16C7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4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DA56E-9570-0D88-83A7-2FFF42B5C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BFD21-311D-EDA5-C97F-86C2D2D50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E7D7B-29F3-8175-4E35-513317C0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CDA-6CCB-8140-8F45-8DD8A10DF730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ADB9-40E4-B6DD-A372-80BEA17F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DB70-D779-9A0E-CB56-0A04D6F2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E42-CCF4-5147-B2EA-4CBB16C7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BF70-34A0-F149-2725-8572FE29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81FA-C94F-37D1-48D3-913700BC8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6989-49D4-65FE-57E1-368E11EB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CDA-6CCB-8140-8F45-8DD8A10DF730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2622C-EB87-AF09-2B30-4760931C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38FA7-2842-9196-103D-9C9E8FAC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E42-CCF4-5147-B2EA-4CBB16C7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8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2B03-A286-917F-9CAA-82730073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2A60D-121E-4957-1A24-EEB2B63B9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01C7-9550-4266-D4E1-79D3103F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CDA-6CCB-8140-8F45-8DD8A10DF730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6CF3-09E1-EB55-B675-0C7EFF62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7840C-DEFF-6CF6-5C51-E0042BEA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E42-CCF4-5147-B2EA-4CBB16C7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3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1378-2B3E-DFE4-6356-0388334B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6F73-57F7-167F-7656-BE76B1AED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9C817-BAF0-1D20-A666-872B6D414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49AD6-8C15-D711-EF6D-CAE7815D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CDA-6CCB-8140-8F45-8DD8A10DF730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4F67F-054D-E177-B548-0ED3081D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2E855-BB21-F021-AECA-C414E1BB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E42-CCF4-5147-B2EA-4CBB16C7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C67B-8398-7D0C-77FE-265EB1C5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DECB6-2DE2-139C-EB07-957CBCA7E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6D683-63C5-3885-97E7-F79123B59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93325-56B7-DDF9-2067-53805BF4F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64CED-D336-A04D-14A0-F4BE128DE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04D04-225E-D1DF-492E-11AE65B0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CDA-6CCB-8140-8F45-8DD8A10DF730}" type="datetimeFigureOut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1999D-C433-7A3F-429C-53F7AC00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1A26C-46D9-71EF-735B-428B638E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E42-CCF4-5147-B2EA-4CBB16C7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2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6310-D96D-9F56-3AB3-1A9060F0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41FB1-4353-06E4-8EA2-64ABF49F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CDA-6CCB-8140-8F45-8DD8A10DF730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20267-304A-B232-7C99-9D128B02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E6034-5E14-E354-B51B-6D5F3FF5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E42-CCF4-5147-B2EA-4CBB16C7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ECEFC-0FEF-7006-9908-064E967A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CDA-6CCB-8140-8F45-8DD8A10DF730}" type="datetimeFigureOut">
              <a:rPr lang="en-US" smtClean="0"/>
              <a:t>5/10/25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A176D-AE32-5CF2-7398-171C9655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E97E-DB14-AB4D-2769-8C4A4F75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E42-CCF4-5147-B2EA-4CBB16C7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7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6742-C100-F9B6-E00C-2FE17E4D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60BEB-A06B-ADBE-442E-0B941235E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D1839-7993-97AD-7DEE-F9ADCC556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B25B5-E1D3-C435-F66F-432F9A02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CDA-6CCB-8140-8F45-8DD8A10DF730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30F6F-8AF4-F2B8-B24D-03E19D66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5F9CA-F563-1656-DAA3-BF024397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E42-CCF4-5147-B2EA-4CBB16C7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B847-1074-554A-D36E-E9F0BF2D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443A2-121F-AB05-0B0A-55F3F8726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C60D0-8222-53FF-29AA-CC4A60031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ED71D-7811-FDFE-C6C0-C72DB37A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06CDA-6CCB-8140-8F45-8DD8A10DF730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5DEF6-9370-B032-1325-C84D7188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D2D4C-A94A-303C-82CC-729465C4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DE42-CCF4-5147-B2EA-4CBB16C7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8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CC4E3-557F-6A6B-8E53-A75EA7F4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4CA08-3199-4D71-0251-99B23DE3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46115-9330-077D-5D26-C599F4689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06CDA-6CCB-8140-8F45-8DD8A10DF730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5C8A-FE6C-AB66-F23B-E96AFC0BA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BEF43-CEC4-0BCE-F2E7-13730FA33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40DE42-CCF4-5147-B2EA-4CBB16C7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5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iraouh@Fordham.edu" TargetMode="External"/><Relationship Id="rId2" Type="http://schemas.openxmlformats.org/officeDocument/2006/relationships/hyperlink" Target="mailto:abe@raouh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braouh/credit-card-fraud-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64CC-A626-F191-AA27-4C1BD68EC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364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Credit-Card Fraud Detection via Ensemble Methods and SMOTE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2B069-1349-6D27-E713-F8B1D90B3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317"/>
            <a:ext cx="9144000" cy="450978"/>
          </a:xfrm>
        </p:spPr>
        <p:txBody>
          <a:bodyPr/>
          <a:lstStyle/>
          <a:p>
            <a:r>
              <a:rPr lang="en-US" dirty="0"/>
              <a:t>Abe Raouh</a:t>
            </a:r>
          </a:p>
        </p:txBody>
      </p:sp>
    </p:spTree>
    <p:extLst>
      <p:ext uri="{BB962C8B-B14F-4D97-AF65-F5344CB8AC3E}">
        <p14:creationId xmlns:p14="http://schemas.microsoft.com/office/powerpoint/2010/main" val="213580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910F-3B0A-280C-80A7-CE0AB4B6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B638-E947-DC23-4E6E-21E36E3EA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513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Why fraud detection matters</a:t>
            </a:r>
            <a:endParaRPr lang="en-US" dirty="0"/>
          </a:p>
          <a:p>
            <a:pPr lvl="1"/>
            <a:r>
              <a:rPr lang="en-US" dirty="0"/>
              <a:t>$28B annual losses worldwide</a:t>
            </a:r>
          </a:p>
          <a:p>
            <a:pPr lvl="1"/>
            <a:r>
              <a:rPr lang="en-US" dirty="0"/>
              <a:t>Need high recall &amp; high precision</a:t>
            </a:r>
          </a:p>
          <a:p>
            <a:pPr marL="0" indent="0">
              <a:buNone/>
            </a:pPr>
            <a:r>
              <a:rPr lang="en-US" b="1" dirty="0"/>
              <a:t>Dataset</a:t>
            </a:r>
            <a:endParaRPr lang="en-US" dirty="0"/>
          </a:p>
          <a:p>
            <a:pPr lvl="1"/>
            <a:r>
              <a:rPr lang="en-US" dirty="0"/>
              <a:t>284,807 transactions, 0.17 % fraud</a:t>
            </a:r>
          </a:p>
          <a:p>
            <a:pPr lvl="1"/>
            <a:r>
              <a:rPr lang="en-US" dirty="0"/>
              <a:t>28 PCA components (V1–V28), Time, Amount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CD2F7-3708-C78B-8126-C8CC24ABB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385" y="1429408"/>
            <a:ext cx="6152418" cy="468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4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39AE-92D9-4ABE-3948-5F5AF44A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DC3D-1379-D543-F46C-38AEB9CAC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8103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Raw Amount</a:t>
            </a:r>
            <a:r>
              <a:rPr lang="en-US" dirty="0"/>
              <a:t>: long right tail; fraud enriched in &gt;$2000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Log₁ₚ Amount</a:t>
            </a:r>
            <a:r>
              <a:rPr lang="en-US" dirty="0"/>
              <a:t>: compresses tail; reveals fraud spikes at certain log‐levels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Takeaway:</a:t>
            </a:r>
            <a:r>
              <a:rPr lang="en-US" dirty="0"/>
              <a:t> Amount alone overlaps heavily between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EB98C-2453-F130-D52E-6807A1B1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879" y="483519"/>
            <a:ext cx="5058103" cy="2945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FEAEE8-DA4F-460D-AA13-7FBCAA40A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597" y="3571103"/>
            <a:ext cx="4936787" cy="29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8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F37C-8F6F-B447-67EC-541C4991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4B36-7172-6372-F1EF-18BF4D2B6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5138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Fraud rate by hour (Fig 3):</a:t>
            </a:r>
            <a:r>
              <a:rPr lang="en-US" dirty="0"/>
              <a:t> peaks at 02:00–05:00 (~1.7 %)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Minute‐level bursts (Fig 4):</a:t>
            </a:r>
            <a:r>
              <a:rPr lang="en-US" dirty="0"/>
              <a:t> short, high‐spike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Implication:</a:t>
            </a:r>
            <a:r>
              <a:rPr lang="en-US" dirty="0"/>
              <a:t> include temporal features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74115-C7B2-5FE6-D3B3-2E11D8C0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356" y="365125"/>
            <a:ext cx="5256427" cy="2628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4EC3F-297F-DA42-2D33-A66E87C5C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38" y="3254781"/>
            <a:ext cx="5256427" cy="25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9E94-4928-7D84-1F93-D03991FA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&amp; 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B8F9-223C-78AF-2DE5-12FA98DEF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Correlation matrix</a:t>
            </a:r>
            <a:r>
              <a:rPr lang="en-US" dirty="0"/>
              <a:t>: V-features nearly orthogonal; only Time–V3 (</a:t>
            </a:r>
            <a:r>
              <a:rPr lang="el-GR" dirty="0"/>
              <a:t>ρ≈–0.42)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Outlier enrichment: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V3 outliers (1.2 % data) capture 63.4 % of fraud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V1 outliers (2.5 % data) capture 35.4 % of fraud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Boxplots confirm</a:t>
            </a:r>
            <a:r>
              <a:rPr lang="en-US" dirty="0"/>
              <a:t> large negative shifts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E746B-27DE-6FC1-64BD-8BB9C052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162" y="365125"/>
            <a:ext cx="4199345" cy="3943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BC217-8B8E-8A58-813B-D81883E1B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97" y="5078627"/>
            <a:ext cx="2902930" cy="1414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ADFDD7-CF48-7853-27A3-B576D5D5C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366" y="5078627"/>
            <a:ext cx="2902930" cy="141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6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A592-710A-D534-1C26-B3C47896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22704-056A-00C5-142B-6FAF7C66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Preprocessing</a:t>
            </a:r>
            <a:r>
              <a:rPr lang="en-US" dirty="0"/>
              <a:t>: scale Time &amp; Amount; PCA features pre-scaled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Split</a:t>
            </a:r>
            <a:r>
              <a:rPr lang="en-US" dirty="0"/>
              <a:t>: 80/20 stratified train/test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Models</a:t>
            </a:r>
            <a:r>
              <a:rPr lang="en-US" dirty="0"/>
              <a:t> (no SMOTE / with SMOTE):</a:t>
            </a:r>
          </a:p>
          <a:p>
            <a:pPr marL="457200" lvl="1" indent="0">
              <a:buNone/>
            </a:pPr>
            <a:r>
              <a:rPr lang="en-US" dirty="0"/>
              <a:t>Bagging, Decision Tree, Random Forest, AdaBoost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Metrics</a:t>
            </a:r>
            <a:r>
              <a:rPr lang="en-US" dirty="0"/>
              <a:t>: Precision–Recall AUC, F1, confusion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29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760B-74F3-2A5F-F6F0-600FF61C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E977-797E-84FC-376B-C5EC96A23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01662" cy="4351338"/>
          </a:xfrm>
        </p:spPr>
        <p:txBody>
          <a:bodyPr/>
          <a:lstStyle/>
          <a:p>
            <a:r>
              <a:rPr lang="en-US" b="1" dirty="0"/>
              <a:t>Baseline RF</a:t>
            </a:r>
            <a:r>
              <a:rPr lang="en-US" dirty="0"/>
              <a:t>: Precision 0.975, Recall 0.786, F1 0.870</a:t>
            </a:r>
          </a:p>
          <a:p>
            <a:r>
              <a:rPr lang="en-US" b="1" dirty="0"/>
              <a:t>RF + SMOTE</a:t>
            </a:r>
            <a:r>
              <a:rPr lang="en-US" dirty="0"/>
              <a:t>: Precision 0.912, Recall 0.847, F1 0.878</a:t>
            </a:r>
          </a:p>
          <a:p>
            <a:r>
              <a:rPr lang="en-US" b="1" dirty="0"/>
              <a:t>Other models</a:t>
            </a:r>
            <a:r>
              <a:rPr lang="en-US" dirty="0"/>
              <a:t>: large precision drop under SMOTE (e.g. AdaBoost→0.04)</a:t>
            </a:r>
          </a:p>
          <a:p>
            <a:endParaRPr lang="en-US" dirty="0"/>
          </a:p>
        </p:txBody>
      </p:sp>
      <p:pic>
        <p:nvPicPr>
          <p:cNvPr id="5" name="Picture 4" descr="A graph of a line graph&#10;&#10;Description automatically generated">
            <a:extLst>
              <a:ext uri="{FF2B5EF4-FFF2-40B4-BE49-F238E27FC236}">
                <a16:creationId xmlns:a16="http://schemas.microsoft.com/office/drawing/2014/main" id="{8C36DAC8-A15C-D593-69BE-850318DE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66"/>
          <a:stretch/>
        </p:blipFill>
        <p:spPr>
          <a:xfrm>
            <a:off x="6338986" y="330978"/>
            <a:ext cx="3991262" cy="2989294"/>
          </a:xfrm>
          <a:prstGeom prst="rect">
            <a:avLst/>
          </a:prstGeom>
        </p:spPr>
      </p:pic>
      <p:pic>
        <p:nvPicPr>
          <p:cNvPr id="9" name="Picture 8" descr="A chart with a number and a number on it&#10;&#10;Description automatically generated with medium confidence">
            <a:extLst>
              <a:ext uri="{FF2B5EF4-FFF2-40B4-BE49-F238E27FC236}">
                <a16:creationId xmlns:a16="http://schemas.microsoft.com/office/drawing/2014/main" id="{18FBECAB-25BE-2D3A-53C5-F55AC048E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121" y="3537729"/>
            <a:ext cx="3745127" cy="288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8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8C1B-053D-9B63-CBC9-522F34FF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7AB3-806B-5E1D-D4AF-75B35CF38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Conclusions:</a:t>
            </a:r>
            <a:endParaRPr lang="en-US" dirty="0"/>
          </a:p>
          <a:p>
            <a:pPr lvl="1"/>
            <a:r>
              <a:rPr lang="en-US" dirty="0" err="1"/>
              <a:t>RandomForest</a:t>
            </a:r>
            <a:r>
              <a:rPr lang="en-US" dirty="0"/>
              <a:t> and SMOTE achieves best F1 (0.878)</a:t>
            </a:r>
          </a:p>
          <a:p>
            <a:pPr lvl="1"/>
            <a:r>
              <a:rPr lang="en-US" dirty="0"/>
              <a:t>EDA-driven features (V3, V1, temporal) power detection</a:t>
            </a:r>
          </a:p>
          <a:p>
            <a:pPr marL="0" indent="0">
              <a:buNone/>
            </a:pPr>
            <a:r>
              <a:rPr lang="en-US" b="1" dirty="0"/>
              <a:t>Future work:</a:t>
            </a:r>
            <a:endParaRPr lang="en-US" dirty="0"/>
          </a:p>
          <a:p>
            <a:pPr lvl="1"/>
            <a:r>
              <a:rPr lang="en-US" dirty="0"/>
              <a:t>Engineer hour-of-day dummies, rolling fraud-rate windows</a:t>
            </a:r>
          </a:p>
          <a:p>
            <a:pPr lvl="1"/>
            <a:r>
              <a:rPr lang="en-US" dirty="0"/>
              <a:t>Test ADASYN and anomaly-detection models</a:t>
            </a:r>
          </a:p>
          <a:p>
            <a:pPr lvl="1"/>
            <a:r>
              <a:rPr lang="en-US" dirty="0"/>
              <a:t>Perform threshold tuning / cost‐sensitive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6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7B87-7675-6053-3C00-0947B5F5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2216E-A1C5-F4E3-779E-25D575B8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Thank you!</a:t>
            </a:r>
            <a:endParaRPr lang="en-US" dirty="0"/>
          </a:p>
          <a:p>
            <a:r>
              <a:rPr lang="en-US" dirty="0"/>
              <a:t>Abe Raouh, </a:t>
            </a:r>
            <a:r>
              <a:rPr lang="en-US" dirty="0">
                <a:hlinkClick r:id="rId2"/>
              </a:rPr>
              <a:t>abe@raouh.com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iraouh@Fordham.edu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4"/>
              </a:rPr>
              <a:t>https://github.com</a:t>
            </a:r>
            <a:r>
              <a:rPr lang="en-US">
                <a:hlinkClick r:id="rId4"/>
              </a:rPr>
              <a:t>/ibraouh/credit-card-fraud-ML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0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343</Words>
  <Application>Microsoft Macintosh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Credit-Card Fraud Detection via Ensemble Methods and SMOTE</vt:lpstr>
      <vt:lpstr>Problem &amp; Data</vt:lpstr>
      <vt:lpstr>Amount Distributions</vt:lpstr>
      <vt:lpstr>Temporal Patterns</vt:lpstr>
      <vt:lpstr>PCA &amp; Outliers</vt:lpstr>
      <vt:lpstr>Methodology</vt:lpstr>
      <vt:lpstr>Key Results</vt:lpstr>
      <vt:lpstr>Conclusion and Next Steps</vt:lpstr>
      <vt:lpstr>Thank you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Raouh, Abe</dc:creator>
  <cp:lastModifiedBy>Raouh, Abe</cp:lastModifiedBy>
  <cp:revision>2</cp:revision>
  <dcterms:created xsi:type="dcterms:W3CDTF">2025-05-11T01:52:20Z</dcterms:created>
  <dcterms:modified xsi:type="dcterms:W3CDTF">2025-05-11T02:55:59Z</dcterms:modified>
</cp:coreProperties>
</file>