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1"/>
  </p:notesMasterIdLst>
  <p:handoutMasterIdLst>
    <p:handoutMasterId r:id="rId122"/>
  </p:handoutMasterIdLst>
  <p:sldIdLst>
    <p:sldId id="256" r:id="rId2"/>
    <p:sldId id="296" r:id="rId3"/>
    <p:sldId id="268" r:id="rId4"/>
    <p:sldId id="357" r:id="rId5"/>
    <p:sldId id="332" r:id="rId6"/>
    <p:sldId id="333" r:id="rId7"/>
    <p:sldId id="272" r:id="rId8"/>
    <p:sldId id="334" r:id="rId9"/>
    <p:sldId id="335" r:id="rId10"/>
    <p:sldId id="355" r:id="rId11"/>
    <p:sldId id="267" r:id="rId12"/>
    <p:sldId id="359" r:id="rId13"/>
    <p:sldId id="358" r:id="rId14"/>
    <p:sldId id="288" r:id="rId15"/>
    <p:sldId id="337" r:id="rId16"/>
    <p:sldId id="336" r:id="rId17"/>
    <p:sldId id="338" r:id="rId18"/>
    <p:sldId id="340" r:id="rId19"/>
    <p:sldId id="300" r:id="rId20"/>
    <p:sldId id="343" r:id="rId21"/>
    <p:sldId id="344" r:id="rId22"/>
    <p:sldId id="339" r:id="rId23"/>
    <p:sldId id="345" r:id="rId24"/>
    <p:sldId id="349" r:id="rId25"/>
    <p:sldId id="353" r:id="rId26"/>
    <p:sldId id="354" r:id="rId27"/>
    <p:sldId id="346" r:id="rId28"/>
    <p:sldId id="352" r:id="rId29"/>
    <p:sldId id="350" r:id="rId30"/>
    <p:sldId id="351" r:id="rId31"/>
    <p:sldId id="348" r:id="rId32"/>
    <p:sldId id="356" r:id="rId33"/>
    <p:sldId id="301" r:id="rId34"/>
    <p:sldId id="291" r:id="rId35"/>
    <p:sldId id="360" r:id="rId36"/>
    <p:sldId id="292" r:id="rId37"/>
    <p:sldId id="290" r:id="rId38"/>
    <p:sldId id="361" r:id="rId39"/>
    <p:sldId id="362" r:id="rId40"/>
    <p:sldId id="289" r:id="rId41"/>
    <p:sldId id="363" r:id="rId42"/>
    <p:sldId id="364" r:id="rId43"/>
    <p:sldId id="365" r:id="rId44"/>
    <p:sldId id="369" r:id="rId45"/>
    <p:sldId id="373" r:id="rId46"/>
    <p:sldId id="401" r:id="rId47"/>
    <p:sldId id="370" r:id="rId48"/>
    <p:sldId id="371" r:id="rId49"/>
    <p:sldId id="402" r:id="rId50"/>
    <p:sldId id="303" r:id="rId51"/>
    <p:sldId id="366" r:id="rId52"/>
    <p:sldId id="273" r:id="rId53"/>
    <p:sldId id="367" r:id="rId54"/>
    <p:sldId id="374" r:id="rId55"/>
    <p:sldId id="375" r:id="rId56"/>
    <p:sldId id="368" r:id="rId57"/>
    <p:sldId id="376" r:id="rId58"/>
    <p:sldId id="317" r:id="rId59"/>
    <p:sldId id="377" r:id="rId60"/>
    <p:sldId id="379" r:id="rId61"/>
    <p:sldId id="381" r:id="rId62"/>
    <p:sldId id="304" r:id="rId63"/>
    <p:sldId id="382" r:id="rId64"/>
    <p:sldId id="318" r:id="rId65"/>
    <p:sldId id="383" r:id="rId66"/>
    <p:sldId id="281" r:id="rId67"/>
    <p:sldId id="388" r:id="rId68"/>
    <p:sldId id="389" r:id="rId69"/>
    <p:sldId id="413" r:id="rId70"/>
    <p:sldId id="414" r:id="rId71"/>
    <p:sldId id="415" r:id="rId72"/>
    <p:sldId id="390" r:id="rId73"/>
    <p:sldId id="385" r:id="rId74"/>
    <p:sldId id="312" r:id="rId75"/>
    <p:sldId id="313" r:id="rId76"/>
    <p:sldId id="315" r:id="rId77"/>
    <p:sldId id="314" r:id="rId78"/>
    <p:sldId id="386" r:id="rId79"/>
    <p:sldId id="308" r:id="rId80"/>
    <p:sldId id="392" r:id="rId81"/>
    <p:sldId id="391" r:id="rId82"/>
    <p:sldId id="393" r:id="rId83"/>
    <p:sldId id="316" r:id="rId84"/>
    <p:sldId id="396" r:id="rId85"/>
    <p:sldId id="397" r:id="rId86"/>
    <p:sldId id="394" r:id="rId87"/>
    <p:sldId id="320" r:id="rId88"/>
    <p:sldId id="279" r:id="rId89"/>
    <p:sldId id="309" r:id="rId90"/>
    <p:sldId id="398" r:id="rId91"/>
    <p:sldId id="283" r:id="rId92"/>
    <p:sldId id="323" r:id="rId93"/>
    <p:sldId id="403" r:id="rId94"/>
    <p:sldId id="404" r:id="rId95"/>
    <p:sldId id="264" r:id="rId96"/>
    <p:sldId id="321" r:id="rId97"/>
    <p:sldId id="284" r:id="rId98"/>
    <p:sldId id="400" r:id="rId99"/>
    <p:sldId id="399" r:id="rId100"/>
    <p:sldId id="322" r:id="rId101"/>
    <p:sldId id="405" r:id="rId102"/>
    <p:sldId id="285" r:id="rId103"/>
    <p:sldId id="286" r:id="rId104"/>
    <p:sldId id="406" r:id="rId105"/>
    <p:sldId id="327" r:id="rId106"/>
    <p:sldId id="407" r:id="rId107"/>
    <p:sldId id="324" r:id="rId108"/>
    <p:sldId id="325" r:id="rId109"/>
    <p:sldId id="409" r:id="rId110"/>
    <p:sldId id="326" r:id="rId111"/>
    <p:sldId id="328" r:id="rId112"/>
    <p:sldId id="410" r:id="rId113"/>
    <p:sldId id="411" r:id="rId114"/>
    <p:sldId id="329" r:id="rId115"/>
    <p:sldId id="330" r:id="rId116"/>
    <p:sldId id="331" r:id="rId117"/>
    <p:sldId id="412" r:id="rId118"/>
    <p:sldId id="408" r:id="rId119"/>
    <p:sldId id="257" r:id="rId120"/>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3EB"/>
    <a:srgbClr val="DAE9F5"/>
    <a:srgbClr val="9966FF"/>
    <a:srgbClr val="99C2E3"/>
    <a:srgbClr val="183D5C"/>
    <a:srgbClr val="300F00"/>
    <a:srgbClr val="495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2" autoAdjust="0"/>
    <p:restoredTop sz="86400" autoAdjust="0"/>
  </p:normalViewPr>
  <p:slideViewPr>
    <p:cSldViewPr>
      <p:cViewPr varScale="1">
        <p:scale>
          <a:sx n="63" d="100"/>
          <a:sy n="63" d="100"/>
        </p:scale>
        <p:origin x="-132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336"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Number of </a:t>
            </a:r>
            <a:r>
              <a:rPr lang="en-US" dirty="0" smtClean="0"/>
              <a:t>Survey</a:t>
            </a:r>
            <a:r>
              <a:rPr lang="en-US" baseline="0" dirty="0" smtClean="0"/>
              <a:t> R</a:t>
            </a:r>
            <a:r>
              <a:rPr lang="en-US" dirty="0" smtClean="0"/>
              <a:t>esponses Collected</a:t>
            </a:r>
            <a:endParaRPr lang="en-US" dirty="0"/>
          </a:p>
        </c:rich>
      </c:tx>
      <c:layout/>
      <c:overlay val="0"/>
    </c:title>
    <c:autoTitleDeleted val="0"/>
    <c:plotArea>
      <c:layout/>
      <c:lineChart>
        <c:grouping val="standard"/>
        <c:varyColors val="0"/>
        <c:ser>
          <c:idx val="0"/>
          <c:order val="0"/>
          <c:tx>
            <c:strRef>
              <c:f>Sheet1!$B$1</c:f>
              <c:strCache>
                <c:ptCount val="1"/>
                <c:pt idx="0">
                  <c:v>Number of responses</c:v>
                </c:pt>
              </c:strCache>
            </c:strRef>
          </c:tx>
          <c:cat>
            <c:numRef>
              <c:f>Sheet1!$A$2:$A$14</c:f>
              <c:numCache>
                <c:formatCode>d\-mmm</c:formatCode>
                <c:ptCount val="13"/>
                <c:pt idx="0">
                  <c:v>42107</c:v>
                </c:pt>
                <c:pt idx="1">
                  <c:v>42108</c:v>
                </c:pt>
                <c:pt idx="2">
                  <c:v>42109</c:v>
                </c:pt>
                <c:pt idx="3">
                  <c:v>42110</c:v>
                </c:pt>
                <c:pt idx="4">
                  <c:v>42111</c:v>
                </c:pt>
                <c:pt idx="5">
                  <c:v>42112</c:v>
                </c:pt>
                <c:pt idx="6">
                  <c:v>42113</c:v>
                </c:pt>
                <c:pt idx="7">
                  <c:v>42114</c:v>
                </c:pt>
                <c:pt idx="8">
                  <c:v>42115</c:v>
                </c:pt>
                <c:pt idx="9">
                  <c:v>42116</c:v>
                </c:pt>
                <c:pt idx="10">
                  <c:v>42117</c:v>
                </c:pt>
                <c:pt idx="11">
                  <c:v>42118</c:v>
                </c:pt>
                <c:pt idx="12">
                  <c:v>42119</c:v>
                </c:pt>
              </c:numCache>
            </c:numRef>
          </c:cat>
          <c:val>
            <c:numRef>
              <c:f>Sheet1!$B$2:$B$14</c:f>
              <c:numCache>
                <c:formatCode>General</c:formatCode>
                <c:ptCount val="13"/>
                <c:pt idx="0">
                  <c:v>1079</c:v>
                </c:pt>
                <c:pt idx="1">
                  <c:v>354</c:v>
                </c:pt>
                <c:pt idx="2">
                  <c:v>84</c:v>
                </c:pt>
                <c:pt idx="3">
                  <c:v>38</c:v>
                </c:pt>
                <c:pt idx="4">
                  <c:v>21</c:v>
                </c:pt>
                <c:pt idx="5">
                  <c:v>15</c:v>
                </c:pt>
                <c:pt idx="6">
                  <c:v>10</c:v>
                </c:pt>
                <c:pt idx="7">
                  <c:v>15</c:v>
                </c:pt>
                <c:pt idx="8">
                  <c:v>529</c:v>
                </c:pt>
                <c:pt idx="9">
                  <c:v>210</c:v>
                </c:pt>
                <c:pt idx="10">
                  <c:v>43</c:v>
                </c:pt>
                <c:pt idx="11">
                  <c:v>16</c:v>
                </c:pt>
                <c:pt idx="12">
                  <c:v>3</c:v>
                </c:pt>
              </c:numCache>
            </c:numRef>
          </c:val>
          <c:smooth val="0"/>
        </c:ser>
        <c:dLbls>
          <c:showLegendKey val="0"/>
          <c:showVal val="0"/>
          <c:showCatName val="0"/>
          <c:showSerName val="0"/>
          <c:showPercent val="0"/>
          <c:showBubbleSize val="0"/>
        </c:dLbls>
        <c:marker val="1"/>
        <c:smooth val="0"/>
        <c:axId val="96532736"/>
        <c:axId val="97320960"/>
      </c:lineChart>
      <c:dateAx>
        <c:axId val="96532736"/>
        <c:scaling>
          <c:orientation val="minMax"/>
        </c:scaling>
        <c:delete val="0"/>
        <c:axPos val="b"/>
        <c:numFmt formatCode="d\-mmm" sourceLinked="1"/>
        <c:majorTickMark val="out"/>
        <c:minorTickMark val="none"/>
        <c:tickLblPos val="nextTo"/>
        <c:crossAx val="97320960"/>
        <c:crosses val="autoZero"/>
        <c:auto val="1"/>
        <c:lblOffset val="100"/>
        <c:baseTimeUnit val="days"/>
      </c:dateAx>
      <c:valAx>
        <c:axId val="97320960"/>
        <c:scaling>
          <c:orientation val="minMax"/>
        </c:scaling>
        <c:delete val="0"/>
        <c:axPos val="l"/>
        <c:numFmt formatCode="General" sourceLinked="1"/>
        <c:majorTickMark val="out"/>
        <c:minorTickMark val="none"/>
        <c:tickLblPos val="nextTo"/>
        <c:crossAx val="96532736"/>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0.47706</cdr:x>
      <cdr:y>0.32075</cdr:y>
    </cdr:from>
    <cdr:to>
      <cdr:x>0.89908</cdr:x>
      <cdr:y>0.49057</cdr:y>
    </cdr:to>
    <cdr:sp macro="" textlink="">
      <cdr:nvSpPr>
        <cdr:cNvPr id="2" name="TextBox 1"/>
        <cdr:cNvSpPr txBox="1"/>
      </cdr:nvSpPr>
      <cdr:spPr>
        <a:xfrm xmlns:a="http://schemas.openxmlformats.org/drawingml/2006/main">
          <a:off x="3962400" y="1295400"/>
          <a:ext cx="3505200" cy="685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2400" dirty="0" smtClean="0"/>
            <a:t>Reminder Issued</a:t>
          </a:r>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294" tIns="46147" rIns="92294" bIns="46147" rtlCol="0"/>
          <a:lstStyle>
            <a:lvl1pPr algn="l">
              <a:defRPr sz="1100"/>
            </a:lvl1pPr>
          </a:lstStyle>
          <a:p>
            <a:r>
              <a:rPr lang="en-US" dirty="0"/>
              <a:t>Survey Research: Best Practices for Institutional Research</a:t>
            </a:r>
          </a:p>
        </p:txBody>
      </p:sp>
      <p:sp>
        <p:nvSpPr>
          <p:cNvPr id="3" name="Date Placeholder 2"/>
          <p:cNvSpPr>
            <a:spLocks noGrp="1"/>
          </p:cNvSpPr>
          <p:nvPr>
            <p:ph type="dt" sz="quarter" idx="1"/>
          </p:nvPr>
        </p:nvSpPr>
        <p:spPr>
          <a:xfrm>
            <a:off x="3884613" y="0"/>
            <a:ext cx="2971800" cy="464820"/>
          </a:xfrm>
          <a:prstGeom prst="rect">
            <a:avLst/>
          </a:prstGeom>
        </p:spPr>
        <p:txBody>
          <a:bodyPr vert="horz" lIns="92294" tIns="46147" rIns="92294" bIns="46147" rtlCol="0"/>
          <a:lstStyle>
            <a:lvl1pPr algn="r">
              <a:defRPr sz="1100"/>
            </a:lvl1pPr>
          </a:lstStyle>
          <a:p>
            <a:fld id="{7D9D1DE9-BCAD-4A01-84C2-83D3389B3246}" type="datetimeFigureOut">
              <a:rPr lang="en-US" smtClean="0"/>
              <a:t>6/8/2015</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2294" tIns="46147" rIns="92294" bIns="46147" rtlCol="0" anchor="b"/>
          <a:lstStyle>
            <a:lvl1pPr algn="l">
              <a:defRPr sz="1100"/>
            </a:lvl1pPr>
          </a:lstStyle>
          <a:p>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2294" tIns="46147" rIns="92294" bIns="46147" rtlCol="0" anchor="b"/>
          <a:lstStyle>
            <a:lvl1pPr algn="r">
              <a:defRPr sz="1100"/>
            </a:lvl1pPr>
          </a:lstStyle>
          <a:p>
            <a:fld id="{46755357-2EB3-4D5E-8020-694484F35536}" type="slidenum">
              <a:rPr lang="en-US" smtClean="0"/>
              <a:t>‹#›</a:t>
            </a:fld>
            <a:endParaRPr lang="en-US" dirty="0"/>
          </a:p>
        </p:txBody>
      </p:sp>
    </p:spTree>
    <p:extLst>
      <p:ext uri="{BB962C8B-B14F-4D97-AF65-F5344CB8AC3E}">
        <p14:creationId xmlns:p14="http://schemas.microsoft.com/office/powerpoint/2010/main" val="385275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294" tIns="46147" rIns="92294" bIns="46147" rtlCol="0"/>
          <a:lstStyle>
            <a:lvl1pPr algn="l">
              <a:defRPr sz="11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2294" tIns="46147" rIns="92294" bIns="46147" rtlCol="0"/>
          <a:lstStyle>
            <a:lvl1pPr algn="r">
              <a:defRPr sz="1100"/>
            </a:lvl1pPr>
          </a:lstStyle>
          <a:p>
            <a:fld id="{FCB9FAA4-CDB3-431D-B88C-92531300EB84}" type="datetimeFigureOut">
              <a:rPr lang="en-US" smtClean="0"/>
              <a:t>6/8/2015</a:t>
            </a:fld>
            <a:endParaRPr lang="en-US" dirty="0"/>
          </a:p>
        </p:txBody>
      </p:sp>
      <p:sp>
        <p:nvSpPr>
          <p:cNvPr id="4" name="Slide Image Placeholder 3"/>
          <p:cNvSpPr>
            <a:spLocks noGrp="1" noRot="1" noChangeAspect="1"/>
          </p:cNvSpPr>
          <p:nvPr>
            <p:ph type="sldImg" idx="2"/>
          </p:nvPr>
        </p:nvSpPr>
        <p:spPr>
          <a:xfrm>
            <a:off x="1106488" y="696913"/>
            <a:ext cx="4646612" cy="3486150"/>
          </a:xfrm>
          <a:prstGeom prst="rect">
            <a:avLst/>
          </a:prstGeom>
          <a:noFill/>
          <a:ln w="12700">
            <a:solidFill>
              <a:prstClr val="black"/>
            </a:solidFill>
          </a:ln>
        </p:spPr>
        <p:txBody>
          <a:bodyPr vert="horz" lIns="92294" tIns="46147" rIns="92294" bIns="46147" rtlCol="0" anchor="ctr"/>
          <a:lstStyle/>
          <a:p>
            <a:endParaRPr lang="en-US" dirty="0"/>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2294" tIns="46147" rIns="92294" bIns="4614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2294" tIns="46147" rIns="92294" bIns="46147" rtlCol="0" anchor="b"/>
          <a:lstStyle>
            <a:lvl1pPr algn="r">
              <a:defRPr sz="1100"/>
            </a:lvl1pPr>
          </a:lstStyle>
          <a:p>
            <a:fld id="{DA840DBD-4AA1-4DBB-967C-91F91C2855A2}" type="slidenum">
              <a:rPr lang="en-US" smtClean="0"/>
              <a:t>‹#›</a:t>
            </a:fld>
            <a:endParaRPr lang="en-US" dirty="0"/>
          </a:p>
        </p:txBody>
      </p:sp>
      <p:sp>
        <p:nvSpPr>
          <p:cNvPr id="8" name="Footer Placeholder 7"/>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661150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a:t>
            </a:fld>
            <a:endParaRPr lang="en-US" dirty="0"/>
          </a:p>
        </p:txBody>
      </p:sp>
    </p:spTree>
    <p:extLst>
      <p:ext uri="{BB962C8B-B14F-4D97-AF65-F5344CB8AC3E}">
        <p14:creationId xmlns:p14="http://schemas.microsoft.com/office/powerpoint/2010/main" val="167353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10</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113</a:t>
            </a:fld>
            <a:endParaRPr lang="en-US" dirty="0"/>
          </a:p>
        </p:txBody>
      </p:sp>
    </p:spTree>
    <p:extLst>
      <p:ext uri="{BB962C8B-B14F-4D97-AF65-F5344CB8AC3E}">
        <p14:creationId xmlns:p14="http://schemas.microsoft.com/office/powerpoint/2010/main" val="29703851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114</a:t>
            </a:fld>
            <a:endParaRPr lang="en-US" dirty="0"/>
          </a:p>
        </p:txBody>
      </p:sp>
    </p:spTree>
    <p:extLst>
      <p:ext uri="{BB962C8B-B14F-4D97-AF65-F5344CB8AC3E}">
        <p14:creationId xmlns:p14="http://schemas.microsoft.com/office/powerpoint/2010/main" val="212217101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115</a:t>
            </a:fld>
            <a:endParaRPr lang="en-US" dirty="0"/>
          </a:p>
        </p:txBody>
      </p:sp>
    </p:spTree>
    <p:extLst>
      <p:ext uri="{BB962C8B-B14F-4D97-AF65-F5344CB8AC3E}">
        <p14:creationId xmlns:p14="http://schemas.microsoft.com/office/powerpoint/2010/main" val="17306061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116</a:t>
            </a:fld>
            <a:endParaRPr lang="en-US" dirty="0"/>
          </a:p>
        </p:txBody>
      </p:sp>
    </p:spTree>
    <p:extLst>
      <p:ext uri="{BB962C8B-B14F-4D97-AF65-F5344CB8AC3E}">
        <p14:creationId xmlns:p14="http://schemas.microsoft.com/office/powerpoint/2010/main" val="168834324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117</a:t>
            </a:fld>
            <a:endParaRPr lang="en-US" dirty="0"/>
          </a:p>
        </p:txBody>
      </p:sp>
    </p:spTree>
    <p:extLst>
      <p:ext uri="{BB962C8B-B14F-4D97-AF65-F5344CB8AC3E}">
        <p14:creationId xmlns:p14="http://schemas.microsoft.com/office/powerpoint/2010/main" val="168834324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118</a:t>
            </a:fld>
            <a:endParaRPr lang="en-US" dirty="0"/>
          </a:p>
        </p:txBody>
      </p:sp>
    </p:spTree>
    <p:extLst>
      <p:ext uri="{BB962C8B-B14F-4D97-AF65-F5344CB8AC3E}">
        <p14:creationId xmlns:p14="http://schemas.microsoft.com/office/powerpoint/2010/main" val="168834324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119</a:t>
            </a:fld>
            <a:endParaRPr lang="en-US" dirty="0"/>
          </a:p>
        </p:txBody>
      </p:sp>
    </p:spTree>
    <p:extLst>
      <p:ext uri="{BB962C8B-B14F-4D97-AF65-F5344CB8AC3E}">
        <p14:creationId xmlns:p14="http://schemas.microsoft.com/office/powerpoint/2010/main" val="38001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11</a:t>
            </a:fld>
            <a:endParaRPr lang="en-US" dirty="0"/>
          </a:p>
        </p:txBody>
      </p:sp>
    </p:spTree>
    <p:extLst>
      <p:ext uri="{BB962C8B-B14F-4D97-AF65-F5344CB8AC3E}">
        <p14:creationId xmlns:p14="http://schemas.microsoft.com/office/powerpoint/2010/main" val="2670931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12</a:t>
            </a:fld>
            <a:endParaRPr lang="en-US" dirty="0"/>
          </a:p>
        </p:txBody>
      </p:sp>
    </p:spTree>
    <p:extLst>
      <p:ext uri="{BB962C8B-B14F-4D97-AF65-F5344CB8AC3E}">
        <p14:creationId xmlns:p14="http://schemas.microsoft.com/office/powerpoint/2010/main" val="2670931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13</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14</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15</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16</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17</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18</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A840DBD-4AA1-4DBB-967C-91F91C2855A2}" type="slidenum">
              <a:rPr lang="en-US" smtClean="0"/>
              <a:t>19</a:t>
            </a:fld>
            <a:endParaRPr lang="en-US" dirty="0"/>
          </a:p>
        </p:txBody>
      </p:sp>
    </p:spTree>
    <p:extLst>
      <p:ext uri="{BB962C8B-B14F-4D97-AF65-F5344CB8AC3E}">
        <p14:creationId xmlns:p14="http://schemas.microsoft.com/office/powerpoint/2010/main" val="379664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2</a:t>
            </a:fld>
            <a:endParaRPr lang="en-US" dirty="0"/>
          </a:p>
        </p:txBody>
      </p:sp>
    </p:spTree>
    <p:extLst>
      <p:ext uri="{BB962C8B-B14F-4D97-AF65-F5344CB8AC3E}">
        <p14:creationId xmlns:p14="http://schemas.microsoft.com/office/powerpoint/2010/main" val="2981451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A840DBD-4AA1-4DBB-967C-91F91C2855A2}" type="slidenum">
              <a:rPr lang="en-US" smtClean="0"/>
              <a:t>20</a:t>
            </a:fld>
            <a:endParaRPr lang="en-US" dirty="0"/>
          </a:p>
        </p:txBody>
      </p:sp>
    </p:spTree>
    <p:extLst>
      <p:ext uri="{BB962C8B-B14F-4D97-AF65-F5344CB8AC3E}">
        <p14:creationId xmlns:p14="http://schemas.microsoft.com/office/powerpoint/2010/main" val="3796642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A840DBD-4AA1-4DBB-967C-91F91C2855A2}" type="slidenum">
              <a:rPr lang="en-US" smtClean="0"/>
              <a:t>21</a:t>
            </a:fld>
            <a:endParaRPr lang="en-US" dirty="0"/>
          </a:p>
        </p:txBody>
      </p:sp>
    </p:spTree>
    <p:extLst>
      <p:ext uri="{BB962C8B-B14F-4D97-AF65-F5344CB8AC3E}">
        <p14:creationId xmlns:p14="http://schemas.microsoft.com/office/powerpoint/2010/main" val="3796642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22</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23</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24</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25</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27</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28</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29</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30</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a:t>
            </a:fld>
            <a:endParaRPr lang="en-US" dirty="0"/>
          </a:p>
        </p:txBody>
      </p:sp>
    </p:spTree>
    <p:extLst>
      <p:ext uri="{BB962C8B-B14F-4D97-AF65-F5344CB8AC3E}">
        <p14:creationId xmlns:p14="http://schemas.microsoft.com/office/powerpoint/2010/main" val="3652681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31</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32</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33</a:t>
            </a:fld>
            <a:endParaRPr lang="en-US" dirty="0"/>
          </a:p>
        </p:txBody>
      </p:sp>
    </p:spTree>
    <p:extLst>
      <p:ext uri="{BB962C8B-B14F-4D97-AF65-F5344CB8AC3E}">
        <p14:creationId xmlns:p14="http://schemas.microsoft.com/office/powerpoint/2010/main" val="459441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34</a:t>
            </a:fld>
            <a:endParaRPr lang="en-US" dirty="0"/>
          </a:p>
        </p:txBody>
      </p:sp>
    </p:spTree>
    <p:extLst>
      <p:ext uri="{BB962C8B-B14F-4D97-AF65-F5344CB8AC3E}">
        <p14:creationId xmlns:p14="http://schemas.microsoft.com/office/powerpoint/2010/main" val="938977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35</a:t>
            </a:fld>
            <a:endParaRPr lang="en-US" dirty="0"/>
          </a:p>
        </p:txBody>
      </p:sp>
    </p:spTree>
    <p:extLst>
      <p:ext uri="{BB962C8B-B14F-4D97-AF65-F5344CB8AC3E}">
        <p14:creationId xmlns:p14="http://schemas.microsoft.com/office/powerpoint/2010/main" val="938977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36</a:t>
            </a:fld>
            <a:endParaRPr lang="en-US" dirty="0"/>
          </a:p>
        </p:txBody>
      </p:sp>
    </p:spTree>
    <p:extLst>
      <p:ext uri="{BB962C8B-B14F-4D97-AF65-F5344CB8AC3E}">
        <p14:creationId xmlns:p14="http://schemas.microsoft.com/office/powerpoint/2010/main" val="2686675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37</a:t>
            </a:fld>
            <a:endParaRPr lang="en-US" dirty="0"/>
          </a:p>
        </p:txBody>
      </p:sp>
    </p:spTree>
    <p:extLst>
      <p:ext uri="{BB962C8B-B14F-4D97-AF65-F5344CB8AC3E}">
        <p14:creationId xmlns:p14="http://schemas.microsoft.com/office/powerpoint/2010/main" val="1526703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38</a:t>
            </a:fld>
            <a:endParaRPr lang="en-US" dirty="0"/>
          </a:p>
        </p:txBody>
      </p:sp>
    </p:spTree>
    <p:extLst>
      <p:ext uri="{BB962C8B-B14F-4D97-AF65-F5344CB8AC3E}">
        <p14:creationId xmlns:p14="http://schemas.microsoft.com/office/powerpoint/2010/main" val="938977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39</a:t>
            </a:fld>
            <a:endParaRPr lang="en-US" dirty="0"/>
          </a:p>
        </p:txBody>
      </p:sp>
    </p:spTree>
    <p:extLst>
      <p:ext uri="{BB962C8B-B14F-4D97-AF65-F5344CB8AC3E}">
        <p14:creationId xmlns:p14="http://schemas.microsoft.com/office/powerpoint/2010/main" val="938977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40</a:t>
            </a:fld>
            <a:endParaRPr lang="en-US" dirty="0"/>
          </a:p>
        </p:txBody>
      </p:sp>
    </p:spTree>
    <p:extLst>
      <p:ext uri="{BB962C8B-B14F-4D97-AF65-F5344CB8AC3E}">
        <p14:creationId xmlns:p14="http://schemas.microsoft.com/office/powerpoint/2010/main" val="355629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4</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41</a:t>
            </a:fld>
            <a:endParaRPr lang="en-US" dirty="0"/>
          </a:p>
        </p:txBody>
      </p:sp>
    </p:spTree>
    <p:extLst>
      <p:ext uri="{BB962C8B-B14F-4D97-AF65-F5344CB8AC3E}">
        <p14:creationId xmlns:p14="http://schemas.microsoft.com/office/powerpoint/2010/main" val="3556299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42</a:t>
            </a:fld>
            <a:endParaRPr lang="en-US" dirty="0"/>
          </a:p>
        </p:txBody>
      </p:sp>
    </p:spTree>
    <p:extLst>
      <p:ext uri="{BB962C8B-B14F-4D97-AF65-F5344CB8AC3E}">
        <p14:creationId xmlns:p14="http://schemas.microsoft.com/office/powerpoint/2010/main" val="35562991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43</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50</a:t>
            </a:fld>
            <a:endParaRPr lang="en-US" dirty="0"/>
          </a:p>
        </p:txBody>
      </p:sp>
    </p:spTree>
    <p:extLst>
      <p:ext uri="{BB962C8B-B14F-4D97-AF65-F5344CB8AC3E}">
        <p14:creationId xmlns:p14="http://schemas.microsoft.com/office/powerpoint/2010/main" val="388204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52</a:t>
            </a:fld>
            <a:endParaRPr lang="en-US" dirty="0"/>
          </a:p>
        </p:txBody>
      </p:sp>
    </p:spTree>
    <p:extLst>
      <p:ext uri="{BB962C8B-B14F-4D97-AF65-F5344CB8AC3E}">
        <p14:creationId xmlns:p14="http://schemas.microsoft.com/office/powerpoint/2010/main" val="20315908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58</a:t>
            </a:fld>
            <a:endParaRPr lang="en-US" dirty="0"/>
          </a:p>
        </p:txBody>
      </p:sp>
    </p:spTree>
    <p:extLst>
      <p:ext uri="{BB962C8B-B14F-4D97-AF65-F5344CB8AC3E}">
        <p14:creationId xmlns:p14="http://schemas.microsoft.com/office/powerpoint/2010/main" val="8267004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59</a:t>
            </a:fld>
            <a:endParaRPr lang="en-US" dirty="0"/>
          </a:p>
        </p:txBody>
      </p:sp>
    </p:spTree>
    <p:extLst>
      <p:ext uri="{BB962C8B-B14F-4D97-AF65-F5344CB8AC3E}">
        <p14:creationId xmlns:p14="http://schemas.microsoft.com/office/powerpoint/2010/main" val="8267004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60</a:t>
            </a:fld>
            <a:endParaRPr lang="en-US" dirty="0"/>
          </a:p>
        </p:txBody>
      </p:sp>
    </p:spTree>
    <p:extLst>
      <p:ext uri="{BB962C8B-B14F-4D97-AF65-F5344CB8AC3E}">
        <p14:creationId xmlns:p14="http://schemas.microsoft.com/office/powerpoint/2010/main" val="8267004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61</a:t>
            </a:fld>
            <a:endParaRPr lang="en-US" dirty="0"/>
          </a:p>
        </p:txBody>
      </p:sp>
    </p:spTree>
    <p:extLst>
      <p:ext uri="{BB962C8B-B14F-4D97-AF65-F5344CB8AC3E}">
        <p14:creationId xmlns:p14="http://schemas.microsoft.com/office/powerpoint/2010/main" val="8267004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62</a:t>
            </a:fld>
            <a:endParaRPr lang="en-US" dirty="0"/>
          </a:p>
        </p:txBody>
      </p:sp>
    </p:spTree>
    <p:extLst>
      <p:ext uri="{BB962C8B-B14F-4D97-AF65-F5344CB8AC3E}">
        <p14:creationId xmlns:p14="http://schemas.microsoft.com/office/powerpoint/2010/main" val="1359986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5</a:t>
            </a:fld>
            <a:endParaRPr lang="en-US" dirty="0"/>
          </a:p>
        </p:txBody>
      </p:sp>
    </p:spTree>
    <p:extLst>
      <p:ext uri="{BB962C8B-B14F-4D97-AF65-F5344CB8AC3E}">
        <p14:creationId xmlns:p14="http://schemas.microsoft.com/office/powerpoint/2010/main" val="1755049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63</a:t>
            </a:fld>
            <a:endParaRPr lang="en-US" dirty="0"/>
          </a:p>
        </p:txBody>
      </p:sp>
    </p:spTree>
    <p:extLst>
      <p:ext uri="{BB962C8B-B14F-4D97-AF65-F5344CB8AC3E}">
        <p14:creationId xmlns:p14="http://schemas.microsoft.com/office/powerpoint/2010/main" val="1359986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64</a:t>
            </a:fld>
            <a:endParaRPr lang="en-US" dirty="0"/>
          </a:p>
        </p:txBody>
      </p:sp>
    </p:spTree>
    <p:extLst>
      <p:ext uri="{BB962C8B-B14F-4D97-AF65-F5344CB8AC3E}">
        <p14:creationId xmlns:p14="http://schemas.microsoft.com/office/powerpoint/2010/main" val="17862107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65</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66</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67</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68</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69</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70</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71</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72</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6</a:t>
            </a:fld>
            <a:endParaRPr lang="en-US" dirty="0"/>
          </a:p>
        </p:txBody>
      </p:sp>
    </p:spTree>
    <p:extLst>
      <p:ext uri="{BB962C8B-B14F-4D97-AF65-F5344CB8AC3E}">
        <p14:creationId xmlns:p14="http://schemas.microsoft.com/office/powerpoint/2010/main" val="17550490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73</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74</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75</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76</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77</a:t>
            </a:fld>
            <a:endParaRPr lang="en-US" dirty="0"/>
          </a:p>
        </p:txBody>
      </p:sp>
    </p:spTree>
    <p:extLst>
      <p:ext uri="{BB962C8B-B14F-4D97-AF65-F5344CB8AC3E}">
        <p14:creationId xmlns:p14="http://schemas.microsoft.com/office/powerpoint/2010/main" val="2477550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78</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A840DBD-4AA1-4DBB-967C-91F91C2855A2}" type="slidenum">
              <a:rPr lang="en-US" smtClean="0"/>
              <a:t>79</a:t>
            </a:fld>
            <a:endParaRPr lang="en-US" dirty="0"/>
          </a:p>
        </p:txBody>
      </p:sp>
    </p:spTree>
    <p:extLst>
      <p:ext uri="{BB962C8B-B14F-4D97-AF65-F5344CB8AC3E}">
        <p14:creationId xmlns:p14="http://schemas.microsoft.com/office/powerpoint/2010/main" val="31368107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A840DBD-4AA1-4DBB-967C-91F91C2855A2}" type="slidenum">
              <a:rPr lang="en-US" smtClean="0"/>
              <a:t>80</a:t>
            </a:fld>
            <a:endParaRPr lang="en-US" dirty="0"/>
          </a:p>
        </p:txBody>
      </p:sp>
    </p:spTree>
    <p:extLst>
      <p:ext uri="{BB962C8B-B14F-4D97-AF65-F5344CB8AC3E}">
        <p14:creationId xmlns:p14="http://schemas.microsoft.com/office/powerpoint/2010/main" val="31368107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A840DBD-4AA1-4DBB-967C-91F91C2855A2}" type="slidenum">
              <a:rPr lang="en-US" smtClean="0"/>
              <a:t>81</a:t>
            </a:fld>
            <a:endParaRPr lang="en-US" dirty="0"/>
          </a:p>
        </p:txBody>
      </p:sp>
    </p:spTree>
    <p:extLst>
      <p:ext uri="{BB962C8B-B14F-4D97-AF65-F5344CB8AC3E}">
        <p14:creationId xmlns:p14="http://schemas.microsoft.com/office/powerpoint/2010/main" val="31368107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82</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7</a:t>
            </a:fld>
            <a:endParaRPr lang="en-US" dirty="0"/>
          </a:p>
        </p:txBody>
      </p:sp>
    </p:spTree>
    <p:extLst>
      <p:ext uri="{BB962C8B-B14F-4D97-AF65-F5344CB8AC3E}">
        <p14:creationId xmlns:p14="http://schemas.microsoft.com/office/powerpoint/2010/main" val="37335626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83</a:t>
            </a:fld>
            <a:endParaRPr lang="en-US" dirty="0"/>
          </a:p>
        </p:txBody>
      </p:sp>
    </p:spTree>
    <p:extLst>
      <p:ext uri="{BB962C8B-B14F-4D97-AF65-F5344CB8AC3E}">
        <p14:creationId xmlns:p14="http://schemas.microsoft.com/office/powerpoint/2010/main" val="9885794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84</a:t>
            </a:fld>
            <a:endParaRPr lang="en-US" dirty="0"/>
          </a:p>
        </p:txBody>
      </p:sp>
    </p:spTree>
    <p:extLst>
      <p:ext uri="{BB962C8B-B14F-4D97-AF65-F5344CB8AC3E}">
        <p14:creationId xmlns:p14="http://schemas.microsoft.com/office/powerpoint/2010/main" val="9885794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85</a:t>
            </a:fld>
            <a:endParaRPr lang="en-US" dirty="0"/>
          </a:p>
        </p:txBody>
      </p:sp>
    </p:spTree>
    <p:extLst>
      <p:ext uri="{BB962C8B-B14F-4D97-AF65-F5344CB8AC3E}">
        <p14:creationId xmlns:p14="http://schemas.microsoft.com/office/powerpoint/2010/main" val="9885794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86</a:t>
            </a:fld>
            <a:endParaRPr lang="en-US" dirty="0"/>
          </a:p>
        </p:txBody>
      </p:sp>
    </p:spTree>
    <p:extLst>
      <p:ext uri="{BB962C8B-B14F-4D97-AF65-F5344CB8AC3E}">
        <p14:creationId xmlns:p14="http://schemas.microsoft.com/office/powerpoint/2010/main" val="988579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87</a:t>
            </a:fld>
            <a:endParaRPr lang="en-US" dirty="0"/>
          </a:p>
        </p:txBody>
      </p:sp>
    </p:spTree>
    <p:extLst>
      <p:ext uri="{BB962C8B-B14F-4D97-AF65-F5344CB8AC3E}">
        <p14:creationId xmlns:p14="http://schemas.microsoft.com/office/powerpoint/2010/main" val="1773299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88</a:t>
            </a:fld>
            <a:endParaRPr lang="en-US" dirty="0"/>
          </a:p>
        </p:txBody>
      </p:sp>
    </p:spTree>
    <p:extLst>
      <p:ext uri="{BB962C8B-B14F-4D97-AF65-F5344CB8AC3E}">
        <p14:creationId xmlns:p14="http://schemas.microsoft.com/office/powerpoint/2010/main" val="42432104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89</a:t>
            </a:fld>
            <a:endParaRPr lang="en-US" dirty="0"/>
          </a:p>
        </p:txBody>
      </p:sp>
    </p:spTree>
    <p:extLst>
      <p:ext uri="{BB962C8B-B14F-4D97-AF65-F5344CB8AC3E}">
        <p14:creationId xmlns:p14="http://schemas.microsoft.com/office/powerpoint/2010/main" val="204469222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90</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91</a:t>
            </a:fld>
            <a:endParaRPr lang="en-US" dirty="0"/>
          </a:p>
        </p:txBody>
      </p:sp>
    </p:spTree>
    <p:extLst>
      <p:ext uri="{BB962C8B-B14F-4D97-AF65-F5344CB8AC3E}">
        <p14:creationId xmlns:p14="http://schemas.microsoft.com/office/powerpoint/2010/main" val="31702179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92</a:t>
            </a:fld>
            <a:endParaRPr lang="en-US" dirty="0"/>
          </a:p>
        </p:txBody>
      </p:sp>
    </p:spTree>
    <p:extLst>
      <p:ext uri="{BB962C8B-B14F-4D97-AF65-F5344CB8AC3E}">
        <p14:creationId xmlns:p14="http://schemas.microsoft.com/office/powerpoint/2010/main" val="431093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8</a:t>
            </a:fld>
            <a:endParaRPr lang="en-US" dirty="0"/>
          </a:p>
        </p:txBody>
      </p:sp>
    </p:spTree>
    <p:extLst>
      <p:ext uri="{BB962C8B-B14F-4D97-AF65-F5344CB8AC3E}">
        <p14:creationId xmlns:p14="http://schemas.microsoft.com/office/powerpoint/2010/main" val="37335626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93</a:t>
            </a:fld>
            <a:endParaRPr lang="en-US" dirty="0"/>
          </a:p>
        </p:txBody>
      </p:sp>
    </p:spTree>
    <p:extLst>
      <p:ext uri="{BB962C8B-B14F-4D97-AF65-F5344CB8AC3E}">
        <p14:creationId xmlns:p14="http://schemas.microsoft.com/office/powerpoint/2010/main" val="4310931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94</a:t>
            </a:fld>
            <a:endParaRPr lang="en-US" dirty="0"/>
          </a:p>
        </p:txBody>
      </p:sp>
    </p:spTree>
    <p:extLst>
      <p:ext uri="{BB962C8B-B14F-4D97-AF65-F5344CB8AC3E}">
        <p14:creationId xmlns:p14="http://schemas.microsoft.com/office/powerpoint/2010/main" val="19414720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95</a:t>
            </a:fld>
            <a:endParaRPr lang="en-US" dirty="0"/>
          </a:p>
        </p:txBody>
      </p:sp>
    </p:spTree>
    <p:extLst>
      <p:ext uri="{BB962C8B-B14F-4D97-AF65-F5344CB8AC3E}">
        <p14:creationId xmlns:p14="http://schemas.microsoft.com/office/powerpoint/2010/main" val="308237502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96</a:t>
            </a:fld>
            <a:endParaRPr lang="en-US" dirty="0"/>
          </a:p>
        </p:txBody>
      </p:sp>
    </p:spTree>
    <p:extLst>
      <p:ext uri="{BB962C8B-B14F-4D97-AF65-F5344CB8AC3E}">
        <p14:creationId xmlns:p14="http://schemas.microsoft.com/office/powerpoint/2010/main" val="19414720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97</a:t>
            </a:fld>
            <a:endParaRPr lang="en-US" dirty="0"/>
          </a:p>
        </p:txBody>
      </p:sp>
    </p:spTree>
    <p:extLst>
      <p:ext uri="{BB962C8B-B14F-4D97-AF65-F5344CB8AC3E}">
        <p14:creationId xmlns:p14="http://schemas.microsoft.com/office/powerpoint/2010/main" val="36606002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98</a:t>
            </a:fld>
            <a:endParaRPr lang="en-US" dirty="0"/>
          </a:p>
        </p:txBody>
      </p:sp>
    </p:spTree>
    <p:extLst>
      <p:ext uri="{BB962C8B-B14F-4D97-AF65-F5344CB8AC3E}">
        <p14:creationId xmlns:p14="http://schemas.microsoft.com/office/powerpoint/2010/main" val="36606002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99</a:t>
            </a:fld>
            <a:endParaRPr lang="en-US" dirty="0"/>
          </a:p>
        </p:txBody>
      </p:sp>
    </p:spTree>
    <p:extLst>
      <p:ext uri="{BB962C8B-B14F-4D97-AF65-F5344CB8AC3E}">
        <p14:creationId xmlns:p14="http://schemas.microsoft.com/office/powerpoint/2010/main" val="36606002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100</a:t>
            </a:fld>
            <a:endParaRPr lang="en-US" dirty="0"/>
          </a:p>
        </p:txBody>
      </p:sp>
    </p:spTree>
    <p:extLst>
      <p:ext uri="{BB962C8B-B14F-4D97-AF65-F5344CB8AC3E}">
        <p14:creationId xmlns:p14="http://schemas.microsoft.com/office/powerpoint/2010/main" val="28614304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101</a:t>
            </a:fld>
            <a:endParaRPr lang="en-US" dirty="0"/>
          </a:p>
        </p:txBody>
      </p:sp>
    </p:spTree>
    <p:extLst>
      <p:ext uri="{BB962C8B-B14F-4D97-AF65-F5344CB8AC3E}">
        <p14:creationId xmlns:p14="http://schemas.microsoft.com/office/powerpoint/2010/main" val="33919868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102</a:t>
            </a:fld>
            <a:endParaRPr lang="en-US" dirty="0"/>
          </a:p>
        </p:txBody>
      </p:sp>
    </p:spTree>
    <p:extLst>
      <p:ext uri="{BB962C8B-B14F-4D97-AF65-F5344CB8AC3E}">
        <p14:creationId xmlns:p14="http://schemas.microsoft.com/office/powerpoint/2010/main" val="245500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40DBD-4AA1-4DBB-967C-91F91C2855A2}" type="slidenum">
              <a:rPr lang="en-US" smtClean="0"/>
              <a:t>9</a:t>
            </a:fld>
            <a:endParaRPr lang="en-US" dirty="0"/>
          </a:p>
        </p:txBody>
      </p:sp>
    </p:spTree>
    <p:extLst>
      <p:ext uri="{BB962C8B-B14F-4D97-AF65-F5344CB8AC3E}">
        <p14:creationId xmlns:p14="http://schemas.microsoft.com/office/powerpoint/2010/main" val="37335626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103</a:t>
            </a:fld>
            <a:endParaRPr lang="en-US" dirty="0"/>
          </a:p>
        </p:txBody>
      </p:sp>
    </p:spTree>
    <p:extLst>
      <p:ext uri="{BB962C8B-B14F-4D97-AF65-F5344CB8AC3E}">
        <p14:creationId xmlns:p14="http://schemas.microsoft.com/office/powerpoint/2010/main" val="116376793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104</a:t>
            </a:fld>
            <a:endParaRPr lang="en-US" dirty="0"/>
          </a:p>
        </p:txBody>
      </p:sp>
    </p:spTree>
    <p:extLst>
      <p:ext uri="{BB962C8B-B14F-4D97-AF65-F5344CB8AC3E}">
        <p14:creationId xmlns:p14="http://schemas.microsoft.com/office/powerpoint/2010/main" val="116376793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105</a:t>
            </a:fld>
            <a:endParaRPr lang="en-US" dirty="0"/>
          </a:p>
        </p:txBody>
      </p:sp>
    </p:spTree>
    <p:extLst>
      <p:ext uri="{BB962C8B-B14F-4D97-AF65-F5344CB8AC3E}">
        <p14:creationId xmlns:p14="http://schemas.microsoft.com/office/powerpoint/2010/main" val="19212710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106</a:t>
            </a:fld>
            <a:endParaRPr lang="en-US" dirty="0"/>
          </a:p>
        </p:txBody>
      </p:sp>
    </p:spTree>
    <p:extLst>
      <p:ext uri="{BB962C8B-B14F-4D97-AF65-F5344CB8AC3E}">
        <p14:creationId xmlns:p14="http://schemas.microsoft.com/office/powerpoint/2010/main" val="2487154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107</a:t>
            </a:fld>
            <a:endParaRPr lang="en-US" dirty="0"/>
          </a:p>
        </p:txBody>
      </p:sp>
    </p:spTree>
    <p:extLst>
      <p:ext uri="{BB962C8B-B14F-4D97-AF65-F5344CB8AC3E}">
        <p14:creationId xmlns:p14="http://schemas.microsoft.com/office/powerpoint/2010/main" val="24871546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108</a:t>
            </a:fld>
            <a:endParaRPr lang="en-US" dirty="0"/>
          </a:p>
        </p:txBody>
      </p:sp>
    </p:spTree>
    <p:extLst>
      <p:ext uri="{BB962C8B-B14F-4D97-AF65-F5344CB8AC3E}">
        <p14:creationId xmlns:p14="http://schemas.microsoft.com/office/powerpoint/2010/main" val="306361655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109</a:t>
            </a:fld>
            <a:endParaRPr lang="en-US" dirty="0"/>
          </a:p>
        </p:txBody>
      </p:sp>
    </p:spTree>
    <p:extLst>
      <p:ext uri="{BB962C8B-B14F-4D97-AF65-F5344CB8AC3E}">
        <p14:creationId xmlns:p14="http://schemas.microsoft.com/office/powerpoint/2010/main" val="30636165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110</a:t>
            </a:fld>
            <a:endParaRPr lang="en-US" dirty="0"/>
          </a:p>
        </p:txBody>
      </p:sp>
    </p:spTree>
    <p:extLst>
      <p:ext uri="{BB962C8B-B14F-4D97-AF65-F5344CB8AC3E}">
        <p14:creationId xmlns:p14="http://schemas.microsoft.com/office/powerpoint/2010/main" val="17429840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111</a:t>
            </a:fld>
            <a:endParaRPr lang="en-US" dirty="0"/>
          </a:p>
        </p:txBody>
      </p:sp>
    </p:spTree>
    <p:extLst>
      <p:ext uri="{BB962C8B-B14F-4D97-AF65-F5344CB8AC3E}">
        <p14:creationId xmlns:p14="http://schemas.microsoft.com/office/powerpoint/2010/main" val="297038517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840DBD-4AA1-4DBB-967C-91F91C2855A2}" type="slidenum">
              <a:rPr lang="en-US" smtClean="0"/>
              <a:t>112</a:t>
            </a:fld>
            <a:endParaRPr lang="en-US" dirty="0"/>
          </a:p>
        </p:txBody>
      </p:sp>
    </p:spTree>
    <p:extLst>
      <p:ext uri="{BB962C8B-B14F-4D97-AF65-F5344CB8AC3E}">
        <p14:creationId xmlns:p14="http://schemas.microsoft.com/office/powerpoint/2010/main" val="297038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848600" cy="1698625"/>
          </a:xfrm>
        </p:spPr>
        <p:txBody>
          <a:bodyPr anchor="b">
            <a:noAutofit/>
          </a:bodyPr>
          <a:lstStyle>
            <a:lvl1pPr>
              <a:defRPr sz="4400" b="1" cap="none" baseline="0">
                <a:solidFill>
                  <a:schemeClr val="tx1">
                    <a:lumMod val="65000"/>
                    <a:lumOff val="3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419600"/>
            <a:ext cx="6400800" cy="1752600"/>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p:nvCxnSpPr>
        <p:spPr>
          <a:xfrm>
            <a:off x="685800" y="4312920"/>
            <a:ext cx="7848600" cy="1588"/>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1066800"/>
          </a:xfrm>
        </p:spPr>
        <p:txBody>
          <a:bodyPr anchor="b">
            <a:normAutofit/>
          </a:bodyPr>
          <a:lstStyle>
            <a:lvl1pPr algn="l">
              <a:defRPr sz="40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1600199"/>
            <a:ext cx="5904390" cy="4495801"/>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1600200"/>
            <a:ext cx="2139696" cy="4495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userDrawn="1"/>
        </p:nvSpPr>
        <p:spPr>
          <a:xfrm>
            <a:off x="0" y="457200"/>
            <a:ext cx="9144000" cy="579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495800"/>
          </a:xfrm>
        </p:spPr>
        <p:txBody>
          <a:bodyPr/>
          <a:lstStyle>
            <a:lvl1pPr>
              <a:defRPr sz="2800">
                <a:solidFill>
                  <a:schemeClr val="tx1"/>
                </a:solidFill>
              </a:defRPr>
            </a:lvl1pPr>
            <a:lvl2pPr>
              <a:defRPr sz="2400">
                <a:solidFill>
                  <a:schemeClr val="tx1"/>
                </a:solidFill>
              </a:defRPr>
            </a:lvl2pPr>
            <a:lvl3pPr>
              <a:defRPr sz="22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none"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4988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4988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38400"/>
            <a:ext cx="3931920" cy="373380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73380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a:off x="4572794" y="1691640"/>
            <a:ext cx="0" cy="44805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920" y="1676400"/>
            <a:ext cx="283464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21920" y="2438400"/>
            <a:ext cx="2834640" cy="373380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p:nvCxnSpPr>
        <p:spPr>
          <a:xfrm>
            <a:off x="3045460" y="1691640"/>
            <a:ext cx="0" cy="44805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0"/>
          </p:nvPr>
        </p:nvSpPr>
        <p:spPr>
          <a:xfrm>
            <a:off x="3134360" y="1676400"/>
            <a:ext cx="283464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5" name="Content Placeholder 3"/>
          <p:cNvSpPr>
            <a:spLocks noGrp="1"/>
          </p:cNvSpPr>
          <p:nvPr>
            <p:ph sz="half" idx="11"/>
          </p:nvPr>
        </p:nvSpPr>
        <p:spPr>
          <a:xfrm>
            <a:off x="3134360" y="2438400"/>
            <a:ext cx="2834640" cy="373380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6" name="Straight Connector 15"/>
          <p:cNvCxnSpPr/>
          <p:nvPr userDrawn="1"/>
        </p:nvCxnSpPr>
        <p:spPr>
          <a:xfrm>
            <a:off x="6057900" y="1696720"/>
            <a:ext cx="0" cy="44805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idx="12"/>
          </p:nvPr>
        </p:nvSpPr>
        <p:spPr>
          <a:xfrm>
            <a:off x="6146800" y="1676400"/>
            <a:ext cx="283464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8" name="Content Placeholder 3"/>
          <p:cNvSpPr>
            <a:spLocks noGrp="1"/>
          </p:cNvSpPr>
          <p:nvPr>
            <p:ph sz="half" idx="13"/>
          </p:nvPr>
        </p:nvSpPr>
        <p:spPr>
          <a:xfrm>
            <a:off x="6146800" y="2438400"/>
            <a:ext cx="2834640" cy="373380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241323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chor="b">
            <a:noAutofit/>
          </a:bodyPr>
          <a:lstStyle>
            <a:lvl1pPr algn="l">
              <a:defRPr sz="4000" b="0"/>
            </a:lvl1pPr>
          </a:lstStyle>
          <a:p>
            <a:r>
              <a:rPr lang="en-US" dirty="0" smtClean="0"/>
              <a:t>Click to edit Master title style</a:t>
            </a:r>
            <a:endParaRPr lang="en-US" dirty="0"/>
          </a:p>
        </p:txBody>
      </p:sp>
      <p:sp>
        <p:nvSpPr>
          <p:cNvPr id="3" name="Content Placeholder 2"/>
          <p:cNvSpPr>
            <a:spLocks noGrp="1"/>
          </p:cNvSpPr>
          <p:nvPr>
            <p:ph idx="1"/>
          </p:nvPr>
        </p:nvSpPr>
        <p:spPr>
          <a:xfrm>
            <a:off x="2971800" y="1600200"/>
            <a:ext cx="5715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600200"/>
            <a:ext cx="2139696" cy="45720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cxnSp>
        <p:nvCxnSpPr>
          <p:cNvPr id="9" name="Straight Connector 8"/>
          <p:cNvCxnSpPr/>
          <p:nvPr/>
        </p:nvCxnSpPr>
        <p:spPr>
          <a:xfrm flipH="1">
            <a:off x="2775010" y="1600200"/>
            <a:ext cx="1588"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5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20786"/>
            <a:ext cx="9144000" cy="114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43688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14244" y="6248400"/>
            <a:ext cx="9158244" cy="6188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Q:\Staff\Office Templates\Tufts logo gif and jpeg\Tufts_univ_white.gif"/>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18691"/>
          <a:stretch/>
        </p:blipFill>
        <p:spPr bwMode="auto">
          <a:xfrm>
            <a:off x="5918200" y="6349931"/>
            <a:ext cx="1203960" cy="41821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7172960" y="6348724"/>
            <a:ext cx="0" cy="42062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204105" y="6339327"/>
            <a:ext cx="2625695" cy="428102"/>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31"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p:txStyles>
    <p:titleStyle>
      <a:lvl1pPr algn="l" defTabSz="914400" rtl="0" eaLnBrk="1" latinLnBrk="0" hangingPunct="1">
        <a:spcBef>
          <a:spcPct val="0"/>
        </a:spcBef>
        <a:buNone/>
        <a:defRPr sz="3800" kern="1200" spc="-100" baseline="0">
          <a:solidFill>
            <a:schemeClr val="bg1"/>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mailto:Lauren.Conoscenti@tufts.edu" TargetMode="External"/><Relationship Id="rId2" Type="http://schemas.openxmlformats.org/officeDocument/2006/relationships/notesSlide" Target="../notesSlides/notesSlide106.xml"/><Relationship Id="rId1" Type="http://schemas.openxmlformats.org/officeDocument/2006/relationships/slideLayout" Target="../slideLayouts/slideLayout2.xml"/><Relationship Id="rId5" Type="http://schemas.openxmlformats.org/officeDocument/2006/relationships/image" Target="../media/image45.jpg"/><Relationship Id="rId4" Type="http://schemas.openxmlformats.org/officeDocument/2006/relationships/hyperlink" Target="http://go.tufts.edu/OI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13.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www.scoopshopsurvey.com/"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hyperlink" Target="mailto:katia.miller@tufts.edu" TargetMode="Externa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Survey Best Practices for Social Science Researchers</a:t>
            </a:r>
          </a:p>
        </p:txBody>
      </p:sp>
      <p:sp>
        <p:nvSpPr>
          <p:cNvPr id="3" name="Subtitle 2"/>
          <p:cNvSpPr>
            <a:spLocks noGrp="1"/>
          </p:cNvSpPr>
          <p:nvPr>
            <p:ph type="subTitle" idx="1"/>
          </p:nvPr>
        </p:nvSpPr>
        <p:spPr/>
        <p:txBody>
          <a:bodyPr/>
          <a:lstStyle/>
          <a:p>
            <a:r>
              <a:rPr lang="en-US" sz="2800" dirty="0" smtClean="0"/>
              <a:t>Lauren M. Conoscenti, Ph.D.</a:t>
            </a:r>
          </a:p>
          <a:p>
            <a:r>
              <a:rPr lang="en-US" dirty="0" smtClean="0"/>
              <a:t>June 5, 2015</a:t>
            </a:r>
            <a:endParaRPr lang="en-US" sz="2800" dirty="0" smtClean="0"/>
          </a:p>
        </p:txBody>
      </p:sp>
    </p:spTree>
    <p:extLst>
      <p:ext uri="{BB962C8B-B14F-4D97-AF65-F5344CB8AC3E}">
        <p14:creationId xmlns:p14="http://schemas.microsoft.com/office/powerpoint/2010/main" val="2380844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Institutional Review Board</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marL="0"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4400" b="1" dirty="0" smtClean="0"/>
              <a:t>IRB</a:t>
            </a:r>
            <a:endParaRPr lang="en-US" b="1" dirty="0" smtClean="0"/>
          </a:p>
        </p:txBody>
      </p:sp>
    </p:spTree>
    <p:extLst>
      <p:ext uri="{BB962C8B-B14F-4D97-AF65-F5344CB8AC3E}">
        <p14:creationId xmlns:p14="http://schemas.microsoft.com/office/powerpoint/2010/main" val="352626615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dirty="0" smtClean="0"/>
              <a:t>Managing your </a:t>
            </a:r>
            <a:r>
              <a:rPr lang="en-US" dirty="0"/>
              <a:t>survey: </a:t>
            </a:r>
            <a:r>
              <a:rPr lang="en-US" dirty="0" smtClean="0"/>
              <a:t>Reminders</a:t>
            </a:r>
            <a:endParaRPr lang="en-US" dirty="0"/>
          </a:p>
        </p:txBody>
      </p:sp>
      <p:sp>
        <p:nvSpPr>
          <p:cNvPr id="3" name="Content Placeholder 2"/>
          <p:cNvSpPr>
            <a:spLocks noGrp="1"/>
          </p:cNvSpPr>
          <p:nvPr>
            <p:ph idx="1"/>
          </p:nvPr>
        </p:nvSpPr>
        <p:spPr>
          <a:xfrm>
            <a:off x="304800" y="1600200"/>
            <a:ext cx="8534400" cy="4495800"/>
          </a:xfrm>
        </p:spPr>
        <p:txBody>
          <a:bodyPr>
            <a:normAutofit/>
          </a:bodyPr>
          <a:lstStyle/>
          <a:p>
            <a:r>
              <a:rPr lang="en-US" dirty="0" smtClean="0"/>
              <a:t>Online surveys:</a:t>
            </a:r>
          </a:p>
          <a:p>
            <a:pPr lvl="1"/>
            <a:r>
              <a:rPr lang="en-US" dirty="0" smtClean="0"/>
              <a:t>Can email reminders…but be careful about duplicates</a:t>
            </a:r>
          </a:p>
          <a:p>
            <a:pPr lvl="1"/>
            <a:r>
              <a:rPr lang="en-US" dirty="0" smtClean="0"/>
              <a:t>Reminders are easier when using survey panels</a:t>
            </a:r>
            <a:br>
              <a:rPr lang="en-US" dirty="0" smtClean="0"/>
            </a:br>
            <a:endParaRPr lang="en-US" dirty="0"/>
          </a:p>
          <a:p>
            <a:r>
              <a:rPr lang="en-US" dirty="0" smtClean="0"/>
              <a:t>Mail surveys</a:t>
            </a:r>
          </a:p>
          <a:p>
            <a:pPr lvl="1"/>
            <a:r>
              <a:rPr lang="en-US" dirty="0" smtClean="0"/>
              <a:t>Send postcards or new copies of survey</a:t>
            </a:r>
          </a:p>
          <a:p>
            <a:pPr lvl="1"/>
            <a:r>
              <a:rPr lang="en-US" dirty="0" smtClean="0"/>
              <a:t>Keep track of returned mail </a:t>
            </a:r>
            <a:br>
              <a:rPr lang="en-US" dirty="0" smtClean="0"/>
            </a:br>
            <a:endParaRPr lang="en-US" dirty="0" smtClean="0"/>
          </a:p>
          <a:p>
            <a:r>
              <a:rPr lang="en-US" dirty="0" smtClean="0"/>
              <a:t>Depending on population, may wish to phone potential respondents</a:t>
            </a:r>
            <a:r>
              <a:rPr lang="en-US" dirty="0"/>
              <a:t> </a:t>
            </a:r>
            <a:r>
              <a:rPr lang="en-US" dirty="0" smtClean="0"/>
              <a:t>to see if they need help</a:t>
            </a:r>
          </a:p>
        </p:txBody>
      </p:sp>
    </p:spTree>
    <p:extLst>
      <p:ext uri="{BB962C8B-B14F-4D97-AF65-F5344CB8AC3E}">
        <p14:creationId xmlns:p14="http://schemas.microsoft.com/office/powerpoint/2010/main" val="17450270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839200" cy="990600"/>
          </a:xfrm>
        </p:spPr>
        <p:txBody>
          <a:bodyPr>
            <a:noAutofit/>
          </a:bodyPr>
          <a:lstStyle/>
          <a:p>
            <a:r>
              <a:rPr lang="en-US" sz="3600" dirty="0" smtClean="0"/>
              <a:t>Data Analysis and More</a:t>
            </a:r>
            <a:endParaRPr lang="en-US" sz="3600" dirty="0"/>
          </a:p>
        </p:txBody>
      </p:sp>
      <p:sp>
        <p:nvSpPr>
          <p:cNvPr id="3" name="Content Placeholder 2"/>
          <p:cNvSpPr>
            <a:spLocks noGrp="1"/>
          </p:cNvSpPr>
          <p:nvPr>
            <p:ph idx="1"/>
          </p:nvPr>
        </p:nvSpPr>
        <p:spPr>
          <a:xfrm>
            <a:off x="304800" y="1600200"/>
            <a:ext cx="8382000" cy="4495800"/>
          </a:xfrm>
        </p:spPr>
        <p:txBody>
          <a:bodyPr>
            <a:normAutofit/>
          </a:bodyPr>
          <a:lstStyle/>
          <a:p>
            <a:pPr marL="0"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4400" b="1" dirty="0" smtClean="0"/>
              <a:t>After Your Survey…</a:t>
            </a:r>
            <a:endParaRPr lang="en-US" b="1" dirty="0" smtClean="0"/>
          </a:p>
        </p:txBody>
      </p:sp>
    </p:spTree>
    <p:extLst>
      <p:ext uri="{BB962C8B-B14F-4D97-AF65-F5344CB8AC3E}">
        <p14:creationId xmlns:p14="http://schemas.microsoft.com/office/powerpoint/2010/main" val="293737854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a:t>
            </a:r>
            <a:r>
              <a:rPr lang="en-US" sz="3600" dirty="0" smtClean="0"/>
              <a:t>: Taking down data</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Create a data dictionary</a:t>
            </a:r>
          </a:p>
          <a:p>
            <a:pPr lvl="1"/>
            <a:r>
              <a:rPr lang="en-US" dirty="0" smtClean="0"/>
              <a:t>What are the variable names? What are the values?</a:t>
            </a:r>
            <a:br>
              <a:rPr lang="en-US" dirty="0" smtClean="0"/>
            </a:br>
            <a:endParaRPr lang="en-US" dirty="0" smtClean="0"/>
          </a:p>
          <a:p>
            <a:r>
              <a:rPr lang="en-US" dirty="0" smtClean="0"/>
              <a:t>Online surveys:</a:t>
            </a:r>
          </a:p>
          <a:p>
            <a:pPr lvl="1"/>
            <a:r>
              <a:rPr lang="en-US" dirty="0" smtClean="0"/>
              <a:t>Deactivate!! </a:t>
            </a:r>
            <a:endParaRPr lang="en-US" sz="2800" dirty="0" smtClean="0"/>
          </a:p>
          <a:p>
            <a:pPr lvl="1"/>
            <a:r>
              <a:rPr lang="en-US" dirty="0" smtClean="0"/>
              <a:t>Download data into Excel, SPSS, SAS, etc.</a:t>
            </a:r>
            <a:br>
              <a:rPr lang="en-US" dirty="0" smtClean="0"/>
            </a:br>
            <a:endParaRPr lang="en-US" dirty="0" smtClean="0"/>
          </a:p>
          <a:p>
            <a:r>
              <a:rPr lang="en-US" dirty="0" smtClean="0"/>
              <a:t>Paper-and-pencil surveys:</a:t>
            </a:r>
            <a:endParaRPr lang="en-US" dirty="0"/>
          </a:p>
          <a:p>
            <a:pPr lvl="1"/>
            <a:r>
              <a:rPr lang="en-US" dirty="0" smtClean="0"/>
              <a:t>Enter data in Excel, SPSS, SAS, etc. by hand</a:t>
            </a:r>
          </a:p>
          <a:p>
            <a:pPr lvl="1"/>
            <a:r>
              <a:rPr lang="en-US" dirty="0" smtClean="0"/>
              <a:t>Double-entering data will help you catch errors with data entry, even if more time consuming</a:t>
            </a:r>
          </a:p>
        </p:txBody>
      </p:sp>
    </p:spTree>
    <p:extLst>
      <p:ext uri="{BB962C8B-B14F-4D97-AF65-F5344CB8AC3E}">
        <p14:creationId xmlns:p14="http://schemas.microsoft.com/office/powerpoint/2010/main" val="23489960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sz="3600" dirty="0" smtClean="0"/>
              <a:t>Data Cleaning</a:t>
            </a:r>
            <a:endParaRPr lang="en-US" sz="3600" dirty="0"/>
          </a:p>
        </p:txBody>
      </p:sp>
      <p:sp>
        <p:nvSpPr>
          <p:cNvPr id="3" name="Content Placeholder 2"/>
          <p:cNvSpPr>
            <a:spLocks noGrp="1"/>
          </p:cNvSpPr>
          <p:nvPr>
            <p:ph idx="1"/>
          </p:nvPr>
        </p:nvSpPr>
        <p:spPr>
          <a:xfrm>
            <a:off x="228600" y="1600200"/>
            <a:ext cx="8458200" cy="4495800"/>
          </a:xfrm>
        </p:spPr>
        <p:txBody>
          <a:bodyPr>
            <a:normAutofit/>
          </a:bodyPr>
          <a:lstStyle/>
          <a:p>
            <a:r>
              <a:rPr lang="en-US" dirty="0" smtClean="0"/>
              <a:t>Clean your data…</a:t>
            </a:r>
          </a:p>
          <a:p>
            <a:pPr lvl="1"/>
            <a:r>
              <a:rPr lang="en-US" dirty="0" smtClean="0"/>
              <a:t>Run descriptive statistics to…</a:t>
            </a:r>
          </a:p>
          <a:p>
            <a:pPr lvl="2"/>
            <a:r>
              <a:rPr lang="en-US" sz="2400" dirty="0" smtClean="0"/>
              <a:t>Identify impossible values </a:t>
            </a:r>
            <a:endParaRPr lang="en-US" sz="2000" dirty="0"/>
          </a:p>
          <a:p>
            <a:pPr lvl="3"/>
            <a:r>
              <a:rPr lang="en-US" dirty="0" smtClean="0"/>
              <a:t>How </a:t>
            </a:r>
            <a:r>
              <a:rPr lang="en-US" dirty="0"/>
              <a:t>many hours of community service? 10,000,000 </a:t>
            </a:r>
            <a:r>
              <a:rPr lang="en-US" dirty="0" smtClean="0"/>
              <a:t>hours…</a:t>
            </a:r>
            <a:br>
              <a:rPr lang="en-US" dirty="0" smtClean="0"/>
            </a:br>
            <a:endParaRPr lang="en-US" dirty="0" smtClean="0"/>
          </a:p>
          <a:p>
            <a:pPr lvl="2"/>
            <a:r>
              <a:rPr lang="en-US" sz="2400" dirty="0" smtClean="0"/>
              <a:t>Look for outliers in the data</a:t>
            </a:r>
          </a:p>
          <a:p>
            <a:pPr lvl="3"/>
            <a:r>
              <a:rPr lang="en-US" dirty="0" smtClean="0"/>
              <a:t>How much student debt? Most respondents report $50,000, but a few report $200,000… not impossible.</a:t>
            </a:r>
            <a:br>
              <a:rPr lang="en-US" dirty="0" smtClean="0"/>
            </a:br>
            <a:endParaRPr lang="en-US" dirty="0" smtClean="0"/>
          </a:p>
          <a:p>
            <a:pPr lvl="2"/>
            <a:r>
              <a:rPr lang="en-US" sz="2400" dirty="0" smtClean="0"/>
              <a:t>Look for patterns that may indicate errors</a:t>
            </a:r>
          </a:p>
          <a:p>
            <a:pPr lvl="3"/>
            <a:r>
              <a:rPr lang="en-US" dirty="0" smtClean="0"/>
              <a:t>Maybe skip logic was faulty or coding was not correct?</a:t>
            </a:r>
          </a:p>
        </p:txBody>
      </p:sp>
    </p:spTree>
    <p:extLst>
      <p:ext uri="{BB962C8B-B14F-4D97-AF65-F5344CB8AC3E}">
        <p14:creationId xmlns:p14="http://schemas.microsoft.com/office/powerpoint/2010/main" val="5929580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sz="3600" dirty="0" smtClean="0"/>
              <a:t>Data Cleaning</a:t>
            </a:r>
            <a:endParaRPr lang="en-US" sz="3600" dirty="0"/>
          </a:p>
        </p:txBody>
      </p:sp>
      <p:sp>
        <p:nvSpPr>
          <p:cNvPr id="3" name="Content Placeholder 2"/>
          <p:cNvSpPr>
            <a:spLocks noGrp="1"/>
          </p:cNvSpPr>
          <p:nvPr>
            <p:ph idx="1"/>
          </p:nvPr>
        </p:nvSpPr>
        <p:spPr>
          <a:xfrm>
            <a:off x="228600" y="1600200"/>
            <a:ext cx="8458200" cy="4495800"/>
          </a:xfrm>
        </p:spPr>
        <p:txBody>
          <a:bodyPr>
            <a:normAutofit/>
          </a:bodyPr>
          <a:lstStyle/>
          <a:p>
            <a:r>
              <a:rPr lang="en-US" dirty="0" smtClean="0"/>
              <a:t>Clean your data…</a:t>
            </a:r>
          </a:p>
          <a:p>
            <a:pPr lvl="1"/>
            <a:r>
              <a:rPr lang="en-US" dirty="0" smtClean="0"/>
              <a:t>Identify duplicated data </a:t>
            </a:r>
            <a:r>
              <a:rPr lang="en-US" sz="2000" dirty="0" smtClean="0"/>
              <a:t>(e.g. two entries from same person)</a:t>
            </a:r>
            <a:br>
              <a:rPr lang="en-US" sz="2000" dirty="0" smtClean="0"/>
            </a:br>
            <a:endParaRPr lang="en-US" sz="2000" dirty="0" smtClean="0"/>
          </a:p>
          <a:p>
            <a:pPr lvl="1"/>
            <a:r>
              <a:rPr lang="en-US" dirty="0" smtClean="0"/>
              <a:t>Remove people who clicked through the survey, provided no usable data</a:t>
            </a:r>
            <a:br>
              <a:rPr lang="en-US" dirty="0" smtClean="0"/>
            </a:br>
            <a:endParaRPr lang="en-US" dirty="0" smtClean="0"/>
          </a:p>
          <a:p>
            <a:pPr lvl="1"/>
            <a:r>
              <a:rPr lang="en-US" dirty="0" smtClean="0"/>
              <a:t>Transform your data for statistical analysis</a:t>
            </a:r>
          </a:p>
          <a:p>
            <a:pPr lvl="2"/>
            <a:r>
              <a:rPr lang="en-US" dirty="0" smtClean="0"/>
              <a:t>Recoding variables</a:t>
            </a:r>
          </a:p>
          <a:p>
            <a:pPr lvl="2"/>
            <a:r>
              <a:rPr lang="en-US" dirty="0" smtClean="0"/>
              <a:t>Reducing data from multiple items into composite scores</a:t>
            </a:r>
            <a:endParaRPr lang="en-US" dirty="0"/>
          </a:p>
          <a:p>
            <a:pPr lvl="2"/>
            <a:r>
              <a:rPr lang="en-US" dirty="0" smtClean="0"/>
              <a:t>Other statistical transformations, depending on analyses you intend to conduct</a:t>
            </a:r>
          </a:p>
        </p:txBody>
      </p:sp>
    </p:spTree>
    <p:extLst>
      <p:ext uri="{BB962C8B-B14F-4D97-AF65-F5344CB8AC3E}">
        <p14:creationId xmlns:p14="http://schemas.microsoft.com/office/powerpoint/2010/main" val="11833637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fontScale="90000"/>
          </a:bodyPr>
          <a:lstStyle/>
          <a:p>
            <a:r>
              <a:rPr lang="en-US" sz="4000" dirty="0"/>
              <a:t>Data Analysis and More: Data Cleaning</a:t>
            </a:r>
            <a:endParaRPr lang="en-US" dirty="0"/>
          </a:p>
        </p:txBody>
      </p:sp>
      <p:sp>
        <p:nvSpPr>
          <p:cNvPr id="3" name="Content Placeholder 2"/>
          <p:cNvSpPr>
            <a:spLocks noGrp="1"/>
          </p:cNvSpPr>
          <p:nvPr>
            <p:ph idx="1"/>
          </p:nvPr>
        </p:nvSpPr>
        <p:spPr>
          <a:xfrm>
            <a:off x="228600" y="1600200"/>
            <a:ext cx="8458200" cy="4495800"/>
          </a:xfrm>
        </p:spPr>
        <p:txBody>
          <a:bodyPr>
            <a:normAutofit/>
          </a:bodyPr>
          <a:lstStyle/>
          <a:p>
            <a:r>
              <a:rPr lang="en-US" dirty="0" smtClean="0"/>
              <a:t>Clean your data…</a:t>
            </a:r>
          </a:p>
          <a:p>
            <a:pPr marL="0" indent="0">
              <a:buNone/>
            </a:pPr>
            <a:r>
              <a:rPr lang="en-US" dirty="0" smtClean="0"/>
              <a:t>      …but </a:t>
            </a:r>
            <a:r>
              <a:rPr lang="en-US" b="1" u="sng" dirty="0" smtClean="0"/>
              <a:t>ALWAYS</a:t>
            </a:r>
            <a:r>
              <a:rPr lang="en-US" dirty="0" smtClean="0"/>
              <a:t> keep your original data saved!</a:t>
            </a:r>
            <a:br>
              <a:rPr lang="en-US" dirty="0" smtClean="0"/>
            </a:br>
            <a:endParaRPr lang="en-US" dirty="0" smtClean="0"/>
          </a:p>
          <a:p>
            <a:pPr marL="0" indent="0">
              <a:buNone/>
            </a:pPr>
            <a:r>
              <a:rPr lang="en-US" dirty="0" smtClean="0"/>
              <a:t>   (You never know what you’ll need later!)</a:t>
            </a:r>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733800"/>
            <a:ext cx="3962400" cy="2268040"/>
          </a:xfrm>
          <a:prstGeom prst="rect">
            <a:avLst/>
          </a:prstGeom>
        </p:spPr>
      </p:pic>
    </p:spTree>
    <p:extLst>
      <p:ext uri="{BB962C8B-B14F-4D97-AF65-F5344CB8AC3E}">
        <p14:creationId xmlns:p14="http://schemas.microsoft.com/office/powerpoint/2010/main" val="77790378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smtClean="0"/>
              <a:t>Missing data</a:t>
            </a:r>
            <a:endParaRPr lang="en-US" dirty="0"/>
          </a:p>
        </p:txBody>
      </p:sp>
      <p:sp>
        <p:nvSpPr>
          <p:cNvPr id="3" name="Content Placeholder 2"/>
          <p:cNvSpPr>
            <a:spLocks noGrp="1"/>
          </p:cNvSpPr>
          <p:nvPr>
            <p:ph idx="1"/>
          </p:nvPr>
        </p:nvSpPr>
        <p:spPr/>
        <p:txBody>
          <a:bodyPr>
            <a:normAutofit fontScale="92500"/>
          </a:bodyPr>
          <a:lstStyle/>
          <a:p>
            <a:r>
              <a:rPr lang="en-US" dirty="0" smtClean="0"/>
              <a:t>Most surveys will have missing data somewhere</a:t>
            </a:r>
          </a:p>
          <a:p>
            <a:pPr lvl="1"/>
            <a:r>
              <a:rPr lang="en-US" dirty="0" smtClean="0"/>
              <a:t>Respondents do not answer question</a:t>
            </a:r>
          </a:p>
          <a:p>
            <a:pPr lvl="2"/>
            <a:r>
              <a:rPr lang="en-US" dirty="0" smtClean="0"/>
              <a:t>Question voluntarily or accidentally skipped</a:t>
            </a:r>
          </a:p>
          <a:p>
            <a:pPr lvl="2"/>
            <a:r>
              <a:rPr lang="en-US" dirty="0" smtClean="0"/>
              <a:t>Question not shown to/asked of respondent</a:t>
            </a:r>
            <a:br>
              <a:rPr lang="en-US" dirty="0" smtClean="0"/>
            </a:br>
            <a:endParaRPr lang="en-US" dirty="0" smtClean="0"/>
          </a:p>
          <a:p>
            <a:pPr lvl="1"/>
            <a:r>
              <a:rPr lang="en-US" dirty="0" smtClean="0"/>
              <a:t>Respondents provide data, but it is bad data </a:t>
            </a:r>
          </a:p>
          <a:p>
            <a:pPr lvl="2"/>
            <a:r>
              <a:rPr lang="en-US" dirty="0" smtClean="0"/>
              <a:t>How many hours of community service? 10,000,000… </a:t>
            </a:r>
            <a:br>
              <a:rPr lang="en-US" dirty="0" smtClean="0"/>
            </a:br>
            <a:endParaRPr lang="en-US" dirty="0" smtClean="0"/>
          </a:p>
          <a:p>
            <a:pPr lvl="1"/>
            <a:r>
              <a:rPr lang="en-US" dirty="0" smtClean="0"/>
              <a:t>Respondents discontinue survey</a:t>
            </a:r>
          </a:p>
          <a:p>
            <a:pPr lvl="2"/>
            <a:r>
              <a:rPr lang="en-US" dirty="0" smtClean="0"/>
              <a:t>Survey attrition: can look at patterns to figure out if there is a “trigger” – perhaps a confusing question or overwhelming page…</a:t>
            </a:r>
            <a:br>
              <a:rPr lang="en-US" dirty="0" smtClean="0"/>
            </a:br>
            <a:endParaRPr lang="en-US" dirty="0" smtClean="0"/>
          </a:p>
        </p:txBody>
      </p:sp>
    </p:spTree>
    <p:extLst>
      <p:ext uri="{BB962C8B-B14F-4D97-AF65-F5344CB8AC3E}">
        <p14:creationId xmlns:p14="http://schemas.microsoft.com/office/powerpoint/2010/main" val="6448941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smtClean="0"/>
              <a:t>Missing data</a:t>
            </a:r>
            <a:endParaRPr lang="en-US" dirty="0"/>
          </a:p>
        </p:txBody>
      </p:sp>
      <p:sp>
        <p:nvSpPr>
          <p:cNvPr id="3" name="Content Placeholder 2"/>
          <p:cNvSpPr>
            <a:spLocks noGrp="1"/>
          </p:cNvSpPr>
          <p:nvPr>
            <p:ph idx="1"/>
          </p:nvPr>
        </p:nvSpPr>
        <p:spPr/>
        <p:txBody>
          <a:bodyPr>
            <a:normAutofit/>
          </a:bodyPr>
          <a:lstStyle/>
          <a:p>
            <a:r>
              <a:rPr lang="en-US" dirty="0" smtClean="0"/>
              <a:t>Missing data can be very harmful</a:t>
            </a:r>
          </a:p>
          <a:p>
            <a:pPr lvl="1"/>
            <a:r>
              <a:rPr lang="en-US" dirty="0" smtClean="0"/>
              <a:t>Can contribute to nonresponse error</a:t>
            </a:r>
          </a:p>
          <a:p>
            <a:pPr lvl="2"/>
            <a:r>
              <a:rPr lang="en-US" dirty="0" smtClean="0"/>
              <a:t>Those who answer questions are different than those who do not…</a:t>
            </a:r>
          </a:p>
          <a:p>
            <a:pPr lvl="1"/>
            <a:r>
              <a:rPr lang="en-US" dirty="0" smtClean="0"/>
              <a:t>…and ultimately poor decision-making.</a:t>
            </a:r>
            <a:br>
              <a:rPr lang="en-US" dirty="0" smtClean="0"/>
            </a:br>
            <a:r>
              <a:rPr lang="en-US" dirty="0" smtClean="0"/>
              <a:t/>
            </a:r>
            <a:br>
              <a:rPr lang="en-US" dirty="0" smtClean="0"/>
            </a:b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766794"/>
            <a:ext cx="3429000" cy="2281604"/>
          </a:xfrm>
          <a:prstGeom prst="rect">
            <a:avLst/>
          </a:prstGeom>
        </p:spPr>
      </p:pic>
    </p:spTree>
    <p:extLst>
      <p:ext uri="{BB962C8B-B14F-4D97-AF65-F5344CB8AC3E}">
        <p14:creationId xmlns:p14="http://schemas.microsoft.com/office/powerpoint/2010/main" val="3432921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dirty="0" smtClean="0"/>
              <a:t>After your survey: Missing data</a:t>
            </a:r>
            <a:endParaRPr lang="en-US" dirty="0"/>
          </a:p>
        </p:txBody>
      </p:sp>
      <p:sp>
        <p:nvSpPr>
          <p:cNvPr id="3" name="Content Placeholder 2"/>
          <p:cNvSpPr>
            <a:spLocks noGrp="1"/>
          </p:cNvSpPr>
          <p:nvPr>
            <p:ph idx="1"/>
          </p:nvPr>
        </p:nvSpPr>
        <p:spPr>
          <a:xfrm>
            <a:off x="228600" y="1600200"/>
            <a:ext cx="8763000" cy="4495800"/>
          </a:xfrm>
        </p:spPr>
        <p:txBody>
          <a:bodyPr>
            <a:normAutofit fontScale="92500"/>
          </a:bodyPr>
          <a:lstStyle/>
          <a:p>
            <a:r>
              <a:rPr lang="en-US" dirty="0"/>
              <a:t>First, examine patterns of missing data</a:t>
            </a:r>
          </a:p>
          <a:p>
            <a:pPr lvl="1"/>
            <a:r>
              <a:rPr lang="en-US" dirty="0"/>
              <a:t>Is the missing data </a:t>
            </a:r>
            <a:r>
              <a:rPr lang="en-US" dirty="0" smtClean="0"/>
              <a:t>random? Or is there a pattern of any kind?</a:t>
            </a:r>
          </a:p>
          <a:p>
            <a:pPr lvl="1"/>
            <a:r>
              <a:rPr lang="en-US" dirty="0" smtClean="0"/>
              <a:t>Are some questions routinely skipped? (e.g., question asking students to evaluate a service that is rarely used)</a:t>
            </a:r>
          </a:p>
          <a:p>
            <a:pPr lvl="1"/>
            <a:r>
              <a:rPr lang="en-US" dirty="0" smtClean="0"/>
              <a:t>Do many respondents drop out of the survey after or before the same item? </a:t>
            </a:r>
          </a:p>
          <a:p>
            <a:pPr lvl="1"/>
            <a:r>
              <a:rPr lang="en-US" dirty="0" smtClean="0"/>
              <a:t>Do some kinds of respondents routinely skip some questions? (e.g., men don’t answer questions about the women’s center)</a:t>
            </a:r>
            <a:br>
              <a:rPr lang="en-US" dirty="0" smtClean="0"/>
            </a:br>
            <a:endParaRPr lang="en-US" dirty="0" smtClean="0"/>
          </a:p>
          <a:p>
            <a:r>
              <a:rPr lang="en-US" dirty="0" smtClean="0"/>
              <a:t>Sort your data to explore patterns of missing data more carefully</a:t>
            </a:r>
          </a:p>
        </p:txBody>
      </p:sp>
    </p:spTree>
    <p:extLst>
      <p:ext uri="{BB962C8B-B14F-4D97-AF65-F5344CB8AC3E}">
        <p14:creationId xmlns:p14="http://schemas.microsoft.com/office/powerpoint/2010/main" val="35346416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dirty="0" smtClean="0"/>
              <a:t>After your survey: Missing data</a:t>
            </a:r>
            <a:endParaRPr lang="en-US" dirty="0"/>
          </a:p>
        </p:txBody>
      </p:sp>
      <p:sp>
        <p:nvSpPr>
          <p:cNvPr id="3" name="Content Placeholder 2"/>
          <p:cNvSpPr>
            <a:spLocks noGrp="1"/>
          </p:cNvSpPr>
          <p:nvPr>
            <p:ph idx="1"/>
          </p:nvPr>
        </p:nvSpPr>
        <p:spPr>
          <a:xfrm>
            <a:off x="228600" y="1600200"/>
            <a:ext cx="8763000" cy="4495800"/>
          </a:xfrm>
        </p:spPr>
        <p:txBody>
          <a:bodyPr>
            <a:normAutofit/>
          </a:bodyPr>
          <a:lstStyle/>
          <a:p>
            <a:r>
              <a:rPr lang="en-US" dirty="0" smtClean="0"/>
              <a:t>There may be reasons why… </a:t>
            </a:r>
          </a:p>
          <a:p>
            <a:pPr lvl="1"/>
            <a:r>
              <a:rPr lang="en-US" dirty="0" smtClean="0"/>
              <a:t>Two-sided paper survey</a:t>
            </a:r>
          </a:p>
          <a:p>
            <a:pPr lvl="1"/>
            <a:r>
              <a:rPr lang="en-US" dirty="0" smtClean="0"/>
              <a:t>Very sensitive question, people don’t want to answer</a:t>
            </a:r>
          </a:p>
          <a:p>
            <a:pPr lvl="1"/>
            <a:r>
              <a:rPr lang="en-US" dirty="0" smtClean="0"/>
              <a:t>Question is not relevant to respondent in ways you hadn’t previously considered</a:t>
            </a:r>
          </a:p>
          <a:p>
            <a:pPr lvl="1"/>
            <a:r>
              <a:rPr lang="en-US" dirty="0" smtClean="0"/>
              <a:t>Question or survey instructions are unclear</a:t>
            </a:r>
          </a:p>
          <a:p>
            <a:pPr lvl="1"/>
            <a:r>
              <a:rPr lang="en-US" dirty="0" smtClean="0"/>
              <a:t>Online survey not programmed correctly</a:t>
            </a:r>
            <a:br>
              <a:rPr lang="en-US" dirty="0" smtClean="0"/>
            </a:br>
            <a:endParaRPr lang="en-US" dirty="0" smtClean="0"/>
          </a:p>
          <a:p>
            <a:r>
              <a:rPr lang="en-US" dirty="0" smtClean="0"/>
              <a:t>…and sometimes, it’s just random.</a:t>
            </a:r>
          </a:p>
        </p:txBody>
      </p:sp>
    </p:spTree>
    <p:extLst>
      <p:ext uri="{BB962C8B-B14F-4D97-AF65-F5344CB8AC3E}">
        <p14:creationId xmlns:p14="http://schemas.microsoft.com/office/powerpoint/2010/main" val="1970005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6880"/>
            <a:ext cx="8382000" cy="990600"/>
          </a:xfrm>
        </p:spPr>
        <p:txBody>
          <a:bodyPr>
            <a:noAutofit/>
          </a:bodyPr>
          <a:lstStyle/>
          <a:p>
            <a:r>
              <a:rPr lang="en-US" dirty="0" smtClean="0"/>
              <a:t>Preparing your survey: Institutional Review Board</a:t>
            </a:r>
            <a:endParaRPr lang="en-US" dirty="0"/>
          </a:p>
        </p:txBody>
      </p:sp>
      <p:sp>
        <p:nvSpPr>
          <p:cNvPr id="3" name="Content Placeholder 2"/>
          <p:cNvSpPr>
            <a:spLocks noGrp="1"/>
          </p:cNvSpPr>
          <p:nvPr>
            <p:ph idx="1"/>
          </p:nvPr>
        </p:nvSpPr>
        <p:spPr/>
        <p:txBody>
          <a:bodyPr>
            <a:normAutofit/>
          </a:bodyPr>
          <a:lstStyle/>
          <a:p>
            <a:r>
              <a:rPr lang="en-US" dirty="0" smtClean="0"/>
              <a:t>Institutional Review Board (IRB) developed in response to research abuse</a:t>
            </a:r>
          </a:p>
          <a:p>
            <a:r>
              <a:rPr lang="en-US" dirty="0" smtClean="0"/>
              <a:t>Federally mandated and regulated</a:t>
            </a:r>
          </a:p>
          <a:p>
            <a:r>
              <a:rPr lang="en-US" dirty="0" smtClean="0"/>
              <a:t>Different kinds of reviews</a:t>
            </a:r>
          </a:p>
          <a:p>
            <a:pPr lvl="1"/>
            <a:r>
              <a:rPr lang="en-US" dirty="0" smtClean="0"/>
              <a:t>Exempt – your project is not technically research, does not need a review.</a:t>
            </a:r>
          </a:p>
          <a:p>
            <a:pPr lvl="1"/>
            <a:r>
              <a:rPr lang="en-US" dirty="0" smtClean="0"/>
              <a:t>Expedited – your project poses minimal risk, can be reviewed by a subset of the IRB committee</a:t>
            </a:r>
          </a:p>
          <a:p>
            <a:pPr lvl="1"/>
            <a:r>
              <a:rPr lang="en-US" dirty="0" smtClean="0"/>
              <a:t>Full – your project poses more than minimal risk, must be reviewed by entire IRB committee</a:t>
            </a:r>
          </a:p>
        </p:txBody>
      </p:sp>
    </p:spTree>
    <p:extLst>
      <p:ext uri="{BB962C8B-B14F-4D97-AF65-F5344CB8AC3E}">
        <p14:creationId xmlns:p14="http://schemas.microsoft.com/office/powerpoint/2010/main" val="14984814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smtClean="0"/>
              <a:t>Missing data</a:t>
            </a:r>
            <a:endParaRPr lang="en-US" dirty="0"/>
          </a:p>
        </p:txBody>
      </p:sp>
      <p:sp>
        <p:nvSpPr>
          <p:cNvPr id="3" name="Content Placeholder 2"/>
          <p:cNvSpPr>
            <a:spLocks noGrp="1"/>
          </p:cNvSpPr>
          <p:nvPr>
            <p:ph idx="1"/>
          </p:nvPr>
        </p:nvSpPr>
        <p:spPr>
          <a:xfrm>
            <a:off x="228600" y="1600200"/>
            <a:ext cx="8763000" cy="4495800"/>
          </a:xfrm>
        </p:spPr>
        <p:txBody>
          <a:bodyPr>
            <a:normAutofit/>
          </a:bodyPr>
          <a:lstStyle/>
          <a:p>
            <a:r>
              <a:rPr lang="en-US" dirty="0" smtClean="0"/>
              <a:t>Decide what you want to do about missing data</a:t>
            </a:r>
          </a:p>
          <a:p>
            <a:pPr lvl="1"/>
            <a:r>
              <a:rPr lang="en-US" dirty="0" smtClean="0"/>
              <a:t>This will largely depend on the data and how you plan to analyze it</a:t>
            </a:r>
            <a:br>
              <a:rPr lang="en-US" dirty="0" smtClean="0"/>
            </a:br>
            <a:endParaRPr lang="en-US" dirty="0" smtClean="0"/>
          </a:p>
          <a:p>
            <a:r>
              <a:rPr lang="en-US" dirty="0" smtClean="0"/>
              <a:t>Common approaches</a:t>
            </a:r>
          </a:p>
          <a:p>
            <a:pPr lvl="1"/>
            <a:r>
              <a:rPr lang="en-US" dirty="0" err="1" smtClean="0"/>
              <a:t>Listwise</a:t>
            </a:r>
            <a:r>
              <a:rPr lang="en-US" dirty="0" smtClean="0"/>
              <a:t> deletion – delete the entire row of data</a:t>
            </a:r>
          </a:p>
          <a:p>
            <a:pPr lvl="2"/>
            <a:r>
              <a:rPr lang="en-US" dirty="0" smtClean="0"/>
              <a:t>Decreases statistical power in reporting</a:t>
            </a:r>
          </a:p>
          <a:p>
            <a:pPr lvl="1"/>
            <a:r>
              <a:rPr lang="en-US" dirty="0" smtClean="0"/>
              <a:t>Leave blank – but report your </a:t>
            </a:r>
            <a:r>
              <a:rPr lang="en-US" i="1" dirty="0" smtClean="0"/>
              <a:t>n</a:t>
            </a:r>
            <a:r>
              <a:rPr lang="en-US" dirty="0" smtClean="0"/>
              <a:t> for the item</a:t>
            </a:r>
          </a:p>
          <a:p>
            <a:pPr lvl="1"/>
            <a:r>
              <a:rPr lang="en-US" dirty="0" smtClean="0"/>
              <a:t>Enter the survey average for the item</a:t>
            </a:r>
          </a:p>
          <a:p>
            <a:pPr lvl="1"/>
            <a:r>
              <a:rPr lang="en-US" dirty="0" smtClean="0"/>
              <a:t>Enter a random value</a:t>
            </a:r>
          </a:p>
        </p:txBody>
      </p:sp>
    </p:spTree>
    <p:extLst>
      <p:ext uri="{BB962C8B-B14F-4D97-AF65-F5344CB8AC3E}">
        <p14:creationId xmlns:p14="http://schemas.microsoft.com/office/powerpoint/2010/main" val="363891288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smtClean="0"/>
              <a:t>Data analysis</a:t>
            </a:r>
            <a:endParaRPr lang="en-US" dirty="0"/>
          </a:p>
        </p:txBody>
      </p:sp>
      <p:sp>
        <p:nvSpPr>
          <p:cNvPr id="3" name="Content Placeholder 2"/>
          <p:cNvSpPr>
            <a:spLocks noGrp="1"/>
          </p:cNvSpPr>
          <p:nvPr>
            <p:ph idx="1"/>
          </p:nvPr>
        </p:nvSpPr>
        <p:spPr>
          <a:xfrm>
            <a:off x="228600" y="1600200"/>
            <a:ext cx="8763000" cy="4495800"/>
          </a:xfrm>
        </p:spPr>
        <p:txBody>
          <a:bodyPr>
            <a:normAutofit/>
          </a:bodyPr>
          <a:lstStyle/>
          <a:p>
            <a:r>
              <a:rPr lang="en-US" dirty="0" smtClean="0"/>
              <a:t>Analytic strategy (statistics) will depend on…</a:t>
            </a:r>
          </a:p>
          <a:p>
            <a:pPr marL="274320" lvl="1" indent="0">
              <a:buNone/>
            </a:pPr>
            <a:r>
              <a:rPr lang="en-US" dirty="0" smtClean="0"/>
              <a:t>…your research question</a:t>
            </a:r>
          </a:p>
          <a:p>
            <a:pPr marL="274320" lvl="1" indent="0">
              <a:buNone/>
            </a:pPr>
            <a:r>
              <a:rPr lang="en-US" dirty="0" smtClean="0"/>
              <a:t>…your data</a:t>
            </a:r>
          </a:p>
          <a:p>
            <a:pPr marL="274320" lvl="1" indent="0">
              <a:buNone/>
            </a:pPr>
            <a:r>
              <a:rPr lang="en-US" dirty="0" smtClean="0"/>
              <a:t>…the recipient of analysis</a:t>
            </a:r>
          </a:p>
          <a:p>
            <a:pPr marL="274320" lvl="1" indent="0">
              <a:buNone/>
            </a:pPr>
            <a:r>
              <a:rPr lang="en-US" dirty="0" smtClean="0"/>
              <a:t>…your statistical expertise</a:t>
            </a:r>
          </a:p>
          <a:p>
            <a:pPr marL="274320" lvl="1" indent="0">
              <a:buNone/>
            </a:pPr>
            <a:r>
              <a:rPr lang="en-US" dirty="0" smtClean="0"/>
              <a:t>…your expertise with relevant statistical software </a:t>
            </a:r>
            <a:br>
              <a:rPr lang="en-US" dirty="0" smtClean="0"/>
            </a:br>
            <a:r>
              <a:rPr lang="en-US" dirty="0" smtClean="0"/>
              <a:t>  (SPSS is Tufts’ tool of choice)</a:t>
            </a:r>
            <a:endParaRPr lang="en-US" dirty="0"/>
          </a:p>
          <a:p>
            <a:pPr marL="274320" lvl="1" indent="0">
              <a:buNone/>
            </a:pPr>
            <a:endParaRPr lang="en-US" dirty="0" smtClean="0"/>
          </a:p>
          <a:p>
            <a:pPr marL="274320" lvl="1" indent="0">
              <a:buNone/>
            </a:pPr>
            <a:r>
              <a:rPr lang="en-US" dirty="0" smtClean="0"/>
              <a:t>Don’t be afraid to ask for help – the wrong statistical approach can lead to the wrong conclusions.</a:t>
            </a:r>
            <a:endParaRPr lang="en-US" dirty="0"/>
          </a:p>
        </p:txBody>
      </p:sp>
    </p:spTree>
    <p:extLst>
      <p:ext uri="{BB962C8B-B14F-4D97-AF65-F5344CB8AC3E}">
        <p14:creationId xmlns:p14="http://schemas.microsoft.com/office/powerpoint/2010/main" val="27142861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smtClean="0"/>
              <a:t>Data analysis</a:t>
            </a:r>
            <a:endParaRPr lang="en-US" dirty="0"/>
          </a:p>
        </p:txBody>
      </p:sp>
      <p:sp>
        <p:nvSpPr>
          <p:cNvPr id="3" name="Content Placeholder 2"/>
          <p:cNvSpPr>
            <a:spLocks noGrp="1"/>
          </p:cNvSpPr>
          <p:nvPr>
            <p:ph idx="1"/>
          </p:nvPr>
        </p:nvSpPr>
        <p:spPr>
          <a:xfrm>
            <a:off x="228600" y="1600200"/>
            <a:ext cx="8763000" cy="4648200"/>
          </a:xfrm>
        </p:spPr>
        <p:txBody>
          <a:bodyPr>
            <a:normAutofit fontScale="92500" lnSpcReduction="20000"/>
          </a:bodyPr>
          <a:lstStyle/>
          <a:p>
            <a:r>
              <a:rPr lang="en-US" u="sng" dirty="0" smtClean="0"/>
              <a:t>Descriptive statistics</a:t>
            </a:r>
            <a:r>
              <a:rPr lang="en-US" dirty="0" smtClean="0"/>
              <a:t>: analyses that describe the data as it is (e.g., mean, median, standard deviation)</a:t>
            </a:r>
          </a:p>
          <a:p>
            <a:pPr lvl="1"/>
            <a:r>
              <a:rPr lang="en-US" dirty="0" smtClean="0"/>
              <a:t>What is the temperature? What flavors of ice cream do we have? How much ice cream do we have at different points in time?</a:t>
            </a:r>
            <a:br>
              <a:rPr lang="en-US" dirty="0" smtClean="0"/>
            </a:br>
            <a:endParaRPr lang="en-US" dirty="0" smtClean="0"/>
          </a:p>
          <a:p>
            <a:r>
              <a:rPr lang="en-US" u="sng" dirty="0" smtClean="0"/>
              <a:t>Inferential statistics</a:t>
            </a:r>
            <a:r>
              <a:rPr lang="en-US" dirty="0" smtClean="0"/>
              <a:t>: analyses that make statements about relationships between variables</a:t>
            </a:r>
          </a:p>
          <a:p>
            <a:pPr lvl="1"/>
            <a:r>
              <a:rPr lang="en-US" dirty="0" smtClean="0"/>
              <a:t>Do variables change relative to other variables?</a:t>
            </a:r>
          </a:p>
          <a:p>
            <a:pPr lvl="2"/>
            <a:r>
              <a:rPr lang="en-US" dirty="0" smtClean="0"/>
              <a:t>As the temperature increases, the ice cream melts.</a:t>
            </a:r>
          </a:p>
          <a:p>
            <a:pPr lvl="1"/>
            <a:r>
              <a:rPr lang="en-US" dirty="0" smtClean="0"/>
              <a:t>Are there differences between variables?</a:t>
            </a:r>
          </a:p>
          <a:p>
            <a:pPr lvl="2"/>
            <a:r>
              <a:rPr lang="en-US" dirty="0" smtClean="0"/>
              <a:t>Does chocolate ice cream melt faster than vanilla ice cream?</a:t>
            </a:r>
          </a:p>
          <a:p>
            <a:pPr lvl="1"/>
            <a:r>
              <a:rPr lang="en-US" dirty="0" smtClean="0"/>
              <a:t>Can some variables predict the outcome of another variable?</a:t>
            </a:r>
          </a:p>
          <a:p>
            <a:pPr lvl="2"/>
            <a:r>
              <a:rPr lang="en-US" dirty="0" smtClean="0"/>
              <a:t>Can we predict the rate of melting based on the temperature and flavor of ice cream? </a:t>
            </a:r>
          </a:p>
          <a:p>
            <a:pPr marL="274320" lvl="1" indent="0">
              <a:buNone/>
            </a:pPr>
            <a:endParaRPr lang="en-US" dirty="0"/>
          </a:p>
        </p:txBody>
      </p:sp>
    </p:spTree>
    <p:extLst>
      <p:ext uri="{BB962C8B-B14F-4D97-AF65-F5344CB8AC3E}">
        <p14:creationId xmlns:p14="http://schemas.microsoft.com/office/powerpoint/2010/main" val="9344284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smtClean="0"/>
              <a:t>Data analysis</a:t>
            </a:r>
            <a:endParaRPr lang="en-US" dirty="0"/>
          </a:p>
        </p:txBody>
      </p:sp>
      <p:sp>
        <p:nvSpPr>
          <p:cNvPr id="3" name="Content Placeholder 2"/>
          <p:cNvSpPr>
            <a:spLocks noGrp="1"/>
          </p:cNvSpPr>
          <p:nvPr>
            <p:ph idx="1"/>
          </p:nvPr>
        </p:nvSpPr>
        <p:spPr>
          <a:xfrm>
            <a:off x="228600" y="1600200"/>
            <a:ext cx="8763000" cy="4648200"/>
          </a:xfrm>
        </p:spPr>
        <p:txBody>
          <a:bodyPr>
            <a:normAutofit/>
          </a:bodyPr>
          <a:lstStyle/>
          <a:p>
            <a:r>
              <a:rPr lang="en-US" dirty="0" smtClean="0"/>
              <a:t>Sometimes, your analytical approach matches the research question you set out to answer…</a:t>
            </a:r>
          </a:p>
          <a:p>
            <a:pPr lvl="1"/>
            <a:r>
              <a:rPr lang="en-US" dirty="0" smtClean="0"/>
              <a:t>…and sometimes, you come up with new questions.</a:t>
            </a:r>
          </a:p>
          <a:p>
            <a:pPr lvl="1"/>
            <a:r>
              <a:rPr lang="en-US" dirty="0" smtClean="0"/>
              <a:t>…or the data indicate new questions should be considered</a:t>
            </a:r>
            <a:br>
              <a:rPr lang="en-US" dirty="0" smtClean="0"/>
            </a:br>
            <a:endParaRPr lang="en-US" dirty="0" smtClean="0"/>
          </a:p>
          <a:p>
            <a:r>
              <a:rPr lang="en-US" dirty="0" smtClean="0"/>
              <a:t>Use visual tools to explore your data. Bar graphs, scatter plots, pie charts, etc.</a:t>
            </a:r>
            <a:br>
              <a:rPr lang="en-US" dirty="0" smtClean="0"/>
            </a:br>
            <a:endParaRPr lang="en-US" dirty="0" smtClean="0"/>
          </a:p>
          <a:p>
            <a:r>
              <a:rPr lang="en-US" dirty="0" smtClean="0"/>
              <a:t>Be creative in how you  explore your data. Insights may not be readily apparent.</a:t>
            </a:r>
          </a:p>
        </p:txBody>
      </p:sp>
    </p:spTree>
    <p:extLst>
      <p:ext uri="{BB962C8B-B14F-4D97-AF65-F5344CB8AC3E}">
        <p14:creationId xmlns:p14="http://schemas.microsoft.com/office/powerpoint/2010/main" val="230020453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smtClean="0"/>
              <a:t>Reporting</a:t>
            </a:r>
            <a:endParaRPr lang="en-US" dirty="0"/>
          </a:p>
        </p:txBody>
      </p:sp>
      <p:sp>
        <p:nvSpPr>
          <p:cNvPr id="3" name="Content Placeholder 2"/>
          <p:cNvSpPr>
            <a:spLocks noGrp="1"/>
          </p:cNvSpPr>
          <p:nvPr>
            <p:ph idx="1"/>
          </p:nvPr>
        </p:nvSpPr>
        <p:spPr>
          <a:xfrm>
            <a:off x="228600" y="1600200"/>
            <a:ext cx="8763000" cy="4495800"/>
          </a:xfrm>
        </p:spPr>
        <p:txBody>
          <a:bodyPr>
            <a:normAutofit/>
          </a:bodyPr>
          <a:lstStyle/>
          <a:p>
            <a:r>
              <a:rPr lang="en-US" dirty="0" smtClean="0"/>
              <a:t>The final step!</a:t>
            </a:r>
          </a:p>
          <a:p>
            <a:r>
              <a:rPr lang="en-US" dirty="0" smtClean="0"/>
              <a:t>Revisit your research question</a:t>
            </a:r>
            <a:endParaRPr lang="en-US" dirty="0"/>
          </a:p>
          <a:p>
            <a:pPr lvl="1"/>
            <a:r>
              <a:rPr lang="en-US" dirty="0" smtClean="0"/>
              <a:t>Did the data answer your question?</a:t>
            </a:r>
          </a:p>
          <a:p>
            <a:pPr lvl="1"/>
            <a:r>
              <a:rPr lang="en-US" dirty="0" smtClean="0"/>
              <a:t>Did the data support a hypothesis?</a:t>
            </a:r>
            <a:br>
              <a:rPr lang="en-US" dirty="0" smtClean="0"/>
            </a:br>
            <a:endParaRPr lang="en-US" dirty="0"/>
          </a:p>
          <a:p>
            <a:r>
              <a:rPr lang="en-US" dirty="0" smtClean="0"/>
              <a:t>Reflect on the survey process</a:t>
            </a:r>
          </a:p>
          <a:p>
            <a:pPr lvl="1"/>
            <a:r>
              <a:rPr lang="en-US" dirty="0" smtClean="0"/>
              <a:t>Did the survey satisfy your data needs?</a:t>
            </a:r>
          </a:p>
          <a:p>
            <a:pPr lvl="1"/>
            <a:r>
              <a:rPr lang="en-US" dirty="0" smtClean="0"/>
              <a:t>Did you learn anything for future survey research?</a:t>
            </a:r>
          </a:p>
        </p:txBody>
      </p:sp>
    </p:spTree>
    <p:extLst>
      <p:ext uri="{BB962C8B-B14F-4D97-AF65-F5344CB8AC3E}">
        <p14:creationId xmlns:p14="http://schemas.microsoft.com/office/powerpoint/2010/main" val="10129508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4000" dirty="0"/>
              <a:t>Data Analysis and More: </a:t>
            </a:r>
            <a:r>
              <a:rPr lang="en-US" dirty="0" smtClean="0"/>
              <a:t>Reporting</a:t>
            </a:r>
            <a:endParaRPr lang="en-US" dirty="0"/>
          </a:p>
        </p:txBody>
      </p:sp>
      <p:sp>
        <p:nvSpPr>
          <p:cNvPr id="3" name="Content Placeholder 2"/>
          <p:cNvSpPr>
            <a:spLocks noGrp="1"/>
          </p:cNvSpPr>
          <p:nvPr>
            <p:ph idx="1"/>
          </p:nvPr>
        </p:nvSpPr>
        <p:spPr>
          <a:xfrm>
            <a:off x="228600" y="1600200"/>
            <a:ext cx="8763000" cy="4495800"/>
          </a:xfrm>
        </p:spPr>
        <p:txBody>
          <a:bodyPr>
            <a:normAutofit/>
          </a:bodyPr>
          <a:lstStyle/>
          <a:p>
            <a:r>
              <a:rPr lang="en-US" dirty="0" smtClean="0"/>
              <a:t>Reports can take many forms depending on research question, data, and recipient</a:t>
            </a:r>
            <a:br>
              <a:rPr lang="en-US" dirty="0" smtClean="0"/>
            </a:br>
            <a:endParaRPr lang="en-US" dirty="0" smtClean="0"/>
          </a:p>
          <a:p>
            <a:r>
              <a:rPr lang="en-US" dirty="0" smtClean="0"/>
              <a:t>Choose the method that will communicate findings in the clearest and simplest way possible</a:t>
            </a:r>
            <a:br>
              <a:rPr lang="en-US" dirty="0" smtClean="0"/>
            </a:br>
            <a:endParaRPr lang="en-US" dirty="0" smtClean="0"/>
          </a:p>
          <a:p>
            <a:r>
              <a:rPr lang="en-US" dirty="0" smtClean="0"/>
              <a:t>Don’t assume your readers will know anything about your data!</a:t>
            </a:r>
            <a:endParaRPr lang="en-US" dirty="0"/>
          </a:p>
          <a:p>
            <a:pPr lvl="1"/>
            <a:r>
              <a:rPr lang="en-US" dirty="0" smtClean="0"/>
              <a:t>Include definitions, labels, references </a:t>
            </a:r>
          </a:p>
        </p:txBody>
      </p:sp>
    </p:spTree>
    <p:extLst>
      <p:ext uri="{BB962C8B-B14F-4D97-AF65-F5344CB8AC3E}">
        <p14:creationId xmlns:p14="http://schemas.microsoft.com/office/powerpoint/2010/main" val="235688925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a:t>Reporting</a:t>
            </a:r>
          </a:p>
        </p:txBody>
      </p:sp>
      <p:sp>
        <p:nvSpPr>
          <p:cNvPr id="3" name="Content Placeholder 2"/>
          <p:cNvSpPr>
            <a:spLocks noGrp="1"/>
          </p:cNvSpPr>
          <p:nvPr>
            <p:ph idx="1"/>
          </p:nvPr>
        </p:nvSpPr>
        <p:spPr>
          <a:xfrm>
            <a:off x="192505" y="1600200"/>
            <a:ext cx="8915400" cy="4495800"/>
          </a:xfrm>
        </p:spPr>
        <p:txBody>
          <a:bodyPr>
            <a:normAutofit/>
          </a:bodyPr>
          <a:lstStyle/>
          <a:p>
            <a:pPr marL="0" indent="0">
              <a:buNone/>
            </a:pPr>
            <a:r>
              <a:rPr lang="en-US" dirty="0" smtClean="0"/>
              <a:t>Some reporting tips from Tufts OIR&amp;E…</a:t>
            </a:r>
          </a:p>
          <a:p>
            <a:r>
              <a:rPr lang="en-US" dirty="0" smtClean="0"/>
              <a:t>Include a data </a:t>
            </a:r>
            <a:r>
              <a:rPr lang="en-US" dirty="0"/>
              <a:t>summary on front </a:t>
            </a:r>
            <a:r>
              <a:rPr lang="en-US" dirty="0" smtClean="0"/>
              <a:t>page</a:t>
            </a:r>
          </a:p>
          <a:p>
            <a:pPr lvl="1"/>
            <a:r>
              <a:rPr lang="en-US" dirty="0" smtClean="0"/>
              <a:t>If you only had one page, what should that page say?</a:t>
            </a:r>
            <a:br>
              <a:rPr lang="en-US" dirty="0" smtClean="0"/>
            </a:br>
            <a:endParaRPr lang="en-US" dirty="0" smtClean="0"/>
          </a:p>
          <a:p>
            <a:r>
              <a:rPr lang="en-US" dirty="0" smtClean="0"/>
              <a:t>Show how your respondents differed from your non-respondents, if possible</a:t>
            </a:r>
            <a:br>
              <a:rPr lang="en-US" dirty="0" smtClean="0"/>
            </a:br>
            <a:endParaRPr lang="en-US" dirty="0" smtClean="0"/>
          </a:p>
          <a:p>
            <a:r>
              <a:rPr lang="en-US" dirty="0" smtClean="0"/>
              <a:t>Be sure to clearly indicate where skip or display logic occurred</a:t>
            </a:r>
          </a:p>
          <a:p>
            <a:pPr marL="274320" lvl="1" indent="0">
              <a:buNone/>
            </a:pPr>
            <a:endParaRPr lang="en-US" dirty="0" smtClean="0"/>
          </a:p>
        </p:txBody>
      </p:sp>
    </p:spTree>
    <p:extLst>
      <p:ext uri="{BB962C8B-B14F-4D97-AF65-F5344CB8AC3E}">
        <p14:creationId xmlns:p14="http://schemas.microsoft.com/office/powerpoint/2010/main" val="24651831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a:t>Reporting</a:t>
            </a:r>
          </a:p>
        </p:txBody>
      </p:sp>
      <p:sp>
        <p:nvSpPr>
          <p:cNvPr id="3" name="Content Placeholder 2"/>
          <p:cNvSpPr>
            <a:spLocks noGrp="1"/>
          </p:cNvSpPr>
          <p:nvPr>
            <p:ph idx="1"/>
          </p:nvPr>
        </p:nvSpPr>
        <p:spPr>
          <a:xfrm>
            <a:off x="192505" y="1600200"/>
            <a:ext cx="8915400" cy="4495800"/>
          </a:xfrm>
        </p:spPr>
        <p:txBody>
          <a:bodyPr>
            <a:normAutofit/>
          </a:bodyPr>
          <a:lstStyle/>
          <a:p>
            <a:r>
              <a:rPr lang="en-US" dirty="0" smtClean="0"/>
              <a:t>Use data visualizations – bar charts, scatterplots, etc. in your reporting</a:t>
            </a:r>
          </a:p>
          <a:p>
            <a:pPr lvl="1"/>
            <a:r>
              <a:rPr lang="en-US" dirty="0" smtClean="0"/>
              <a:t>But use them wisely! </a:t>
            </a:r>
            <a:endParaRPr lang="en-US" dirty="0"/>
          </a:p>
          <a:p>
            <a:pPr lvl="1"/>
            <a:r>
              <a:rPr lang="en-US" dirty="0" smtClean="0"/>
              <a:t>Too much can be confusing.</a:t>
            </a:r>
          </a:p>
          <a:p>
            <a:pPr lvl="1"/>
            <a:r>
              <a:rPr lang="en-US" dirty="0" smtClean="0"/>
              <a:t>Be sure to label everything</a:t>
            </a:r>
            <a:br>
              <a:rPr lang="en-US" dirty="0" smtClean="0"/>
            </a:br>
            <a:r>
              <a:rPr lang="en-US" dirty="0" smtClean="0"/>
              <a:t>in a data visualization</a:t>
            </a:r>
          </a:p>
          <a:p>
            <a:pPr lvl="1"/>
            <a:r>
              <a:rPr lang="en-US" dirty="0" smtClean="0"/>
              <a:t>Use color appropriately</a:t>
            </a:r>
          </a:p>
          <a:p>
            <a:pPr lvl="1"/>
            <a:r>
              <a:rPr lang="en-US" dirty="0" smtClean="0"/>
              <a:t>Consider </a:t>
            </a:r>
            <a:r>
              <a:rPr lang="en-US" dirty="0" err="1" smtClean="0"/>
              <a:t>infographics</a:t>
            </a:r>
            <a:r>
              <a:rPr lang="en-US" dirty="0" smtClean="0"/>
              <a:t> or </a:t>
            </a:r>
            <a:br>
              <a:rPr lang="en-US" dirty="0" smtClean="0"/>
            </a:br>
            <a:r>
              <a:rPr lang="en-US" dirty="0" smtClean="0"/>
              <a:t>interactive displays</a:t>
            </a:r>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133600"/>
            <a:ext cx="4038600" cy="3780130"/>
          </a:xfrm>
          <a:prstGeom prst="rect">
            <a:avLst/>
          </a:prstGeom>
        </p:spPr>
      </p:pic>
    </p:spTree>
    <p:extLst>
      <p:ext uri="{BB962C8B-B14F-4D97-AF65-F5344CB8AC3E}">
        <p14:creationId xmlns:p14="http://schemas.microsoft.com/office/powerpoint/2010/main" val="25759876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sz="3600" dirty="0"/>
              <a:t>Data Analysis and More: </a:t>
            </a:r>
            <a:r>
              <a:rPr lang="en-US" dirty="0"/>
              <a:t>Reporting</a:t>
            </a:r>
          </a:p>
        </p:txBody>
      </p:sp>
      <p:sp>
        <p:nvSpPr>
          <p:cNvPr id="3" name="Content Placeholder 2"/>
          <p:cNvSpPr>
            <a:spLocks noGrp="1"/>
          </p:cNvSpPr>
          <p:nvPr>
            <p:ph idx="1"/>
          </p:nvPr>
        </p:nvSpPr>
        <p:spPr>
          <a:xfrm>
            <a:off x="192505" y="1600200"/>
            <a:ext cx="8915400" cy="4495800"/>
          </a:xfrm>
        </p:spPr>
        <p:txBody>
          <a:bodyPr>
            <a:normAutofit/>
          </a:bodyPr>
          <a:lstStyle/>
          <a:p>
            <a:r>
              <a:rPr lang="en-US" dirty="0" smtClean="0"/>
              <a:t>Make it interesting! What’s the real story here? Tell it!</a:t>
            </a:r>
          </a:p>
          <a:p>
            <a:pPr lvl="1"/>
            <a:r>
              <a:rPr lang="en-US" dirty="0" smtClean="0"/>
              <a:t>May not be what you expected…</a:t>
            </a:r>
            <a:br>
              <a:rPr lang="en-US" dirty="0" smtClean="0"/>
            </a:br>
            <a:endParaRPr lang="en-US" dirty="0" smtClean="0"/>
          </a:p>
          <a:p>
            <a:r>
              <a:rPr lang="en-US" dirty="0" smtClean="0"/>
              <a:t>Check and double-check your data</a:t>
            </a:r>
          </a:p>
          <a:p>
            <a:pPr lvl="1"/>
            <a:r>
              <a:rPr lang="en-US" dirty="0" smtClean="0"/>
              <a:t>A typo can be very problematic. Was that 5% or 50%?</a:t>
            </a:r>
            <a:br>
              <a:rPr lang="en-US" dirty="0" smtClean="0"/>
            </a:br>
            <a:endParaRPr lang="en-US" dirty="0" smtClean="0"/>
          </a:p>
          <a:p>
            <a:r>
              <a:rPr lang="en-US" dirty="0" smtClean="0"/>
              <a:t>Have others critique and proofread your reports before distribution</a:t>
            </a:r>
          </a:p>
          <a:p>
            <a:endParaRPr lang="en-US" dirty="0" smtClean="0"/>
          </a:p>
        </p:txBody>
      </p:sp>
    </p:spTree>
    <p:extLst>
      <p:ext uri="{BB962C8B-B14F-4D97-AF65-F5344CB8AC3E}">
        <p14:creationId xmlns:p14="http://schemas.microsoft.com/office/powerpoint/2010/main" val="41292446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	</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marL="0" indent="0">
              <a:buNone/>
            </a:pPr>
            <a:r>
              <a:rPr lang="en-US" smtClean="0"/>
              <a:t>Questions? </a:t>
            </a:r>
            <a:endParaRPr lang="en-US" dirty="0" smtClean="0"/>
          </a:p>
          <a:p>
            <a:pPr marL="0" indent="0">
              <a:buNone/>
            </a:pPr>
            <a:r>
              <a:rPr lang="en-US" dirty="0"/>
              <a:t>	</a:t>
            </a:r>
            <a:r>
              <a:rPr lang="en-US" dirty="0" smtClean="0">
                <a:hlinkClick r:id="rId3"/>
              </a:rPr>
              <a:t>Lauren.Conoscenti@tufts.edu</a:t>
            </a:r>
            <a:r>
              <a:rPr lang="en-US" dirty="0" smtClean="0"/>
              <a:t> </a:t>
            </a:r>
          </a:p>
          <a:p>
            <a:pPr marL="0" indent="0">
              <a:buNone/>
            </a:pPr>
            <a:r>
              <a:rPr lang="en-US" dirty="0" smtClean="0"/>
              <a:t>	</a:t>
            </a:r>
            <a:r>
              <a:rPr lang="en-US" dirty="0" smtClean="0">
                <a:hlinkClick r:id="rId4"/>
              </a:rPr>
              <a:t>http</a:t>
            </a:r>
            <a:r>
              <a:rPr lang="en-US" dirty="0">
                <a:hlinkClick r:id="rId4"/>
              </a:rPr>
              <a:t>://go.tufts.edu/OIRE</a:t>
            </a:r>
            <a:r>
              <a:rPr lang="en-US" dirty="0"/>
              <a:t> </a:t>
            </a:r>
          </a:p>
          <a:p>
            <a:pPr marL="0" indent="0">
              <a:buNone/>
            </a:pPr>
            <a:r>
              <a:rPr lang="en-US" dirty="0" smtClean="0"/>
              <a:t> </a:t>
            </a: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3276600"/>
            <a:ext cx="3733800" cy="2804692"/>
          </a:xfrm>
          <a:prstGeom prst="rect">
            <a:avLst/>
          </a:prstGeom>
        </p:spPr>
      </p:pic>
    </p:spTree>
    <p:extLst>
      <p:ext uri="{BB962C8B-B14F-4D97-AF65-F5344CB8AC3E}">
        <p14:creationId xmlns:p14="http://schemas.microsoft.com/office/powerpoint/2010/main" val="3272724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6880"/>
            <a:ext cx="8382000" cy="990600"/>
          </a:xfrm>
        </p:spPr>
        <p:txBody>
          <a:bodyPr>
            <a:noAutofit/>
          </a:bodyPr>
          <a:lstStyle/>
          <a:p>
            <a:r>
              <a:rPr lang="en-US" dirty="0" smtClean="0"/>
              <a:t>Preparing your survey: Institutional Review Board</a:t>
            </a:r>
            <a:endParaRPr lang="en-US" dirty="0"/>
          </a:p>
        </p:txBody>
      </p:sp>
      <p:sp>
        <p:nvSpPr>
          <p:cNvPr id="3" name="Content Placeholder 2"/>
          <p:cNvSpPr>
            <a:spLocks noGrp="1"/>
          </p:cNvSpPr>
          <p:nvPr>
            <p:ph idx="1"/>
          </p:nvPr>
        </p:nvSpPr>
        <p:spPr/>
        <p:txBody>
          <a:bodyPr>
            <a:normAutofit/>
          </a:bodyPr>
          <a:lstStyle/>
          <a:p>
            <a:r>
              <a:rPr lang="en-US" dirty="0" smtClean="0"/>
              <a:t>Will guide you to ensure your research is ethical</a:t>
            </a:r>
            <a:br>
              <a:rPr lang="en-US" dirty="0" smtClean="0"/>
            </a:br>
            <a:endParaRPr lang="en-US" sz="1200" dirty="0" smtClean="0"/>
          </a:p>
          <a:p>
            <a:r>
              <a:rPr lang="en-US" dirty="0" smtClean="0"/>
              <a:t>Contact your IRB </a:t>
            </a:r>
            <a:r>
              <a:rPr lang="en-US" u="sng" dirty="0" smtClean="0"/>
              <a:t>before</a:t>
            </a:r>
            <a:r>
              <a:rPr lang="en-US" dirty="0" smtClean="0"/>
              <a:t> you plan to launch your survey – do not wait until the last minute!</a:t>
            </a:r>
          </a:p>
          <a:p>
            <a:pPr lvl="1"/>
            <a:r>
              <a:rPr lang="en-US" dirty="0" smtClean="0"/>
              <a:t>Although some research is exempt from review, a full or even expedited review can take months.</a:t>
            </a:r>
            <a:br>
              <a:rPr lang="en-US" dirty="0" smtClean="0"/>
            </a:br>
            <a:endParaRPr lang="en-US" dirty="0" smtClean="0"/>
          </a:p>
          <a:p>
            <a:r>
              <a:rPr lang="en-US" dirty="0" smtClean="0"/>
              <a:t>Only when you have received</a:t>
            </a:r>
            <a:br>
              <a:rPr lang="en-US" dirty="0" smtClean="0"/>
            </a:br>
            <a:r>
              <a:rPr lang="en-US" dirty="0" smtClean="0"/>
              <a:t>approval can you conduct </a:t>
            </a:r>
            <a:br>
              <a:rPr lang="en-US" dirty="0" smtClean="0"/>
            </a:br>
            <a:r>
              <a:rPr lang="en-US" dirty="0" smtClean="0"/>
              <a:t>your research.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4191000"/>
            <a:ext cx="2895600" cy="1914525"/>
          </a:xfrm>
          <a:prstGeom prst="rect">
            <a:avLst/>
          </a:prstGeom>
        </p:spPr>
      </p:pic>
    </p:spTree>
    <p:extLst>
      <p:ext uri="{BB962C8B-B14F-4D97-AF65-F5344CB8AC3E}">
        <p14:creationId xmlns:p14="http://schemas.microsoft.com/office/powerpoint/2010/main" val="4039682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marL="0"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4400" b="1" dirty="0" smtClean="0"/>
              <a:t>Sampling</a:t>
            </a:r>
            <a:endParaRPr lang="en-US" b="1" dirty="0" smtClean="0"/>
          </a:p>
        </p:txBody>
      </p:sp>
    </p:spTree>
    <p:extLst>
      <p:ext uri="{BB962C8B-B14F-4D97-AF65-F5344CB8AC3E}">
        <p14:creationId xmlns:p14="http://schemas.microsoft.com/office/powerpoint/2010/main" val="1014159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fontScale="92500" lnSpcReduction="10000"/>
          </a:bodyPr>
          <a:lstStyle/>
          <a:p>
            <a:pPr marL="0" indent="0">
              <a:buNone/>
            </a:pPr>
            <a:r>
              <a:rPr lang="en-US" sz="3000" u="sng" dirty="0" smtClean="0"/>
              <a:t>Population</a:t>
            </a:r>
            <a:r>
              <a:rPr lang="en-US" sz="3000" dirty="0" smtClean="0"/>
              <a:t>: people in the world who match a certain description </a:t>
            </a:r>
            <a:r>
              <a:rPr lang="en-US" sz="3000" i="1" dirty="0" smtClean="0"/>
              <a:t>(e.g. women, ages 18-25)</a:t>
            </a:r>
            <a:r>
              <a:rPr lang="en-US" sz="3000" dirty="0" smtClean="0"/>
              <a:t/>
            </a:r>
            <a:br>
              <a:rPr lang="en-US" sz="3000" dirty="0" smtClean="0"/>
            </a:br>
            <a:endParaRPr lang="en-US" sz="3000" dirty="0" smtClean="0"/>
          </a:p>
          <a:p>
            <a:pPr marL="0" indent="0">
              <a:buNone/>
            </a:pPr>
            <a:r>
              <a:rPr lang="en-US" sz="3000" u="sng" dirty="0" smtClean="0"/>
              <a:t>Sample</a:t>
            </a:r>
            <a:r>
              <a:rPr lang="en-US" sz="3000" dirty="0" smtClean="0"/>
              <a:t>: a subset of the population, assumed to be a proxy for the entire population, invited to do the survey </a:t>
            </a:r>
            <a:r>
              <a:rPr lang="en-US" sz="3000" i="1" dirty="0" smtClean="0"/>
              <a:t>(e.g., 200 women, ages 18-25, from Tufts University)</a:t>
            </a:r>
            <a:endParaRPr lang="en-US" sz="3000" dirty="0" smtClean="0"/>
          </a:p>
          <a:p>
            <a:pPr marL="0" indent="0">
              <a:buNone/>
            </a:pPr>
            <a:r>
              <a:rPr lang="en-US" sz="3000" dirty="0" smtClean="0"/>
              <a:t/>
            </a:r>
            <a:br>
              <a:rPr lang="en-US" sz="3000" dirty="0" smtClean="0"/>
            </a:br>
            <a:r>
              <a:rPr lang="en-US" sz="3000" u="sng" dirty="0" smtClean="0"/>
              <a:t>Participants</a:t>
            </a:r>
            <a:r>
              <a:rPr lang="en-US" sz="3000" dirty="0" smtClean="0"/>
              <a:t>: the people who </a:t>
            </a:r>
            <a:r>
              <a:rPr lang="en-US" sz="3000" u="sng" dirty="0" smtClean="0"/>
              <a:t>actually</a:t>
            </a:r>
            <a:r>
              <a:rPr lang="en-US" sz="3000" dirty="0" smtClean="0"/>
              <a:t> do the survey </a:t>
            </a:r>
            <a:r>
              <a:rPr lang="en-US" sz="3000" i="1" dirty="0" smtClean="0"/>
              <a:t>(e.g., 126 women, ages 18.4-23.8, from Tufts University)</a:t>
            </a:r>
            <a:endParaRPr lang="en-US" dirty="0" smtClean="0"/>
          </a:p>
          <a:p>
            <a:pPr marL="0" indent="0">
              <a:buNone/>
            </a:pPr>
            <a:endParaRPr lang="en-US" sz="1200" dirty="0" smtClean="0"/>
          </a:p>
          <a:p>
            <a:pPr marL="0" indent="0">
              <a:buNone/>
            </a:pPr>
            <a:endParaRPr lang="en-US" sz="3000" dirty="0" smtClean="0"/>
          </a:p>
          <a:p>
            <a:pPr marL="0" indent="0">
              <a:buNone/>
            </a:pPr>
            <a:endParaRPr lang="en-US" dirty="0" smtClean="0"/>
          </a:p>
        </p:txBody>
      </p:sp>
    </p:spTree>
    <p:extLst>
      <p:ext uri="{BB962C8B-B14F-4D97-AF65-F5344CB8AC3E}">
        <p14:creationId xmlns:p14="http://schemas.microsoft.com/office/powerpoint/2010/main" val="1794725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marL="0" indent="0">
              <a:buNone/>
            </a:pPr>
            <a:endParaRPr lang="en-US" sz="1200" dirty="0" smtClean="0"/>
          </a:p>
          <a:p>
            <a:pPr marL="0" indent="0">
              <a:buNone/>
            </a:pPr>
            <a:endParaRPr lang="en-US" sz="3000" dirty="0" smtClean="0"/>
          </a:p>
          <a:p>
            <a:pPr marL="0" indent="0">
              <a:buNone/>
            </a:pPr>
            <a:endParaRPr lang="en-US" dirty="0" smtClean="0"/>
          </a:p>
        </p:txBody>
      </p:sp>
      <p:sp>
        <p:nvSpPr>
          <p:cNvPr id="4" name="Oval 3"/>
          <p:cNvSpPr/>
          <p:nvPr/>
        </p:nvSpPr>
        <p:spPr>
          <a:xfrm>
            <a:off x="2057400" y="1698396"/>
            <a:ext cx="4495800" cy="426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781300" y="2346096"/>
            <a:ext cx="3048000" cy="29718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505200" y="3091992"/>
            <a:ext cx="1600200" cy="1524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48050" y="1872733"/>
            <a:ext cx="1714500" cy="461665"/>
          </a:xfrm>
          <a:prstGeom prst="rect">
            <a:avLst/>
          </a:prstGeom>
          <a:noFill/>
        </p:spPr>
        <p:txBody>
          <a:bodyPr wrap="square" rtlCol="0">
            <a:spAutoFit/>
          </a:bodyPr>
          <a:lstStyle/>
          <a:p>
            <a:pPr algn="ctr"/>
            <a:r>
              <a:rPr lang="en-US" sz="2400" dirty="0" smtClean="0">
                <a:solidFill>
                  <a:schemeClr val="bg1"/>
                </a:solidFill>
              </a:rPr>
              <a:t>population</a:t>
            </a:r>
            <a:endParaRPr lang="en-US" dirty="0">
              <a:solidFill>
                <a:schemeClr val="bg1"/>
              </a:solidFill>
            </a:endParaRPr>
          </a:p>
        </p:txBody>
      </p:sp>
      <p:sp>
        <p:nvSpPr>
          <p:cNvPr id="8" name="TextBox 7"/>
          <p:cNvSpPr txBox="1"/>
          <p:nvPr/>
        </p:nvSpPr>
        <p:spPr>
          <a:xfrm>
            <a:off x="3695700" y="2608082"/>
            <a:ext cx="1219200" cy="461665"/>
          </a:xfrm>
          <a:prstGeom prst="rect">
            <a:avLst/>
          </a:prstGeom>
          <a:noFill/>
        </p:spPr>
        <p:txBody>
          <a:bodyPr wrap="square" rtlCol="0">
            <a:spAutoFit/>
          </a:bodyPr>
          <a:lstStyle/>
          <a:p>
            <a:pPr algn="ctr"/>
            <a:r>
              <a:rPr lang="en-US" sz="2400" dirty="0" smtClean="0"/>
              <a:t>sample</a:t>
            </a:r>
            <a:endParaRPr lang="en-US" sz="2400" dirty="0"/>
          </a:p>
        </p:txBody>
      </p:sp>
      <p:sp>
        <p:nvSpPr>
          <p:cNvPr id="10" name="TextBox 9"/>
          <p:cNvSpPr txBox="1"/>
          <p:nvPr/>
        </p:nvSpPr>
        <p:spPr>
          <a:xfrm>
            <a:off x="3458262" y="3625947"/>
            <a:ext cx="1759806" cy="461665"/>
          </a:xfrm>
          <a:prstGeom prst="rect">
            <a:avLst/>
          </a:prstGeom>
          <a:noFill/>
        </p:spPr>
        <p:txBody>
          <a:bodyPr wrap="square" rtlCol="0">
            <a:spAutoFit/>
          </a:bodyPr>
          <a:lstStyle/>
          <a:p>
            <a:pPr algn="ctr"/>
            <a:r>
              <a:rPr lang="en-US" sz="2400" dirty="0" smtClean="0"/>
              <a:t>participants</a:t>
            </a:r>
            <a:endParaRPr lang="en-US" sz="2400" dirty="0"/>
          </a:p>
        </p:txBody>
      </p:sp>
    </p:spTree>
    <p:extLst>
      <p:ext uri="{BB962C8B-B14F-4D97-AF65-F5344CB8AC3E}">
        <p14:creationId xmlns:p14="http://schemas.microsoft.com/office/powerpoint/2010/main" val="4184045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fontScale="92500" lnSpcReduction="20000"/>
          </a:bodyPr>
          <a:lstStyle/>
          <a:p>
            <a:r>
              <a:rPr lang="en-US" dirty="0" smtClean="0"/>
              <a:t>Ideally</a:t>
            </a:r>
            <a:r>
              <a:rPr lang="en-US" dirty="0"/>
              <a:t>, a survey’s participants represent the sample </a:t>
            </a:r>
            <a:r>
              <a:rPr lang="en-US" u="sng" dirty="0"/>
              <a:t>and</a:t>
            </a:r>
            <a:r>
              <a:rPr lang="en-US" dirty="0"/>
              <a:t> the </a:t>
            </a:r>
            <a:r>
              <a:rPr lang="en-US" dirty="0" smtClean="0"/>
              <a:t>population</a:t>
            </a:r>
          </a:p>
          <a:p>
            <a:pPr lvl="1"/>
            <a:r>
              <a:rPr lang="en-US" dirty="0" smtClean="0"/>
              <a:t>If your population is 50% female, your sample should be 50% and your participants should be 50% female. </a:t>
            </a:r>
            <a:br>
              <a:rPr lang="en-US" dirty="0" smtClean="0"/>
            </a:br>
            <a:endParaRPr lang="en-US" dirty="0" smtClean="0"/>
          </a:p>
          <a:p>
            <a:r>
              <a:rPr lang="en-US" dirty="0" smtClean="0"/>
              <a:t>If it is not, your results may be </a:t>
            </a:r>
            <a:r>
              <a:rPr lang="en-US" u="sng" dirty="0" smtClean="0"/>
              <a:t>biased</a:t>
            </a:r>
            <a:r>
              <a:rPr lang="en-US" dirty="0" smtClean="0"/>
              <a:t>.</a:t>
            </a:r>
            <a:br>
              <a:rPr lang="en-US" dirty="0" smtClean="0"/>
            </a:br>
            <a:endParaRPr lang="en-US" dirty="0" smtClean="0"/>
          </a:p>
          <a:p>
            <a:r>
              <a:rPr lang="en-US" u="sng" dirty="0" smtClean="0"/>
              <a:t>Bias</a:t>
            </a:r>
            <a:r>
              <a:rPr lang="en-US" dirty="0" smtClean="0"/>
              <a:t>: a pattern of response that differs from the “norm” in a specific way</a:t>
            </a:r>
          </a:p>
          <a:p>
            <a:pPr lvl="1"/>
            <a:r>
              <a:rPr lang="en-US" dirty="0" smtClean="0"/>
              <a:t>Multiple kinds of bias, not always a death sentence</a:t>
            </a:r>
          </a:p>
          <a:p>
            <a:pPr lvl="1"/>
            <a:r>
              <a:rPr lang="en-US" dirty="0" smtClean="0"/>
              <a:t>If we know about it in advance, may be able to correct for it</a:t>
            </a:r>
          </a:p>
          <a:p>
            <a:pPr lvl="1"/>
            <a:r>
              <a:rPr lang="en-US" dirty="0" smtClean="0"/>
              <a:t>(We don’t always know if our findings are biased)</a:t>
            </a:r>
            <a:br>
              <a:rPr lang="en-US" dirty="0" smtClean="0"/>
            </a:br>
            <a:endParaRPr lang="en-US" dirty="0" smtClean="0"/>
          </a:p>
        </p:txBody>
      </p:sp>
    </p:spTree>
    <p:extLst>
      <p:ext uri="{BB962C8B-B14F-4D97-AF65-F5344CB8AC3E}">
        <p14:creationId xmlns:p14="http://schemas.microsoft.com/office/powerpoint/2010/main" val="3390663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fontScale="92500" lnSpcReduction="10000"/>
          </a:bodyPr>
          <a:lstStyle/>
          <a:p>
            <a:pPr marL="0" indent="0">
              <a:buNone/>
            </a:pPr>
            <a:r>
              <a:rPr lang="en-US" sz="3000" b="1" dirty="0" smtClean="0"/>
              <a:t>What </a:t>
            </a:r>
            <a:r>
              <a:rPr lang="en-US" sz="3000" b="1" dirty="0"/>
              <a:t>is your </a:t>
            </a:r>
            <a:r>
              <a:rPr lang="en-US" sz="3000" b="1" u="sng" dirty="0"/>
              <a:t>population</a:t>
            </a:r>
            <a:r>
              <a:rPr lang="en-US" sz="3000" b="1" dirty="0"/>
              <a:t>? </a:t>
            </a:r>
            <a:endParaRPr lang="en-US" sz="3000" b="1" dirty="0" smtClean="0"/>
          </a:p>
          <a:p>
            <a:r>
              <a:rPr lang="en-US" dirty="0" smtClean="0"/>
              <a:t>Students?</a:t>
            </a:r>
          </a:p>
          <a:p>
            <a:pPr lvl="1"/>
            <a:r>
              <a:rPr lang="en-US" dirty="0" smtClean="0"/>
              <a:t>Undergraduate and/or graduate? FT only? Specific majors?</a:t>
            </a:r>
          </a:p>
          <a:p>
            <a:r>
              <a:rPr lang="en-US" dirty="0" smtClean="0"/>
              <a:t>Faculty?</a:t>
            </a:r>
          </a:p>
          <a:p>
            <a:pPr lvl="1"/>
            <a:r>
              <a:rPr lang="en-US" dirty="0" smtClean="0"/>
              <a:t>Tenure Track? Teaching faculty only? Grant-funded?</a:t>
            </a:r>
          </a:p>
          <a:p>
            <a:r>
              <a:rPr lang="en-US" dirty="0" smtClean="0"/>
              <a:t>Staff?</a:t>
            </a:r>
          </a:p>
          <a:p>
            <a:pPr lvl="1"/>
            <a:r>
              <a:rPr lang="en-US" dirty="0" smtClean="0"/>
              <a:t>Only those who have email addresses? Temps?</a:t>
            </a:r>
          </a:p>
          <a:p>
            <a:r>
              <a:rPr lang="en-US" dirty="0" smtClean="0"/>
              <a:t>Alumni?</a:t>
            </a:r>
          </a:p>
          <a:p>
            <a:pPr lvl="1"/>
            <a:r>
              <a:rPr lang="en-US" dirty="0" smtClean="0"/>
              <a:t>Young alumni? </a:t>
            </a:r>
          </a:p>
          <a:p>
            <a:endParaRPr lang="en-US" sz="1300" dirty="0"/>
          </a:p>
          <a:p>
            <a:r>
              <a:rPr lang="en-US" dirty="0" smtClean="0"/>
              <a:t>Be as </a:t>
            </a:r>
            <a:r>
              <a:rPr lang="en-US" u="sng" dirty="0" smtClean="0"/>
              <a:t>specific</a:t>
            </a:r>
            <a:r>
              <a:rPr lang="en-US" dirty="0" smtClean="0"/>
              <a:t> as you can be!</a:t>
            </a:r>
          </a:p>
          <a:p>
            <a:pPr marL="0" indent="0">
              <a:buNone/>
            </a:pPr>
            <a:endParaRPr lang="en-US" sz="1200" dirty="0" smtClean="0"/>
          </a:p>
          <a:p>
            <a:pPr marL="0" indent="0">
              <a:buNone/>
            </a:pPr>
            <a:endParaRPr lang="en-US" sz="3000" dirty="0" smtClean="0"/>
          </a:p>
          <a:p>
            <a:pPr marL="0" indent="0">
              <a:buNone/>
            </a:pPr>
            <a:endParaRPr lang="en-US" dirty="0" smtClean="0"/>
          </a:p>
        </p:txBody>
      </p:sp>
    </p:spTree>
    <p:extLst>
      <p:ext uri="{BB962C8B-B14F-4D97-AF65-F5344CB8AC3E}">
        <p14:creationId xmlns:p14="http://schemas.microsoft.com/office/powerpoint/2010/main" val="166079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marL="0" indent="0">
              <a:buNone/>
            </a:pPr>
            <a:r>
              <a:rPr lang="en-US" b="1" dirty="0" smtClean="0"/>
              <a:t>Who is in your </a:t>
            </a:r>
            <a:r>
              <a:rPr lang="en-US" b="1" u="sng" dirty="0" smtClean="0"/>
              <a:t>sample</a:t>
            </a:r>
            <a:r>
              <a:rPr lang="en-US" b="1" dirty="0" smtClean="0"/>
              <a:t>?</a:t>
            </a:r>
          </a:p>
          <a:p>
            <a:r>
              <a:rPr lang="en-US" dirty="0" smtClean="0"/>
              <a:t>Sometimes the sample </a:t>
            </a:r>
            <a:r>
              <a:rPr lang="en-US" u="sng" dirty="0" smtClean="0"/>
              <a:t>is</a:t>
            </a:r>
            <a:r>
              <a:rPr lang="en-US" dirty="0" smtClean="0"/>
              <a:t> the population – you send the survey to all people in the population.</a:t>
            </a:r>
          </a:p>
          <a:p>
            <a:pPr lvl="1"/>
            <a:r>
              <a:rPr lang="en-US" dirty="0" smtClean="0"/>
              <a:t>Not always cost-effective, can lead to other problems</a:t>
            </a:r>
            <a:br>
              <a:rPr lang="en-US" dirty="0" smtClean="0"/>
            </a:br>
            <a:endParaRPr lang="en-US" dirty="0" smtClean="0"/>
          </a:p>
          <a:p>
            <a:r>
              <a:rPr lang="en-US" dirty="0" smtClean="0"/>
              <a:t>Selecting a subset of the population:</a:t>
            </a:r>
          </a:p>
          <a:p>
            <a:pPr lvl="1"/>
            <a:r>
              <a:rPr lang="en-US" dirty="0" smtClean="0"/>
              <a:t>Probability samples</a:t>
            </a:r>
          </a:p>
          <a:p>
            <a:pPr lvl="1"/>
            <a:r>
              <a:rPr lang="en-US" dirty="0" smtClean="0"/>
              <a:t>Non-probability samples</a:t>
            </a:r>
          </a:p>
        </p:txBody>
      </p:sp>
    </p:spTree>
    <p:extLst>
      <p:ext uri="{BB962C8B-B14F-4D97-AF65-F5344CB8AC3E}">
        <p14:creationId xmlns:p14="http://schemas.microsoft.com/office/powerpoint/2010/main" val="3242321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7010400" cy="4648200"/>
          </a:xfrm>
        </p:spPr>
        <p:txBody>
          <a:bodyPr>
            <a:normAutofit/>
          </a:bodyPr>
          <a:lstStyle/>
          <a:p>
            <a:r>
              <a:rPr lang="en-US" u="sng" dirty="0" smtClean="0"/>
              <a:t>Probability sampling</a:t>
            </a:r>
            <a:r>
              <a:rPr lang="en-US" dirty="0" smtClean="0"/>
              <a:t>: When everyone in the population has the same chance of being selected</a:t>
            </a:r>
            <a:br>
              <a:rPr lang="en-US" dirty="0" smtClean="0"/>
            </a:br>
            <a:endParaRPr lang="en-US" u="sng" dirty="0" smtClean="0"/>
          </a:p>
          <a:p>
            <a:pPr lvl="1"/>
            <a:r>
              <a:rPr lang="en-US" sz="2800" u="sng" dirty="0" smtClean="0"/>
              <a:t>Simple random sample</a:t>
            </a:r>
            <a:r>
              <a:rPr lang="en-US" sz="2800" dirty="0" smtClean="0"/>
              <a:t>: “picking from a hat”</a:t>
            </a:r>
          </a:p>
          <a:p>
            <a:pPr lvl="1"/>
            <a:endParaRPr lang="en-US" dirty="0" smtClean="0"/>
          </a:p>
          <a:p>
            <a:pPr lvl="1"/>
            <a:r>
              <a:rPr lang="en-US" sz="2800" u="sng" dirty="0" smtClean="0"/>
              <a:t>Systematic Selection</a:t>
            </a:r>
            <a:r>
              <a:rPr lang="en-US" sz="2800" dirty="0" smtClean="0"/>
              <a:t>: apply a systematic method, e.g., going down a list and selecting every 5</a:t>
            </a:r>
            <a:r>
              <a:rPr lang="en-US" sz="2800" baseline="30000" dirty="0" smtClean="0"/>
              <a:t>th</a:t>
            </a:r>
            <a:r>
              <a:rPr lang="en-US" sz="2800" dirty="0" smtClean="0"/>
              <a:t> person.</a:t>
            </a:r>
            <a:endParaRPr lang="en-US" sz="2800" dirty="0"/>
          </a:p>
          <a:p>
            <a:pPr marL="0" indent="0">
              <a:buNone/>
            </a:pPr>
            <a:endParaRPr lang="en-US" sz="3000" dirty="0" smtClean="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2362200"/>
            <a:ext cx="1316933" cy="153642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7286" y="4419599"/>
            <a:ext cx="1712760" cy="1704975"/>
          </a:xfrm>
          <a:prstGeom prst="rect">
            <a:avLst/>
          </a:prstGeom>
          <a:ln>
            <a:solidFill>
              <a:schemeClr val="tx1"/>
            </a:solidFill>
          </a:ln>
        </p:spPr>
      </p:pic>
    </p:spTree>
    <p:extLst>
      <p:ext uri="{BB962C8B-B14F-4D97-AF65-F5344CB8AC3E}">
        <p14:creationId xmlns:p14="http://schemas.microsoft.com/office/powerpoint/2010/main" val="3411275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pPr>
              <a:spcAft>
                <a:spcPts val="600"/>
              </a:spcAft>
            </a:pPr>
            <a:r>
              <a:rPr lang="en-US" sz="3000" dirty="0" smtClean="0"/>
              <a:t>Name</a:t>
            </a:r>
          </a:p>
          <a:p>
            <a:pPr>
              <a:spcAft>
                <a:spcPts val="600"/>
              </a:spcAft>
            </a:pPr>
            <a:r>
              <a:rPr lang="en-US" sz="3000" dirty="0" smtClean="0"/>
              <a:t>Institution</a:t>
            </a:r>
          </a:p>
          <a:p>
            <a:pPr>
              <a:spcAft>
                <a:spcPts val="600"/>
              </a:spcAft>
            </a:pPr>
            <a:r>
              <a:rPr lang="en-US" sz="3000" dirty="0" smtClean="0"/>
              <a:t>Have you administered/designed surveys before?</a:t>
            </a:r>
          </a:p>
          <a:p>
            <a:pPr>
              <a:spcAft>
                <a:spcPts val="600"/>
              </a:spcAft>
            </a:pPr>
            <a:r>
              <a:rPr lang="en-US" sz="3000" dirty="0" smtClean="0"/>
              <a:t>Do you use an online survey tool? Which one?</a:t>
            </a:r>
          </a:p>
          <a:p>
            <a:endParaRPr lang="en-US" dirty="0" smtClean="0"/>
          </a:p>
        </p:txBody>
      </p:sp>
    </p:spTree>
    <p:extLst>
      <p:ext uri="{BB962C8B-B14F-4D97-AF65-F5344CB8AC3E}">
        <p14:creationId xmlns:p14="http://schemas.microsoft.com/office/powerpoint/2010/main" val="3238828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610600" cy="4648200"/>
          </a:xfrm>
        </p:spPr>
        <p:txBody>
          <a:bodyPr>
            <a:normAutofit lnSpcReduction="10000"/>
          </a:bodyPr>
          <a:lstStyle/>
          <a:p>
            <a:r>
              <a:rPr lang="en-US" u="sng" dirty="0" smtClean="0"/>
              <a:t>Non-probability sampling</a:t>
            </a:r>
            <a:r>
              <a:rPr lang="en-US" dirty="0" smtClean="0"/>
              <a:t>: When not everyone has the same chance at being selected. </a:t>
            </a:r>
          </a:p>
          <a:p>
            <a:pPr lvl="1"/>
            <a:r>
              <a:rPr lang="en-US" sz="2800" dirty="0" smtClean="0"/>
              <a:t>May introduce </a:t>
            </a:r>
            <a:r>
              <a:rPr lang="en-US" sz="2800" u="sng" dirty="0" smtClean="0"/>
              <a:t>sampling bias</a:t>
            </a:r>
            <a:r>
              <a:rPr lang="en-US" sz="2800" dirty="0" smtClean="0"/>
              <a:t>…but sometimes it is necessary</a:t>
            </a:r>
            <a:br>
              <a:rPr lang="en-US" sz="2800" dirty="0" smtClean="0"/>
            </a:br>
            <a:endParaRPr lang="en-US" dirty="0" smtClean="0"/>
          </a:p>
          <a:p>
            <a:pPr lvl="1"/>
            <a:r>
              <a:rPr lang="en-US" sz="2800" u="sng" dirty="0" smtClean="0"/>
              <a:t>Stratified sample</a:t>
            </a:r>
            <a:r>
              <a:rPr lang="en-US" sz="2800" dirty="0" smtClean="0"/>
              <a:t>: Sampling </a:t>
            </a:r>
            <a:br>
              <a:rPr lang="en-US" sz="2800" dirty="0" smtClean="0"/>
            </a:br>
            <a:r>
              <a:rPr lang="en-US" sz="2800" dirty="0" smtClean="0"/>
              <a:t>from different subpopulations</a:t>
            </a:r>
            <a:br>
              <a:rPr lang="en-US" sz="2800" dirty="0" smtClean="0"/>
            </a:br>
            <a:r>
              <a:rPr lang="en-US" sz="2800" dirty="0" smtClean="0"/>
              <a:t>at different rates</a:t>
            </a:r>
            <a:br>
              <a:rPr lang="en-US" sz="2800" dirty="0" smtClean="0"/>
            </a:br>
            <a:r>
              <a:rPr lang="en-US" sz="2800" dirty="0" smtClean="0"/>
              <a:t>(e.g. population is 20% </a:t>
            </a:r>
            <a:br>
              <a:rPr lang="en-US" sz="2800" dirty="0" smtClean="0"/>
            </a:br>
            <a:r>
              <a:rPr lang="en-US" sz="2800" dirty="0" smtClean="0"/>
              <a:t>female, you want sample </a:t>
            </a:r>
            <a:br>
              <a:rPr lang="en-US" sz="2800" dirty="0" smtClean="0"/>
            </a:br>
            <a:r>
              <a:rPr lang="en-US" sz="2800" dirty="0" smtClean="0"/>
              <a:t>to be 50% female)</a:t>
            </a:r>
            <a:endParaRPr lang="en-US" sz="3000" dirty="0" smtClean="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321" y="3276600"/>
            <a:ext cx="3294077" cy="2665938"/>
          </a:xfrm>
          <a:prstGeom prst="rect">
            <a:avLst/>
          </a:prstGeom>
        </p:spPr>
      </p:pic>
    </p:spTree>
    <p:extLst>
      <p:ext uri="{BB962C8B-B14F-4D97-AF65-F5344CB8AC3E}">
        <p14:creationId xmlns:p14="http://schemas.microsoft.com/office/powerpoint/2010/main" val="4144837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648200"/>
          </a:xfrm>
        </p:spPr>
        <p:txBody>
          <a:bodyPr>
            <a:normAutofit/>
          </a:bodyPr>
          <a:lstStyle/>
          <a:p>
            <a:pPr lvl="1"/>
            <a:r>
              <a:rPr lang="en-US" sz="2800" u="sng" dirty="0" smtClean="0"/>
              <a:t>Snowball sampling</a:t>
            </a:r>
            <a:r>
              <a:rPr lang="en-US" sz="2800" dirty="0" smtClean="0"/>
              <a:t>: existing participants recruit other participants, “refer a friend!”</a:t>
            </a:r>
            <a:endParaRPr lang="en-US" sz="2800" dirty="0"/>
          </a:p>
          <a:p>
            <a:pPr marL="0" indent="0">
              <a:buNone/>
            </a:pPr>
            <a:endParaRPr lang="en-US" sz="3000" dirty="0" smtClean="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327" y="2667000"/>
            <a:ext cx="6324600" cy="3539972"/>
          </a:xfrm>
          <a:prstGeom prst="rect">
            <a:avLst/>
          </a:prstGeom>
        </p:spPr>
      </p:pic>
    </p:spTree>
    <p:extLst>
      <p:ext uri="{BB962C8B-B14F-4D97-AF65-F5344CB8AC3E}">
        <p14:creationId xmlns:p14="http://schemas.microsoft.com/office/powerpoint/2010/main" val="999844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Who are your </a:t>
            </a:r>
            <a:r>
              <a:rPr lang="en-US" u="sng" dirty="0" smtClean="0"/>
              <a:t>respondents</a:t>
            </a:r>
            <a:r>
              <a:rPr lang="en-US" dirty="0" smtClean="0"/>
              <a:t>?</a:t>
            </a:r>
          </a:p>
          <a:p>
            <a:r>
              <a:rPr lang="en-US" dirty="0" smtClean="0"/>
              <a:t>We can’t control who does the survey and who does not.</a:t>
            </a:r>
          </a:p>
          <a:p>
            <a:pPr lvl="1"/>
            <a:r>
              <a:rPr lang="en-US" u="sng" dirty="0" smtClean="0"/>
              <a:t>Response rate</a:t>
            </a:r>
            <a:r>
              <a:rPr lang="en-US" dirty="0" smtClean="0"/>
              <a:t>: The number of people who do the survey, compared to the number of people invited to do the survey</a:t>
            </a:r>
            <a:endParaRPr lang="en-US" dirty="0"/>
          </a:p>
          <a:p>
            <a:pPr lvl="1"/>
            <a:r>
              <a:rPr lang="en-US" dirty="0" smtClean="0"/>
              <a:t>The higher the better… but high response rates are rare</a:t>
            </a:r>
          </a:p>
          <a:p>
            <a:pPr lvl="1"/>
            <a:r>
              <a:rPr lang="en-US" dirty="0" smtClean="0"/>
              <a:t>Lots of things you can do to improve the response rate (we’ll cover them today </a:t>
            </a:r>
            <a:r>
              <a:rPr lang="en-US" dirty="0" smtClean="0">
                <a:sym typeface="Wingdings" pitchFamily="2" charset="2"/>
              </a:rPr>
              <a:t>)</a:t>
            </a:r>
            <a:endParaRPr lang="en-US" dirty="0"/>
          </a:p>
        </p:txBody>
      </p:sp>
    </p:spTree>
    <p:extLst>
      <p:ext uri="{BB962C8B-B14F-4D97-AF65-F5344CB8AC3E}">
        <p14:creationId xmlns:p14="http://schemas.microsoft.com/office/powerpoint/2010/main" val="357870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u="sng" dirty="0" smtClean="0"/>
              <a:t>Nonresponse bias</a:t>
            </a:r>
            <a:r>
              <a:rPr lang="en-US" dirty="0" smtClean="0"/>
              <a:t>: </a:t>
            </a:r>
            <a:r>
              <a:rPr lang="en-US" dirty="0"/>
              <a:t>When survey responders differ from </a:t>
            </a:r>
            <a:r>
              <a:rPr lang="en-US" dirty="0" err="1"/>
              <a:t>nonresponders</a:t>
            </a:r>
            <a:r>
              <a:rPr lang="en-US" dirty="0"/>
              <a:t> in key ways, leading us to draw erroneous conclusions. </a:t>
            </a:r>
            <a:endParaRPr lang="en-US" dirty="0" smtClean="0"/>
          </a:p>
          <a:p>
            <a:pPr lvl="1"/>
            <a:r>
              <a:rPr lang="en-US" dirty="0" smtClean="0"/>
              <a:t>Course evaluations = only those who attend last class, usually the most motivated students</a:t>
            </a:r>
            <a:br>
              <a:rPr lang="en-US" dirty="0" smtClean="0"/>
            </a:br>
            <a:endParaRPr lang="en-US" dirty="0"/>
          </a:p>
          <a:p>
            <a:pPr lvl="1"/>
            <a:r>
              <a:rPr lang="en-US" dirty="0" smtClean="0"/>
              <a:t>                      = most and least satisfied customers</a:t>
            </a:r>
            <a:br>
              <a:rPr lang="en-US" dirty="0" smtClean="0"/>
            </a:br>
            <a:endParaRPr lang="en-US" dirty="0" smtClean="0"/>
          </a:p>
          <a:p>
            <a:pPr lvl="1"/>
            <a:r>
              <a:rPr lang="en-US" dirty="0" smtClean="0"/>
              <a:t>Online surveys = only those who check their email regularly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21" y="3810000"/>
            <a:ext cx="1900238" cy="1041054"/>
          </a:xfrm>
          <a:prstGeom prst="rect">
            <a:avLst/>
          </a:prstGeom>
        </p:spPr>
      </p:pic>
    </p:spTree>
    <p:extLst>
      <p:ext uri="{BB962C8B-B14F-4D97-AF65-F5344CB8AC3E}">
        <p14:creationId xmlns:p14="http://schemas.microsoft.com/office/powerpoint/2010/main" val="553325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1936 </a:t>
            </a:r>
            <a:r>
              <a:rPr lang="en-US" i="1" dirty="0" smtClean="0"/>
              <a:t>Literary Digest</a:t>
            </a:r>
            <a:r>
              <a:rPr lang="en-US" dirty="0" smtClean="0"/>
              <a:t> case: who will you vote for in the upcoming presidential election?</a:t>
            </a:r>
          </a:p>
          <a:p>
            <a:r>
              <a:rPr lang="en-US" dirty="0" smtClean="0"/>
              <a:t>Sent 10 million surveys</a:t>
            </a:r>
          </a:p>
          <a:p>
            <a:r>
              <a:rPr lang="en-US" dirty="0" smtClean="0"/>
              <a:t>Literary Digest predicted Alf Landon would win, with 57% of the vote.</a:t>
            </a:r>
          </a:p>
        </p:txBody>
      </p:sp>
    </p:spTree>
    <p:extLst>
      <p:ext uri="{BB962C8B-B14F-4D97-AF65-F5344CB8AC3E}">
        <p14:creationId xmlns:p14="http://schemas.microsoft.com/office/powerpoint/2010/main" val="4054006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1936 </a:t>
            </a:r>
            <a:r>
              <a:rPr lang="en-US" i="1" dirty="0" smtClean="0"/>
              <a:t>Literary Digest</a:t>
            </a:r>
            <a:r>
              <a:rPr lang="en-US" dirty="0" smtClean="0"/>
              <a:t> case: who will you vote for in the upcoming presidential election?</a:t>
            </a:r>
          </a:p>
          <a:p>
            <a:r>
              <a:rPr lang="en-US" dirty="0" smtClean="0"/>
              <a:t>Sent 10 million surveys</a:t>
            </a:r>
          </a:p>
          <a:p>
            <a:r>
              <a:rPr lang="en-US" dirty="0" smtClean="0"/>
              <a:t>Literary Digest predicted Alf Landon would win, with 57% of the vote.</a:t>
            </a:r>
          </a:p>
          <a:p>
            <a:endParaRPr lang="en-US" dirty="0" smtClean="0"/>
          </a:p>
          <a:p>
            <a:r>
              <a:rPr lang="en-US" dirty="0" smtClean="0"/>
              <a:t>Actual results: FDR won, with 63% of the vote.</a:t>
            </a:r>
          </a:p>
        </p:txBody>
      </p:sp>
    </p:spTree>
    <p:extLst>
      <p:ext uri="{BB962C8B-B14F-4D97-AF65-F5344CB8AC3E}">
        <p14:creationId xmlns:p14="http://schemas.microsoft.com/office/powerpoint/2010/main" val="466912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survey: Who to survey?</a:t>
            </a:r>
          </a:p>
        </p:txBody>
      </p:sp>
      <p:sp>
        <p:nvSpPr>
          <p:cNvPr id="3" name="Content Placeholder 2"/>
          <p:cNvSpPr>
            <a:spLocks noGrp="1"/>
          </p:cNvSpPr>
          <p:nvPr>
            <p:ph idx="1"/>
          </p:nvPr>
        </p:nvSpPr>
        <p:spPr/>
        <p:txBody>
          <a:bodyPr/>
          <a:lstStyle/>
          <a:p>
            <a:pPr marL="0" indent="0" algn="ctr">
              <a:buNone/>
            </a:pPr>
            <a:r>
              <a:rPr lang="en-US" sz="4400" b="1" dirty="0" smtClean="0"/>
              <a:t>WHAT WENT WRONG???</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165" y="2438400"/>
            <a:ext cx="2560166" cy="3343275"/>
          </a:xfrm>
          <a:prstGeom prst="rect">
            <a:avLst/>
          </a:prstGeom>
        </p:spPr>
      </p:pic>
    </p:spTree>
    <p:extLst>
      <p:ext uri="{BB962C8B-B14F-4D97-AF65-F5344CB8AC3E}">
        <p14:creationId xmlns:p14="http://schemas.microsoft.com/office/powerpoint/2010/main" val="53816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Sample drawn from telephone directories, club memberships, magazine subscription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1798" y="2698423"/>
            <a:ext cx="1956816" cy="2722527"/>
          </a:xfrm>
          <a:prstGeom prst="rect">
            <a:avLst/>
          </a:prstGeom>
        </p:spPr>
      </p:pic>
    </p:spTree>
    <p:extLst>
      <p:ext uri="{BB962C8B-B14F-4D97-AF65-F5344CB8AC3E}">
        <p14:creationId xmlns:p14="http://schemas.microsoft.com/office/powerpoint/2010/main" val="2455127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Sample drawn from telephone directories, club memberships, magazine subscription lists…</a:t>
            </a:r>
            <a:r>
              <a:rPr lang="en-US" dirty="0"/>
              <a:t> </a:t>
            </a:r>
            <a:endParaRPr lang="en-US" dirty="0" smtClean="0"/>
          </a:p>
          <a:p>
            <a:pPr marL="274320" lvl="1" indent="0">
              <a:buNone/>
            </a:pPr>
            <a:r>
              <a:rPr lang="en-US" dirty="0"/>
              <a:t/>
            </a:r>
            <a:br>
              <a:rPr lang="en-US" dirty="0"/>
            </a:br>
            <a:r>
              <a:rPr lang="en-US" dirty="0" smtClean="0"/>
              <a:t>…</a:t>
            </a:r>
            <a:r>
              <a:rPr lang="en-US" dirty="0"/>
              <a:t>all of which </a:t>
            </a:r>
            <a:r>
              <a:rPr lang="en-US" dirty="0" smtClean="0"/>
              <a:t>were </a:t>
            </a:r>
            <a:r>
              <a:rPr lang="en-US" dirty="0"/>
              <a:t>luxuries </a:t>
            </a:r>
            <a:r>
              <a:rPr lang="en-US" dirty="0" smtClean="0"/>
              <a:t/>
            </a:r>
            <a:br>
              <a:rPr lang="en-US" dirty="0" smtClean="0"/>
            </a:br>
            <a:r>
              <a:rPr lang="en-US" dirty="0" smtClean="0"/>
              <a:t>during the Great Depression.</a:t>
            </a:r>
            <a:br>
              <a:rPr lang="en-US" dirty="0" smtClean="0"/>
            </a:br>
            <a:r>
              <a:rPr lang="en-US" dirty="0"/>
              <a:t/>
            </a:r>
            <a:br>
              <a:rPr lang="en-US" dirty="0"/>
            </a:br>
            <a:r>
              <a:rPr lang="en-US" dirty="0" smtClean="0"/>
              <a:t>Only wealthier citizens could </a:t>
            </a:r>
            <a:br>
              <a:rPr lang="en-US" dirty="0" smtClean="0"/>
            </a:br>
            <a:r>
              <a:rPr lang="en-US" dirty="0" smtClean="0"/>
              <a:t>afford to get the survey!</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7172" y="2683249"/>
            <a:ext cx="1956816" cy="2722527"/>
          </a:xfrm>
          <a:prstGeom prst="rect">
            <a:avLst/>
          </a:prstGeom>
        </p:spPr>
      </p:pic>
      <p:sp>
        <p:nvSpPr>
          <p:cNvPr id="11" name="&quot;No&quot; Symbol 10"/>
          <p:cNvSpPr/>
          <p:nvPr/>
        </p:nvSpPr>
        <p:spPr>
          <a:xfrm>
            <a:off x="4705578" y="2713886"/>
            <a:ext cx="2667000" cy="2743200"/>
          </a:xfrm>
          <a:prstGeom prst="noSmoking">
            <a:avLst/>
          </a:prstGeom>
          <a:solidFill>
            <a:srgbClr val="FF0000">
              <a:alpha val="3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1043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Sample = 10 million</a:t>
            </a:r>
          </a:p>
          <a:p>
            <a:r>
              <a:rPr lang="en-US" dirty="0" smtClean="0"/>
              <a:t>Respondents = 2.4 million</a:t>
            </a:r>
          </a:p>
          <a:p>
            <a:pPr lvl="1"/>
            <a:r>
              <a:rPr lang="en-US" dirty="0" smtClean="0"/>
              <a:t>Seems like a lot of people, but…</a:t>
            </a:r>
          </a:p>
        </p:txBody>
      </p:sp>
    </p:spTree>
    <p:extLst>
      <p:ext uri="{BB962C8B-B14F-4D97-AF65-F5344CB8AC3E}">
        <p14:creationId xmlns:p14="http://schemas.microsoft.com/office/powerpoint/2010/main" val="271167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sz="half" idx="1"/>
          </p:nvPr>
        </p:nvSpPr>
        <p:spPr>
          <a:xfrm>
            <a:off x="457200" y="1673352"/>
            <a:ext cx="4114800" cy="4651248"/>
          </a:xfrm>
        </p:spPr>
        <p:txBody>
          <a:bodyPr>
            <a:normAutofit fontScale="85000" lnSpcReduction="10000"/>
          </a:bodyPr>
          <a:lstStyle/>
          <a:p>
            <a:pPr marL="0" indent="0">
              <a:buNone/>
            </a:pPr>
            <a:r>
              <a:rPr lang="en-US" sz="3000" dirty="0" smtClean="0"/>
              <a:t>Preparing your survey</a:t>
            </a:r>
          </a:p>
          <a:p>
            <a:pPr lvl="1"/>
            <a:r>
              <a:rPr lang="en-US" sz="2800" dirty="0" smtClean="0"/>
              <a:t>Guiding questions</a:t>
            </a:r>
          </a:p>
          <a:p>
            <a:pPr lvl="1"/>
            <a:r>
              <a:rPr lang="en-US" sz="2800" dirty="0" err="1" smtClean="0"/>
              <a:t>IRB</a:t>
            </a:r>
            <a:endParaRPr lang="en-US" sz="2800" dirty="0" smtClean="0"/>
          </a:p>
          <a:p>
            <a:pPr lvl="1"/>
            <a:r>
              <a:rPr lang="en-US" sz="2800" dirty="0" smtClean="0"/>
              <a:t>Sampling</a:t>
            </a:r>
            <a:endParaRPr lang="en-US" sz="2800" dirty="0"/>
          </a:p>
          <a:p>
            <a:pPr lvl="1"/>
            <a:r>
              <a:rPr lang="en-US" sz="2800" dirty="0" smtClean="0"/>
              <a:t>Survey delivery methods</a:t>
            </a:r>
          </a:p>
          <a:p>
            <a:pPr lvl="1"/>
            <a:r>
              <a:rPr lang="en-US" sz="2800" dirty="0" smtClean="0"/>
              <a:t>Writing good questions</a:t>
            </a:r>
          </a:p>
          <a:p>
            <a:pPr lvl="1"/>
            <a:r>
              <a:rPr lang="en-US" sz="2800" dirty="0" smtClean="0"/>
              <a:t>Survey design and aesthetics</a:t>
            </a:r>
          </a:p>
          <a:p>
            <a:pPr lvl="1"/>
            <a:r>
              <a:rPr lang="en-US" sz="2800" dirty="0" smtClean="0"/>
              <a:t>Evaluating your survey</a:t>
            </a:r>
          </a:p>
          <a:p>
            <a:pPr lvl="1"/>
            <a:r>
              <a:rPr lang="en-US" sz="2800" dirty="0" smtClean="0"/>
              <a:t>Implementation</a:t>
            </a:r>
          </a:p>
          <a:p>
            <a:pPr marL="274320" lvl="1" indent="0">
              <a:buNone/>
            </a:pPr>
            <a:endParaRPr lang="en-US" sz="1400" dirty="0" smtClean="0"/>
          </a:p>
        </p:txBody>
      </p:sp>
      <p:sp>
        <p:nvSpPr>
          <p:cNvPr id="5" name="Content Placeholder 4"/>
          <p:cNvSpPr>
            <a:spLocks noGrp="1"/>
          </p:cNvSpPr>
          <p:nvPr>
            <p:ph sz="half" idx="2"/>
          </p:nvPr>
        </p:nvSpPr>
        <p:spPr>
          <a:xfrm>
            <a:off x="4648200" y="1673352"/>
            <a:ext cx="4191000" cy="4498848"/>
          </a:xfrm>
        </p:spPr>
        <p:txBody>
          <a:bodyPr>
            <a:normAutofit fontScale="85000" lnSpcReduction="10000"/>
          </a:bodyPr>
          <a:lstStyle/>
          <a:p>
            <a:pPr marL="0" indent="0">
              <a:buNone/>
            </a:pPr>
            <a:r>
              <a:rPr lang="en-US" sz="3000" dirty="0"/>
              <a:t>Managing your survey</a:t>
            </a:r>
          </a:p>
          <a:p>
            <a:pPr lvl="1"/>
            <a:r>
              <a:rPr lang="en-US" sz="2800" dirty="0"/>
              <a:t>Response rates</a:t>
            </a:r>
          </a:p>
          <a:p>
            <a:pPr lvl="1"/>
            <a:r>
              <a:rPr lang="en-US" sz="2800" dirty="0"/>
              <a:t>Incentives</a:t>
            </a:r>
          </a:p>
          <a:p>
            <a:pPr lvl="1"/>
            <a:r>
              <a:rPr lang="en-US" sz="2800" dirty="0"/>
              <a:t>Reminders</a:t>
            </a:r>
          </a:p>
          <a:p>
            <a:pPr marL="0" indent="0">
              <a:buNone/>
            </a:pPr>
            <a:r>
              <a:rPr lang="en-US" sz="3000" dirty="0" smtClean="0"/>
              <a:t/>
            </a:r>
            <a:br>
              <a:rPr lang="en-US" sz="3000" dirty="0" smtClean="0"/>
            </a:br>
            <a:r>
              <a:rPr lang="en-US" sz="3000" dirty="0" smtClean="0"/>
              <a:t>After </a:t>
            </a:r>
            <a:r>
              <a:rPr lang="en-US" sz="3000" dirty="0"/>
              <a:t>your survey</a:t>
            </a:r>
          </a:p>
          <a:p>
            <a:pPr lvl="1"/>
            <a:r>
              <a:rPr lang="en-US" sz="2800" dirty="0"/>
              <a:t>Taking down your survey</a:t>
            </a:r>
          </a:p>
          <a:p>
            <a:pPr lvl="1"/>
            <a:r>
              <a:rPr lang="en-US" sz="2800" dirty="0" smtClean="0"/>
              <a:t>Reporting</a:t>
            </a:r>
          </a:p>
          <a:p>
            <a:pPr marL="274320" lvl="1" indent="0">
              <a:buNone/>
            </a:pPr>
            <a:endParaRPr lang="en-US" sz="1400" dirty="0"/>
          </a:p>
          <a:p>
            <a:pPr marL="0" indent="0">
              <a:buNone/>
            </a:pPr>
            <a:r>
              <a:rPr lang="en-US" sz="3000" dirty="0" smtClean="0"/>
              <a:t>If time permits: </a:t>
            </a:r>
          </a:p>
          <a:p>
            <a:pPr marL="0" indent="0">
              <a:buNone/>
            </a:pPr>
            <a:r>
              <a:rPr lang="en-US" sz="3000" dirty="0" smtClean="0"/>
              <a:t>Qualtrics Demo</a:t>
            </a:r>
            <a:endParaRPr lang="en-US" sz="3000" dirty="0"/>
          </a:p>
          <a:p>
            <a:endParaRPr lang="en-US" dirty="0"/>
          </a:p>
        </p:txBody>
      </p:sp>
    </p:spTree>
    <p:extLst>
      <p:ext uri="{BB962C8B-B14F-4D97-AF65-F5344CB8AC3E}">
        <p14:creationId xmlns:p14="http://schemas.microsoft.com/office/powerpoint/2010/main" val="324522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Sample = 10 million</a:t>
            </a:r>
          </a:p>
          <a:p>
            <a:r>
              <a:rPr lang="en-US" dirty="0" smtClean="0"/>
              <a:t>Respondents = 2.4 million</a:t>
            </a:r>
          </a:p>
          <a:p>
            <a:pPr lvl="1"/>
            <a:r>
              <a:rPr lang="en-US" dirty="0" smtClean="0"/>
              <a:t>Seems like a lot of people, but…</a:t>
            </a:r>
          </a:p>
          <a:p>
            <a:pPr lvl="1"/>
            <a:endParaRPr lang="en-US" dirty="0"/>
          </a:p>
          <a:p>
            <a:pPr lvl="1"/>
            <a:r>
              <a:rPr lang="en-US" dirty="0" smtClean="0"/>
              <a:t>Response rate = 24% (low)</a:t>
            </a:r>
            <a:endParaRPr lang="en-US" dirty="0"/>
          </a:p>
          <a:p>
            <a:pPr lvl="1"/>
            <a:endParaRPr lang="en-US" dirty="0" smtClean="0"/>
          </a:p>
          <a:p>
            <a:r>
              <a:rPr lang="en-US" dirty="0" smtClean="0"/>
              <a:t>Maybe the people who did not take the survey thought it was junk mail, had no time, were undecided, did not want to share their opinion…</a:t>
            </a:r>
          </a:p>
        </p:txBody>
      </p:sp>
    </p:spTree>
    <p:extLst>
      <p:ext uri="{BB962C8B-B14F-4D97-AF65-F5344CB8AC3E}">
        <p14:creationId xmlns:p14="http://schemas.microsoft.com/office/powerpoint/2010/main" val="2031979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Who to survey?</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Sample was </a:t>
            </a:r>
            <a:r>
              <a:rPr lang="en-US" u="sng" dirty="0" smtClean="0"/>
              <a:t>not</a:t>
            </a:r>
            <a:r>
              <a:rPr lang="en-US" dirty="0" smtClean="0"/>
              <a:t> representative of the population!</a:t>
            </a:r>
          </a:p>
          <a:p>
            <a:r>
              <a:rPr lang="en-US" dirty="0" smtClean="0"/>
              <a:t>Respondents were </a:t>
            </a:r>
            <a:r>
              <a:rPr lang="en-US" u="sng" dirty="0" smtClean="0"/>
              <a:t>not</a:t>
            </a:r>
            <a:r>
              <a:rPr lang="en-US" dirty="0" smtClean="0"/>
              <a:t> representative of the sample or the population!</a:t>
            </a:r>
            <a:br>
              <a:rPr lang="en-US" dirty="0" smtClean="0"/>
            </a:br>
            <a:endParaRPr lang="en-US" dirty="0" smtClean="0"/>
          </a:p>
          <a:p>
            <a:r>
              <a:rPr lang="en-US" dirty="0" smtClean="0"/>
              <a:t>Survey failed to accurately predict election outcome.</a:t>
            </a:r>
            <a:br>
              <a:rPr lang="en-US" dirty="0" smtClean="0"/>
            </a:br>
            <a:endParaRPr lang="en-US" dirty="0" smtClean="0"/>
          </a:p>
          <a:p>
            <a:r>
              <a:rPr lang="en-US" dirty="0" smtClean="0"/>
              <a:t>Classic example of bias impacting research</a:t>
            </a:r>
          </a:p>
        </p:txBody>
      </p:sp>
    </p:spTree>
    <p:extLst>
      <p:ext uri="{BB962C8B-B14F-4D97-AF65-F5344CB8AC3E}">
        <p14:creationId xmlns:p14="http://schemas.microsoft.com/office/powerpoint/2010/main" val="4122003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Preparing your survey: Survey delivery methods</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marL="0"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4400" b="1" dirty="0" smtClean="0"/>
              <a:t>Survey Delivery Methods</a:t>
            </a:r>
            <a:endParaRPr lang="en-US" b="1" dirty="0" smtClean="0"/>
          </a:p>
        </p:txBody>
      </p:sp>
    </p:spTree>
    <p:extLst>
      <p:ext uri="{BB962C8B-B14F-4D97-AF65-F5344CB8AC3E}">
        <p14:creationId xmlns:p14="http://schemas.microsoft.com/office/powerpoint/2010/main" val="1876992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delivery methods</a:t>
            </a:r>
            <a:endParaRPr lang="en-US" dirty="0"/>
          </a:p>
        </p:txBody>
      </p:sp>
      <p:sp>
        <p:nvSpPr>
          <p:cNvPr id="3" name="Content Placeholder 2"/>
          <p:cNvSpPr>
            <a:spLocks noGrp="1"/>
          </p:cNvSpPr>
          <p:nvPr>
            <p:ph idx="1"/>
          </p:nvPr>
        </p:nvSpPr>
        <p:spPr/>
        <p:txBody>
          <a:bodyPr/>
          <a:lstStyle/>
          <a:p>
            <a:pPr marL="0" indent="0">
              <a:buNone/>
            </a:pPr>
            <a:r>
              <a:rPr lang="en-US" dirty="0" smtClean="0"/>
              <a:t>What is the most appropriate method to choose for a particular research question?</a:t>
            </a:r>
          </a:p>
          <a:p>
            <a:pPr marL="0" indent="0">
              <a:buNone/>
            </a:pPr>
            <a:endParaRPr lang="en-US" dirty="0" smtClean="0"/>
          </a:p>
          <a:p>
            <a:pPr marL="0" indent="0">
              <a:buNone/>
            </a:pPr>
            <a:r>
              <a:rPr lang="en-US" dirty="0" smtClean="0"/>
              <a:t>What is the impact of a particular method of data collection on survey bias and costs?</a:t>
            </a:r>
          </a:p>
          <a:p>
            <a:endParaRPr lang="en-US" dirty="0"/>
          </a:p>
        </p:txBody>
      </p:sp>
    </p:spTree>
    <p:extLst>
      <p:ext uri="{BB962C8B-B14F-4D97-AF65-F5344CB8AC3E}">
        <p14:creationId xmlns:p14="http://schemas.microsoft.com/office/powerpoint/2010/main" val="1897865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Preparing your survey: Survey delivery methods</a:t>
            </a:r>
          </a:p>
        </p:txBody>
      </p:sp>
      <p:sp>
        <p:nvSpPr>
          <p:cNvPr id="3" name="Content Placeholder 2"/>
          <p:cNvSpPr>
            <a:spLocks noGrp="1"/>
          </p:cNvSpPr>
          <p:nvPr>
            <p:ph idx="1"/>
          </p:nvPr>
        </p:nvSpPr>
        <p:spPr/>
        <p:txBody>
          <a:bodyPr>
            <a:normAutofit/>
          </a:bodyPr>
          <a:lstStyle/>
          <a:p>
            <a:r>
              <a:rPr lang="en-US" dirty="0" smtClean="0"/>
              <a:t>In-person</a:t>
            </a:r>
            <a:br>
              <a:rPr lang="en-US" dirty="0" smtClean="0"/>
            </a:br>
            <a:endParaRPr lang="en-US" dirty="0" smtClean="0"/>
          </a:p>
          <a:p>
            <a:r>
              <a:rPr lang="en-US" dirty="0" smtClean="0"/>
              <a:t>Phone</a:t>
            </a:r>
            <a:br>
              <a:rPr lang="en-US" dirty="0" smtClean="0"/>
            </a:br>
            <a:endParaRPr lang="en-US" dirty="0" smtClean="0"/>
          </a:p>
          <a:p>
            <a:r>
              <a:rPr lang="en-US" dirty="0" smtClean="0"/>
              <a:t>Mail</a:t>
            </a:r>
            <a:br>
              <a:rPr lang="en-US" dirty="0" smtClean="0"/>
            </a:br>
            <a:endParaRPr lang="en-US" dirty="0" smtClean="0"/>
          </a:p>
          <a:p>
            <a:r>
              <a:rPr lang="en-US" dirty="0" smtClean="0"/>
              <a:t>Online</a:t>
            </a:r>
            <a:br>
              <a:rPr lang="en-US" dirty="0" smtClean="0"/>
            </a:br>
            <a:endParaRPr lang="en-US" dirty="0" smtClean="0"/>
          </a:p>
          <a:p>
            <a:r>
              <a:rPr lang="en-US" dirty="0" smtClean="0"/>
              <a:t>Survey apps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456" y="1676400"/>
            <a:ext cx="1371600" cy="2743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4129726"/>
            <a:ext cx="2628900" cy="1752600"/>
          </a:xfrm>
          <a:prstGeom prst="rect">
            <a:avLst/>
          </a:prstGeom>
          <a:ln>
            <a:solidFill>
              <a:schemeClr val="tx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600" y="4520937"/>
            <a:ext cx="2590800" cy="1514959"/>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87162" y="1676400"/>
            <a:ext cx="3006724" cy="225504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8400" y="2209800"/>
            <a:ext cx="1799305" cy="1042987"/>
          </a:xfrm>
          <a:prstGeom prst="rect">
            <a:avLst/>
          </a:prstGeom>
        </p:spPr>
      </p:pic>
    </p:spTree>
    <p:extLst>
      <p:ext uri="{BB962C8B-B14F-4D97-AF65-F5344CB8AC3E}">
        <p14:creationId xmlns:p14="http://schemas.microsoft.com/office/powerpoint/2010/main" val="1872395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Preparing your survey: In-person surveys</a:t>
            </a:r>
            <a:endParaRPr lang="en-US" sz="3600" dirty="0"/>
          </a:p>
        </p:txBody>
      </p:sp>
      <p:sp>
        <p:nvSpPr>
          <p:cNvPr id="3" name="Content Placeholder 2"/>
          <p:cNvSpPr>
            <a:spLocks noGrp="1"/>
          </p:cNvSpPr>
          <p:nvPr>
            <p:ph idx="1"/>
          </p:nvPr>
        </p:nvSpPr>
        <p:spPr>
          <a:xfrm>
            <a:off x="228600" y="1600200"/>
            <a:ext cx="8458200" cy="4495800"/>
          </a:xfrm>
        </p:spPr>
        <p:txBody>
          <a:bodyPr>
            <a:normAutofit/>
          </a:bodyPr>
          <a:lstStyle/>
          <a:p>
            <a:r>
              <a:rPr lang="en-US" dirty="0"/>
              <a:t>R</a:t>
            </a:r>
            <a:r>
              <a:rPr lang="en-US" dirty="0" smtClean="0"/>
              <a:t>esearcher interacts directly with participant</a:t>
            </a:r>
          </a:p>
          <a:p>
            <a:pPr lvl="1"/>
            <a:r>
              <a:rPr lang="en-US" dirty="0"/>
              <a:t>G</a:t>
            </a:r>
            <a:r>
              <a:rPr lang="en-US" dirty="0" smtClean="0"/>
              <a:t>oes to a place where qualified participants are likely to be found, solicits participation, and administers survey on the spot.</a:t>
            </a:r>
            <a:endParaRPr lang="en-US" dirty="0"/>
          </a:p>
          <a:p>
            <a:pPr lvl="1"/>
            <a:r>
              <a:rPr lang="en-US" dirty="0" smtClean="0"/>
              <a:t>Schedules interviews</a:t>
            </a:r>
            <a:br>
              <a:rPr lang="en-US" dirty="0" smtClean="0"/>
            </a:br>
            <a:endParaRPr lang="en-US" sz="2800" dirty="0"/>
          </a:p>
          <a:p>
            <a:r>
              <a:rPr lang="en-US" dirty="0" smtClean="0"/>
              <a:t>Questions can be asked orally, or can present respondent with paper survey.</a:t>
            </a:r>
          </a:p>
          <a:p>
            <a:r>
              <a:rPr lang="en-US" dirty="0" smtClean="0"/>
              <a:t>Can also make observations about respondents.</a:t>
            </a:r>
          </a:p>
        </p:txBody>
      </p:sp>
    </p:spTree>
    <p:extLst>
      <p:ext uri="{BB962C8B-B14F-4D97-AF65-F5344CB8AC3E}">
        <p14:creationId xmlns:p14="http://schemas.microsoft.com/office/powerpoint/2010/main" val="379749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Preparing your survey: In-person surveys</a:t>
            </a:r>
          </a:p>
        </p:txBody>
      </p:sp>
      <p:sp>
        <p:nvSpPr>
          <p:cNvPr id="3" name="Content Placeholder 2"/>
          <p:cNvSpPr>
            <a:spLocks noGrp="1"/>
          </p:cNvSpPr>
          <p:nvPr>
            <p:ph idx="1"/>
          </p:nvPr>
        </p:nvSpPr>
        <p:spPr>
          <a:xfrm>
            <a:off x="228600" y="1600200"/>
            <a:ext cx="8458200" cy="4495800"/>
          </a:xfrm>
        </p:spPr>
        <p:txBody>
          <a:bodyPr>
            <a:normAutofit/>
          </a:bodyPr>
          <a:lstStyle/>
          <a:p>
            <a:r>
              <a:rPr lang="en-US" sz="3000" dirty="0" smtClean="0"/>
              <a:t>Pros: </a:t>
            </a:r>
          </a:p>
          <a:p>
            <a:pPr lvl="1"/>
            <a:r>
              <a:rPr lang="en-US" sz="2200" dirty="0" smtClean="0"/>
              <a:t>Higher response rates; decreases the number of “Don’t knows” and “No answers”</a:t>
            </a:r>
          </a:p>
          <a:p>
            <a:pPr lvl="1"/>
            <a:r>
              <a:rPr lang="en-US" sz="2200" dirty="0" smtClean="0"/>
              <a:t>Can access hard-to-reach populations (e.g. senior citizens)</a:t>
            </a:r>
          </a:p>
          <a:p>
            <a:pPr lvl="1"/>
            <a:r>
              <a:rPr lang="en-US" sz="2200" dirty="0" smtClean="0"/>
              <a:t>Can be done in a variety of settings</a:t>
            </a:r>
          </a:p>
          <a:p>
            <a:pPr lvl="1"/>
            <a:r>
              <a:rPr lang="en-US" sz="2200" dirty="0" smtClean="0"/>
              <a:t>Can involve all 5 senses (e.g. taste test)</a:t>
            </a:r>
          </a:p>
          <a:p>
            <a:pPr marL="274320" lvl="1" indent="0">
              <a:buNone/>
            </a:pPr>
            <a:endParaRPr lang="en-US" sz="1200" dirty="0" smtClean="0"/>
          </a:p>
          <a:p>
            <a:r>
              <a:rPr lang="en-US" sz="3000" dirty="0" smtClean="0"/>
              <a:t>Cons:</a:t>
            </a:r>
          </a:p>
          <a:p>
            <a:pPr lvl="1"/>
            <a:r>
              <a:rPr lang="en-US" sz="2200" dirty="0" smtClean="0"/>
              <a:t>More expensive and time consuming</a:t>
            </a:r>
          </a:p>
          <a:p>
            <a:pPr lvl="1"/>
            <a:r>
              <a:rPr lang="en-US" sz="2200" dirty="0" smtClean="0"/>
              <a:t>Interviewer error</a:t>
            </a:r>
          </a:p>
          <a:p>
            <a:pPr lvl="1"/>
            <a:r>
              <a:rPr lang="en-US" sz="2200" dirty="0" smtClean="0"/>
              <a:t>Can be complex</a:t>
            </a:r>
          </a:p>
          <a:p>
            <a:pPr lvl="1"/>
            <a:endParaRPr lang="en-US" dirty="0" smtClean="0"/>
          </a:p>
          <a:p>
            <a:endParaRPr lang="en-US" dirty="0"/>
          </a:p>
        </p:txBody>
      </p:sp>
    </p:spTree>
    <p:extLst>
      <p:ext uri="{BB962C8B-B14F-4D97-AF65-F5344CB8AC3E}">
        <p14:creationId xmlns:p14="http://schemas.microsoft.com/office/powerpoint/2010/main" val="514970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Preparing your survey: Telephone surveys</a:t>
            </a:r>
            <a:endParaRPr lang="en-US" sz="3600" dirty="0"/>
          </a:p>
        </p:txBody>
      </p:sp>
      <p:sp>
        <p:nvSpPr>
          <p:cNvPr id="3" name="Content Placeholder 2"/>
          <p:cNvSpPr>
            <a:spLocks noGrp="1"/>
          </p:cNvSpPr>
          <p:nvPr>
            <p:ph idx="1"/>
          </p:nvPr>
        </p:nvSpPr>
        <p:spPr>
          <a:xfrm>
            <a:off x="228600" y="1600200"/>
            <a:ext cx="8458200" cy="4495800"/>
          </a:xfrm>
        </p:spPr>
        <p:txBody>
          <a:bodyPr>
            <a:normAutofit fontScale="92500" lnSpcReduction="20000"/>
          </a:bodyPr>
          <a:lstStyle/>
          <a:p>
            <a:r>
              <a:rPr lang="en-US" dirty="0"/>
              <a:t>Interviewers ask the questions orally </a:t>
            </a:r>
            <a:r>
              <a:rPr lang="en-US" dirty="0" smtClean="0"/>
              <a:t>over the phone, respondents</a:t>
            </a:r>
            <a:r>
              <a:rPr lang="en-US" dirty="0"/>
              <a:t>’ </a:t>
            </a:r>
            <a:r>
              <a:rPr lang="en-US" dirty="0" smtClean="0"/>
              <a:t>answers are recorded</a:t>
            </a:r>
          </a:p>
          <a:p>
            <a:pPr marL="0" indent="0">
              <a:buNone/>
            </a:pPr>
            <a:endParaRPr lang="en-US" sz="1200" dirty="0" smtClean="0"/>
          </a:p>
          <a:p>
            <a:r>
              <a:rPr lang="en-US" dirty="0" smtClean="0"/>
              <a:t>Pros:</a:t>
            </a:r>
          </a:p>
          <a:p>
            <a:pPr lvl="1"/>
            <a:r>
              <a:rPr lang="en-US" dirty="0"/>
              <a:t>Higher response rates; decreases the number of “Don’t knows” and “No answers</a:t>
            </a:r>
            <a:r>
              <a:rPr lang="en-US" dirty="0" smtClean="0"/>
              <a:t>”</a:t>
            </a:r>
          </a:p>
          <a:p>
            <a:pPr lvl="1"/>
            <a:r>
              <a:rPr lang="en-US" dirty="0" smtClean="0"/>
              <a:t>Lower cost and less time than in-person interviews</a:t>
            </a:r>
          </a:p>
          <a:p>
            <a:pPr lvl="1"/>
            <a:r>
              <a:rPr lang="en-US" dirty="0" smtClean="0"/>
              <a:t>Can be computer-assisted</a:t>
            </a:r>
          </a:p>
          <a:p>
            <a:pPr marL="274320" lvl="1" indent="0">
              <a:buNone/>
            </a:pPr>
            <a:endParaRPr lang="en-US" sz="1200" dirty="0" smtClean="0"/>
          </a:p>
          <a:p>
            <a:r>
              <a:rPr lang="en-US" dirty="0" smtClean="0"/>
              <a:t>Cons:</a:t>
            </a:r>
          </a:p>
          <a:p>
            <a:pPr lvl="1"/>
            <a:r>
              <a:rPr lang="en-US" dirty="0" smtClean="0"/>
              <a:t>Unlisted numbers</a:t>
            </a:r>
          </a:p>
          <a:p>
            <a:pPr lvl="1"/>
            <a:r>
              <a:rPr lang="en-US" dirty="0" smtClean="0"/>
              <a:t>Cell phones</a:t>
            </a:r>
          </a:p>
          <a:p>
            <a:pPr lvl="1"/>
            <a:r>
              <a:rPr lang="en-US" dirty="0" smtClean="0"/>
              <a:t>Telemarketing ruined it for everyone</a:t>
            </a:r>
          </a:p>
          <a:p>
            <a:endParaRPr lang="en-US" dirty="0"/>
          </a:p>
        </p:txBody>
      </p:sp>
    </p:spTree>
    <p:extLst>
      <p:ext uri="{BB962C8B-B14F-4D97-AF65-F5344CB8AC3E}">
        <p14:creationId xmlns:p14="http://schemas.microsoft.com/office/powerpoint/2010/main" val="3700713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your survey: Mail surveys</a:t>
            </a:r>
            <a:endParaRPr lang="en-US" dirty="0"/>
          </a:p>
        </p:txBody>
      </p:sp>
      <p:sp>
        <p:nvSpPr>
          <p:cNvPr id="3" name="Content Placeholder 2"/>
          <p:cNvSpPr>
            <a:spLocks noGrp="1"/>
          </p:cNvSpPr>
          <p:nvPr>
            <p:ph idx="1"/>
          </p:nvPr>
        </p:nvSpPr>
        <p:spPr>
          <a:xfrm>
            <a:off x="304800" y="1600200"/>
            <a:ext cx="8229600" cy="4495800"/>
          </a:xfrm>
        </p:spPr>
        <p:txBody>
          <a:bodyPr>
            <a:normAutofit/>
          </a:bodyPr>
          <a:lstStyle/>
          <a:p>
            <a:r>
              <a:rPr lang="en-US" dirty="0" smtClean="0"/>
              <a:t>Questionnaire is accompanied by a letter of explanation and a self-addressed, stamped envelope for returning the questionnaire</a:t>
            </a:r>
          </a:p>
          <a:p>
            <a:pPr marL="0" indent="0">
              <a:buNone/>
            </a:pPr>
            <a:endParaRPr lang="en-US" sz="1200" dirty="0" smtClean="0"/>
          </a:p>
          <a:p>
            <a:r>
              <a:rPr lang="en-US" dirty="0" smtClean="0"/>
              <a:t>Follow-up mailing</a:t>
            </a:r>
          </a:p>
          <a:p>
            <a:pPr lvl="1"/>
            <a:r>
              <a:rPr lang="en-US" dirty="0"/>
              <a:t>T</a:t>
            </a:r>
            <a:r>
              <a:rPr lang="en-US" dirty="0" smtClean="0"/>
              <a:t>hree mailings (1 original, 2 follow-ups) are the norm</a:t>
            </a:r>
          </a:p>
          <a:p>
            <a:pPr lvl="2"/>
            <a:r>
              <a:rPr lang="en-US" dirty="0" smtClean="0"/>
              <a:t>Follow-up can be a postcard</a:t>
            </a:r>
          </a:p>
          <a:p>
            <a:pPr lvl="1"/>
            <a:r>
              <a:rPr lang="en-US" dirty="0" smtClean="0"/>
              <a:t>2-3 weeks in between mailings</a:t>
            </a:r>
          </a:p>
        </p:txBody>
      </p:sp>
    </p:spTree>
    <p:extLst>
      <p:ext uri="{BB962C8B-B14F-4D97-AF65-F5344CB8AC3E}">
        <p14:creationId xmlns:p14="http://schemas.microsoft.com/office/powerpoint/2010/main" val="439015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your survey: Mail surveys</a:t>
            </a:r>
            <a:endParaRPr lang="en-US" dirty="0"/>
          </a:p>
        </p:txBody>
      </p:sp>
      <p:sp>
        <p:nvSpPr>
          <p:cNvPr id="3" name="Content Placeholder 2"/>
          <p:cNvSpPr>
            <a:spLocks noGrp="1"/>
          </p:cNvSpPr>
          <p:nvPr>
            <p:ph idx="1"/>
          </p:nvPr>
        </p:nvSpPr>
        <p:spPr>
          <a:xfrm>
            <a:off x="304800" y="1600200"/>
            <a:ext cx="8229600" cy="4495800"/>
          </a:xfrm>
        </p:spPr>
        <p:txBody>
          <a:bodyPr>
            <a:normAutofit/>
          </a:bodyPr>
          <a:lstStyle/>
          <a:p>
            <a:r>
              <a:rPr lang="en-US" dirty="0" smtClean="0"/>
              <a:t>Pros: </a:t>
            </a:r>
          </a:p>
          <a:p>
            <a:pPr lvl="1"/>
            <a:r>
              <a:rPr lang="en-US" dirty="0" smtClean="0"/>
              <a:t>Large samples</a:t>
            </a:r>
          </a:p>
          <a:p>
            <a:pPr lvl="1"/>
            <a:r>
              <a:rPr lang="en-US" dirty="0" smtClean="0"/>
              <a:t>Cheaper than interviews</a:t>
            </a:r>
          </a:p>
          <a:p>
            <a:pPr lvl="1"/>
            <a:r>
              <a:rPr lang="en-US" dirty="0" smtClean="0"/>
              <a:t>Respondent does survey on own time</a:t>
            </a:r>
            <a:br>
              <a:rPr lang="en-US" dirty="0" smtClean="0"/>
            </a:br>
            <a:endParaRPr lang="en-US" dirty="0" smtClean="0"/>
          </a:p>
          <a:p>
            <a:r>
              <a:rPr lang="en-US" dirty="0" smtClean="0"/>
              <a:t>Cons</a:t>
            </a:r>
          </a:p>
          <a:p>
            <a:pPr lvl="1"/>
            <a:r>
              <a:rPr lang="en-US" dirty="0" smtClean="0"/>
              <a:t>More expensive than online</a:t>
            </a:r>
          </a:p>
          <a:p>
            <a:pPr lvl="1"/>
            <a:r>
              <a:rPr lang="en-US" dirty="0"/>
              <a:t>L</a:t>
            </a:r>
            <a:r>
              <a:rPr lang="en-US" dirty="0" smtClean="0"/>
              <a:t>ow response rates</a:t>
            </a:r>
          </a:p>
          <a:p>
            <a:pPr lvl="1"/>
            <a:r>
              <a:rPr lang="en-US" dirty="0" smtClean="0"/>
              <a:t>Illegible answers!</a:t>
            </a:r>
          </a:p>
        </p:txBody>
      </p:sp>
    </p:spTree>
    <p:extLst>
      <p:ext uri="{BB962C8B-B14F-4D97-AF65-F5344CB8AC3E}">
        <p14:creationId xmlns:p14="http://schemas.microsoft.com/office/powerpoint/2010/main" val="1449955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839200" cy="990600"/>
          </a:xfrm>
        </p:spPr>
        <p:txBody>
          <a:bodyPr>
            <a:noAutofit/>
          </a:bodyPr>
          <a:lstStyle/>
          <a:p>
            <a:r>
              <a:rPr lang="en-US" sz="3600" dirty="0" smtClean="0"/>
              <a:t>Preparing your survey: Guiding Questions</a:t>
            </a:r>
            <a:endParaRPr lang="en-US" sz="3600" dirty="0"/>
          </a:p>
        </p:txBody>
      </p:sp>
      <p:sp>
        <p:nvSpPr>
          <p:cNvPr id="3" name="Content Placeholder 2"/>
          <p:cNvSpPr>
            <a:spLocks noGrp="1"/>
          </p:cNvSpPr>
          <p:nvPr>
            <p:ph idx="1"/>
          </p:nvPr>
        </p:nvSpPr>
        <p:spPr>
          <a:xfrm>
            <a:off x="304800" y="1600200"/>
            <a:ext cx="8382000" cy="4495800"/>
          </a:xfrm>
        </p:spPr>
        <p:txBody>
          <a:bodyPr>
            <a:normAutofit/>
          </a:bodyPr>
          <a:lstStyle/>
          <a:p>
            <a:pPr marL="0"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4400" b="1" dirty="0" smtClean="0"/>
              <a:t>Guiding Questions</a:t>
            </a:r>
            <a:endParaRPr lang="en-US" b="1" dirty="0" smtClean="0"/>
          </a:p>
        </p:txBody>
      </p:sp>
    </p:spTree>
    <p:extLst>
      <p:ext uri="{BB962C8B-B14F-4D97-AF65-F5344CB8AC3E}">
        <p14:creationId xmlns:p14="http://schemas.microsoft.com/office/powerpoint/2010/main" val="494078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your survey: Online surveys</a:t>
            </a:r>
            <a:endParaRPr lang="en-US" dirty="0"/>
          </a:p>
        </p:txBody>
      </p:sp>
      <p:sp>
        <p:nvSpPr>
          <p:cNvPr id="3" name="Content Placeholder 2"/>
          <p:cNvSpPr>
            <a:spLocks noGrp="1"/>
          </p:cNvSpPr>
          <p:nvPr>
            <p:ph idx="1"/>
          </p:nvPr>
        </p:nvSpPr>
        <p:spPr/>
        <p:txBody>
          <a:bodyPr>
            <a:normAutofit/>
          </a:bodyPr>
          <a:lstStyle/>
          <a:p>
            <a:r>
              <a:rPr lang="en-US" dirty="0" smtClean="0"/>
              <a:t>Potential respondents will receive an email asking them to go to a web link where the survey resides</a:t>
            </a:r>
            <a:br>
              <a:rPr lang="en-US" dirty="0" smtClean="0"/>
            </a:br>
            <a:endParaRPr lang="en-US" dirty="0" smtClean="0"/>
          </a:p>
          <a:p>
            <a:r>
              <a:rPr lang="en-US" dirty="0" smtClean="0"/>
              <a:t>Options for design and administration vary according to platform</a:t>
            </a:r>
          </a:p>
          <a:p>
            <a:endParaRPr lang="en-US" dirty="0" smtClean="0"/>
          </a:p>
          <a:p>
            <a:endParaRPr lang="en-US" dirty="0"/>
          </a:p>
        </p:txBody>
      </p:sp>
    </p:spTree>
    <p:extLst>
      <p:ext uri="{BB962C8B-B14F-4D97-AF65-F5344CB8AC3E}">
        <p14:creationId xmlns:p14="http://schemas.microsoft.com/office/powerpoint/2010/main" val="2572506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your survey: Online surveys</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Pros:</a:t>
            </a:r>
          </a:p>
          <a:p>
            <a:pPr lvl="1"/>
            <a:r>
              <a:rPr lang="en-US" dirty="0" smtClean="0"/>
              <a:t>Inexpensive, least time-consuming</a:t>
            </a:r>
          </a:p>
          <a:p>
            <a:pPr lvl="1"/>
            <a:r>
              <a:rPr lang="en-US" dirty="0" smtClean="0"/>
              <a:t>Automatic data entry</a:t>
            </a:r>
          </a:p>
          <a:p>
            <a:pPr lvl="1"/>
            <a:r>
              <a:rPr lang="en-US" dirty="0" smtClean="0"/>
              <a:t>Can easily merge with additional data</a:t>
            </a:r>
          </a:p>
          <a:p>
            <a:pPr lvl="1"/>
            <a:endParaRPr lang="en-US" sz="1200" dirty="0" smtClean="0"/>
          </a:p>
          <a:p>
            <a:r>
              <a:rPr lang="en-US" dirty="0" smtClean="0"/>
              <a:t>Cons:</a:t>
            </a:r>
          </a:p>
          <a:p>
            <a:pPr lvl="1"/>
            <a:r>
              <a:rPr lang="en-US" dirty="0" smtClean="0"/>
              <a:t>Lower response rates than in-person</a:t>
            </a:r>
          </a:p>
          <a:p>
            <a:pPr lvl="1"/>
            <a:r>
              <a:rPr lang="en-US" dirty="0" smtClean="0"/>
              <a:t>Respondents must have access to computer, use an email address</a:t>
            </a:r>
          </a:p>
          <a:p>
            <a:pPr lvl="1"/>
            <a:r>
              <a:rPr lang="en-US" dirty="0" smtClean="0"/>
              <a:t>Technical errors</a:t>
            </a:r>
          </a:p>
        </p:txBody>
      </p:sp>
    </p:spTree>
    <p:extLst>
      <p:ext uri="{BB962C8B-B14F-4D97-AF65-F5344CB8AC3E}">
        <p14:creationId xmlns:p14="http://schemas.microsoft.com/office/powerpoint/2010/main" val="2615084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your survey: Survey apps</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Survey apps</a:t>
            </a:r>
          </a:p>
          <a:p>
            <a:pPr lvl="1"/>
            <a:r>
              <a:rPr lang="en-US" dirty="0" smtClean="0"/>
              <a:t>Newest survey research format</a:t>
            </a:r>
          </a:p>
          <a:p>
            <a:pPr lvl="1"/>
            <a:r>
              <a:rPr lang="en-US" dirty="0" smtClean="0"/>
              <a:t>Respondent downloads an app to their mobile device</a:t>
            </a:r>
          </a:p>
          <a:p>
            <a:pPr lvl="1"/>
            <a:r>
              <a:rPr lang="en-US" dirty="0" smtClean="0"/>
              <a:t>App prompts them to provide data –</a:t>
            </a:r>
            <a:r>
              <a:rPr lang="en-US" dirty="0"/>
              <a:t> </a:t>
            </a:r>
            <a:r>
              <a:rPr lang="en-US" dirty="0" smtClean="0"/>
              <a:t>ask a single question or directs to an entire survey</a:t>
            </a:r>
          </a:p>
          <a:p>
            <a:pPr lvl="1"/>
            <a:r>
              <a:rPr lang="en-US" dirty="0" smtClean="0"/>
              <a:t>Can do surveys without an internet connection</a:t>
            </a:r>
            <a:br>
              <a:rPr lang="en-US" dirty="0" smtClean="0"/>
            </a:br>
            <a:endParaRPr lang="en-US" dirty="0" smtClean="0"/>
          </a:p>
          <a:p>
            <a:pPr lvl="1"/>
            <a:r>
              <a:rPr lang="en-US" dirty="0" smtClean="0"/>
              <a:t>…but unclear how these fundamentally differ from online surveys</a:t>
            </a:r>
          </a:p>
          <a:p>
            <a:pPr lvl="1"/>
            <a:r>
              <a:rPr lang="en-US" dirty="0" smtClean="0"/>
              <a:t>Data security concerns</a:t>
            </a:r>
          </a:p>
        </p:txBody>
      </p:sp>
    </p:spTree>
    <p:extLst>
      <p:ext uri="{BB962C8B-B14F-4D97-AF65-F5344CB8AC3E}">
        <p14:creationId xmlns:p14="http://schemas.microsoft.com/office/powerpoint/2010/main" val="3303082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880"/>
            <a:ext cx="8610600" cy="990600"/>
          </a:xfrm>
        </p:spPr>
        <p:txBody>
          <a:bodyPr>
            <a:noAutofit/>
          </a:bodyPr>
          <a:lstStyle/>
          <a:p>
            <a:r>
              <a:rPr lang="en-US" dirty="0" smtClean="0"/>
              <a:t>Preparing your survey: Writing good questions</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marL="0" lvl="1"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3200" b="1" dirty="0"/>
              <a:t>Writing </a:t>
            </a:r>
            <a:r>
              <a:rPr lang="en-US" sz="3200" b="1" dirty="0" smtClean="0"/>
              <a:t>Good Survey Questions</a:t>
            </a:r>
            <a:endParaRPr lang="en-US" sz="3200" b="1" dirty="0"/>
          </a:p>
        </p:txBody>
      </p:sp>
    </p:spTree>
    <p:extLst>
      <p:ext uri="{BB962C8B-B14F-4D97-AF65-F5344CB8AC3E}">
        <p14:creationId xmlns:p14="http://schemas.microsoft.com/office/powerpoint/2010/main" val="35934550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Writing good questions</a:t>
            </a:r>
          </a:p>
        </p:txBody>
      </p:sp>
      <p:sp>
        <p:nvSpPr>
          <p:cNvPr id="3" name="Content Placeholder 2"/>
          <p:cNvSpPr>
            <a:spLocks noGrp="1"/>
          </p:cNvSpPr>
          <p:nvPr>
            <p:ph idx="1"/>
          </p:nvPr>
        </p:nvSpPr>
        <p:spPr>
          <a:xfrm>
            <a:off x="381000" y="1676400"/>
            <a:ext cx="8229600" cy="4495800"/>
          </a:xfrm>
        </p:spPr>
        <p:txBody>
          <a:bodyPr>
            <a:normAutofit fontScale="92500" lnSpcReduction="20000"/>
          </a:bodyPr>
          <a:lstStyle/>
          <a:p>
            <a:pPr marL="0" indent="0" algn="ctr">
              <a:buNone/>
            </a:pPr>
            <a:r>
              <a:rPr lang="en-US" dirty="0" smtClean="0"/>
              <a:t>Good questions </a:t>
            </a:r>
            <a:r>
              <a:rPr lang="en-US" dirty="0" smtClean="0">
                <a:sym typeface="Wingdings" pitchFamily="2" charset="2"/>
              </a:rPr>
              <a:t> good data</a:t>
            </a:r>
            <a:br>
              <a:rPr lang="en-US" dirty="0" smtClean="0">
                <a:sym typeface="Wingdings" pitchFamily="2" charset="2"/>
              </a:rPr>
            </a:br>
            <a:endParaRPr lang="en-US" dirty="0" smtClean="0">
              <a:sym typeface="Wingdings" pitchFamily="2" charset="2"/>
            </a:endParaRPr>
          </a:p>
          <a:p>
            <a:pPr marL="0" indent="0" algn="ctr">
              <a:buNone/>
            </a:pPr>
            <a:r>
              <a:rPr lang="en-US" dirty="0" smtClean="0">
                <a:sym typeface="Wingdings" pitchFamily="2" charset="2"/>
              </a:rPr>
              <a:t>Bad questions  bad data</a:t>
            </a:r>
          </a:p>
          <a:p>
            <a:endParaRPr lang="en-US" dirty="0">
              <a:sym typeface="Wingdings" pitchFamily="2" charset="2"/>
            </a:endParaRPr>
          </a:p>
          <a:p>
            <a:r>
              <a:rPr lang="en-US" dirty="0" smtClean="0">
                <a:sym typeface="Wingdings" pitchFamily="2" charset="2"/>
              </a:rPr>
              <a:t>When respondents do not understand the question or its purpose, they:</a:t>
            </a:r>
          </a:p>
          <a:p>
            <a:pPr lvl="1"/>
            <a:r>
              <a:rPr lang="en-US" dirty="0" smtClean="0">
                <a:sym typeface="Wingdings" pitchFamily="2" charset="2"/>
              </a:rPr>
              <a:t>Drop out of the survey</a:t>
            </a:r>
            <a:endParaRPr lang="en-US" dirty="0">
              <a:sym typeface="Wingdings" pitchFamily="2" charset="2"/>
            </a:endParaRPr>
          </a:p>
          <a:p>
            <a:pPr lvl="1"/>
            <a:r>
              <a:rPr lang="en-US" dirty="0" smtClean="0">
                <a:sym typeface="Wingdings" pitchFamily="2" charset="2"/>
              </a:rPr>
              <a:t>Try to  guess what the question </a:t>
            </a:r>
            <a:r>
              <a:rPr lang="en-US" u="sng" dirty="0" smtClean="0">
                <a:sym typeface="Wingdings" pitchFamily="2" charset="2"/>
              </a:rPr>
              <a:t>is</a:t>
            </a:r>
            <a:r>
              <a:rPr lang="en-US" dirty="0" smtClean="0">
                <a:sym typeface="Wingdings" pitchFamily="2" charset="2"/>
              </a:rPr>
              <a:t> asking, and respond to that</a:t>
            </a:r>
          </a:p>
          <a:p>
            <a:pPr lvl="1"/>
            <a:r>
              <a:rPr lang="en-US" dirty="0" smtClean="0">
                <a:sym typeface="Wingdings" pitchFamily="2" charset="2"/>
              </a:rPr>
              <a:t>Select random answers</a:t>
            </a:r>
          </a:p>
          <a:p>
            <a:pPr marL="274320" lvl="1" indent="0">
              <a:buNone/>
            </a:pPr>
            <a:r>
              <a:rPr lang="en-US" dirty="0" smtClean="0">
                <a:sym typeface="Wingdings" pitchFamily="2" charset="2"/>
              </a:rPr>
              <a:t/>
            </a:r>
            <a:br>
              <a:rPr lang="en-US" dirty="0" smtClean="0">
                <a:sym typeface="Wingdings" pitchFamily="2" charset="2"/>
              </a:rPr>
            </a:br>
            <a:r>
              <a:rPr lang="en-US" dirty="0" smtClean="0">
                <a:sym typeface="Wingdings" pitchFamily="2" charset="2"/>
              </a:rPr>
              <a:t>(All bad data!)</a:t>
            </a:r>
          </a:p>
        </p:txBody>
      </p:sp>
    </p:spTree>
    <p:extLst>
      <p:ext uri="{BB962C8B-B14F-4D97-AF65-F5344CB8AC3E}">
        <p14:creationId xmlns:p14="http://schemas.microsoft.com/office/powerpoint/2010/main" val="39937071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Writing good questions</a:t>
            </a:r>
          </a:p>
        </p:txBody>
      </p:sp>
      <p:sp>
        <p:nvSpPr>
          <p:cNvPr id="3" name="Content Placeholder 2"/>
          <p:cNvSpPr>
            <a:spLocks noGrp="1"/>
          </p:cNvSpPr>
          <p:nvPr>
            <p:ph idx="1"/>
          </p:nvPr>
        </p:nvSpPr>
        <p:spPr/>
        <p:txBody>
          <a:bodyPr/>
          <a:lstStyle/>
          <a:p>
            <a:r>
              <a:rPr lang="en-US" dirty="0" smtClean="0"/>
              <a:t>Good questions start with proper English!</a:t>
            </a:r>
          </a:p>
          <a:p>
            <a:pPr lvl="1"/>
            <a:r>
              <a:rPr lang="en-US" dirty="0" smtClean="0"/>
              <a:t>Spelling, grammar, punctuation</a:t>
            </a:r>
          </a:p>
          <a:p>
            <a:pPr lvl="2"/>
            <a:r>
              <a:rPr lang="en-US" dirty="0"/>
              <a:t>R</a:t>
            </a:r>
            <a:r>
              <a:rPr lang="en-US" dirty="0" smtClean="0"/>
              <a:t>ate your favorite ice cream, brands.</a:t>
            </a:r>
          </a:p>
          <a:p>
            <a:pPr marL="548640" lvl="2" indent="0">
              <a:buNone/>
            </a:pPr>
            <a:r>
              <a:rPr lang="en-US" dirty="0" smtClean="0"/>
              <a:t>			</a:t>
            </a:r>
            <a:r>
              <a:rPr lang="en-US" b="1" i="1" dirty="0" smtClean="0"/>
              <a:t>…what???</a:t>
            </a:r>
          </a:p>
        </p:txBody>
      </p:sp>
    </p:spTree>
    <p:extLst>
      <p:ext uri="{BB962C8B-B14F-4D97-AF65-F5344CB8AC3E}">
        <p14:creationId xmlns:p14="http://schemas.microsoft.com/office/powerpoint/2010/main" val="1971909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620" y="1661160"/>
            <a:ext cx="4343400" cy="4343400"/>
          </a:xfrm>
          <a:prstGeom prst="rect">
            <a:avLst/>
          </a:prstGeom>
        </p:spPr>
      </p:pic>
      <p:sp>
        <p:nvSpPr>
          <p:cNvPr id="2" name="Title 1"/>
          <p:cNvSpPr>
            <a:spLocks noGrp="1"/>
          </p:cNvSpPr>
          <p:nvPr>
            <p:ph type="title"/>
          </p:nvPr>
        </p:nvSpPr>
        <p:spPr/>
        <p:txBody>
          <a:bodyPr>
            <a:noAutofit/>
          </a:bodyPr>
          <a:lstStyle/>
          <a:p>
            <a:r>
              <a:rPr lang="en-US" dirty="0"/>
              <a:t>Preparing your survey: Writing good questions</a:t>
            </a:r>
          </a:p>
        </p:txBody>
      </p:sp>
    </p:spTree>
    <p:extLst>
      <p:ext uri="{BB962C8B-B14F-4D97-AF65-F5344CB8AC3E}">
        <p14:creationId xmlns:p14="http://schemas.microsoft.com/office/powerpoint/2010/main" val="3398063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Writing good questions</a:t>
            </a:r>
          </a:p>
        </p:txBody>
      </p:sp>
      <p:sp>
        <p:nvSpPr>
          <p:cNvPr id="3" name="Content Placeholder 2"/>
          <p:cNvSpPr>
            <a:spLocks noGrp="1"/>
          </p:cNvSpPr>
          <p:nvPr>
            <p:ph idx="1"/>
          </p:nvPr>
        </p:nvSpPr>
        <p:spPr/>
        <p:txBody>
          <a:bodyPr/>
          <a:lstStyle/>
          <a:p>
            <a:r>
              <a:rPr lang="en-US" dirty="0" smtClean="0"/>
              <a:t>Good questions start with proper English!</a:t>
            </a:r>
          </a:p>
          <a:p>
            <a:pPr lvl="1"/>
            <a:r>
              <a:rPr lang="en-US" dirty="0" smtClean="0"/>
              <a:t>Spelling, grammar, punctuation</a:t>
            </a:r>
          </a:p>
          <a:p>
            <a:pPr lvl="2"/>
            <a:r>
              <a:rPr lang="en-US" dirty="0"/>
              <a:t>R</a:t>
            </a:r>
            <a:r>
              <a:rPr lang="en-US" dirty="0" smtClean="0"/>
              <a:t>ate your favorite ice cream, brands.</a:t>
            </a:r>
            <a:br>
              <a:rPr lang="en-US" dirty="0" smtClean="0"/>
            </a:br>
            <a:endParaRPr lang="en-US" dirty="0" smtClean="0"/>
          </a:p>
          <a:p>
            <a:pPr lvl="1"/>
            <a:r>
              <a:rPr lang="en-US" dirty="0" smtClean="0"/>
              <a:t>Clear, short prompts</a:t>
            </a:r>
          </a:p>
          <a:p>
            <a:pPr lvl="2"/>
            <a:r>
              <a:rPr lang="en-US" dirty="0"/>
              <a:t>Tell us about the preferred flavor of ice cream you desire</a:t>
            </a:r>
            <a:r>
              <a:rPr lang="en-US" dirty="0" smtClean="0"/>
              <a:t>.</a:t>
            </a:r>
            <a:br>
              <a:rPr lang="en-US" dirty="0" smtClean="0"/>
            </a:br>
            <a:endParaRPr lang="en-US" dirty="0"/>
          </a:p>
          <a:p>
            <a:pPr marL="548640" lvl="2" indent="0">
              <a:buNone/>
            </a:pPr>
            <a:r>
              <a:rPr lang="en-US" i="1" dirty="0" smtClean="0"/>
              <a:t>				</a:t>
            </a:r>
            <a:r>
              <a:rPr lang="en-US" b="1" i="1" dirty="0" smtClean="0"/>
              <a:t>…huh?</a:t>
            </a:r>
          </a:p>
        </p:txBody>
      </p:sp>
    </p:spTree>
    <p:extLst>
      <p:ext uri="{BB962C8B-B14F-4D97-AF65-F5344CB8AC3E}">
        <p14:creationId xmlns:p14="http://schemas.microsoft.com/office/powerpoint/2010/main" val="33386096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Writing good questions</a:t>
            </a:r>
          </a:p>
        </p:txBody>
      </p:sp>
      <p:sp>
        <p:nvSpPr>
          <p:cNvPr id="3" name="Content Placeholder 2"/>
          <p:cNvSpPr>
            <a:spLocks noGrp="1"/>
          </p:cNvSpPr>
          <p:nvPr>
            <p:ph idx="1"/>
          </p:nvPr>
        </p:nvSpPr>
        <p:spPr/>
        <p:txBody>
          <a:bodyPr>
            <a:normAutofit/>
          </a:bodyPr>
          <a:lstStyle/>
          <a:p>
            <a:r>
              <a:rPr lang="en-US" u="sng" dirty="0" smtClean="0"/>
              <a:t>Double-barreled questions</a:t>
            </a:r>
            <a:r>
              <a:rPr lang="en-US" dirty="0" smtClean="0"/>
              <a:t>: ask about multiple things in a single question</a:t>
            </a:r>
          </a:p>
          <a:p>
            <a:pPr lvl="1"/>
            <a:r>
              <a:rPr lang="en-US" dirty="0" smtClean="0"/>
              <a:t>How satisfied are you with the ice cream flavors and toppings at JP Licks? </a:t>
            </a:r>
          </a:p>
          <a:p>
            <a:pPr marL="548640" lvl="2" indent="0">
              <a:buNone/>
            </a:pPr>
            <a:r>
              <a:rPr lang="en-US" i="1" dirty="0" smtClean="0"/>
              <a:t>…What if I am satisfied with flavors but not toppings? </a:t>
            </a:r>
            <a:br>
              <a:rPr lang="en-US" i="1" dirty="0" smtClean="0"/>
            </a:br>
            <a:endParaRPr lang="en-US" i="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886200"/>
            <a:ext cx="2819400" cy="2255520"/>
          </a:xfrm>
          <a:prstGeom prst="rect">
            <a:avLst/>
          </a:prstGeom>
        </p:spPr>
      </p:pic>
    </p:spTree>
    <p:extLst>
      <p:ext uri="{BB962C8B-B14F-4D97-AF65-F5344CB8AC3E}">
        <p14:creationId xmlns:p14="http://schemas.microsoft.com/office/powerpoint/2010/main" val="9997837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Writing good questions</a:t>
            </a:r>
          </a:p>
        </p:txBody>
      </p:sp>
      <p:sp>
        <p:nvSpPr>
          <p:cNvPr id="3" name="Content Placeholder 2"/>
          <p:cNvSpPr>
            <a:spLocks noGrp="1"/>
          </p:cNvSpPr>
          <p:nvPr>
            <p:ph idx="1"/>
          </p:nvPr>
        </p:nvSpPr>
        <p:spPr>
          <a:xfrm>
            <a:off x="228600" y="1600200"/>
            <a:ext cx="8458200" cy="4495800"/>
          </a:xfrm>
        </p:spPr>
        <p:txBody>
          <a:bodyPr>
            <a:normAutofit/>
          </a:bodyPr>
          <a:lstStyle/>
          <a:p>
            <a:r>
              <a:rPr lang="en-US" dirty="0" smtClean="0"/>
              <a:t>Extra, unnecessary cognitive effort </a:t>
            </a:r>
            <a:r>
              <a:rPr lang="en-US" dirty="0" smtClean="0">
                <a:sym typeface="Wingdings" pitchFamily="2" charset="2"/>
              </a:rPr>
              <a:t> bad data!</a:t>
            </a:r>
            <a:br>
              <a:rPr lang="en-US" dirty="0" smtClean="0">
                <a:sym typeface="Wingdings" pitchFamily="2" charset="2"/>
              </a:rPr>
            </a:br>
            <a:endParaRPr lang="en-US" dirty="0" smtClean="0">
              <a:sym typeface="Wingdings" pitchFamily="2" charset="2"/>
            </a:endParaRPr>
          </a:p>
          <a:p>
            <a:r>
              <a:rPr lang="en-US" dirty="0" smtClean="0">
                <a:sym typeface="Wingdings" pitchFamily="2" charset="2"/>
              </a:rPr>
              <a:t>Your participants should not need a doctorate to decipher your survey. </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429000"/>
            <a:ext cx="2657475" cy="2657475"/>
          </a:xfrm>
          <a:prstGeom prst="rect">
            <a:avLst/>
          </a:prstGeom>
        </p:spPr>
      </p:pic>
    </p:spTree>
    <p:extLst>
      <p:ext uri="{BB962C8B-B14F-4D97-AF65-F5344CB8AC3E}">
        <p14:creationId xmlns:p14="http://schemas.microsoft.com/office/powerpoint/2010/main" val="3144564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sz="3600" dirty="0" smtClean="0"/>
              <a:t>Preparing your survey: Guiding Questions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Before worrying about design:</a:t>
            </a:r>
            <a:br>
              <a:rPr lang="en-US" sz="3200" dirty="0" smtClean="0"/>
            </a:br>
            <a:endParaRPr lang="en-US" sz="3200" dirty="0" smtClean="0"/>
          </a:p>
          <a:p>
            <a:r>
              <a:rPr lang="en-US" sz="3000" dirty="0" smtClean="0"/>
              <a:t>What exactly do I want to know?</a:t>
            </a:r>
          </a:p>
          <a:p>
            <a:r>
              <a:rPr lang="en-US" sz="3000" dirty="0" smtClean="0"/>
              <a:t>What do I want to learn from the survey?</a:t>
            </a:r>
          </a:p>
          <a:p>
            <a:r>
              <a:rPr lang="en-US" sz="3000" dirty="0"/>
              <a:t>Why do </a:t>
            </a:r>
            <a:r>
              <a:rPr lang="en-US" sz="3000" dirty="0" smtClean="0"/>
              <a:t>I want </a:t>
            </a:r>
            <a:r>
              <a:rPr lang="en-US" sz="3000" dirty="0"/>
              <a:t>to know this information?</a:t>
            </a:r>
          </a:p>
          <a:p>
            <a:r>
              <a:rPr lang="en-US" sz="3000" dirty="0"/>
              <a:t>How will </a:t>
            </a:r>
            <a:r>
              <a:rPr lang="en-US" sz="3000" dirty="0" smtClean="0"/>
              <a:t>I use </a:t>
            </a:r>
            <a:r>
              <a:rPr lang="en-US" sz="3000" dirty="0"/>
              <a:t>the information?</a:t>
            </a:r>
            <a:endParaRPr lang="en-US" sz="3000" dirty="0" smtClean="0"/>
          </a:p>
        </p:txBody>
      </p:sp>
    </p:spTree>
    <p:extLst>
      <p:ext uri="{BB962C8B-B14F-4D97-AF65-F5344CB8AC3E}">
        <p14:creationId xmlns:p14="http://schemas.microsoft.com/office/powerpoint/2010/main" val="11236101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36880"/>
            <a:ext cx="8534400" cy="1010920"/>
          </a:xfrm>
        </p:spPr>
        <p:txBody>
          <a:bodyPr>
            <a:noAutofit/>
          </a:bodyPr>
          <a:lstStyle/>
          <a:p>
            <a:r>
              <a:rPr lang="en-US" dirty="0" smtClean="0"/>
              <a:t>Preparing your survey: Writing good questions</a:t>
            </a:r>
            <a:endParaRPr lang="en-US" dirty="0"/>
          </a:p>
        </p:txBody>
      </p:sp>
      <p:sp>
        <p:nvSpPr>
          <p:cNvPr id="3" name="Content Placeholder 2"/>
          <p:cNvSpPr>
            <a:spLocks noGrp="1"/>
          </p:cNvSpPr>
          <p:nvPr>
            <p:ph idx="1"/>
          </p:nvPr>
        </p:nvSpPr>
        <p:spPr>
          <a:xfrm>
            <a:off x="228600" y="1600200"/>
            <a:ext cx="8458200" cy="4495800"/>
          </a:xfrm>
        </p:spPr>
        <p:txBody>
          <a:bodyPr>
            <a:normAutofit/>
          </a:bodyPr>
          <a:lstStyle/>
          <a:p>
            <a:r>
              <a:rPr lang="en-US" dirty="0" smtClean="0"/>
              <a:t>Make the questions as specific as possible</a:t>
            </a:r>
            <a:endParaRPr lang="en-US" dirty="0"/>
          </a:p>
          <a:p>
            <a:pPr lvl="1"/>
            <a:r>
              <a:rPr lang="en-US" dirty="0" smtClean="0"/>
              <a:t>Vague questions = bad data (or at the very least, data that is difficult to analyze)</a:t>
            </a:r>
            <a:br>
              <a:rPr lang="en-US" dirty="0" smtClean="0"/>
            </a:br>
            <a:endParaRPr lang="en-US" dirty="0" smtClean="0"/>
          </a:p>
          <a:p>
            <a:r>
              <a:rPr lang="en-US" dirty="0" smtClean="0"/>
              <a:t>Use words that virtually all respondents will understand</a:t>
            </a:r>
          </a:p>
          <a:p>
            <a:pPr lvl="1"/>
            <a:r>
              <a:rPr lang="en-US" dirty="0" smtClean="0"/>
              <a:t>Limit jargon or definitions</a:t>
            </a:r>
            <a:br>
              <a:rPr lang="en-US" dirty="0" smtClean="0"/>
            </a:br>
            <a:endParaRPr lang="en-US" dirty="0"/>
          </a:p>
          <a:p>
            <a:r>
              <a:rPr lang="en-US" dirty="0" smtClean="0"/>
              <a:t>If your respondents may speak another language, have options available for translation</a:t>
            </a:r>
          </a:p>
        </p:txBody>
      </p:sp>
    </p:spTree>
    <p:extLst>
      <p:ext uri="{BB962C8B-B14F-4D97-AF65-F5344CB8AC3E}">
        <p14:creationId xmlns:p14="http://schemas.microsoft.com/office/powerpoint/2010/main" val="16936359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Fixed-choice vs. Open-ended questions</a:t>
            </a:r>
          </a:p>
        </p:txBody>
      </p:sp>
      <p:sp>
        <p:nvSpPr>
          <p:cNvPr id="3" name="Content Placeholder 2"/>
          <p:cNvSpPr>
            <a:spLocks noGrp="1"/>
          </p:cNvSpPr>
          <p:nvPr>
            <p:ph idx="1"/>
          </p:nvPr>
        </p:nvSpPr>
        <p:spPr/>
        <p:txBody>
          <a:bodyPr/>
          <a:lstStyle/>
          <a:p>
            <a:r>
              <a:rPr lang="en-US" dirty="0" smtClean="0"/>
              <a:t>Fixed-choice vs. open-ended questions</a:t>
            </a:r>
            <a:br>
              <a:rPr lang="en-US" dirty="0" smtClean="0"/>
            </a:br>
            <a:endParaRPr lang="en-US" dirty="0" smtClean="0"/>
          </a:p>
          <a:p>
            <a:r>
              <a:rPr lang="en-US" dirty="0" smtClean="0"/>
              <a:t>Fixed-choice: </a:t>
            </a:r>
          </a:p>
          <a:p>
            <a:pPr marL="274320" lvl="1" indent="0">
              <a:buNone/>
            </a:pPr>
            <a:r>
              <a:rPr lang="en-US" dirty="0" smtClean="0"/>
              <a:t>Which flavor of ice cream is your favorite?</a:t>
            </a:r>
          </a:p>
          <a:p>
            <a:pPr marL="548640" lvl="2" indent="0">
              <a:buNone/>
            </a:pPr>
            <a:r>
              <a:rPr lang="en-US" dirty="0" smtClean="0"/>
              <a:t>Chocolate</a:t>
            </a:r>
          </a:p>
          <a:p>
            <a:pPr marL="548640" lvl="2" indent="0">
              <a:buNone/>
            </a:pPr>
            <a:r>
              <a:rPr lang="en-US" dirty="0" smtClean="0"/>
              <a:t>Vanilla</a:t>
            </a:r>
          </a:p>
          <a:p>
            <a:pPr marL="548640" lvl="2" indent="0">
              <a:buNone/>
            </a:pPr>
            <a:r>
              <a:rPr lang="en-US" dirty="0" smtClean="0"/>
              <a:t>Strawberry</a:t>
            </a:r>
          </a:p>
          <a:p>
            <a:pPr lvl="2"/>
            <a:endParaRPr lang="en-US" dirty="0"/>
          </a:p>
          <a:p>
            <a:r>
              <a:rPr lang="en-US" dirty="0" smtClean="0"/>
              <a:t>Open-ended:</a:t>
            </a:r>
          </a:p>
          <a:p>
            <a:pPr marL="274320" lvl="1" indent="0">
              <a:buNone/>
            </a:pPr>
            <a:r>
              <a:rPr lang="en-US" dirty="0" smtClean="0"/>
              <a:t>Which flavor of ice cream is your favorite?</a:t>
            </a:r>
            <a:endParaRPr lang="en-US" dirty="0"/>
          </a:p>
        </p:txBody>
      </p:sp>
    </p:spTree>
    <p:extLst>
      <p:ext uri="{BB962C8B-B14F-4D97-AF65-F5344CB8AC3E}">
        <p14:creationId xmlns:p14="http://schemas.microsoft.com/office/powerpoint/2010/main" val="11394174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Fixed-choice vs. Open-ended questions</a:t>
            </a:r>
            <a:endParaRPr lang="en-US" dirty="0"/>
          </a:p>
        </p:txBody>
      </p:sp>
      <p:sp>
        <p:nvSpPr>
          <p:cNvPr id="3" name="Content Placeholder 2"/>
          <p:cNvSpPr>
            <a:spLocks noGrp="1"/>
          </p:cNvSpPr>
          <p:nvPr>
            <p:ph idx="1"/>
          </p:nvPr>
        </p:nvSpPr>
        <p:spPr/>
        <p:txBody>
          <a:bodyPr>
            <a:normAutofit/>
          </a:bodyPr>
          <a:lstStyle/>
          <a:p>
            <a:r>
              <a:rPr lang="en-US" dirty="0" smtClean="0"/>
              <a:t>Fixed-choice: </a:t>
            </a:r>
          </a:p>
          <a:p>
            <a:pPr marL="0" indent="0">
              <a:buNone/>
            </a:pPr>
            <a:endParaRPr lang="en-US" sz="3000" dirty="0" smtClean="0"/>
          </a:p>
          <a:p>
            <a:pPr marL="0" indent="0">
              <a:buNone/>
            </a:pPr>
            <a:endParaRPr lang="en-US" sz="3000" dirty="0"/>
          </a:p>
          <a:p>
            <a:pPr marL="0" indent="0">
              <a:buNone/>
            </a:pPr>
            <a:endParaRPr lang="en-US" sz="3000" dirty="0" smtClean="0"/>
          </a:p>
          <a:p>
            <a:pPr marL="0" indent="0">
              <a:buNone/>
            </a:pPr>
            <a:endParaRPr lang="en-US" dirty="0"/>
          </a:p>
          <a:p>
            <a:r>
              <a:rPr lang="en-US" dirty="0" smtClean="0"/>
              <a:t>Open-ended:</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127" t="49710" r="54817" b="27455"/>
          <a:stretch/>
        </p:blipFill>
        <p:spPr bwMode="auto">
          <a:xfrm>
            <a:off x="2971800" y="1676399"/>
            <a:ext cx="4876800" cy="284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3634" t="49499" r="59127" b="41043"/>
          <a:stretch/>
        </p:blipFill>
        <p:spPr bwMode="auto">
          <a:xfrm>
            <a:off x="609600" y="4800600"/>
            <a:ext cx="4114800" cy="1269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2672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Fixed-choice vs. Open-ended questions</a:t>
            </a:r>
          </a:p>
        </p:txBody>
      </p:sp>
      <p:sp>
        <p:nvSpPr>
          <p:cNvPr id="3" name="Content Placeholder 2"/>
          <p:cNvSpPr>
            <a:spLocks noGrp="1"/>
          </p:cNvSpPr>
          <p:nvPr>
            <p:ph idx="1"/>
          </p:nvPr>
        </p:nvSpPr>
        <p:spPr/>
        <p:txBody>
          <a:bodyPr/>
          <a:lstStyle/>
          <a:p>
            <a:pPr marL="0" indent="0">
              <a:buNone/>
            </a:pPr>
            <a:r>
              <a:rPr lang="en-US" dirty="0" smtClean="0"/>
              <a:t>Fixed-Choice Questions</a:t>
            </a:r>
          </a:p>
          <a:p>
            <a:r>
              <a:rPr lang="en-US" dirty="0" smtClean="0"/>
              <a:t>Pros:</a:t>
            </a:r>
          </a:p>
          <a:p>
            <a:pPr lvl="1"/>
            <a:r>
              <a:rPr lang="en-US" dirty="0" smtClean="0"/>
              <a:t>Easier data collection</a:t>
            </a:r>
          </a:p>
          <a:p>
            <a:pPr lvl="1"/>
            <a:r>
              <a:rPr lang="en-US" dirty="0" smtClean="0"/>
              <a:t>Easier data analysis</a:t>
            </a:r>
          </a:p>
          <a:p>
            <a:pPr lvl="1"/>
            <a:r>
              <a:rPr lang="en-US" dirty="0" smtClean="0"/>
              <a:t>Best approach for large populations</a:t>
            </a:r>
          </a:p>
          <a:p>
            <a:pPr lvl="1"/>
            <a:r>
              <a:rPr lang="en-US" dirty="0" smtClean="0"/>
              <a:t>A variety of ways to ask questions</a:t>
            </a:r>
            <a:br>
              <a:rPr lang="en-US" dirty="0" smtClean="0"/>
            </a:br>
            <a:endParaRPr lang="en-US" dirty="0" smtClean="0"/>
          </a:p>
          <a:p>
            <a:r>
              <a:rPr lang="en-US" dirty="0" smtClean="0"/>
              <a:t>Cons:</a:t>
            </a:r>
          </a:p>
          <a:p>
            <a:pPr lvl="1"/>
            <a:r>
              <a:rPr lang="en-US" dirty="0" smtClean="0"/>
              <a:t>Must include all reasonable possibilities or you may not get at participant’s true feelings/thoughts</a:t>
            </a:r>
          </a:p>
        </p:txBody>
      </p:sp>
    </p:spTree>
    <p:extLst>
      <p:ext uri="{BB962C8B-B14F-4D97-AF65-F5344CB8AC3E}">
        <p14:creationId xmlns:p14="http://schemas.microsoft.com/office/powerpoint/2010/main" val="3612959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Fixed-choice vs. Open-ended questions</a:t>
            </a:r>
          </a:p>
        </p:txBody>
      </p:sp>
      <p:sp>
        <p:nvSpPr>
          <p:cNvPr id="3" name="Content Placeholder 2"/>
          <p:cNvSpPr>
            <a:spLocks noGrp="1"/>
          </p:cNvSpPr>
          <p:nvPr>
            <p:ph idx="1"/>
          </p:nvPr>
        </p:nvSpPr>
        <p:spPr/>
        <p:txBody>
          <a:bodyPr/>
          <a:lstStyle/>
          <a:p>
            <a:pPr marL="0" indent="0">
              <a:buNone/>
            </a:pPr>
            <a:r>
              <a:rPr lang="en-US" dirty="0" smtClean="0"/>
              <a:t>Fixed-Choice Questions: Tips</a:t>
            </a:r>
          </a:p>
        </p:txBody>
      </p:sp>
      <p:sp>
        <p:nvSpPr>
          <p:cNvPr id="6" name="TextBox 5"/>
          <p:cNvSpPr txBox="1"/>
          <p:nvPr/>
        </p:nvSpPr>
        <p:spPr>
          <a:xfrm>
            <a:off x="4659984" y="4105870"/>
            <a:ext cx="3810000" cy="923330"/>
          </a:xfrm>
          <a:prstGeom prst="rect">
            <a:avLst/>
          </a:prstGeom>
          <a:noFill/>
        </p:spPr>
        <p:txBody>
          <a:bodyPr wrap="square" rtlCol="0">
            <a:spAutoFit/>
          </a:bodyPr>
          <a:lstStyle/>
          <a:p>
            <a:r>
              <a:rPr lang="en-US" dirty="0" smtClean="0"/>
              <a:t>A write-in box allows you  to collect data about things you didn’t think to include in your list.</a:t>
            </a:r>
            <a:endParaRPr lang="en-US" dirty="0"/>
          </a:p>
        </p:txBody>
      </p:sp>
      <p:sp>
        <p:nvSpPr>
          <p:cNvPr id="9" name="TextBox 8"/>
          <p:cNvSpPr txBox="1"/>
          <p:nvPr/>
        </p:nvSpPr>
        <p:spPr>
          <a:xfrm>
            <a:off x="685800" y="5495827"/>
            <a:ext cx="7696200" cy="646331"/>
          </a:xfrm>
          <a:prstGeom prst="rect">
            <a:avLst/>
          </a:prstGeom>
          <a:noFill/>
        </p:spPr>
        <p:txBody>
          <a:bodyPr wrap="square" rtlCol="0">
            <a:spAutoFit/>
          </a:bodyPr>
          <a:lstStyle/>
          <a:p>
            <a:r>
              <a:rPr lang="en-US" dirty="0" smtClean="0"/>
              <a:t>Have an option so people who are unable to answer the question because it does not apply to them can still provide a response.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3801667" cy="2993529"/>
          </a:xfrm>
          <a:prstGeom prst="rect">
            <a:avLst/>
          </a:prstGeom>
        </p:spPr>
      </p:pic>
      <p:cxnSp>
        <p:nvCxnSpPr>
          <p:cNvPr id="8" name="Straight Arrow Connector 7"/>
          <p:cNvCxnSpPr>
            <a:stCxn id="6" idx="1"/>
          </p:cNvCxnSpPr>
          <p:nvPr/>
        </p:nvCxnSpPr>
        <p:spPr>
          <a:xfrm flipH="1" flipV="1">
            <a:off x="3200400" y="4300731"/>
            <a:ext cx="1459584" cy="2668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667000" y="5029200"/>
            <a:ext cx="609600" cy="457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3581400" y="2667000"/>
            <a:ext cx="609600" cy="11430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91000" y="2776835"/>
            <a:ext cx="3810000" cy="923330"/>
          </a:xfrm>
          <a:prstGeom prst="rect">
            <a:avLst/>
          </a:prstGeom>
          <a:noFill/>
        </p:spPr>
        <p:txBody>
          <a:bodyPr wrap="square" rtlCol="0">
            <a:spAutoFit/>
          </a:bodyPr>
          <a:lstStyle/>
          <a:p>
            <a:r>
              <a:rPr lang="en-US" dirty="0" smtClean="0"/>
              <a:t>Randomizing the order of choices can reduce bias – most online programs have a randomizer.</a:t>
            </a:r>
            <a:endParaRPr lang="en-US" dirty="0"/>
          </a:p>
        </p:txBody>
      </p:sp>
    </p:spTree>
    <p:extLst>
      <p:ext uri="{BB962C8B-B14F-4D97-AF65-F5344CB8AC3E}">
        <p14:creationId xmlns:p14="http://schemas.microsoft.com/office/powerpoint/2010/main" val="3209993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Fixed-choice vs. Open-ended questions</a:t>
            </a:r>
          </a:p>
        </p:txBody>
      </p:sp>
      <p:sp>
        <p:nvSpPr>
          <p:cNvPr id="3" name="Content Placeholder 2"/>
          <p:cNvSpPr>
            <a:spLocks noGrp="1"/>
          </p:cNvSpPr>
          <p:nvPr>
            <p:ph idx="1"/>
          </p:nvPr>
        </p:nvSpPr>
        <p:spPr/>
        <p:txBody>
          <a:bodyPr/>
          <a:lstStyle/>
          <a:p>
            <a:pPr marL="0" indent="0">
              <a:buNone/>
            </a:pPr>
            <a:r>
              <a:rPr lang="en-US" dirty="0" smtClean="0"/>
              <a:t>Fixed-Choice Questions: Tips</a:t>
            </a:r>
          </a:p>
        </p:txBody>
      </p:sp>
      <p:sp>
        <p:nvSpPr>
          <p:cNvPr id="9" name="TextBox 8"/>
          <p:cNvSpPr txBox="1"/>
          <p:nvPr/>
        </p:nvSpPr>
        <p:spPr>
          <a:xfrm>
            <a:off x="4820302" y="2738735"/>
            <a:ext cx="4018898" cy="646331"/>
          </a:xfrm>
          <a:prstGeom prst="rect">
            <a:avLst/>
          </a:prstGeom>
          <a:noFill/>
        </p:spPr>
        <p:txBody>
          <a:bodyPr wrap="square" rtlCol="0">
            <a:spAutoFit/>
          </a:bodyPr>
          <a:lstStyle/>
          <a:p>
            <a:r>
              <a:rPr lang="en-US" dirty="0" smtClean="0"/>
              <a:t>“Check all that apply” allows greater flexibility for the respondent.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4667902" cy="2648320"/>
          </a:xfrm>
          <a:prstGeom prst="rect">
            <a:avLst/>
          </a:prstGeom>
        </p:spPr>
      </p:pic>
      <p:cxnSp>
        <p:nvCxnSpPr>
          <p:cNvPr id="12" name="Straight Arrow Connector 11"/>
          <p:cNvCxnSpPr/>
          <p:nvPr/>
        </p:nvCxnSpPr>
        <p:spPr>
          <a:xfrm flipH="1">
            <a:off x="3048000" y="3124200"/>
            <a:ext cx="1772302" cy="18116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133600" y="4648201"/>
            <a:ext cx="1066800" cy="4571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33394" y="4833767"/>
            <a:ext cx="3657600" cy="1200329"/>
          </a:xfrm>
          <a:prstGeom prst="rect">
            <a:avLst/>
          </a:prstGeom>
          <a:noFill/>
        </p:spPr>
        <p:txBody>
          <a:bodyPr wrap="square" rtlCol="0">
            <a:spAutoFit/>
          </a:bodyPr>
          <a:lstStyle/>
          <a:p>
            <a:r>
              <a:rPr lang="en-US" dirty="0" smtClean="0"/>
              <a:t>Most online programs allow you to “make answer exclusive” – if you check this, you can’t check the other boxes.</a:t>
            </a:r>
            <a:endParaRPr lang="en-US" dirty="0"/>
          </a:p>
        </p:txBody>
      </p:sp>
    </p:spTree>
    <p:extLst>
      <p:ext uri="{BB962C8B-B14F-4D97-AF65-F5344CB8AC3E}">
        <p14:creationId xmlns:p14="http://schemas.microsoft.com/office/powerpoint/2010/main" val="15452848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Fixed-choice vs. Open-ended questions</a:t>
            </a:r>
          </a:p>
        </p:txBody>
      </p:sp>
      <p:sp>
        <p:nvSpPr>
          <p:cNvPr id="3" name="Content Placeholder 2"/>
          <p:cNvSpPr>
            <a:spLocks noGrp="1"/>
          </p:cNvSpPr>
          <p:nvPr>
            <p:ph idx="1"/>
          </p:nvPr>
        </p:nvSpPr>
        <p:spPr/>
        <p:txBody>
          <a:bodyPr>
            <a:normAutofit/>
          </a:bodyPr>
          <a:lstStyle/>
          <a:p>
            <a:pPr marL="0" indent="0">
              <a:buNone/>
            </a:pPr>
            <a:r>
              <a:rPr lang="en-US" dirty="0" smtClean="0"/>
              <a:t>Open-Ended Questions</a:t>
            </a:r>
          </a:p>
          <a:p>
            <a:pPr marL="0" indent="0">
              <a:buNone/>
            </a:pPr>
            <a:r>
              <a:rPr lang="en-US" dirty="0" smtClean="0"/>
              <a:t>Pros:</a:t>
            </a:r>
          </a:p>
          <a:p>
            <a:pPr lvl="1"/>
            <a:r>
              <a:rPr lang="en-US" dirty="0" smtClean="0"/>
              <a:t>Offers flexibility and freedom in responding</a:t>
            </a:r>
          </a:p>
          <a:p>
            <a:pPr lvl="1"/>
            <a:r>
              <a:rPr lang="en-US" dirty="0" smtClean="0"/>
              <a:t>Rich, interesting data</a:t>
            </a:r>
            <a:br>
              <a:rPr lang="en-US" dirty="0" smtClean="0"/>
            </a:br>
            <a:endParaRPr lang="en-US" dirty="0" smtClean="0"/>
          </a:p>
          <a:p>
            <a:r>
              <a:rPr lang="en-US" dirty="0" smtClean="0"/>
              <a:t>Cons:</a:t>
            </a:r>
          </a:p>
          <a:p>
            <a:pPr lvl="1"/>
            <a:r>
              <a:rPr lang="en-US" dirty="0" smtClean="0"/>
              <a:t>Time-consuming</a:t>
            </a:r>
          </a:p>
          <a:p>
            <a:pPr lvl="1"/>
            <a:r>
              <a:rPr lang="en-US" dirty="0" smtClean="0"/>
              <a:t>Coding a challenge</a:t>
            </a:r>
          </a:p>
          <a:p>
            <a:pPr lvl="1"/>
            <a:r>
              <a:rPr lang="en-US" dirty="0" smtClean="0"/>
              <a:t>Vague or irrelevant responses</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25643256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Preparing your survey: Fixed-choice vs. Open-ended questions</a:t>
            </a:r>
          </a:p>
        </p:txBody>
      </p:sp>
      <p:sp>
        <p:nvSpPr>
          <p:cNvPr id="3" name="Content Placeholder 2"/>
          <p:cNvSpPr>
            <a:spLocks noGrp="1"/>
          </p:cNvSpPr>
          <p:nvPr>
            <p:ph idx="1"/>
          </p:nvPr>
        </p:nvSpPr>
        <p:spPr/>
        <p:txBody>
          <a:bodyPr/>
          <a:lstStyle/>
          <a:p>
            <a:pPr marL="0" indent="0">
              <a:buNone/>
            </a:pPr>
            <a:r>
              <a:rPr lang="en-US" dirty="0" smtClean="0"/>
              <a:t>Open-ended Questions: Tips</a:t>
            </a:r>
          </a:p>
        </p:txBody>
      </p:sp>
      <p:sp>
        <p:nvSpPr>
          <p:cNvPr id="17" name="TextBox 16"/>
          <p:cNvSpPr txBox="1"/>
          <p:nvPr/>
        </p:nvSpPr>
        <p:spPr>
          <a:xfrm>
            <a:off x="3233394" y="4833767"/>
            <a:ext cx="3657600" cy="1200329"/>
          </a:xfrm>
          <a:prstGeom prst="rect">
            <a:avLst/>
          </a:prstGeom>
          <a:noFill/>
        </p:spPr>
        <p:txBody>
          <a:bodyPr wrap="square" rtlCol="0">
            <a:spAutoFit/>
          </a:bodyPr>
          <a:lstStyle/>
          <a:p>
            <a:r>
              <a:rPr lang="en-US" dirty="0" smtClean="0"/>
              <a:t>Size open-ended text boxes appropriately. They cue the respondent as to how much you expect them to write.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62200"/>
            <a:ext cx="7659169" cy="18100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38430"/>
            <a:ext cx="7659169" cy="1038370"/>
          </a:xfrm>
          <a:prstGeom prst="rect">
            <a:avLst/>
          </a:prstGeom>
        </p:spPr>
      </p:pic>
      <p:cxnSp>
        <p:nvCxnSpPr>
          <p:cNvPr id="15" name="Straight Arrow Connector 14"/>
          <p:cNvCxnSpPr/>
          <p:nvPr/>
        </p:nvCxnSpPr>
        <p:spPr>
          <a:xfrm flipH="1" flipV="1">
            <a:off x="1937994" y="4678837"/>
            <a:ext cx="1295400" cy="7550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410200" y="3838430"/>
            <a:ext cx="76200" cy="103837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15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Matrix questions</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smtClean="0"/>
              <a:t>Matrix Questions:</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362200"/>
            <a:ext cx="8731577" cy="2918806"/>
          </a:xfrm>
          <a:prstGeom prst="rect">
            <a:avLst/>
          </a:prstGeom>
        </p:spPr>
      </p:pic>
    </p:spTree>
    <p:extLst>
      <p:ext uri="{BB962C8B-B14F-4D97-AF65-F5344CB8AC3E}">
        <p14:creationId xmlns:p14="http://schemas.microsoft.com/office/powerpoint/2010/main" val="17512565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Matrix questions</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smtClean="0"/>
              <a:t>Pros:</a:t>
            </a:r>
          </a:p>
          <a:p>
            <a:pPr lvl="1"/>
            <a:r>
              <a:rPr lang="en-US" sz="2600" dirty="0" smtClean="0"/>
              <a:t>Items use the same scale</a:t>
            </a:r>
          </a:p>
          <a:p>
            <a:pPr lvl="2"/>
            <a:r>
              <a:rPr lang="en-US" dirty="0" smtClean="0"/>
              <a:t>A time-saver for the researcher and respondent</a:t>
            </a:r>
          </a:p>
          <a:p>
            <a:pPr lvl="1"/>
            <a:r>
              <a:rPr lang="en-US" sz="2600" dirty="0" smtClean="0"/>
              <a:t>Can save space</a:t>
            </a:r>
          </a:p>
          <a:p>
            <a:pPr marL="0" indent="0">
              <a:buNone/>
            </a:pPr>
            <a:r>
              <a:rPr lang="en-US" sz="3000" dirty="0" smtClean="0"/>
              <a:t>Cons:</a:t>
            </a:r>
          </a:p>
          <a:p>
            <a:pPr lvl="1"/>
            <a:r>
              <a:rPr lang="en-US" sz="2600" dirty="0" smtClean="0"/>
              <a:t>Can become visually overwhelming with too many prompts</a:t>
            </a:r>
          </a:p>
          <a:p>
            <a:pPr lvl="1"/>
            <a:r>
              <a:rPr lang="en-US" sz="2600" dirty="0" smtClean="0"/>
              <a:t>Scale points must be identical</a:t>
            </a:r>
          </a:p>
          <a:p>
            <a:pPr lvl="1"/>
            <a:endParaRPr lang="en-US" dirty="0" smtClean="0"/>
          </a:p>
          <a:p>
            <a:pPr marL="0" indent="0">
              <a:buNone/>
            </a:pPr>
            <a:endParaRPr lang="en-US" dirty="0"/>
          </a:p>
        </p:txBody>
      </p:sp>
    </p:spTree>
    <p:extLst>
      <p:ext uri="{BB962C8B-B14F-4D97-AF65-F5344CB8AC3E}">
        <p14:creationId xmlns:p14="http://schemas.microsoft.com/office/powerpoint/2010/main" val="2557772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sz="3600" dirty="0" smtClean="0"/>
              <a:t>Preparing your survey: Guiding Questions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Clear research question and purpose</a:t>
            </a:r>
          </a:p>
          <a:p>
            <a:r>
              <a:rPr lang="en-US" sz="3000" dirty="0" smtClean="0"/>
              <a:t>Survey should collect good data</a:t>
            </a:r>
          </a:p>
          <a:p>
            <a:pPr lvl="1"/>
            <a:r>
              <a:rPr lang="en-US" sz="2600" dirty="0" smtClean="0"/>
              <a:t>Good data = truthful, reflective of reality (or as close to this as possible)</a:t>
            </a:r>
          </a:p>
          <a:p>
            <a:r>
              <a:rPr lang="en-US" sz="3000" dirty="0" smtClean="0"/>
              <a:t>Survey should not burden participants</a:t>
            </a:r>
          </a:p>
          <a:p>
            <a:pPr lvl="1"/>
            <a:r>
              <a:rPr lang="en-US" dirty="0" smtClean="0"/>
              <a:t>Burden = unnecessary effort = bad data!</a:t>
            </a:r>
            <a:br>
              <a:rPr lang="en-US" dirty="0" smtClean="0"/>
            </a:br>
            <a:endParaRPr lang="en-US" sz="900" dirty="0" smtClean="0"/>
          </a:p>
          <a:p>
            <a:pPr marL="0" indent="0">
              <a:buNone/>
            </a:pPr>
            <a:r>
              <a:rPr lang="en-US" sz="3200" dirty="0" smtClean="0"/>
              <a:t>Do not </a:t>
            </a:r>
            <a:r>
              <a:rPr lang="en-US" sz="3200" dirty="0"/>
              <a:t>collect data “because it’s interesting</a:t>
            </a:r>
            <a:r>
              <a:rPr lang="en-US" sz="3200" dirty="0" smtClean="0"/>
              <a:t>.”</a:t>
            </a:r>
          </a:p>
          <a:p>
            <a:pPr lvl="1"/>
            <a:endParaRPr lang="en-US" dirty="0" smtClean="0"/>
          </a:p>
        </p:txBody>
      </p:sp>
    </p:spTree>
    <p:extLst>
      <p:ext uri="{BB962C8B-B14F-4D97-AF65-F5344CB8AC3E}">
        <p14:creationId xmlns:p14="http://schemas.microsoft.com/office/powerpoint/2010/main" val="29253229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Matrix questions</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smtClean="0"/>
              <a:t>Matrix Questions: Tips</a:t>
            </a:r>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58" y="3048000"/>
            <a:ext cx="8230749" cy="2200582"/>
          </a:xfrm>
          <a:prstGeom prst="rect">
            <a:avLst/>
          </a:prstGeom>
        </p:spPr>
      </p:pic>
      <p:sp>
        <p:nvSpPr>
          <p:cNvPr id="7" name="Oval 6"/>
          <p:cNvSpPr/>
          <p:nvPr/>
        </p:nvSpPr>
        <p:spPr>
          <a:xfrm>
            <a:off x="3806858" y="3427926"/>
            <a:ext cx="4877949"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2286000"/>
            <a:ext cx="7240149" cy="646331"/>
          </a:xfrm>
          <a:prstGeom prst="rect">
            <a:avLst/>
          </a:prstGeom>
          <a:noFill/>
        </p:spPr>
        <p:txBody>
          <a:bodyPr wrap="square" rtlCol="0">
            <a:spAutoFit/>
          </a:bodyPr>
          <a:lstStyle/>
          <a:p>
            <a:r>
              <a:rPr lang="en-US" dirty="0" smtClean="0"/>
              <a:t>It doesn’t really matter what points you put at which ends of the scale – as long as you are consistent for every question. </a:t>
            </a:r>
            <a:endParaRPr lang="en-US" dirty="0"/>
          </a:p>
        </p:txBody>
      </p:sp>
      <p:cxnSp>
        <p:nvCxnSpPr>
          <p:cNvPr id="13" name="Straight Arrow Connector 12"/>
          <p:cNvCxnSpPr/>
          <p:nvPr/>
        </p:nvCxnSpPr>
        <p:spPr>
          <a:xfrm flipV="1">
            <a:off x="3200400" y="3886200"/>
            <a:ext cx="990600" cy="136238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9600" y="5245649"/>
            <a:ext cx="7433035" cy="923330"/>
          </a:xfrm>
          <a:prstGeom prst="rect">
            <a:avLst/>
          </a:prstGeom>
          <a:noFill/>
        </p:spPr>
        <p:txBody>
          <a:bodyPr wrap="square" rtlCol="0">
            <a:spAutoFit/>
          </a:bodyPr>
          <a:lstStyle/>
          <a:p>
            <a:r>
              <a:rPr lang="en-US" dirty="0" smtClean="0"/>
              <a:t>Either end of the scale can go here. </a:t>
            </a:r>
            <a:r>
              <a:rPr lang="en-US" dirty="0"/>
              <a:t>W</a:t>
            </a:r>
            <a:r>
              <a:rPr lang="en-US" dirty="0" smtClean="0"/>
              <a:t>e </a:t>
            </a:r>
            <a:r>
              <a:rPr lang="en-US" u="sng" dirty="0" smtClean="0"/>
              <a:t>could</a:t>
            </a:r>
            <a:r>
              <a:rPr lang="en-US" dirty="0" smtClean="0"/>
              <a:t> put “Very Dissatisfied” at this end, but we put “Very Satisfied” there instead. Now, all questions in this survey must have “Very Satisfied” at the left end.</a:t>
            </a:r>
            <a:endParaRPr lang="en-US" dirty="0"/>
          </a:p>
        </p:txBody>
      </p:sp>
    </p:spTree>
    <p:extLst>
      <p:ext uri="{BB962C8B-B14F-4D97-AF65-F5344CB8AC3E}">
        <p14:creationId xmlns:p14="http://schemas.microsoft.com/office/powerpoint/2010/main" val="5002008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Matrix questions</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smtClean="0"/>
              <a:t>Matrix Questions: Tips</a:t>
            </a:r>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58" y="3048000"/>
            <a:ext cx="8230749" cy="2200582"/>
          </a:xfrm>
          <a:prstGeom prst="rect">
            <a:avLst/>
          </a:prstGeom>
        </p:spPr>
      </p:pic>
      <p:sp>
        <p:nvSpPr>
          <p:cNvPr id="7" name="Oval 6"/>
          <p:cNvSpPr/>
          <p:nvPr/>
        </p:nvSpPr>
        <p:spPr>
          <a:xfrm>
            <a:off x="3806858" y="3427926"/>
            <a:ext cx="4877949"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2286000"/>
            <a:ext cx="7240149" cy="369332"/>
          </a:xfrm>
          <a:prstGeom prst="rect">
            <a:avLst/>
          </a:prstGeom>
          <a:noFill/>
        </p:spPr>
        <p:txBody>
          <a:bodyPr wrap="square" rtlCol="0">
            <a:spAutoFit/>
          </a:bodyPr>
          <a:lstStyle/>
          <a:p>
            <a:pPr algn="ctr"/>
            <a:r>
              <a:rPr lang="en-US" dirty="0"/>
              <a:t>Label every scale point!</a:t>
            </a:r>
          </a:p>
        </p:txBody>
      </p:sp>
      <p:cxnSp>
        <p:nvCxnSpPr>
          <p:cNvPr id="12" name="Straight Arrow Connector 11"/>
          <p:cNvCxnSpPr/>
          <p:nvPr/>
        </p:nvCxnSpPr>
        <p:spPr>
          <a:xfrm>
            <a:off x="4569432" y="2755065"/>
            <a:ext cx="881406" cy="58586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2978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6880"/>
            <a:ext cx="8382000" cy="1010920"/>
          </a:xfrm>
        </p:spPr>
        <p:txBody>
          <a:bodyPr>
            <a:noAutofit/>
          </a:bodyPr>
          <a:lstStyle/>
          <a:p>
            <a:r>
              <a:rPr lang="en-US" dirty="0" smtClean="0"/>
              <a:t>Preparing your survey: Matrix questions</a:t>
            </a:r>
            <a:endParaRPr lang="en-US" dirty="0"/>
          </a:p>
        </p:txBody>
      </p:sp>
      <p:sp>
        <p:nvSpPr>
          <p:cNvPr id="3" name="Content Placeholder 2"/>
          <p:cNvSpPr>
            <a:spLocks noGrp="1"/>
          </p:cNvSpPr>
          <p:nvPr>
            <p:ph idx="1"/>
          </p:nvPr>
        </p:nvSpPr>
        <p:spPr>
          <a:xfrm>
            <a:off x="304800" y="1600200"/>
            <a:ext cx="8382000" cy="4724400"/>
          </a:xfrm>
        </p:spPr>
        <p:txBody>
          <a:bodyPr>
            <a:normAutofit/>
          </a:bodyPr>
          <a:lstStyle/>
          <a:p>
            <a:r>
              <a:rPr lang="en-US" dirty="0" smtClean="0"/>
              <a:t>How many scale points?</a:t>
            </a:r>
          </a:p>
          <a:p>
            <a:pPr lvl="1"/>
            <a:r>
              <a:rPr lang="en-US" dirty="0" smtClean="0"/>
              <a:t>It depends on what you’re measuring and who you’re sampling.</a:t>
            </a:r>
          </a:p>
          <a:p>
            <a:pPr lvl="1"/>
            <a:r>
              <a:rPr lang="en-US" dirty="0" smtClean="0"/>
              <a:t>Generally, 5-7 is recommended…</a:t>
            </a:r>
          </a:p>
          <a:p>
            <a:pPr lvl="2"/>
            <a:r>
              <a:rPr lang="en-US" dirty="0" smtClean="0"/>
              <a:t>I find 4-5 to be adequate and 7 to be overwhelming.</a:t>
            </a:r>
            <a:br>
              <a:rPr lang="en-US" dirty="0" smtClean="0"/>
            </a:br>
            <a:endParaRPr lang="en-US" dirty="0" smtClean="0"/>
          </a:p>
          <a:p>
            <a:r>
              <a:rPr lang="en-US" dirty="0" smtClean="0"/>
              <a:t>Be sure the scale matches the question</a:t>
            </a:r>
          </a:p>
          <a:p>
            <a:pPr lvl="1"/>
            <a:r>
              <a:rPr lang="en-US" dirty="0" smtClean="0"/>
              <a:t>If you ask, “Are you satisfied…” the scale points should reflect satisfaction.</a:t>
            </a:r>
          </a:p>
        </p:txBody>
      </p:sp>
    </p:spTree>
    <p:extLst>
      <p:ext uri="{BB962C8B-B14F-4D97-AF65-F5344CB8AC3E}">
        <p14:creationId xmlns:p14="http://schemas.microsoft.com/office/powerpoint/2010/main" val="536921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6880"/>
            <a:ext cx="8382000" cy="1010920"/>
          </a:xfrm>
        </p:spPr>
        <p:txBody>
          <a:bodyPr>
            <a:noAutofit/>
          </a:bodyPr>
          <a:lstStyle/>
          <a:p>
            <a:r>
              <a:rPr lang="en-US" dirty="0" smtClean="0"/>
              <a:t>Preparing your survey: Matrix questions</a:t>
            </a:r>
            <a:endParaRPr lang="en-US" dirty="0"/>
          </a:p>
        </p:txBody>
      </p:sp>
      <p:sp>
        <p:nvSpPr>
          <p:cNvPr id="3" name="Content Placeholder 2"/>
          <p:cNvSpPr>
            <a:spLocks noGrp="1"/>
          </p:cNvSpPr>
          <p:nvPr>
            <p:ph idx="1"/>
          </p:nvPr>
        </p:nvSpPr>
        <p:spPr>
          <a:xfrm>
            <a:off x="304800" y="1600200"/>
            <a:ext cx="8382000" cy="4724400"/>
          </a:xfrm>
        </p:spPr>
        <p:txBody>
          <a:bodyPr>
            <a:normAutofit/>
          </a:bodyPr>
          <a:lstStyle/>
          <a:p>
            <a:r>
              <a:rPr lang="en-US" dirty="0" smtClean="0"/>
              <a:t>Neutral options can be a “cop out” choice</a:t>
            </a:r>
            <a:endParaRPr lang="en-US" dirty="0"/>
          </a:p>
          <a:p>
            <a:pPr lvl="1"/>
            <a:r>
              <a:rPr lang="en-US" dirty="0" smtClean="0"/>
              <a:t>If you want the respondent to state their opinion, do not give a neutral option! </a:t>
            </a:r>
            <a:br>
              <a:rPr lang="en-US" dirty="0" smtClean="0"/>
            </a:br>
            <a:endParaRPr lang="en-US" dirty="0" smtClean="0"/>
          </a:p>
          <a:p>
            <a:r>
              <a:rPr lang="en-US" dirty="0" smtClean="0"/>
              <a:t>Neutral options may be interpreted as “does not apply to me”</a:t>
            </a:r>
          </a:p>
          <a:p>
            <a:pPr lvl="1"/>
            <a:r>
              <a:rPr lang="en-US" dirty="0" smtClean="0"/>
              <a:t>Give the respondent a “does not apply” option or program your survey so it only shows question to  relevant participants</a:t>
            </a:r>
          </a:p>
        </p:txBody>
      </p:sp>
    </p:spTree>
    <p:extLst>
      <p:ext uri="{BB962C8B-B14F-4D97-AF65-F5344CB8AC3E}">
        <p14:creationId xmlns:p14="http://schemas.microsoft.com/office/powerpoint/2010/main" val="26362237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Other questions</a:t>
            </a:r>
            <a:endParaRPr lang="en-US" dirty="0"/>
          </a:p>
        </p:txBody>
      </p:sp>
      <p:sp>
        <p:nvSpPr>
          <p:cNvPr id="3" name="Content Placeholder 2"/>
          <p:cNvSpPr>
            <a:spLocks noGrp="1"/>
          </p:cNvSpPr>
          <p:nvPr>
            <p:ph idx="1"/>
          </p:nvPr>
        </p:nvSpPr>
        <p:spPr/>
        <p:txBody>
          <a:bodyPr>
            <a:normAutofit/>
          </a:bodyPr>
          <a:lstStyle/>
          <a:p>
            <a:r>
              <a:rPr lang="en-US" sz="3000" dirty="0" smtClean="0"/>
              <a:t>Lots of other question formats…</a:t>
            </a:r>
          </a:p>
          <a:p>
            <a:pPr lvl="1"/>
            <a:r>
              <a:rPr lang="en-US" sz="2600" dirty="0" smtClean="0"/>
              <a:t>…but fixed-choice, open-ended questions, and matrix questions used most often</a:t>
            </a:r>
            <a:br>
              <a:rPr lang="en-US" sz="2600" dirty="0" smtClean="0"/>
            </a:br>
            <a:endParaRPr lang="en-US" sz="2600" dirty="0" smtClean="0"/>
          </a:p>
          <a:p>
            <a:r>
              <a:rPr lang="en-US" sz="3000" dirty="0" smtClean="0"/>
              <a:t>Don’t use too many question types in a single survey</a:t>
            </a:r>
            <a:br>
              <a:rPr lang="en-US" sz="3000" dirty="0" smtClean="0"/>
            </a:br>
            <a:endParaRPr lang="en-US" sz="3000" dirty="0" smtClean="0"/>
          </a:p>
          <a:p>
            <a:r>
              <a:rPr lang="en-US" sz="3000" dirty="0" smtClean="0"/>
              <a:t>Keep in mind survey aesthetics… </a:t>
            </a:r>
          </a:p>
        </p:txBody>
      </p:sp>
    </p:spTree>
    <p:extLst>
      <p:ext uri="{BB962C8B-B14F-4D97-AF65-F5344CB8AC3E}">
        <p14:creationId xmlns:p14="http://schemas.microsoft.com/office/powerpoint/2010/main" val="16201431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839200" cy="990600"/>
          </a:xfrm>
        </p:spPr>
        <p:txBody>
          <a:bodyPr>
            <a:noAutofit/>
          </a:bodyPr>
          <a:lstStyle/>
          <a:p>
            <a:r>
              <a:rPr lang="en-US" sz="3600" dirty="0" smtClean="0"/>
              <a:t>Preparing your survey: Survey aesthetics</a:t>
            </a:r>
            <a:endParaRPr lang="en-US" sz="3600" dirty="0"/>
          </a:p>
        </p:txBody>
      </p:sp>
      <p:sp>
        <p:nvSpPr>
          <p:cNvPr id="3" name="Content Placeholder 2"/>
          <p:cNvSpPr>
            <a:spLocks noGrp="1"/>
          </p:cNvSpPr>
          <p:nvPr>
            <p:ph idx="1"/>
          </p:nvPr>
        </p:nvSpPr>
        <p:spPr>
          <a:xfrm>
            <a:off x="304800" y="1600200"/>
            <a:ext cx="8382000" cy="4495800"/>
          </a:xfrm>
        </p:spPr>
        <p:txBody>
          <a:bodyPr>
            <a:normAutofit/>
          </a:bodyPr>
          <a:lstStyle/>
          <a:p>
            <a:pPr marL="0"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4400" b="1" dirty="0" smtClean="0"/>
              <a:t>Survey Design and Aesthetics</a:t>
            </a:r>
            <a:endParaRPr lang="en-US" b="1" dirty="0" smtClean="0"/>
          </a:p>
        </p:txBody>
      </p:sp>
    </p:spTree>
    <p:extLst>
      <p:ext uri="{BB962C8B-B14F-4D97-AF65-F5344CB8AC3E}">
        <p14:creationId xmlns:p14="http://schemas.microsoft.com/office/powerpoint/2010/main" val="12843072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a:xfrm>
            <a:off x="152400" y="1600200"/>
            <a:ext cx="8763000" cy="4572000"/>
          </a:xfrm>
        </p:spPr>
        <p:txBody>
          <a:bodyPr>
            <a:noAutofit/>
          </a:bodyPr>
          <a:lstStyle/>
          <a:p>
            <a:pPr>
              <a:spcAft>
                <a:spcPts val="600"/>
              </a:spcAft>
            </a:pPr>
            <a:r>
              <a:rPr lang="en-US" sz="2600" dirty="0" smtClean="0"/>
              <a:t>Simplest way to encourage participation in a survey is to make it look simple!</a:t>
            </a:r>
          </a:p>
          <a:p>
            <a:pPr>
              <a:spcAft>
                <a:spcPts val="600"/>
              </a:spcAft>
            </a:pPr>
            <a:r>
              <a:rPr lang="en-US" sz="2600" dirty="0" smtClean="0"/>
              <a:t>Survey length is important</a:t>
            </a:r>
          </a:p>
          <a:p>
            <a:pPr lvl="1">
              <a:spcAft>
                <a:spcPts val="600"/>
              </a:spcAft>
            </a:pPr>
            <a:r>
              <a:rPr lang="en-US" sz="2200" dirty="0" smtClean="0"/>
              <a:t>Focus group: undergrads don’t want to spend more than 10-15 minutes doing a survey</a:t>
            </a:r>
          </a:p>
          <a:p>
            <a:pPr lvl="1">
              <a:spcAft>
                <a:spcPts val="600"/>
              </a:spcAft>
            </a:pPr>
            <a:r>
              <a:rPr lang="en-US" sz="2200" dirty="0" smtClean="0"/>
              <a:t>Can’t always control how long the survey is (topic-dependent)</a:t>
            </a:r>
            <a:endParaRPr lang="en-US" sz="2200" dirty="0"/>
          </a:p>
          <a:p>
            <a:pPr lvl="1">
              <a:spcAft>
                <a:spcPts val="600"/>
              </a:spcAft>
            </a:pPr>
            <a:r>
              <a:rPr lang="en-US" sz="2200" dirty="0" smtClean="0"/>
              <a:t>But you can make sure each question MUST be on the survey</a:t>
            </a:r>
          </a:p>
          <a:p>
            <a:pPr lvl="2">
              <a:spcAft>
                <a:spcPts val="600"/>
              </a:spcAft>
            </a:pPr>
            <a:r>
              <a:rPr lang="en-US" sz="2000" dirty="0" smtClean="0"/>
              <a:t>Delete duplicates or vague questions</a:t>
            </a:r>
          </a:p>
          <a:p>
            <a:pPr lvl="2">
              <a:spcAft>
                <a:spcPts val="600"/>
              </a:spcAft>
            </a:pPr>
            <a:r>
              <a:rPr lang="en-US" sz="2000" dirty="0" smtClean="0"/>
              <a:t>Employ </a:t>
            </a:r>
            <a:r>
              <a:rPr lang="en-US" sz="2000" u="sng" dirty="0"/>
              <a:t>skip </a:t>
            </a:r>
            <a:r>
              <a:rPr lang="en-US" sz="2000" u="sng" dirty="0" smtClean="0"/>
              <a:t>logic</a:t>
            </a:r>
            <a:r>
              <a:rPr lang="en-US" sz="2000" dirty="0" smtClean="0"/>
              <a:t> or </a:t>
            </a:r>
            <a:r>
              <a:rPr lang="en-US" sz="2000" u="sng" dirty="0"/>
              <a:t>display logic</a:t>
            </a:r>
            <a:r>
              <a:rPr lang="en-US" sz="2000" dirty="0"/>
              <a:t> so respondents see only relevant items</a:t>
            </a:r>
            <a:endParaRPr lang="en-US" sz="2000" dirty="0" smtClean="0"/>
          </a:p>
        </p:txBody>
      </p:sp>
    </p:spTree>
    <p:extLst>
      <p:ext uri="{BB962C8B-B14F-4D97-AF65-F5344CB8AC3E}">
        <p14:creationId xmlns:p14="http://schemas.microsoft.com/office/powerpoint/2010/main" val="2619117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a:xfrm>
            <a:off x="152400" y="1600200"/>
            <a:ext cx="8763000" cy="4572000"/>
          </a:xfrm>
        </p:spPr>
        <p:txBody>
          <a:bodyPr>
            <a:noAutofit/>
          </a:bodyPr>
          <a:lstStyle/>
          <a:p>
            <a:pPr>
              <a:spcAft>
                <a:spcPts val="600"/>
              </a:spcAft>
            </a:pPr>
            <a:r>
              <a:rPr lang="en-US" u="sng" dirty="0" smtClean="0"/>
              <a:t>Skip logic</a:t>
            </a:r>
            <a:r>
              <a:rPr lang="en-US" dirty="0" smtClean="0"/>
              <a:t>: instructions (either on paper or programmed) that direct a respondent to a particular question based on their answer to a previous item.</a:t>
            </a:r>
          </a:p>
          <a:p>
            <a:pPr marL="0" indent="0">
              <a:spcAft>
                <a:spcPts val="600"/>
              </a:spcAft>
              <a:buNone/>
            </a:pPr>
            <a:r>
              <a:rPr lang="en-US" sz="2400" dirty="0" smtClean="0"/>
              <a:t/>
            </a:r>
            <a:br>
              <a:rPr lang="en-US" sz="2400" dirty="0" smtClean="0"/>
            </a:br>
            <a:r>
              <a:rPr lang="en-US" sz="2400" dirty="0" smtClean="0"/>
              <a:t>	1.</a:t>
            </a:r>
            <a:r>
              <a:rPr lang="en-US" sz="2000" dirty="0" smtClean="0"/>
              <a:t> </a:t>
            </a:r>
            <a:r>
              <a:rPr lang="en-US" sz="2400" dirty="0" smtClean="0"/>
              <a:t>Are you wearing pants?</a:t>
            </a:r>
          </a:p>
          <a:p>
            <a:pPr marL="0" indent="0">
              <a:spcAft>
                <a:spcPts val="600"/>
              </a:spcAft>
              <a:buNone/>
            </a:pPr>
            <a:r>
              <a:rPr lang="en-US" dirty="0"/>
              <a:t> </a:t>
            </a:r>
            <a:r>
              <a:rPr lang="en-US" dirty="0" smtClean="0"/>
              <a:t>	</a:t>
            </a:r>
            <a:r>
              <a:rPr lang="en-US" sz="2400" dirty="0"/>
              <a:t> </a:t>
            </a:r>
            <a:r>
              <a:rPr lang="en-US" sz="2400" dirty="0" smtClean="0"/>
              <a:t>  Yes</a:t>
            </a:r>
          </a:p>
          <a:p>
            <a:pPr marL="0" indent="0">
              <a:spcAft>
                <a:spcPts val="600"/>
              </a:spcAft>
              <a:buNone/>
            </a:pPr>
            <a:r>
              <a:rPr lang="en-US" sz="2400" dirty="0"/>
              <a:t>	 </a:t>
            </a:r>
            <a:r>
              <a:rPr lang="en-US" sz="2400" dirty="0" smtClean="0"/>
              <a:t>  No </a:t>
            </a:r>
            <a:r>
              <a:rPr lang="en-US" sz="2400" dirty="0" smtClean="0">
                <a:sym typeface="Wingdings" pitchFamily="2" charset="2"/>
              </a:rPr>
              <a:t> skip to Question 4</a:t>
            </a:r>
            <a:br>
              <a:rPr lang="en-US" sz="2400" dirty="0" smtClean="0">
                <a:sym typeface="Wingdings" pitchFamily="2" charset="2"/>
              </a:rPr>
            </a:br>
            <a:r>
              <a:rPr lang="en-US" sz="2400" dirty="0" smtClean="0">
                <a:sym typeface="Wingdings" pitchFamily="2" charset="2"/>
              </a:rPr>
              <a:t>             (“Are you wearing a skirt?”)</a:t>
            </a:r>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200399"/>
            <a:ext cx="3619500" cy="2714625"/>
          </a:xfrm>
          <a:prstGeom prst="rect">
            <a:avLst/>
          </a:prstGeom>
        </p:spPr>
      </p:pic>
    </p:spTree>
    <p:extLst>
      <p:ext uri="{BB962C8B-B14F-4D97-AF65-F5344CB8AC3E}">
        <p14:creationId xmlns:p14="http://schemas.microsoft.com/office/powerpoint/2010/main" val="10903414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a:xfrm>
            <a:off x="152400" y="1600200"/>
            <a:ext cx="8763000" cy="4572000"/>
          </a:xfrm>
        </p:spPr>
        <p:txBody>
          <a:bodyPr>
            <a:noAutofit/>
          </a:bodyPr>
          <a:lstStyle/>
          <a:p>
            <a:pPr>
              <a:spcAft>
                <a:spcPts val="600"/>
              </a:spcAft>
            </a:pPr>
            <a:r>
              <a:rPr lang="en-US" u="sng" dirty="0" smtClean="0"/>
              <a:t>Display logic</a:t>
            </a:r>
            <a:r>
              <a:rPr lang="en-US" dirty="0" smtClean="0"/>
              <a:t>: Programming your survey so that questions are displayed to respondents </a:t>
            </a:r>
            <a:r>
              <a:rPr lang="en-US" i="1" u="sng" dirty="0" smtClean="0"/>
              <a:t>only if they meet a set of predetermined criteria</a:t>
            </a:r>
            <a:r>
              <a:rPr lang="en-US" dirty="0" smtClean="0"/>
              <a:t>.</a:t>
            </a:r>
            <a:br>
              <a:rPr lang="en-US" dirty="0" smtClean="0"/>
            </a:br>
            <a:endParaRPr lang="en-US" sz="1400" dirty="0"/>
          </a:p>
          <a:p>
            <a:pPr>
              <a:spcAft>
                <a:spcPts val="600"/>
              </a:spcAft>
            </a:pPr>
            <a:r>
              <a:rPr lang="en-US" dirty="0" smtClean="0"/>
              <a:t>Predetermined criteria may be:</a:t>
            </a:r>
          </a:p>
          <a:p>
            <a:pPr lvl="1">
              <a:spcAft>
                <a:spcPts val="600"/>
              </a:spcAft>
            </a:pPr>
            <a:r>
              <a:rPr lang="en-US" dirty="0" smtClean="0"/>
              <a:t>Responses to one or more earlier items</a:t>
            </a:r>
            <a:br>
              <a:rPr lang="en-US" dirty="0" smtClean="0"/>
            </a:br>
            <a:r>
              <a:rPr lang="en-US" sz="2000" dirty="0" smtClean="0"/>
              <a:t>e.g., “If yes to Q1 and no to Q2 and yes to Q3: show Q4”</a:t>
            </a:r>
            <a:br>
              <a:rPr lang="en-US" sz="2000" dirty="0" smtClean="0"/>
            </a:br>
            <a:r>
              <a:rPr lang="en-US" sz="2000" dirty="0" smtClean="0"/>
              <a:t>	</a:t>
            </a:r>
            <a:r>
              <a:rPr lang="en-US" sz="1800" dirty="0" smtClean="0"/>
              <a:t>(Can’t do this with skip logic!)</a:t>
            </a:r>
            <a:endParaRPr lang="en-US" sz="2200" dirty="0" smtClean="0"/>
          </a:p>
          <a:p>
            <a:pPr lvl="1">
              <a:spcAft>
                <a:spcPts val="600"/>
              </a:spcAft>
            </a:pPr>
            <a:r>
              <a:rPr lang="en-US" dirty="0" smtClean="0"/>
              <a:t>Data associated with your panel</a:t>
            </a:r>
            <a:br>
              <a:rPr lang="en-US" dirty="0" smtClean="0"/>
            </a:br>
            <a:r>
              <a:rPr lang="en-US" sz="2000" dirty="0" smtClean="0"/>
              <a:t>e.g. All freshmen see Q1, all sophomores see Q2, all juniors see Q3.</a:t>
            </a:r>
          </a:p>
          <a:p>
            <a:pPr lvl="2">
              <a:spcAft>
                <a:spcPts val="600"/>
              </a:spcAft>
            </a:pPr>
            <a:endParaRPr lang="en-US" dirty="0" smtClean="0"/>
          </a:p>
        </p:txBody>
      </p:sp>
    </p:spTree>
    <p:extLst>
      <p:ext uri="{BB962C8B-B14F-4D97-AF65-F5344CB8AC3E}">
        <p14:creationId xmlns:p14="http://schemas.microsoft.com/office/powerpoint/2010/main" val="24850157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a:xfrm>
            <a:off x="152400" y="1600200"/>
            <a:ext cx="8763000" cy="4572000"/>
          </a:xfrm>
        </p:spPr>
        <p:txBody>
          <a:bodyPr>
            <a:noAutofit/>
          </a:bodyPr>
          <a:lstStyle/>
          <a:p>
            <a:pPr>
              <a:spcAft>
                <a:spcPts val="600"/>
              </a:spcAft>
            </a:pPr>
            <a:r>
              <a:rPr lang="en-US" u="sng" dirty="0" smtClean="0"/>
              <a:t>Display </a:t>
            </a:r>
            <a:r>
              <a:rPr lang="en-US" u="sng" dirty="0" smtClean="0"/>
              <a:t>logic</a:t>
            </a:r>
            <a:r>
              <a:rPr lang="en-US" dirty="0" smtClean="0"/>
              <a:t>:</a:t>
            </a:r>
            <a:r>
              <a:rPr lang="en-US" u="sng" dirty="0" smtClean="0"/>
              <a:t/>
            </a:r>
            <a:br>
              <a:rPr lang="en-US" u="sng" dirty="0" smtClean="0"/>
            </a:br>
            <a:r>
              <a:rPr lang="en-US" sz="1800" dirty="0" smtClean="0"/>
              <a:t>	1. </a:t>
            </a:r>
            <a:r>
              <a:rPr lang="en-US" sz="1800" dirty="0" smtClean="0"/>
              <a:t>Are you wearing a shirt?</a:t>
            </a:r>
            <a:br>
              <a:rPr lang="en-US" sz="1800" dirty="0" smtClean="0"/>
            </a:br>
            <a:r>
              <a:rPr lang="en-US" sz="1800" dirty="0" smtClean="0"/>
              <a:t>		Yes</a:t>
            </a:r>
            <a:r>
              <a:rPr lang="en-US" sz="1800" dirty="0"/>
              <a:t>	</a:t>
            </a:r>
            <a:r>
              <a:rPr lang="en-US" sz="1800" dirty="0" smtClean="0"/>
              <a:t>	</a:t>
            </a:r>
            <a:r>
              <a:rPr lang="en-US" sz="1800" dirty="0" smtClean="0"/>
              <a:t/>
            </a:r>
            <a:br>
              <a:rPr lang="en-US" sz="1800" dirty="0" smtClean="0"/>
            </a:br>
            <a:r>
              <a:rPr lang="en-US" sz="1800" dirty="0" smtClean="0"/>
              <a:t>		</a:t>
            </a:r>
            <a:r>
              <a:rPr lang="en-US" sz="1800" b="1" dirty="0" smtClean="0"/>
              <a:t>No</a:t>
            </a:r>
            <a:r>
              <a:rPr lang="en-US" sz="1800" dirty="0"/>
              <a:t>	</a:t>
            </a:r>
            <a:r>
              <a:rPr lang="en-US" sz="1800" dirty="0" smtClean="0"/>
              <a:t/>
            </a:r>
            <a:br>
              <a:rPr lang="en-US" sz="1800" dirty="0" smtClean="0"/>
            </a:br>
            <a:r>
              <a:rPr lang="en-US" sz="1800" dirty="0" smtClean="0"/>
              <a:t>	</a:t>
            </a:r>
            <a:r>
              <a:rPr lang="en-US" sz="1800" i="1" dirty="0" smtClean="0"/>
              <a:t>2</a:t>
            </a:r>
            <a:r>
              <a:rPr lang="en-US" sz="1800" i="1" dirty="0" smtClean="0"/>
              <a:t>. </a:t>
            </a:r>
            <a:r>
              <a:rPr lang="en-US" sz="1800" dirty="0" smtClean="0"/>
              <a:t>Are you wearing shoes? </a:t>
            </a:r>
            <a:r>
              <a:rPr lang="en-US" sz="1800" i="1" dirty="0" smtClean="0"/>
              <a:t/>
            </a:r>
            <a:br>
              <a:rPr lang="en-US" sz="1800" i="1" dirty="0" smtClean="0"/>
            </a:br>
            <a:r>
              <a:rPr lang="en-US" sz="1800" dirty="0"/>
              <a:t>		</a:t>
            </a:r>
            <a:r>
              <a:rPr lang="en-US" sz="1800" dirty="0" smtClean="0"/>
              <a:t>Yes</a:t>
            </a:r>
            <a:br>
              <a:rPr lang="en-US" sz="1800" dirty="0" smtClean="0"/>
            </a:br>
            <a:r>
              <a:rPr lang="en-US" sz="1800" dirty="0" smtClean="0"/>
              <a:t>		</a:t>
            </a:r>
            <a:r>
              <a:rPr lang="en-US" sz="1800" b="1" dirty="0" smtClean="0"/>
              <a:t>No</a:t>
            </a:r>
            <a:r>
              <a:rPr lang="en-US" sz="1800" dirty="0"/>
              <a:t>	</a:t>
            </a:r>
            <a:br>
              <a:rPr lang="en-US" sz="1800" dirty="0"/>
            </a:br>
            <a:r>
              <a:rPr lang="en-US" sz="1800" dirty="0" smtClean="0"/>
              <a:t>	3. Are you attempting to get service?</a:t>
            </a:r>
            <a:br>
              <a:rPr lang="en-US" sz="1800" dirty="0" smtClean="0"/>
            </a:br>
            <a:r>
              <a:rPr lang="en-US" sz="1800" dirty="0" smtClean="0"/>
              <a:t>		</a:t>
            </a:r>
            <a:r>
              <a:rPr lang="en-US" sz="1800" b="1" dirty="0" smtClean="0"/>
              <a:t>Yes</a:t>
            </a:r>
            <a:r>
              <a:rPr lang="en-US" sz="1800" dirty="0" smtClean="0"/>
              <a:t/>
            </a:r>
            <a:br>
              <a:rPr lang="en-US" sz="1800" dirty="0" smtClean="0"/>
            </a:br>
            <a:r>
              <a:rPr lang="en-US" sz="1800" dirty="0" smtClean="0"/>
              <a:t>		No</a:t>
            </a:r>
            <a:r>
              <a:rPr lang="en-US" sz="1800" dirty="0"/>
              <a:t>	</a:t>
            </a:r>
            <a:r>
              <a:rPr lang="en-US" sz="1800" dirty="0" smtClean="0"/>
              <a:t/>
            </a:r>
            <a:br>
              <a:rPr lang="en-US" sz="1800" dirty="0" smtClean="0"/>
            </a:br>
            <a:r>
              <a:rPr lang="en-US" sz="1800" dirty="0"/>
              <a:t/>
            </a:r>
            <a:br>
              <a:rPr lang="en-US" sz="1800" dirty="0"/>
            </a:br>
            <a:r>
              <a:rPr lang="en-US" sz="1800" i="1" dirty="0" smtClean="0"/>
              <a:t>		4. Are you able to get service?</a:t>
            </a:r>
            <a:r>
              <a:rPr lang="en-US" sz="1800" i="1" dirty="0"/>
              <a:t/>
            </a:r>
            <a:br>
              <a:rPr lang="en-US" sz="1800" i="1" dirty="0"/>
            </a:br>
            <a:r>
              <a:rPr lang="en-US" sz="1800" i="1" dirty="0"/>
              <a:t>		</a:t>
            </a:r>
            <a:r>
              <a:rPr lang="en-US" sz="1800" i="1" dirty="0" smtClean="0"/>
              <a:t>	Yes</a:t>
            </a:r>
            <a:r>
              <a:rPr lang="en-US" sz="1800" i="1" dirty="0"/>
              <a:t/>
            </a:r>
            <a:br>
              <a:rPr lang="en-US" sz="1800" i="1" dirty="0"/>
            </a:br>
            <a:r>
              <a:rPr lang="en-US" sz="1800" i="1" dirty="0"/>
              <a:t>		</a:t>
            </a:r>
            <a:r>
              <a:rPr lang="en-US" sz="1800" i="1" dirty="0" smtClean="0"/>
              <a:t>	No</a:t>
            </a:r>
            <a:r>
              <a:rPr lang="en-US" sz="1800" i="1" dirty="0"/>
              <a:t>	</a:t>
            </a:r>
          </a:p>
          <a:p>
            <a:pPr>
              <a:spcAft>
                <a:spcPts val="600"/>
              </a:spcAft>
            </a:pPr>
            <a:endParaRPr lang="en-US" sz="1800" dirty="0" smtClean="0"/>
          </a:p>
        </p:txBody>
      </p:sp>
      <p:sp>
        <p:nvSpPr>
          <p:cNvPr id="5" name="TextBox 4"/>
          <p:cNvSpPr txBox="1"/>
          <p:nvPr/>
        </p:nvSpPr>
        <p:spPr>
          <a:xfrm>
            <a:off x="5334000" y="4343400"/>
            <a:ext cx="3124200" cy="1200329"/>
          </a:xfrm>
          <a:prstGeom prst="rect">
            <a:avLst/>
          </a:prstGeom>
          <a:noFill/>
          <a:ln>
            <a:solidFill>
              <a:schemeClr val="accent1"/>
            </a:solidFill>
          </a:ln>
        </p:spPr>
        <p:txBody>
          <a:bodyPr wrap="square" rtlCol="0">
            <a:spAutoFit/>
          </a:bodyPr>
          <a:lstStyle/>
          <a:p>
            <a:r>
              <a:rPr lang="en-US" dirty="0" smtClean="0"/>
              <a:t>Question 4 ONLY appears if respondent answers “No” to Q1, “No” to Q2, and “Yes” to Q3.</a:t>
            </a:r>
            <a:endParaRPr lang="en-US" dirty="0"/>
          </a:p>
        </p:txBody>
      </p:sp>
    </p:spTree>
    <p:extLst>
      <p:ext uri="{BB962C8B-B14F-4D97-AF65-F5344CB8AC3E}">
        <p14:creationId xmlns:p14="http://schemas.microsoft.com/office/powerpoint/2010/main" val="2192941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sz="3600" dirty="0" smtClean="0"/>
              <a:t>Preparing your survey: Guiding Questions</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smtClean="0"/>
              <a:t>Clear research questions also make it easier for you to collect and analyze data. Consider:</a:t>
            </a:r>
          </a:p>
          <a:p>
            <a:pPr marL="0" indent="0">
              <a:buNone/>
            </a:pPr>
            <a:r>
              <a:rPr lang="en-US" sz="3000" dirty="0"/>
              <a:t/>
            </a:r>
            <a:br>
              <a:rPr lang="en-US" sz="3000" dirty="0"/>
            </a:br>
            <a:r>
              <a:rPr lang="en-US" sz="3000" i="1" dirty="0" smtClean="0"/>
              <a:t>I </a:t>
            </a:r>
            <a:r>
              <a:rPr lang="en-US" sz="3000" i="1" dirty="0"/>
              <a:t>want to know something about whether or not students are happy with campus life at Tufts</a:t>
            </a:r>
            <a:r>
              <a:rPr lang="en-US" sz="3000" i="1" dirty="0" smtClean="0"/>
              <a:t>.</a:t>
            </a:r>
          </a:p>
          <a:p>
            <a:pPr marL="0" indent="0" algn="ctr">
              <a:buNone/>
            </a:pPr>
            <a:r>
              <a:rPr lang="en-US" sz="3000" u="sng" dirty="0" smtClean="0"/>
              <a:t>versus</a:t>
            </a:r>
          </a:p>
          <a:p>
            <a:pPr marL="0" indent="0">
              <a:buNone/>
            </a:pPr>
            <a:r>
              <a:rPr lang="en-US" sz="3000" i="1" dirty="0" smtClean="0"/>
              <a:t>I want to know if students are satisfied with the extracurricular opportunities at Tufts. </a:t>
            </a:r>
            <a:endParaRPr lang="en-US" sz="3000" dirty="0" smtClean="0"/>
          </a:p>
        </p:txBody>
      </p:sp>
    </p:spTree>
    <p:extLst>
      <p:ext uri="{BB962C8B-B14F-4D97-AF65-F5344CB8AC3E}">
        <p14:creationId xmlns:p14="http://schemas.microsoft.com/office/powerpoint/2010/main" val="39977856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a:xfrm>
            <a:off x="152400" y="1600200"/>
            <a:ext cx="8763000" cy="4572000"/>
          </a:xfrm>
        </p:spPr>
        <p:txBody>
          <a:bodyPr>
            <a:noAutofit/>
          </a:bodyPr>
          <a:lstStyle/>
          <a:p>
            <a:pPr>
              <a:spcAft>
                <a:spcPts val="600"/>
              </a:spcAft>
            </a:pPr>
            <a:r>
              <a:rPr lang="en-US" u="sng" dirty="0" smtClean="0"/>
              <a:t>Display </a:t>
            </a:r>
            <a:r>
              <a:rPr lang="en-US" u="sng" dirty="0" smtClean="0"/>
              <a:t>logic</a:t>
            </a:r>
            <a:r>
              <a:rPr lang="en-US" dirty="0" smtClean="0"/>
              <a:t>:</a:t>
            </a:r>
            <a:r>
              <a:rPr lang="en-US" u="sng" dirty="0" smtClean="0"/>
              <a:t/>
            </a:r>
            <a:br>
              <a:rPr lang="en-US" u="sng" dirty="0" smtClean="0"/>
            </a:br>
            <a:r>
              <a:rPr lang="en-US" sz="1800" dirty="0" smtClean="0"/>
              <a:t>	</a:t>
            </a:r>
            <a:r>
              <a:rPr lang="en-US" sz="1800" dirty="0" smtClean="0"/>
              <a:t>Database:</a:t>
            </a:r>
          </a:p>
          <a:p>
            <a:pPr marL="0" indent="0">
              <a:spcAft>
                <a:spcPts val="600"/>
              </a:spcAft>
              <a:buNone/>
            </a:pPr>
            <a:endParaRPr lang="en-US" sz="1800" dirty="0"/>
          </a:p>
          <a:p>
            <a:pPr marL="0" indent="0">
              <a:spcAft>
                <a:spcPts val="600"/>
              </a:spcAft>
              <a:buNone/>
            </a:pPr>
            <a:r>
              <a:rPr lang="en-US" sz="1800" dirty="0"/>
              <a:t/>
            </a:r>
            <a:br>
              <a:rPr lang="en-US" sz="1800" dirty="0"/>
            </a:br>
            <a:endParaRPr lang="en-US" sz="1800" dirty="0" smtClean="0"/>
          </a:p>
        </p:txBody>
      </p:sp>
      <p:sp>
        <p:nvSpPr>
          <p:cNvPr id="5" name="TextBox 4"/>
          <p:cNvSpPr txBox="1"/>
          <p:nvPr/>
        </p:nvSpPr>
        <p:spPr>
          <a:xfrm>
            <a:off x="5638800" y="2514600"/>
            <a:ext cx="3124200" cy="2308324"/>
          </a:xfrm>
          <a:prstGeom prst="rect">
            <a:avLst/>
          </a:prstGeom>
          <a:noFill/>
          <a:ln>
            <a:solidFill>
              <a:schemeClr val="accent1"/>
            </a:solidFill>
          </a:ln>
        </p:spPr>
        <p:txBody>
          <a:bodyPr wrap="square" rtlCol="0">
            <a:spAutoFit/>
          </a:bodyPr>
          <a:lstStyle/>
          <a:p>
            <a:r>
              <a:rPr lang="en-US" dirty="0" smtClean="0"/>
              <a:t>If “Shoes?” = No and </a:t>
            </a:r>
            <a:br>
              <a:rPr lang="en-US" dirty="0" smtClean="0"/>
            </a:br>
            <a:r>
              <a:rPr lang="en-US" dirty="0" smtClean="0"/>
              <a:t>If “Shirt?” = No and </a:t>
            </a:r>
            <a:br>
              <a:rPr lang="en-US" dirty="0" smtClean="0"/>
            </a:br>
            <a:r>
              <a:rPr lang="en-US" dirty="0" smtClean="0"/>
              <a:t>If “Attempting to get service?” = Yes” </a:t>
            </a:r>
            <a:br>
              <a:rPr lang="en-US" dirty="0" smtClean="0"/>
            </a:br>
            <a:r>
              <a:rPr lang="en-US" dirty="0" smtClean="0"/>
              <a:t/>
            </a:r>
            <a:br>
              <a:rPr lang="en-US" dirty="0" smtClean="0"/>
            </a:br>
            <a:r>
              <a:rPr lang="en-US" dirty="0" smtClean="0"/>
              <a:t>THEN </a:t>
            </a:r>
          </a:p>
          <a:p>
            <a:r>
              <a:rPr lang="en-US" dirty="0" smtClean="0"/>
              <a:t>Display Question: “Are you able to get service?”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0590996"/>
              </p:ext>
            </p:extLst>
          </p:nvPr>
        </p:nvGraphicFramePr>
        <p:xfrm>
          <a:off x="457200" y="2546529"/>
          <a:ext cx="4953000" cy="3510280"/>
        </p:xfrm>
        <a:graphic>
          <a:graphicData uri="http://schemas.openxmlformats.org/drawingml/2006/table">
            <a:tbl>
              <a:tblPr firstRow="1" bandRow="1">
                <a:tableStyleId>{5C22544A-7EE6-4342-B048-85BDC9FD1C3A}</a:tableStyleId>
              </a:tblPr>
              <a:tblGrid>
                <a:gridCol w="1295400"/>
                <a:gridCol w="914400"/>
                <a:gridCol w="1143000"/>
                <a:gridCol w="1600200"/>
              </a:tblGrid>
              <a:tr h="370840">
                <a:tc>
                  <a:txBody>
                    <a:bodyPr/>
                    <a:lstStyle/>
                    <a:p>
                      <a:endParaRPr lang="en-US" dirty="0"/>
                    </a:p>
                  </a:txBody>
                  <a:tcPr/>
                </a:tc>
                <a:tc>
                  <a:txBody>
                    <a:bodyPr/>
                    <a:lstStyle/>
                    <a:p>
                      <a:r>
                        <a:rPr lang="en-US" dirty="0" smtClean="0"/>
                        <a:t>Shirt?</a:t>
                      </a:r>
                      <a:endParaRPr lang="en-US" dirty="0"/>
                    </a:p>
                  </a:txBody>
                  <a:tcPr/>
                </a:tc>
                <a:tc>
                  <a:txBody>
                    <a:bodyPr/>
                    <a:lstStyle/>
                    <a:p>
                      <a:r>
                        <a:rPr lang="en-US" dirty="0" smtClean="0"/>
                        <a:t>Shoes?</a:t>
                      </a:r>
                      <a:endParaRPr lang="en-US" dirty="0"/>
                    </a:p>
                  </a:txBody>
                  <a:tcPr/>
                </a:tc>
                <a:tc>
                  <a:txBody>
                    <a:bodyPr/>
                    <a:lstStyle/>
                    <a:p>
                      <a:r>
                        <a:rPr lang="en-US" dirty="0" smtClean="0"/>
                        <a:t>Attempting</a:t>
                      </a:r>
                      <a:r>
                        <a:rPr lang="en-US" baseline="0" dirty="0" smtClean="0"/>
                        <a:t> to get service?</a:t>
                      </a:r>
                      <a:endParaRPr lang="en-US" dirty="0"/>
                    </a:p>
                  </a:txBody>
                  <a:tcPr/>
                </a:tc>
              </a:tr>
              <a:tr h="370840">
                <a:tc>
                  <a:txBody>
                    <a:bodyPr/>
                    <a:lstStyle/>
                    <a:p>
                      <a:r>
                        <a:rPr lang="en-US" dirty="0" smtClean="0"/>
                        <a:t>Person 1</a:t>
                      </a:r>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370840">
                <a:tc>
                  <a:txBody>
                    <a:bodyPr/>
                    <a:lstStyle/>
                    <a:p>
                      <a:r>
                        <a:rPr lang="en-US" dirty="0" smtClean="0"/>
                        <a:t>Person 2</a:t>
                      </a:r>
                      <a:endParaRPr lang="en-US" dirty="0"/>
                    </a:p>
                  </a:txBody>
                  <a:tcPr/>
                </a:tc>
                <a:tc>
                  <a:txBody>
                    <a:bodyPr/>
                    <a:lstStyle/>
                    <a:p>
                      <a:r>
                        <a:rPr lang="en-US" dirty="0" smtClean="0"/>
                        <a:t>No</a:t>
                      </a:r>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Person 3</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Person</a:t>
                      </a:r>
                      <a:r>
                        <a:rPr lang="en-US" baseline="0" dirty="0" smtClean="0"/>
                        <a:t> 4</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r h="370840">
                <a:tc>
                  <a:txBody>
                    <a:bodyPr/>
                    <a:lstStyle/>
                    <a:p>
                      <a:r>
                        <a:rPr lang="en-US" dirty="0" smtClean="0"/>
                        <a:t>Person 5</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Person 6</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Person 7</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bl>
          </a:graphicData>
        </a:graphic>
      </p:graphicFrame>
    </p:spTree>
    <p:extLst>
      <p:ext uri="{BB962C8B-B14F-4D97-AF65-F5344CB8AC3E}">
        <p14:creationId xmlns:p14="http://schemas.microsoft.com/office/powerpoint/2010/main" val="21302778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a:xfrm>
            <a:off x="152400" y="1600200"/>
            <a:ext cx="8763000" cy="4572000"/>
          </a:xfrm>
        </p:spPr>
        <p:txBody>
          <a:bodyPr>
            <a:noAutofit/>
          </a:bodyPr>
          <a:lstStyle/>
          <a:p>
            <a:pPr>
              <a:spcAft>
                <a:spcPts val="600"/>
              </a:spcAft>
            </a:pPr>
            <a:r>
              <a:rPr lang="en-US" u="sng" dirty="0" smtClean="0"/>
              <a:t>Display </a:t>
            </a:r>
            <a:r>
              <a:rPr lang="en-US" u="sng" dirty="0" smtClean="0"/>
              <a:t>logic</a:t>
            </a:r>
            <a:r>
              <a:rPr lang="en-US" dirty="0" smtClean="0"/>
              <a:t>:</a:t>
            </a:r>
            <a:r>
              <a:rPr lang="en-US" u="sng" dirty="0" smtClean="0"/>
              <a:t/>
            </a:r>
            <a:br>
              <a:rPr lang="en-US" u="sng" dirty="0" smtClean="0"/>
            </a:br>
            <a:r>
              <a:rPr lang="en-US" sz="1800" dirty="0" smtClean="0"/>
              <a:t>	</a:t>
            </a:r>
            <a:r>
              <a:rPr lang="en-US" sz="1800" dirty="0" smtClean="0"/>
              <a:t>Database:</a:t>
            </a:r>
          </a:p>
          <a:p>
            <a:pPr marL="0" indent="0">
              <a:spcAft>
                <a:spcPts val="600"/>
              </a:spcAft>
              <a:buNone/>
            </a:pPr>
            <a:endParaRPr lang="en-US" sz="1800" dirty="0"/>
          </a:p>
          <a:p>
            <a:pPr marL="0" indent="0">
              <a:spcAft>
                <a:spcPts val="600"/>
              </a:spcAft>
              <a:buNone/>
            </a:pPr>
            <a:r>
              <a:rPr lang="en-US" sz="1800" dirty="0"/>
              <a:t/>
            </a:r>
            <a:br>
              <a:rPr lang="en-US" sz="1800" dirty="0"/>
            </a:br>
            <a:endParaRPr lang="en-US" sz="1800" dirty="0" smtClean="0"/>
          </a:p>
        </p:txBody>
      </p:sp>
      <p:sp>
        <p:nvSpPr>
          <p:cNvPr id="5" name="TextBox 4"/>
          <p:cNvSpPr txBox="1"/>
          <p:nvPr/>
        </p:nvSpPr>
        <p:spPr>
          <a:xfrm>
            <a:off x="5638800" y="2514600"/>
            <a:ext cx="3124200" cy="2308324"/>
          </a:xfrm>
          <a:prstGeom prst="rect">
            <a:avLst/>
          </a:prstGeom>
          <a:noFill/>
          <a:ln>
            <a:solidFill>
              <a:schemeClr val="accent1"/>
            </a:solidFill>
          </a:ln>
        </p:spPr>
        <p:txBody>
          <a:bodyPr wrap="square" rtlCol="0">
            <a:spAutoFit/>
          </a:bodyPr>
          <a:lstStyle/>
          <a:p>
            <a:r>
              <a:rPr lang="en-US" dirty="0" smtClean="0"/>
              <a:t>If “Shoes?” = No and </a:t>
            </a:r>
            <a:br>
              <a:rPr lang="en-US" dirty="0" smtClean="0"/>
            </a:br>
            <a:r>
              <a:rPr lang="en-US" dirty="0" smtClean="0"/>
              <a:t>If “Shirt?” = No and </a:t>
            </a:r>
            <a:br>
              <a:rPr lang="en-US" dirty="0" smtClean="0"/>
            </a:br>
            <a:r>
              <a:rPr lang="en-US" dirty="0" smtClean="0"/>
              <a:t>If “Attempting to get service?” = Yes” </a:t>
            </a:r>
            <a:br>
              <a:rPr lang="en-US" dirty="0" smtClean="0"/>
            </a:br>
            <a:r>
              <a:rPr lang="en-US" dirty="0" smtClean="0"/>
              <a:t/>
            </a:r>
            <a:br>
              <a:rPr lang="en-US" dirty="0" smtClean="0"/>
            </a:br>
            <a:r>
              <a:rPr lang="en-US" dirty="0" smtClean="0"/>
              <a:t>THEN </a:t>
            </a:r>
          </a:p>
          <a:p>
            <a:r>
              <a:rPr lang="en-US" dirty="0" smtClean="0"/>
              <a:t>Display Question: “Are you able to get service?”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5101430"/>
              </p:ext>
            </p:extLst>
          </p:nvPr>
        </p:nvGraphicFramePr>
        <p:xfrm>
          <a:off x="457200" y="2546529"/>
          <a:ext cx="4953000" cy="3510280"/>
        </p:xfrm>
        <a:graphic>
          <a:graphicData uri="http://schemas.openxmlformats.org/drawingml/2006/table">
            <a:tbl>
              <a:tblPr firstRow="1" bandRow="1">
                <a:tableStyleId>{5C22544A-7EE6-4342-B048-85BDC9FD1C3A}</a:tableStyleId>
              </a:tblPr>
              <a:tblGrid>
                <a:gridCol w="1295400"/>
                <a:gridCol w="914400"/>
                <a:gridCol w="1143000"/>
                <a:gridCol w="1600200"/>
              </a:tblGrid>
              <a:tr h="370840">
                <a:tc>
                  <a:txBody>
                    <a:bodyPr/>
                    <a:lstStyle/>
                    <a:p>
                      <a:endParaRPr lang="en-US" dirty="0"/>
                    </a:p>
                  </a:txBody>
                  <a:tcPr/>
                </a:tc>
                <a:tc>
                  <a:txBody>
                    <a:bodyPr/>
                    <a:lstStyle/>
                    <a:p>
                      <a:r>
                        <a:rPr lang="en-US" dirty="0" smtClean="0"/>
                        <a:t>Shirt?</a:t>
                      </a:r>
                      <a:endParaRPr lang="en-US" dirty="0"/>
                    </a:p>
                  </a:txBody>
                  <a:tcPr/>
                </a:tc>
                <a:tc>
                  <a:txBody>
                    <a:bodyPr/>
                    <a:lstStyle/>
                    <a:p>
                      <a:r>
                        <a:rPr lang="en-US" dirty="0" smtClean="0"/>
                        <a:t>Shoes?</a:t>
                      </a:r>
                      <a:endParaRPr lang="en-US" dirty="0"/>
                    </a:p>
                  </a:txBody>
                  <a:tcPr/>
                </a:tc>
                <a:tc>
                  <a:txBody>
                    <a:bodyPr/>
                    <a:lstStyle/>
                    <a:p>
                      <a:r>
                        <a:rPr lang="en-US" dirty="0" smtClean="0"/>
                        <a:t>Attempting</a:t>
                      </a:r>
                      <a:r>
                        <a:rPr lang="en-US" baseline="0" dirty="0" smtClean="0"/>
                        <a:t> to get service?</a:t>
                      </a:r>
                      <a:endParaRPr lang="en-US" dirty="0"/>
                    </a:p>
                  </a:txBody>
                  <a:tcPr/>
                </a:tc>
              </a:tr>
              <a:tr h="370840">
                <a:tc>
                  <a:txBody>
                    <a:bodyPr/>
                    <a:lstStyle/>
                    <a:p>
                      <a:r>
                        <a:rPr lang="en-US" dirty="0" smtClean="0"/>
                        <a:t>Person 1</a:t>
                      </a:r>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370840">
                <a:tc>
                  <a:txBody>
                    <a:bodyPr/>
                    <a:lstStyle/>
                    <a:p>
                      <a:r>
                        <a:rPr lang="en-US" dirty="0" smtClean="0"/>
                        <a:t>Person 2</a:t>
                      </a:r>
                      <a:endParaRPr lang="en-US" dirty="0"/>
                    </a:p>
                  </a:txBody>
                  <a:tcPr/>
                </a:tc>
                <a:tc>
                  <a:txBody>
                    <a:bodyPr/>
                    <a:lstStyle/>
                    <a:p>
                      <a:r>
                        <a:rPr lang="en-US" dirty="0" smtClean="0"/>
                        <a:t>No</a:t>
                      </a:r>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Person 3</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Person</a:t>
                      </a:r>
                      <a:r>
                        <a:rPr lang="en-US" baseline="0" dirty="0" smtClean="0"/>
                        <a:t> 4</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r h="370840">
                <a:tc>
                  <a:txBody>
                    <a:bodyPr/>
                    <a:lstStyle/>
                    <a:p>
                      <a:r>
                        <a:rPr lang="en-US" dirty="0" smtClean="0"/>
                        <a:t>Person 5</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Person 6</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Person 7</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bl>
          </a:graphicData>
        </a:graphic>
      </p:graphicFrame>
      <p:sp>
        <p:nvSpPr>
          <p:cNvPr id="6" name="Oval 5"/>
          <p:cNvSpPr/>
          <p:nvPr/>
        </p:nvSpPr>
        <p:spPr>
          <a:xfrm>
            <a:off x="304800" y="4191000"/>
            <a:ext cx="51816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11" idx="1"/>
          </p:cNvCxnSpPr>
          <p:nvPr/>
        </p:nvCxnSpPr>
        <p:spPr>
          <a:xfrm flipH="1" flipV="1">
            <a:off x="5029200" y="4572000"/>
            <a:ext cx="1295400" cy="93276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324600" y="5181600"/>
            <a:ext cx="2286000" cy="646331"/>
          </a:xfrm>
          <a:prstGeom prst="rect">
            <a:avLst/>
          </a:prstGeom>
          <a:noFill/>
        </p:spPr>
        <p:txBody>
          <a:bodyPr wrap="square" rtlCol="0">
            <a:spAutoFit/>
          </a:bodyPr>
          <a:lstStyle/>
          <a:p>
            <a:r>
              <a:rPr lang="en-US" dirty="0" smtClean="0"/>
              <a:t>Only Person 3 sees the Question.</a:t>
            </a:r>
            <a:endParaRPr lang="en-US" dirty="0"/>
          </a:p>
        </p:txBody>
      </p:sp>
    </p:spTree>
    <p:extLst>
      <p:ext uri="{BB962C8B-B14F-4D97-AF65-F5344CB8AC3E}">
        <p14:creationId xmlns:p14="http://schemas.microsoft.com/office/powerpoint/2010/main" val="41310531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a:xfrm>
            <a:off x="152400" y="1600200"/>
            <a:ext cx="8763000" cy="4572000"/>
          </a:xfrm>
        </p:spPr>
        <p:txBody>
          <a:bodyPr>
            <a:noAutofit/>
          </a:bodyPr>
          <a:lstStyle/>
          <a:p>
            <a:pPr>
              <a:spcAft>
                <a:spcPts val="600"/>
              </a:spcAft>
            </a:pPr>
            <a:r>
              <a:rPr lang="en-US" dirty="0" smtClean="0"/>
              <a:t>Skip logic and display logic improve survey aesthetics…</a:t>
            </a:r>
          </a:p>
          <a:p>
            <a:pPr lvl="1">
              <a:spcAft>
                <a:spcPts val="600"/>
              </a:spcAft>
            </a:pPr>
            <a:r>
              <a:rPr lang="en-US" dirty="0" smtClean="0"/>
              <a:t>…but they help minimize data errors as well. </a:t>
            </a:r>
            <a:br>
              <a:rPr lang="en-US" dirty="0" smtClean="0"/>
            </a:br>
            <a:r>
              <a:rPr lang="en-US" dirty="0" smtClean="0"/>
              <a:t/>
            </a:r>
            <a:br>
              <a:rPr lang="en-US" dirty="0" smtClean="0"/>
            </a:br>
            <a:r>
              <a:rPr lang="en-US" dirty="0" smtClean="0"/>
              <a:t>Tufts Senior Survey: Do you use these services (library, dining, maintenance, etc.)? How satisfied are you with the services you use?</a:t>
            </a:r>
          </a:p>
          <a:p>
            <a:pPr lvl="2">
              <a:spcAft>
                <a:spcPts val="600"/>
              </a:spcAft>
            </a:pPr>
            <a:r>
              <a:rPr lang="en-US" dirty="0" smtClean="0"/>
              <a:t>Using display logic: fewer data errors if people are only permitted rate the services they indicate they use</a:t>
            </a:r>
          </a:p>
          <a:p>
            <a:pPr lvl="1">
              <a:spcAft>
                <a:spcPts val="600"/>
              </a:spcAft>
            </a:pPr>
            <a:endParaRPr lang="en-US" dirty="0"/>
          </a:p>
        </p:txBody>
      </p:sp>
    </p:spTree>
    <p:extLst>
      <p:ext uri="{BB962C8B-B14F-4D97-AF65-F5344CB8AC3E}">
        <p14:creationId xmlns:p14="http://schemas.microsoft.com/office/powerpoint/2010/main" val="2839273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a:xfrm>
            <a:off x="152400" y="1600200"/>
            <a:ext cx="8763000" cy="4572000"/>
          </a:xfrm>
        </p:spPr>
        <p:txBody>
          <a:bodyPr>
            <a:noAutofit/>
          </a:bodyPr>
          <a:lstStyle/>
          <a:p>
            <a:pPr>
              <a:spcAft>
                <a:spcPts val="600"/>
              </a:spcAft>
            </a:pPr>
            <a:r>
              <a:rPr lang="en-US" sz="2600" dirty="0" smtClean="0"/>
              <a:t>Look at the survey! Preview it on multiple devices.</a:t>
            </a:r>
          </a:p>
          <a:p>
            <a:pPr marL="182880" lvl="1">
              <a:spcAft>
                <a:spcPts val="600"/>
              </a:spcAft>
            </a:pPr>
            <a:r>
              <a:rPr lang="en-US" sz="2600" dirty="0" smtClean="0"/>
              <a:t>A cluttered, busy survey = cognitive load = nonresponse</a:t>
            </a:r>
            <a:br>
              <a:rPr lang="en-US" sz="2600" dirty="0" smtClean="0"/>
            </a:br>
            <a:r>
              <a:rPr lang="en-US" sz="2200" dirty="0"/>
              <a:t>“Ugh, there’s so much here… It’ll take me forever to do this survey… it’s not worth my time</a:t>
            </a:r>
            <a:r>
              <a:rPr lang="en-US" sz="2200" dirty="0" smtClean="0"/>
              <a:t>.”</a:t>
            </a:r>
            <a:br>
              <a:rPr lang="en-US" sz="2200" dirty="0" smtClean="0"/>
            </a:br>
            <a:endParaRPr lang="en-US" sz="2200" dirty="0"/>
          </a:p>
          <a:p>
            <a:pPr>
              <a:spcAft>
                <a:spcPts val="600"/>
              </a:spcAft>
            </a:pPr>
            <a:r>
              <a:rPr lang="en-US" sz="2600" dirty="0" smtClean="0"/>
              <a:t>Things to consider:</a:t>
            </a:r>
          </a:p>
          <a:p>
            <a:pPr lvl="1">
              <a:spcAft>
                <a:spcPts val="600"/>
              </a:spcAft>
            </a:pPr>
            <a:r>
              <a:rPr lang="en-US" dirty="0" smtClean="0"/>
              <a:t>Do you have to scroll down or across on the average laptop screen?</a:t>
            </a:r>
          </a:p>
          <a:p>
            <a:pPr lvl="2">
              <a:spcAft>
                <a:spcPts val="600"/>
              </a:spcAft>
            </a:pPr>
            <a:r>
              <a:rPr lang="en-US" sz="2400" dirty="0" smtClean="0"/>
              <a:t>Break up long pages into bite sized chunks.</a:t>
            </a:r>
          </a:p>
          <a:p>
            <a:pPr lvl="2">
              <a:spcAft>
                <a:spcPts val="600"/>
              </a:spcAft>
            </a:pPr>
            <a:r>
              <a:rPr lang="en-US" sz="2400" dirty="0" smtClean="0"/>
              <a:t>More pages is ok – just use a “survey progress” bar.</a:t>
            </a:r>
          </a:p>
          <a:p>
            <a:pPr lvl="2">
              <a:spcAft>
                <a:spcPts val="600"/>
              </a:spcAft>
            </a:pPr>
            <a:endParaRPr lang="en-US" sz="2000" dirty="0" smtClean="0"/>
          </a:p>
        </p:txBody>
      </p:sp>
    </p:spTree>
    <p:extLst>
      <p:ext uri="{BB962C8B-B14F-4D97-AF65-F5344CB8AC3E}">
        <p14:creationId xmlns:p14="http://schemas.microsoft.com/office/powerpoint/2010/main" val="3595039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p:txBody>
          <a:bodyPr>
            <a:noAutofit/>
          </a:bodyPr>
          <a:lstStyle/>
          <a:p>
            <a:pPr marL="182880" lvl="1">
              <a:spcAft>
                <a:spcPts val="600"/>
              </a:spcAft>
            </a:pPr>
            <a:r>
              <a:rPr lang="en-US" dirty="0"/>
              <a:t>Does the eye have to track horizontally across the entire screen to read an </a:t>
            </a:r>
            <a:r>
              <a:rPr lang="en-US" dirty="0" smtClean="0"/>
              <a:t>item?</a:t>
            </a:r>
          </a:p>
          <a:p>
            <a:pPr marL="457200" lvl="2">
              <a:spcAft>
                <a:spcPts val="600"/>
              </a:spcAft>
            </a:pPr>
            <a:r>
              <a:rPr lang="en-US" sz="2400" dirty="0" smtClean="0"/>
              <a:t>List down, not across</a:t>
            </a:r>
          </a:p>
          <a:p>
            <a:pPr marL="0" indent="0">
              <a:spcAft>
                <a:spcPts val="600"/>
              </a:spcAft>
              <a:buNone/>
            </a:pPr>
            <a:endParaRPr lang="en-US" sz="12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895600"/>
            <a:ext cx="7162800" cy="3114261"/>
          </a:xfrm>
          <a:prstGeom prst="rect">
            <a:avLst/>
          </a:prstGeom>
        </p:spPr>
      </p:pic>
    </p:spTree>
    <p:extLst>
      <p:ext uri="{BB962C8B-B14F-4D97-AF65-F5344CB8AC3E}">
        <p14:creationId xmlns:p14="http://schemas.microsoft.com/office/powerpoint/2010/main" val="7084351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p:txBody>
          <a:bodyPr>
            <a:noAutofit/>
          </a:bodyPr>
          <a:lstStyle/>
          <a:p>
            <a:pPr>
              <a:spcAft>
                <a:spcPts val="600"/>
              </a:spcAft>
            </a:pPr>
            <a:r>
              <a:rPr lang="en-US" dirty="0" smtClean="0"/>
              <a:t>Are your matrix questions walls of text?</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4783"/>
          <a:stretch/>
        </p:blipFill>
        <p:spPr>
          <a:xfrm>
            <a:off x="685800" y="2209799"/>
            <a:ext cx="7315200" cy="3907369"/>
          </a:xfrm>
          <a:prstGeom prst="rect">
            <a:avLst/>
          </a:prstGeom>
        </p:spPr>
      </p:pic>
    </p:spTree>
    <p:extLst>
      <p:ext uri="{BB962C8B-B14F-4D97-AF65-F5344CB8AC3E}">
        <p14:creationId xmlns:p14="http://schemas.microsoft.com/office/powerpoint/2010/main" val="21720943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p:txBody>
          <a:bodyPr>
            <a:noAutofit/>
          </a:bodyPr>
          <a:lstStyle/>
          <a:p>
            <a:pPr>
              <a:spcAft>
                <a:spcPts val="600"/>
              </a:spcAft>
            </a:pPr>
            <a:r>
              <a:rPr lang="en-US" dirty="0" smtClean="0"/>
              <a:t>Repeat your headers to visually break things up</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1258"/>
          <a:stretch/>
        </p:blipFill>
        <p:spPr>
          <a:xfrm>
            <a:off x="1219200" y="2141974"/>
            <a:ext cx="6811499" cy="4030226"/>
          </a:xfrm>
          <a:prstGeom prst="rect">
            <a:avLst/>
          </a:prstGeom>
        </p:spPr>
      </p:pic>
    </p:spTree>
    <p:extLst>
      <p:ext uri="{BB962C8B-B14F-4D97-AF65-F5344CB8AC3E}">
        <p14:creationId xmlns:p14="http://schemas.microsoft.com/office/powerpoint/2010/main" val="25228798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Preparing your survey: Survey aesthetics</a:t>
            </a:r>
            <a:endParaRPr lang="en-US" dirty="0"/>
          </a:p>
        </p:txBody>
      </p:sp>
      <p:sp>
        <p:nvSpPr>
          <p:cNvPr id="3" name="Content Placeholder 2"/>
          <p:cNvSpPr>
            <a:spLocks noGrp="1"/>
          </p:cNvSpPr>
          <p:nvPr>
            <p:ph idx="1"/>
          </p:nvPr>
        </p:nvSpPr>
        <p:spPr/>
        <p:txBody>
          <a:bodyPr>
            <a:noAutofit/>
          </a:bodyPr>
          <a:lstStyle/>
          <a:p>
            <a:pPr>
              <a:spcAft>
                <a:spcPts val="600"/>
              </a:spcAft>
            </a:pPr>
            <a:r>
              <a:rPr lang="en-US" dirty="0" smtClean="0"/>
              <a:t>Do you have bells and whistles in your survey? (e.g. sliders, heat maps, animations)</a:t>
            </a:r>
            <a:endParaRPr lang="en-US" sz="1200" dirty="0" smtClean="0"/>
          </a:p>
          <a:p>
            <a:pPr lvl="1">
              <a:spcAft>
                <a:spcPts val="600"/>
              </a:spcAft>
            </a:pPr>
            <a:r>
              <a:rPr lang="en-US" dirty="0" smtClean="0"/>
              <a:t>Format your survey to avoid them (if at all possible)</a:t>
            </a:r>
          </a:p>
          <a:p>
            <a:pPr lvl="1">
              <a:spcAft>
                <a:spcPts val="600"/>
              </a:spcAft>
            </a:pPr>
            <a:r>
              <a:rPr lang="en-US" dirty="0" smtClean="0"/>
              <a:t>Distracting! Annoying!</a:t>
            </a:r>
          </a:p>
          <a:p>
            <a:pPr lvl="1">
              <a:spcAft>
                <a:spcPts val="600"/>
              </a:spcAft>
            </a:pPr>
            <a:r>
              <a:rPr lang="en-US" dirty="0" smtClean="0"/>
              <a:t>May not work on all devices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217" y="3830195"/>
            <a:ext cx="2709794" cy="23431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4180606"/>
            <a:ext cx="4114800" cy="1992739"/>
          </a:xfrm>
          <a:prstGeom prst="rect">
            <a:avLst/>
          </a:prstGeom>
        </p:spPr>
      </p:pic>
    </p:spTree>
    <p:extLst>
      <p:ext uri="{BB962C8B-B14F-4D97-AF65-F5344CB8AC3E}">
        <p14:creationId xmlns:p14="http://schemas.microsoft.com/office/powerpoint/2010/main" val="16805555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839200" cy="990600"/>
          </a:xfrm>
        </p:spPr>
        <p:txBody>
          <a:bodyPr>
            <a:noAutofit/>
          </a:bodyPr>
          <a:lstStyle/>
          <a:p>
            <a:r>
              <a:rPr lang="en-US" sz="3600" dirty="0" smtClean="0"/>
              <a:t>Preparing your survey: Evaluating your survey</a:t>
            </a:r>
            <a:endParaRPr lang="en-US" sz="3600" dirty="0"/>
          </a:p>
        </p:txBody>
      </p:sp>
      <p:sp>
        <p:nvSpPr>
          <p:cNvPr id="3" name="Content Placeholder 2"/>
          <p:cNvSpPr>
            <a:spLocks noGrp="1"/>
          </p:cNvSpPr>
          <p:nvPr>
            <p:ph idx="1"/>
          </p:nvPr>
        </p:nvSpPr>
        <p:spPr>
          <a:xfrm>
            <a:off x="304800" y="1600200"/>
            <a:ext cx="8382000" cy="4495800"/>
          </a:xfrm>
        </p:spPr>
        <p:txBody>
          <a:bodyPr>
            <a:normAutofit/>
          </a:bodyPr>
          <a:lstStyle/>
          <a:p>
            <a:pPr marL="0"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4400" b="1" dirty="0" smtClean="0"/>
              <a:t>Evaluating Your Survey</a:t>
            </a:r>
            <a:endParaRPr lang="en-US" b="1" dirty="0" smtClean="0"/>
          </a:p>
        </p:txBody>
      </p:sp>
    </p:spTree>
    <p:extLst>
      <p:ext uri="{BB962C8B-B14F-4D97-AF65-F5344CB8AC3E}">
        <p14:creationId xmlns:p14="http://schemas.microsoft.com/office/powerpoint/2010/main" val="27823839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Preparing your survey: Evaluating your survey</a:t>
            </a:r>
            <a:endParaRPr lang="en-US" sz="3600" dirty="0"/>
          </a:p>
        </p:txBody>
      </p:sp>
      <p:sp>
        <p:nvSpPr>
          <p:cNvPr id="3" name="Content Placeholder 2"/>
          <p:cNvSpPr>
            <a:spLocks noGrp="1"/>
          </p:cNvSpPr>
          <p:nvPr>
            <p:ph idx="1"/>
          </p:nvPr>
        </p:nvSpPr>
        <p:spPr>
          <a:xfrm>
            <a:off x="304800" y="1600200"/>
            <a:ext cx="8382000" cy="4800600"/>
          </a:xfrm>
        </p:spPr>
        <p:txBody>
          <a:bodyPr>
            <a:normAutofit fontScale="92500" lnSpcReduction="10000"/>
          </a:bodyPr>
          <a:lstStyle/>
          <a:p>
            <a:pPr>
              <a:spcAft>
                <a:spcPts val="600"/>
              </a:spcAft>
            </a:pPr>
            <a:r>
              <a:rPr lang="en-US" dirty="0" smtClean="0"/>
              <a:t>Always test your survey! (and test, and test again, and test some more)</a:t>
            </a:r>
          </a:p>
          <a:p>
            <a:pPr lvl="1">
              <a:spcAft>
                <a:spcPts val="600"/>
              </a:spcAft>
            </a:pPr>
            <a:r>
              <a:rPr lang="en-US" dirty="0" smtClean="0"/>
              <a:t>Circulate it to friends/colleagues</a:t>
            </a:r>
          </a:p>
          <a:p>
            <a:pPr lvl="1">
              <a:spcAft>
                <a:spcPts val="600"/>
              </a:spcAft>
            </a:pPr>
            <a:r>
              <a:rPr lang="en-US" dirty="0" smtClean="0"/>
              <a:t>If possible, pilot it with people from the population you plan to research</a:t>
            </a:r>
            <a:br>
              <a:rPr lang="en-US" dirty="0" smtClean="0"/>
            </a:br>
            <a:endParaRPr lang="en-US" dirty="0" smtClean="0"/>
          </a:p>
          <a:p>
            <a:pPr>
              <a:spcAft>
                <a:spcPts val="600"/>
              </a:spcAft>
            </a:pPr>
            <a:r>
              <a:rPr lang="en-US" dirty="0" smtClean="0"/>
              <a:t>Does the survey make sense?</a:t>
            </a:r>
          </a:p>
          <a:p>
            <a:pPr lvl="1">
              <a:spcAft>
                <a:spcPts val="600"/>
              </a:spcAft>
            </a:pPr>
            <a:r>
              <a:rPr lang="en-US" dirty="0" smtClean="0"/>
              <a:t>Can people understand what you’re asking?</a:t>
            </a:r>
          </a:p>
          <a:p>
            <a:pPr lvl="1">
              <a:spcAft>
                <a:spcPts val="600"/>
              </a:spcAft>
            </a:pPr>
            <a:r>
              <a:rPr lang="en-US" dirty="0" smtClean="0"/>
              <a:t>Do the response options make sense?</a:t>
            </a:r>
          </a:p>
          <a:p>
            <a:pPr lvl="1">
              <a:spcAft>
                <a:spcPts val="600"/>
              </a:spcAft>
            </a:pPr>
            <a:r>
              <a:rPr lang="en-US" dirty="0" smtClean="0"/>
              <a:t>Is the survey sufficiently transparent, or is the purpose unclear?</a:t>
            </a:r>
          </a:p>
          <a:p>
            <a:pPr marL="0" indent="0">
              <a:buNone/>
            </a:pPr>
            <a:endParaRPr lang="en-US" sz="3000" dirty="0" smtClean="0"/>
          </a:p>
          <a:p>
            <a:pPr marL="0" indent="0">
              <a:buNone/>
            </a:pPr>
            <a:endParaRPr lang="en-US" sz="3000" dirty="0" smtClean="0"/>
          </a:p>
          <a:p>
            <a:endParaRPr lang="en-US" dirty="0"/>
          </a:p>
        </p:txBody>
      </p:sp>
    </p:spTree>
    <p:extLst>
      <p:ext uri="{BB962C8B-B14F-4D97-AF65-F5344CB8AC3E}">
        <p14:creationId xmlns:p14="http://schemas.microsoft.com/office/powerpoint/2010/main" val="389048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sz="3600" dirty="0" smtClean="0"/>
              <a:t>Preparing your survey: Guiding Questions</a:t>
            </a:r>
            <a:endParaRPr lang="en-US" dirty="0"/>
          </a:p>
        </p:txBody>
      </p:sp>
      <p:sp>
        <p:nvSpPr>
          <p:cNvPr id="3" name="Content Placeholder 2"/>
          <p:cNvSpPr>
            <a:spLocks noGrp="1"/>
          </p:cNvSpPr>
          <p:nvPr>
            <p:ph idx="1"/>
          </p:nvPr>
        </p:nvSpPr>
        <p:spPr/>
        <p:txBody>
          <a:bodyPr/>
          <a:lstStyle/>
          <a:p>
            <a:pPr marL="0" indent="0">
              <a:buNone/>
            </a:pPr>
            <a:r>
              <a:rPr lang="en-US" sz="3000" dirty="0" smtClean="0"/>
              <a:t>Not all research questions demand surveys</a:t>
            </a:r>
          </a:p>
          <a:p>
            <a:pPr marL="0" indent="0">
              <a:buNone/>
            </a:pPr>
            <a:endParaRPr lang="en-US" sz="1200" dirty="0" smtClean="0"/>
          </a:p>
          <a:p>
            <a:r>
              <a:rPr lang="en-US" dirty="0" smtClean="0"/>
              <a:t>Is the data already available?</a:t>
            </a:r>
          </a:p>
          <a:p>
            <a:pPr lvl="1"/>
            <a:r>
              <a:rPr lang="en-US" dirty="0" smtClean="0"/>
              <a:t>Common Data Set</a:t>
            </a:r>
          </a:p>
          <a:p>
            <a:pPr lvl="1"/>
            <a:r>
              <a:rPr lang="en-US" dirty="0" smtClean="0"/>
              <a:t>IPEDS</a:t>
            </a:r>
          </a:p>
          <a:p>
            <a:pPr lvl="1"/>
            <a:r>
              <a:rPr lang="en-US" dirty="0" smtClean="0"/>
              <a:t>Data warehouse/Student information system</a:t>
            </a:r>
          </a:p>
          <a:p>
            <a:pPr lvl="1"/>
            <a:r>
              <a:rPr lang="en-US" dirty="0" smtClean="0"/>
              <a:t>Past surveys</a:t>
            </a:r>
          </a:p>
          <a:p>
            <a:pPr marL="0" indent="0">
              <a:buNone/>
            </a:pPr>
            <a:endParaRPr lang="en-US" sz="1200" dirty="0" smtClean="0"/>
          </a:p>
          <a:p>
            <a:r>
              <a:rPr lang="en-US" dirty="0" smtClean="0"/>
              <a:t>Talk to your Office of Institutional Research! </a:t>
            </a:r>
          </a:p>
        </p:txBody>
      </p:sp>
    </p:spTree>
    <p:extLst>
      <p:ext uri="{BB962C8B-B14F-4D97-AF65-F5344CB8AC3E}">
        <p14:creationId xmlns:p14="http://schemas.microsoft.com/office/powerpoint/2010/main" val="20380145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Preparing your survey: Evaluating your survey</a:t>
            </a:r>
            <a:endParaRPr lang="en-US" sz="3600" dirty="0"/>
          </a:p>
        </p:txBody>
      </p:sp>
      <p:sp>
        <p:nvSpPr>
          <p:cNvPr id="3" name="Content Placeholder 2"/>
          <p:cNvSpPr>
            <a:spLocks noGrp="1"/>
          </p:cNvSpPr>
          <p:nvPr>
            <p:ph idx="1"/>
          </p:nvPr>
        </p:nvSpPr>
        <p:spPr>
          <a:xfrm>
            <a:off x="304800" y="1600200"/>
            <a:ext cx="8382000" cy="4800600"/>
          </a:xfrm>
        </p:spPr>
        <p:txBody>
          <a:bodyPr>
            <a:normAutofit/>
          </a:bodyPr>
          <a:lstStyle/>
          <a:p>
            <a:pPr>
              <a:spcAft>
                <a:spcPts val="600"/>
              </a:spcAft>
            </a:pPr>
            <a:r>
              <a:rPr lang="en-US" dirty="0" smtClean="0"/>
              <a:t>Are you measuring what you think you are measuring? </a:t>
            </a:r>
          </a:p>
          <a:p>
            <a:pPr>
              <a:spcAft>
                <a:spcPts val="600"/>
              </a:spcAft>
            </a:pPr>
            <a:r>
              <a:rPr lang="en-US" dirty="0" smtClean="0"/>
              <a:t>Validity in testing is too big to cover here… but here’s an idea of what you should consider:</a:t>
            </a:r>
          </a:p>
          <a:p>
            <a:pPr lvl="1">
              <a:spcAft>
                <a:spcPts val="600"/>
              </a:spcAft>
            </a:pPr>
            <a:r>
              <a:rPr lang="en-US" sz="2600" u="sng" dirty="0" smtClean="0"/>
              <a:t>Face validity</a:t>
            </a:r>
            <a:r>
              <a:rPr lang="en-US" sz="2600" dirty="0" smtClean="0"/>
              <a:t>: what does the survey look like it’s measuring?</a:t>
            </a:r>
          </a:p>
          <a:p>
            <a:pPr lvl="1">
              <a:spcAft>
                <a:spcPts val="600"/>
              </a:spcAft>
            </a:pPr>
            <a:r>
              <a:rPr lang="en-US" sz="2600" u="sng" dirty="0" smtClean="0"/>
              <a:t>Construct validity</a:t>
            </a:r>
            <a:r>
              <a:rPr lang="en-US" sz="2600" dirty="0" smtClean="0"/>
              <a:t>: what is it actually measuring?</a:t>
            </a:r>
          </a:p>
          <a:p>
            <a:pPr lvl="1">
              <a:spcAft>
                <a:spcPts val="600"/>
              </a:spcAft>
            </a:pPr>
            <a:r>
              <a:rPr lang="en-US" sz="2600" u="sng" dirty="0" smtClean="0"/>
              <a:t>Content validity</a:t>
            </a:r>
            <a:r>
              <a:rPr lang="en-US" sz="2600" dirty="0" smtClean="0"/>
              <a:t>: does it represent all facets of the thing you are trying to measure?</a:t>
            </a:r>
          </a:p>
          <a:p>
            <a:pPr marL="0" indent="0">
              <a:spcAft>
                <a:spcPts val="600"/>
              </a:spcAft>
              <a:buNone/>
            </a:pPr>
            <a:endParaRPr lang="en-US" sz="3000" dirty="0" smtClean="0"/>
          </a:p>
          <a:p>
            <a:pPr lvl="1">
              <a:spcAft>
                <a:spcPts val="600"/>
              </a:spcAft>
            </a:pPr>
            <a:endParaRPr lang="en-US" sz="2600" dirty="0" smtClean="0"/>
          </a:p>
          <a:p>
            <a:pPr marL="0" indent="0">
              <a:buNone/>
            </a:pPr>
            <a:endParaRPr lang="en-US" sz="3000" dirty="0" smtClean="0"/>
          </a:p>
          <a:p>
            <a:endParaRPr lang="en-US" dirty="0"/>
          </a:p>
        </p:txBody>
      </p:sp>
    </p:spTree>
    <p:extLst>
      <p:ext uri="{BB962C8B-B14F-4D97-AF65-F5344CB8AC3E}">
        <p14:creationId xmlns:p14="http://schemas.microsoft.com/office/powerpoint/2010/main" val="20164131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Preparing your survey: Evaluating your survey</a:t>
            </a:r>
            <a:endParaRPr lang="en-US" sz="3600" dirty="0"/>
          </a:p>
        </p:txBody>
      </p:sp>
      <p:sp>
        <p:nvSpPr>
          <p:cNvPr id="3" name="Content Placeholder 2"/>
          <p:cNvSpPr>
            <a:spLocks noGrp="1"/>
          </p:cNvSpPr>
          <p:nvPr>
            <p:ph idx="1"/>
          </p:nvPr>
        </p:nvSpPr>
        <p:spPr>
          <a:xfrm>
            <a:off x="304800" y="1600200"/>
            <a:ext cx="8382000" cy="4495800"/>
          </a:xfrm>
        </p:spPr>
        <p:txBody>
          <a:bodyPr>
            <a:normAutofit/>
          </a:bodyPr>
          <a:lstStyle/>
          <a:p>
            <a:pPr>
              <a:spcAft>
                <a:spcPts val="600"/>
              </a:spcAft>
            </a:pPr>
            <a:r>
              <a:rPr lang="en-US" dirty="0" smtClean="0"/>
              <a:t>Does the survey look ok?</a:t>
            </a:r>
          </a:p>
          <a:p>
            <a:pPr lvl="1">
              <a:spcAft>
                <a:spcPts val="600"/>
              </a:spcAft>
            </a:pPr>
            <a:r>
              <a:rPr lang="en-US" dirty="0"/>
              <a:t>Are all the scales similar (highest rating is on the same side for all items)?</a:t>
            </a:r>
          </a:p>
          <a:p>
            <a:pPr lvl="1">
              <a:spcAft>
                <a:spcPts val="600"/>
              </a:spcAft>
            </a:pPr>
            <a:r>
              <a:rPr lang="en-US" dirty="0" smtClean="0"/>
              <a:t>Is it overwhelming or cluttered anywhere?</a:t>
            </a:r>
            <a:br>
              <a:rPr lang="en-US" dirty="0" smtClean="0"/>
            </a:br>
            <a:endParaRPr lang="en-US" dirty="0" smtClean="0"/>
          </a:p>
          <a:p>
            <a:pPr>
              <a:spcAft>
                <a:spcPts val="600"/>
              </a:spcAft>
            </a:pPr>
            <a:r>
              <a:rPr lang="en-US" dirty="0" smtClean="0"/>
              <a:t>For online surveys:</a:t>
            </a:r>
          </a:p>
          <a:p>
            <a:pPr lvl="1">
              <a:spcAft>
                <a:spcPts val="600"/>
              </a:spcAft>
            </a:pPr>
            <a:r>
              <a:rPr lang="en-US" dirty="0" smtClean="0"/>
              <a:t>Does the skip logic and display logic work?</a:t>
            </a:r>
          </a:p>
          <a:p>
            <a:pPr lvl="1">
              <a:spcAft>
                <a:spcPts val="600"/>
              </a:spcAft>
            </a:pPr>
            <a:r>
              <a:rPr lang="en-US" dirty="0" smtClean="0"/>
              <a:t>What does the data look like when it is downloaded? Is it easy to interpret and manipulate?</a:t>
            </a:r>
          </a:p>
          <a:p>
            <a:pPr marL="0" indent="0">
              <a:buNone/>
            </a:pPr>
            <a:endParaRPr lang="en-US" sz="3000" dirty="0" smtClean="0"/>
          </a:p>
          <a:p>
            <a:pPr marL="0" indent="0">
              <a:buNone/>
            </a:pPr>
            <a:endParaRPr lang="en-US" sz="3000" dirty="0" smtClean="0"/>
          </a:p>
          <a:p>
            <a:endParaRPr lang="en-US" dirty="0"/>
          </a:p>
        </p:txBody>
      </p:sp>
    </p:spTree>
    <p:extLst>
      <p:ext uri="{BB962C8B-B14F-4D97-AF65-F5344CB8AC3E}">
        <p14:creationId xmlns:p14="http://schemas.microsoft.com/office/powerpoint/2010/main" val="26037374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839200" cy="990600"/>
          </a:xfrm>
        </p:spPr>
        <p:txBody>
          <a:bodyPr>
            <a:noAutofit/>
          </a:bodyPr>
          <a:lstStyle/>
          <a:p>
            <a:r>
              <a:rPr lang="en-US" sz="3600" dirty="0" smtClean="0"/>
              <a:t>Survey Implementation</a:t>
            </a:r>
            <a:endParaRPr lang="en-US" sz="3600" dirty="0"/>
          </a:p>
        </p:txBody>
      </p:sp>
      <p:sp>
        <p:nvSpPr>
          <p:cNvPr id="3" name="Content Placeholder 2"/>
          <p:cNvSpPr>
            <a:spLocks noGrp="1"/>
          </p:cNvSpPr>
          <p:nvPr>
            <p:ph idx="1"/>
          </p:nvPr>
        </p:nvSpPr>
        <p:spPr>
          <a:xfrm>
            <a:off x="304800" y="1600200"/>
            <a:ext cx="8382000" cy="4495800"/>
          </a:xfrm>
        </p:spPr>
        <p:txBody>
          <a:bodyPr>
            <a:normAutofit/>
          </a:bodyPr>
          <a:lstStyle/>
          <a:p>
            <a:pPr marL="0"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4400" b="1" dirty="0" smtClean="0"/>
              <a:t>Implementing Your Survey</a:t>
            </a:r>
            <a:endParaRPr lang="en-US" b="1" dirty="0" smtClean="0"/>
          </a:p>
        </p:txBody>
      </p:sp>
    </p:spTree>
    <p:extLst>
      <p:ext uri="{BB962C8B-B14F-4D97-AF65-F5344CB8AC3E}">
        <p14:creationId xmlns:p14="http://schemas.microsoft.com/office/powerpoint/2010/main" val="14937454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763000" cy="990600"/>
          </a:xfrm>
        </p:spPr>
        <p:txBody>
          <a:bodyPr>
            <a:noAutofit/>
          </a:bodyPr>
          <a:lstStyle/>
          <a:p>
            <a:r>
              <a:rPr lang="en-US" dirty="0" smtClean="0"/>
              <a:t>Survey Implementation: Invitations</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a:spcAft>
                <a:spcPts val="600"/>
              </a:spcAft>
            </a:pPr>
            <a:r>
              <a:rPr lang="en-US" dirty="0" smtClean="0"/>
              <a:t>Invitations to do the survey are a “first impression”</a:t>
            </a:r>
          </a:p>
          <a:p>
            <a:pPr lvl="1">
              <a:spcAft>
                <a:spcPts val="600"/>
              </a:spcAft>
            </a:pPr>
            <a:r>
              <a:rPr lang="en-US" dirty="0" smtClean="0"/>
              <a:t>Saying the wrong thing can drive people away!</a:t>
            </a:r>
          </a:p>
          <a:p>
            <a:pPr>
              <a:spcAft>
                <a:spcPts val="600"/>
              </a:spcAft>
            </a:pPr>
            <a:r>
              <a:rPr lang="en-US" dirty="0" smtClean="0"/>
              <a:t>People like a personal touch – use this to your advantage </a:t>
            </a:r>
          </a:p>
          <a:p>
            <a:pPr lvl="1">
              <a:spcAft>
                <a:spcPts val="600"/>
              </a:spcAft>
            </a:pPr>
            <a:r>
              <a:rPr lang="en-US" dirty="0" smtClean="0"/>
              <a:t>Paper or online surveys: Address each respondent by his/her name, if possible</a:t>
            </a:r>
          </a:p>
          <a:p>
            <a:pPr lvl="1">
              <a:spcAft>
                <a:spcPts val="600"/>
              </a:spcAft>
            </a:pPr>
            <a:r>
              <a:rPr lang="en-US" dirty="0" smtClean="0"/>
              <a:t>In-person or phone surveys: Err on the side of being overly formal. “Sir”, “Ms.”, “Dr.”, etc.</a:t>
            </a:r>
            <a:endParaRPr lang="en-US" dirty="0"/>
          </a:p>
        </p:txBody>
      </p:sp>
    </p:spTree>
    <p:extLst>
      <p:ext uri="{BB962C8B-B14F-4D97-AF65-F5344CB8AC3E}">
        <p14:creationId xmlns:p14="http://schemas.microsoft.com/office/powerpoint/2010/main" val="12264390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763000" cy="990600"/>
          </a:xfrm>
        </p:spPr>
        <p:txBody>
          <a:bodyPr>
            <a:noAutofit/>
          </a:bodyPr>
          <a:lstStyle/>
          <a:p>
            <a:r>
              <a:rPr lang="en-US" dirty="0" smtClean="0"/>
              <a:t>Survey Implementation: Invitations</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a:spcAft>
                <a:spcPts val="600"/>
              </a:spcAft>
            </a:pPr>
            <a:r>
              <a:rPr lang="en-US" dirty="0" smtClean="0"/>
              <a:t>People also like to feel special – use this to your advantage </a:t>
            </a:r>
          </a:p>
          <a:p>
            <a:pPr lvl="1">
              <a:spcAft>
                <a:spcPts val="600"/>
              </a:spcAft>
            </a:pPr>
            <a:r>
              <a:rPr lang="en-US" dirty="0" smtClean="0"/>
              <a:t>“You have been selected…”</a:t>
            </a:r>
          </a:p>
          <a:p>
            <a:pPr lvl="1">
              <a:spcAft>
                <a:spcPts val="600"/>
              </a:spcAft>
            </a:pPr>
            <a:r>
              <a:rPr lang="en-US" dirty="0" smtClean="0"/>
              <a:t>“We chose you for this project…”</a:t>
            </a:r>
          </a:p>
          <a:p>
            <a:pPr lvl="1">
              <a:spcAft>
                <a:spcPts val="600"/>
              </a:spcAft>
            </a:pPr>
            <a:r>
              <a:rPr lang="en-US" dirty="0" smtClean="0"/>
              <a:t>“We hope you can share your opinion, we want to know what you think…”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358640"/>
            <a:ext cx="2933700" cy="18775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300" y="4358640"/>
            <a:ext cx="2933700" cy="18775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80" y="4358640"/>
            <a:ext cx="2933700" cy="1877568"/>
          </a:xfrm>
          <a:prstGeom prst="rect">
            <a:avLst/>
          </a:prstGeom>
        </p:spPr>
      </p:pic>
    </p:spTree>
    <p:extLst>
      <p:ext uri="{BB962C8B-B14F-4D97-AF65-F5344CB8AC3E}">
        <p14:creationId xmlns:p14="http://schemas.microsoft.com/office/powerpoint/2010/main" val="13102246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763000" cy="990600"/>
          </a:xfrm>
        </p:spPr>
        <p:txBody>
          <a:bodyPr>
            <a:noAutofit/>
          </a:bodyPr>
          <a:lstStyle/>
          <a:p>
            <a:r>
              <a:rPr lang="en-US" dirty="0" smtClean="0"/>
              <a:t>Survey Implementation: Invitations</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pPr>
              <a:spcAft>
                <a:spcPts val="600"/>
              </a:spcAft>
            </a:pPr>
            <a:r>
              <a:rPr lang="en-US" dirty="0" smtClean="0"/>
              <a:t>People also like to feel special – use this to your advantage </a:t>
            </a:r>
          </a:p>
          <a:p>
            <a:pPr lvl="1">
              <a:spcAft>
                <a:spcPts val="600"/>
              </a:spcAft>
            </a:pPr>
            <a:r>
              <a:rPr lang="en-US" dirty="0" smtClean="0"/>
              <a:t>“You have been selected…”</a:t>
            </a:r>
          </a:p>
          <a:p>
            <a:pPr lvl="1">
              <a:spcAft>
                <a:spcPts val="600"/>
              </a:spcAft>
            </a:pPr>
            <a:r>
              <a:rPr lang="en-US" dirty="0" smtClean="0"/>
              <a:t>“We chose you for this project…”</a:t>
            </a:r>
          </a:p>
          <a:p>
            <a:pPr lvl="1">
              <a:spcAft>
                <a:spcPts val="600"/>
              </a:spcAft>
            </a:pPr>
            <a:r>
              <a:rPr lang="en-US" dirty="0" smtClean="0"/>
              <a:t>“We hope you can share your opinion, we want to know what you think…”</a:t>
            </a:r>
          </a:p>
          <a:p>
            <a:pPr>
              <a:spcAft>
                <a:spcPts val="600"/>
              </a:spcAft>
            </a:pPr>
            <a:r>
              <a:rPr lang="en-US" dirty="0" smtClean="0"/>
              <a:t>Yes, it sounds cheesy, but consider the alternative.</a:t>
            </a:r>
          </a:p>
          <a:p>
            <a:pPr lvl="1">
              <a:spcAft>
                <a:spcPts val="600"/>
              </a:spcAft>
            </a:pPr>
            <a:r>
              <a:rPr lang="en-US" dirty="0" smtClean="0"/>
              <a:t>“We sent this to everyone, and we are only really interested in averages.”</a:t>
            </a:r>
          </a:p>
        </p:txBody>
      </p:sp>
    </p:spTree>
    <p:extLst>
      <p:ext uri="{BB962C8B-B14F-4D97-AF65-F5344CB8AC3E}">
        <p14:creationId xmlns:p14="http://schemas.microsoft.com/office/powerpoint/2010/main" val="12522574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763000" cy="990600"/>
          </a:xfrm>
        </p:spPr>
        <p:txBody>
          <a:bodyPr>
            <a:noAutofit/>
          </a:bodyPr>
          <a:lstStyle/>
          <a:p>
            <a:r>
              <a:rPr lang="en-US" dirty="0" smtClean="0"/>
              <a:t>Survey Implementation: Invitations</a:t>
            </a:r>
            <a:endParaRPr lang="en-US" dirty="0"/>
          </a:p>
        </p:txBody>
      </p:sp>
      <p:sp>
        <p:nvSpPr>
          <p:cNvPr id="3" name="Content Placeholder 2"/>
          <p:cNvSpPr>
            <a:spLocks noGrp="1"/>
          </p:cNvSpPr>
          <p:nvPr>
            <p:ph idx="1"/>
          </p:nvPr>
        </p:nvSpPr>
        <p:spPr>
          <a:xfrm>
            <a:off x="228600" y="1600200"/>
            <a:ext cx="8458200" cy="4495800"/>
          </a:xfrm>
        </p:spPr>
        <p:txBody>
          <a:bodyPr>
            <a:normAutofit/>
          </a:bodyPr>
          <a:lstStyle/>
          <a:p>
            <a:pPr>
              <a:spcAft>
                <a:spcPts val="600"/>
              </a:spcAft>
            </a:pPr>
            <a:r>
              <a:rPr lang="en-US" dirty="0" smtClean="0"/>
              <a:t>Include key information:</a:t>
            </a:r>
          </a:p>
          <a:p>
            <a:pPr lvl="1">
              <a:spcAft>
                <a:spcPts val="600"/>
              </a:spcAft>
            </a:pPr>
            <a:r>
              <a:rPr lang="en-US" dirty="0" smtClean="0"/>
              <a:t>Survey aim</a:t>
            </a:r>
          </a:p>
          <a:p>
            <a:pPr lvl="1">
              <a:spcAft>
                <a:spcPts val="600"/>
              </a:spcAft>
            </a:pPr>
            <a:r>
              <a:rPr lang="en-US" dirty="0" smtClean="0"/>
              <a:t>Time it takes to complete the survey (under 15 minutes is key!)</a:t>
            </a:r>
          </a:p>
          <a:p>
            <a:pPr lvl="1">
              <a:spcAft>
                <a:spcPts val="600"/>
              </a:spcAft>
            </a:pPr>
            <a:r>
              <a:rPr lang="en-US" dirty="0" smtClean="0"/>
              <a:t>Deadline, if any</a:t>
            </a:r>
          </a:p>
          <a:p>
            <a:pPr lvl="1">
              <a:spcAft>
                <a:spcPts val="600"/>
              </a:spcAft>
            </a:pPr>
            <a:r>
              <a:rPr lang="en-US" dirty="0" smtClean="0"/>
              <a:t>Incentive (more on this soon)</a:t>
            </a:r>
          </a:p>
          <a:p>
            <a:pPr lvl="1">
              <a:spcAft>
                <a:spcPts val="600"/>
              </a:spcAft>
            </a:pPr>
            <a:r>
              <a:rPr lang="en-US" dirty="0" smtClean="0"/>
              <a:t>If using an online survey, don’t forget the link!</a:t>
            </a:r>
          </a:p>
          <a:p>
            <a:pPr>
              <a:spcAft>
                <a:spcPts val="600"/>
              </a:spcAft>
            </a:pPr>
            <a:r>
              <a:rPr lang="en-US" dirty="0" smtClean="0"/>
              <a:t>Keep it short! 1-2 paragraphs, tops. </a:t>
            </a:r>
          </a:p>
          <a:p>
            <a:pPr lvl="1"/>
            <a:endParaRPr lang="en-US" dirty="0" smtClean="0"/>
          </a:p>
          <a:p>
            <a:pPr marL="274320" lvl="1" indent="0">
              <a:buNone/>
            </a:pPr>
            <a:endParaRPr lang="en-US" dirty="0" smtClean="0"/>
          </a:p>
        </p:txBody>
      </p:sp>
    </p:spTree>
    <p:extLst>
      <p:ext uri="{BB962C8B-B14F-4D97-AF65-F5344CB8AC3E}">
        <p14:creationId xmlns:p14="http://schemas.microsoft.com/office/powerpoint/2010/main" val="25856888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763000" cy="990600"/>
          </a:xfrm>
        </p:spPr>
        <p:txBody>
          <a:bodyPr>
            <a:noAutofit/>
          </a:bodyPr>
          <a:lstStyle/>
          <a:p>
            <a:r>
              <a:rPr lang="en-US" dirty="0" smtClean="0"/>
              <a:t>Survey Implementation: Invitations</a:t>
            </a:r>
            <a:endParaRPr lang="en-US" dirty="0"/>
          </a:p>
        </p:txBody>
      </p:sp>
      <p:sp>
        <p:nvSpPr>
          <p:cNvPr id="3" name="Content Placeholder 2"/>
          <p:cNvSpPr>
            <a:spLocks noGrp="1"/>
          </p:cNvSpPr>
          <p:nvPr>
            <p:ph idx="1"/>
          </p:nvPr>
        </p:nvSpPr>
        <p:spPr>
          <a:xfrm>
            <a:off x="304800" y="1600200"/>
            <a:ext cx="8382000" cy="4495800"/>
          </a:xfrm>
        </p:spPr>
        <p:txBody>
          <a:bodyPr>
            <a:normAutofit fontScale="62500" lnSpcReduction="20000"/>
          </a:bodyPr>
          <a:lstStyle/>
          <a:p>
            <a:pPr marL="0" indent="0">
              <a:spcAft>
                <a:spcPts val="600"/>
              </a:spcAft>
              <a:buNone/>
            </a:pPr>
            <a:r>
              <a:rPr lang="en-US" dirty="0" smtClean="0"/>
              <a:t>Dear Lauren,</a:t>
            </a:r>
          </a:p>
          <a:p>
            <a:pPr marL="0" indent="0">
              <a:spcAft>
                <a:spcPts val="600"/>
              </a:spcAft>
              <a:buNone/>
            </a:pPr>
            <a:r>
              <a:rPr lang="en-US" dirty="0" smtClean="0"/>
              <a:t>You have been selected to participate in the Tufts Ice Cream Survey! The purpose of this survey is to learn more about ice cream preferences so we can stock the Jumbo Scoop Shop with your favorites. </a:t>
            </a:r>
          </a:p>
          <a:p>
            <a:pPr marL="0" indent="0">
              <a:spcAft>
                <a:spcPts val="600"/>
              </a:spcAft>
              <a:buNone/>
            </a:pPr>
            <a:endParaRPr lang="en-US" dirty="0"/>
          </a:p>
          <a:p>
            <a:pPr marL="0" indent="0">
              <a:spcAft>
                <a:spcPts val="600"/>
              </a:spcAft>
              <a:buNone/>
            </a:pPr>
            <a:r>
              <a:rPr lang="en-US" dirty="0" smtClean="0"/>
              <a:t>This survey should take just </a:t>
            </a:r>
            <a:r>
              <a:rPr lang="en-US" b="1" dirty="0" smtClean="0"/>
              <a:t>5 minutes </a:t>
            </a:r>
            <a:r>
              <a:rPr lang="en-US" dirty="0" smtClean="0"/>
              <a:t>of your time. At the end of the survey you can enter to </a:t>
            </a:r>
            <a:r>
              <a:rPr lang="en-US" b="1" dirty="0" smtClean="0"/>
              <a:t>win unlimited ice cream for a year</a:t>
            </a:r>
            <a:r>
              <a:rPr lang="en-US" dirty="0" smtClean="0"/>
              <a:t>! Please complete the survey by December 1.</a:t>
            </a:r>
          </a:p>
          <a:p>
            <a:pPr marL="0" indent="0">
              <a:spcAft>
                <a:spcPts val="600"/>
              </a:spcAft>
              <a:buNone/>
            </a:pPr>
            <a:endParaRPr lang="en-US" dirty="0" smtClean="0"/>
          </a:p>
          <a:p>
            <a:pPr marL="0" indent="0">
              <a:spcAft>
                <a:spcPts val="600"/>
              </a:spcAft>
              <a:buNone/>
            </a:pPr>
            <a:r>
              <a:rPr lang="en-US" dirty="0">
                <a:hlinkClick r:id="rId3"/>
              </a:rPr>
              <a:t>h</a:t>
            </a:r>
            <a:r>
              <a:rPr lang="en-US" dirty="0" smtClean="0">
                <a:hlinkClick r:id="rId3"/>
              </a:rPr>
              <a:t>ttp://www.scoopshopsurvey.com</a:t>
            </a:r>
            <a:r>
              <a:rPr lang="en-US" dirty="0" smtClean="0"/>
              <a:t> </a:t>
            </a:r>
          </a:p>
          <a:p>
            <a:pPr marL="0" indent="0">
              <a:spcAft>
                <a:spcPts val="600"/>
              </a:spcAft>
              <a:buNone/>
            </a:pPr>
            <a:endParaRPr lang="en-US" dirty="0"/>
          </a:p>
          <a:p>
            <a:pPr marL="0" indent="0">
              <a:spcAft>
                <a:spcPts val="600"/>
              </a:spcAft>
              <a:buNone/>
            </a:pPr>
            <a:r>
              <a:rPr lang="en-US" dirty="0" smtClean="0"/>
              <a:t>If you have questions, contact Katia Miller (</a:t>
            </a:r>
            <a:r>
              <a:rPr lang="en-US" dirty="0" smtClean="0">
                <a:hlinkClick r:id="rId4"/>
              </a:rPr>
              <a:t>katia.miller@tufts.edu</a:t>
            </a:r>
            <a:r>
              <a:rPr lang="en-US" dirty="0" smtClean="0"/>
              <a:t>). Thank you for your time!</a:t>
            </a:r>
          </a:p>
          <a:p>
            <a:pPr marL="0" indent="0">
              <a:spcAft>
                <a:spcPts val="600"/>
              </a:spcAft>
              <a:buNone/>
            </a:pPr>
            <a:r>
              <a:rPr lang="en-US" dirty="0" smtClean="0"/>
              <a:t>--Jumbo Scoop Shop</a:t>
            </a:r>
            <a:endParaRPr lang="en-US" dirty="0"/>
          </a:p>
          <a:p>
            <a:pPr marL="0" indent="0">
              <a:spcAft>
                <a:spcPts val="600"/>
              </a:spcAft>
              <a:buNone/>
            </a:pPr>
            <a:endParaRPr lang="en-US" dirty="0" smtClean="0"/>
          </a:p>
          <a:p>
            <a:pPr lvl="1"/>
            <a:endParaRPr lang="en-US" dirty="0" smtClean="0"/>
          </a:p>
          <a:p>
            <a:pPr marL="274320" lvl="1" indent="0">
              <a:buNone/>
            </a:pPr>
            <a:endParaRPr lang="en-US" dirty="0" smtClean="0"/>
          </a:p>
        </p:txBody>
      </p:sp>
    </p:spTree>
    <p:extLst>
      <p:ext uri="{BB962C8B-B14F-4D97-AF65-F5344CB8AC3E}">
        <p14:creationId xmlns:p14="http://schemas.microsoft.com/office/powerpoint/2010/main" val="26147789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610600" cy="990600"/>
          </a:xfrm>
        </p:spPr>
        <p:txBody>
          <a:bodyPr>
            <a:noAutofit/>
          </a:bodyPr>
          <a:lstStyle/>
          <a:p>
            <a:r>
              <a:rPr lang="en-US" dirty="0" smtClean="0"/>
              <a:t>Implementation: Distribution</a:t>
            </a:r>
            <a:endParaRPr lang="en-US" dirty="0"/>
          </a:p>
        </p:txBody>
      </p:sp>
      <p:sp>
        <p:nvSpPr>
          <p:cNvPr id="3" name="Content Placeholder 2"/>
          <p:cNvSpPr>
            <a:spLocks noGrp="1"/>
          </p:cNvSpPr>
          <p:nvPr>
            <p:ph idx="1"/>
          </p:nvPr>
        </p:nvSpPr>
        <p:spPr/>
        <p:txBody>
          <a:bodyPr>
            <a:normAutofit/>
          </a:bodyPr>
          <a:lstStyle/>
          <a:p>
            <a:pPr>
              <a:spcAft>
                <a:spcPts val="600"/>
              </a:spcAft>
            </a:pPr>
            <a:r>
              <a:rPr lang="en-US" dirty="0" smtClean="0"/>
              <a:t>Be thoughtful about when and how you distribute your survey</a:t>
            </a:r>
          </a:p>
          <a:p>
            <a:pPr lvl="1">
              <a:spcAft>
                <a:spcPts val="600"/>
              </a:spcAft>
            </a:pPr>
            <a:r>
              <a:rPr lang="en-US" dirty="0" smtClean="0"/>
              <a:t>Consider the calendar: holidays, alumni giving cycles, exam periods, vacations</a:t>
            </a:r>
            <a:endParaRPr lang="en-US" dirty="0"/>
          </a:p>
          <a:p>
            <a:pPr lvl="1">
              <a:spcAft>
                <a:spcPts val="600"/>
              </a:spcAft>
            </a:pPr>
            <a:r>
              <a:rPr lang="en-US" dirty="0" smtClean="0"/>
              <a:t>Survey fatigue – are other surveys circulating? </a:t>
            </a:r>
          </a:p>
          <a:p>
            <a:pPr lvl="1">
              <a:spcAft>
                <a:spcPts val="600"/>
              </a:spcAft>
            </a:pPr>
            <a:r>
              <a:rPr lang="en-US" dirty="0" smtClean="0"/>
              <a:t>Sensitivity matters – consider the context. </a:t>
            </a:r>
          </a:p>
          <a:p>
            <a:pPr lvl="2">
              <a:spcAft>
                <a:spcPts val="600"/>
              </a:spcAft>
            </a:pPr>
            <a:r>
              <a:rPr lang="en-US" dirty="0" smtClean="0"/>
              <a:t>A light-hearted survey about ice cream flavors should probably not be circulated the same day as a memorial service.</a:t>
            </a:r>
          </a:p>
        </p:txBody>
      </p:sp>
    </p:spTree>
    <p:extLst>
      <p:ext uri="{BB962C8B-B14F-4D97-AF65-F5344CB8AC3E}">
        <p14:creationId xmlns:p14="http://schemas.microsoft.com/office/powerpoint/2010/main" val="84800485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Implementation: Online survey distribution</a:t>
            </a:r>
            <a:endParaRPr lang="en-US" dirty="0"/>
          </a:p>
        </p:txBody>
      </p:sp>
      <p:sp>
        <p:nvSpPr>
          <p:cNvPr id="3" name="Content Placeholder 2"/>
          <p:cNvSpPr>
            <a:spLocks noGrp="1"/>
          </p:cNvSpPr>
          <p:nvPr>
            <p:ph idx="1"/>
          </p:nvPr>
        </p:nvSpPr>
        <p:spPr>
          <a:xfrm>
            <a:off x="304800" y="1600200"/>
            <a:ext cx="8382000" cy="4495800"/>
          </a:xfrm>
        </p:spPr>
        <p:txBody>
          <a:bodyPr>
            <a:normAutofit fontScale="92500" lnSpcReduction="20000"/>
          </a:bodyPr>
          <a:lstStyle/>
          <a:p>
            <a:r>
              <a:rPr lang="en-US" sz="2800" dirty="0" smtClean="0"/>
              <a:t>Anonymous Link</a:t>
            </a:r>
          </a:p>
          <a:p>
            <a:pPr lvl="1"/>
            <a:r>
              <a:rPr lang="en-US" dirty="0" smtClean="0"/>
              <a:t>Pros: </a:t>
            </a:r>
          </a:p>
          <a:p>
            <a:pPr lvl="2"/>
            <a:r>
              <a:rPr lang="en-US" dirty="0" smtClean="0"/>
              <a:t>Good for sensitive topics</a:t>
            </a:r>
          </a:p>
          <a:p>
            <a:pPr lvl="2"/>
            <a:r>
              <a:rPr lang="en-US" dirty="0" smtClean="0"/>
              <a:t>Can be distributed widely and publicly</a:t>
            </a:r>
            <a:endParaRPr lang="en-US" dirty="0"/>
          </a:p>
          <a:p>
            <a:pPr lvl="1"/>
            <a:r>
              <a:rPr lang="en-US" dirty="0" smtClean="0"/>
              <a:t>Cons: </a:t>
            </a:r>
          </a:p>
          <a:p>
            <a:pPr lvl="2"/>
            <a:r>
              <a:rPr lang="en-US" dirty="0" smtClean="0"/>
              <a:t>Potential for duplicated data</a:t>
            </a:r>
          </a:p>
          <a:p>
            <a:pPr lvl="3"/>
            <a:r>
              <a:rPr lang="en-US" dirty="0" smtClean="0"/>
              <a:t>Includes both accidental and deliberate duplication</a:t>
            </a:r>
          </a:p>
          <a:p>
            <a:pPr marL="274320" lvl="1" indent="0">
              <a:buNone/>
            </a:pPr>
            <a:endParaRPr lang="en-US" sz="1200" dirty="0" smtClean="0"/>
          </a:p>
          <a:p>
            <a:r>
              <a:rPr lang="en-US" sz="2800" dirty="0" smtClean="0"/>
              <a:t>Survey panel</a:t>
            </a:r>
          </a:p>
          <a:p>
            <a:pPr lvl="1"/>
            <a:r>
              <a:rPr lang="en-US" dirty="0" smtClean="0"/>
              <a:t>Pros</a:t>
            </a:r>
          </a:p>
          <a:p>
            <a:pPr lvl="2"/>
            <a:r>
              <a:rPr lang="en-US" dirty="0" smtClean="0"/>
              <a:t>Tracks responses, can target reminders more effectively</a:t>
            </a:r>
            <a:endParaRPr lang="en-US" sz="1800" dirty="0" smtClean="0"/>
          </a:p>
          <a:p>
            <a:pPr lvl="1"/>
            <a:r>
              <a:rPr lang="en-US" sz="2400" dirty="0" smtClean="0"/>
              <a:t>Cons</a:t>
            </a:r>
          </a:p>
          <a:p>
            <a:pPr lvl="2"/>
            <a:r>
              <a:rPr lang="en-US" sz="2200" dirty="0" smtClean="0"/>
              <a:t>Data security</a:t>
            </a:r>
          </a:p>
          <a:p>
            <a:pPr marL="274320" lvl="1" indent="0">
              <a:buNone/>
            </a:pPr>
            <a:endParaRPr lang="en-US" dirty="0" smtClean="0"/>
          </a:p>
        </p:txBody>
      </p:sp>
    </p:spTree>
    <p:extLst>
      <p:ext uri="{BB962C8B-B14F-4D97-AF65-F5344CB8AC3E}">
        <p14:creationId xmlns:p14="http://schemas.microsoft.com/office/powerpoint/2010/main" val="1403055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sz="3600" dirty="0" smtClean="0"/>
              <a:t>Preparing your survey: Guiding Questions</a:t>
            </a:r>
            <a:endParaRPr lang="en-US" dirty="0"/>
          </a:p>
        </p:txBody>
      </p:sp>
      <p:sp>
        <p:nvSpPr>
          <p:cNvPr id="3" name="Content Placeholder 2"/>
          <p:cNvSpPr>
            <a:spLocks noGrp="1"/>
          </p:cNvSpPr>
          <p:nvPr>
            <p:ph idx="1"/>
          </p:nvPr>
        </p:nvSpPr>
        <p:spPr/>
        <p:txBody>
          <a:bodyPr/>
          <a:lstStyle/>
          <a:p>
            <a:pPr marL="0" indent="0">
              <a:buNone/>
            </a:pPr>
            <a:r>
              <a:rPr lang="en-US" sz="3000" dirty="0" smtClean="0"/>
              <a:t>Not all research questions demand surveys</a:t>
            </a:r>
          </a:p>
          <a:p>
            <a:pPr marL="0" indent="0">
              <a:buNone/>
            </a:pPr>
            <a:endParaRPr lang="en-US" sz="1200" dirty="0" smtClean="0"/>
          </a:p>
          <a:p>
            <a:r>
              <a:rPr lang="en-US" dirty="0" smtClean="0"/>
              <a:t>What about focus groups or interviews?</a:t>
            </a:r>
          </a:p>
          <a:p>
            <a:pPr lvl="1"/>
            <a:r>
              <a:rPr lang="en-US" dirty="0" smtClean="0"/>
              <a:t>Can allow a more nuanced insight into a research question</a:t>
            </a:r>
          </a:p>
          <a:p>
            <a:pPr lvl="1"/>
            <a:r>
              <a:rPr lang="en-US" dirty="0" smtClean="0"/>
              <a:t>Can build rapport with participants, more personal</a:t>
            </a:r>
          </a:p>
          <a:p>
            <a:pPr lvl="1"/>
            <a:r>
              <a:rPr lang="en-US" dirty="0" smtClean="0"/>
              <a:t>More effective for people for whom surveys may pose a challenge (e.g. non-native English speakers, individuals with dyslexia)</a:t>
            </a:r>
          </a:p>
        </p:txBody>
      </p:sp>
    </p:spTree>
    <p:extLst>
      <p:ext uri="{BB962C8B-B14F-4D97-AF65-F5344CB8AC3E}">
        <p14:creationId xmlns:p14="http://schemas.microsoft.com/office/powerpoint/2010/main" val="242848160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839200" cy="990600"/>
          </a:xfrm>
        </p:spPr>
        <p:txBody>
          <a:bodyPr>
            <a:noAutofit/>
          </a:bodyPr>
          <a:lstStyle/>
          <a:p>
            <a:r>
              <a:rPr lang="en-US" sz="3600" dirty="0" smtClean="0"/>
              <a:t>Survey Management</a:t>
            </a:r>
            <a:endParaRPr lang="en-US" sz="3600" dirty="0"/>
          </a:p>
        </p:txBody>
      </p:sp>
      <p:sp>
        <p:nvSpPr>
          <p:cNvPr id="3" name="Content Placeholder 2"/>
          <p:cNvSpPr>
            <a:spLocks noGrp="1"/>
          </p:cNvSpPr>
          <p:nvPr>
            <p:ph idx="1"/>
          </p:nvPr>
        </p:nvSpPr>
        <p:spPr>
          <a:xfrm>
            <a:off x="304800" y="1600200"/>
            <a:ext cx="8382000" cy="4495800"/>
          </a:xfrm>
        </p:spPr>
        <p:txBody>
          <a:bodyPr>
            <a:normAutofit/>
          </a:bodyPr>
          <a:lstStyle/>
          <a:p>
            <a:pPr marL="0" indent="0" algn="ctr">
              <a:buNone/>
            </a:pPr>
            <a:r>
              <a:rPr lang="en-US" dirty="0" smtClean="0"/>
              <a:t/>
            </a:r>
            <a:br>
              <a:rPr lang="en-US" dirty="0" smtClean="0"/>
            </a:br>
            <a:r>
              <a:rPr lang="en-US" dirty="0" smtClean="0"/>
              <a:t/>
            </a:r>
            <a:br>
              <a:rPr lang="en-US" dirty="0" smtClean="0"/>
            </a:br>
            <a:r>
              <a:rPr lang="en-US" sz="4400" b="1" dirty="0" smtClean="0"/>
              <a:t/>
            </a:r>
            <a:br>
              <a:rPr lang="en-US" sz="4400" b="1" dirty="0" smtClean="0"/>
            </a:br>
            <a:r>
              <a:rPr lang="en-US" sz="4400" b="1" dirty="0" smtClean="0"/>
              <a:t>Managing Your Survey</a:t>
            </a:r>
            <a:endParaRPr lang="en-US" b="1" dirty="0" smtClean="0"/>
          </a:p>
        </p:txBody>
      </p:sp>
    </p:spTree>
    <p:extLst>
      <p:ext uri="{BB962C8B-B14F-4D97-AF65-F5344CB8AC3E}">
        <p14:creationId xmlns:p14="http://schemas.microsoft.com/office/powerpoint/2010/main" val="25820644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Managing your </a:t>
            </a:r>
            <a:r>
              <a:rPr lang="en-US" dirty="0"/>
              <a:t>survey: </a:t>
            </a:r>
            <a:r>
              <a:rPr lang="en-US" dirty="0" smtClean="0"/>
              <a:t>Response Rates</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dirty="0" smtClean="0"/>
              <a:t>A high response rate…</a:t>
            </a:r>
          </a:p>
          <a:p>
            <a:pPr lvl="1"/>
            <a:r>
              <a:rPr lang="en-US" dirty="0"/>
              <a:t>Improve representativeness of </a:t>
            </a:r>
            <a:r>
              <a:rPr lang="en-US" dirty="0" smtClean="0"/>
              <a:t>sample</a:t>
            </a:r>
            <a:endParaRPr lang="en-US" dirty="0"/>
          </a:p>
          <a:p>
            <a:pPr lvl="1"/>
            <a:r>
              <a:rPr lang="en-US" dirty="0" smtClean="0"/>
              <a:t>Provides more </a:t>
            </a:r>
            <a:r>
              <a:rPr lang="en-US" dirty="0"/>
              <a:t>diverse </a:t>
            </a:r>
            <a:r>
              <a:rPr lang="en-US" dirty="0" smtClean="0"/>
              <a:t>opinions, better data</a:t>
            </a:r>
          </a:p>
          <a:p>
            <a:pPr lvl="1"/>
            <a:r>
              <a:rPr lang="en-US" dirty="0" smtClean="0"/>
              <a:t>Protects against </a:t>
            </a:r>
            <a:r>
              <a:rPr lang="en-US" u="sng" dirty="0" smtClean="0"/>
              <a:t>nonresponse error</a:t>
            </a:r>
            <a:br>
              <a:rPr lang="en-US" u="sng" dirty="0" smtClean="0"/>
            </a:br>
            <a:endParaRPr lang="en-US" u="sng" dirty="0" smtClean="0"/>
          </a:p>
          <a:p>
            <a:r>
              <a:rPr lang="en-US" dirty="0" smtClean="0"/>
              <a:t>A low response rate…</a:t>
            </a:r>
          </a:p>
          <a:p>
            <a:pPr lvl="1"/>
            <a:r>
              <a:rPr lang="en-US" dirty="0" smtClean="0"/>
              <a:t>May or may not be bad</a:t>
            </a:r>
          </a:p>
          <a:p>
            <a:pPr lvl="1"/>
            <a:r>
              <a:rPr lang="en-US" dirty="0" smtClean="0"/>
              <a:t>If the respondents are similar to the sample and population, maybe it’s ok</a:t>
            </a:r>
          </a:p>
          <a:p>
            <a:pPr lvl="1"/>
            <a:endParaRPr lang="en-US" u="sng" dirty="0"/>
          </a:p>
        </p:txBody>
      </p:sp>
    </p:spTree>
    <p:extLst>
      <p:ext uri="{BB962C8B-B14F-4D97-AF65-F5344CB8AC3E}">
        <p14:creationId xmlns:p14="http://schemas.microsoft.com/office/powerpoint/2010/main" val="13437440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Managing your </a:t>
            </a:r>
            <a:r>
              <a:rPr lang="en-US" dirty="0"/>
              <a:t>survey: </a:t>
            </a:r>
            <a:r>
              <a:rPr lang="en-US" dirty="0" smtClean="0"/>
              <a:t>Response Rates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007870"/>
            <a:ext cx="5140890" cy="3752850"/>
          </a:xfrm>
          <a:prstGeom prst="rect">
            <a:avLst/>
          </a:prstGeom>
        </p:spPr>
      </p:pic>
    </p:spTree>
    <p:extLst>
      <p:ext uri="{BB962C8B-B14F-4D97-AF65-F5344CB8AC3E}">
        <p14:creationId xmlns:p14="http://schemas.microsoft.com/office/powerpoint/2010/main" val="26212980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smtClean="0"/>
              <a:t>Managing your </a:t>
            </a:r>
            <a:r>
              <a:rPr lang="en-US" dirty="0"/>
              <a:t>survey: </a:t>
            </a:r>
            <a:r>
              <a:rPr lang="en-US" dirty="0" smtClean="0"/>
              <a:t>Response Rates</a:t>
            </a:r>
            <a:endParaRPr lang="en-US" dirty="0"/>
          </a:p>
        </p:txBody>
      </p:sp>
      <p:sp>
        <p:nvSpPr>
          <p:cNvPr id="3" name="Content Placeholder 2"/>
          <p:cNvSpPr>
            <a:spLocks noGrp="1"/>
          </p:cNvSpPr>
          <p:nvPr>
            <p:ph idx="1"/>
          </p:nvPr>
        </p:nvSpPr>
        <p:spPr>
          <a:xfrm>
            <a:off x="304800" y="1600200"/>
            <a:ext cx="8382000" cy="4495800"/>
          </a:xfrm>
        </p:spPr>
        <p:txBody>
          <a:bodyPr>
            <a:normAutofit/>
          </a:bodyPr>
          <a:lstStyle/>
          <a:p>
            <a:r>
              <a:rPr lang="en-US" sz="3200" dirty="0" smtClean="0"/>
              <a:t>What is a good response rate?</a:t>
            </a:r>
          </a:p>
          <a:p>
            <a:r>
              <a:rPr lang="en-US" sz="3200" dirty="0" smtClean="0"/>
              <a:t>What is your expected response rate?</a:t>
            </a:r>
          </a:p>
          <a:p>
            <a:pPr lvl="1"/>
            <a:r>
              <a:rPr lang="en-US" sz="2800" dirty="0" smtClean="0"/>
              <a:t>Depends on the survey, the population, and the incentive</a:t>
            </a:r>
          </a:p>
          <a:p>
            <a:pPr lvl="2"/>
            <a:r>
              <a:rPr lang="en-US" sz="2400" dirty="0" smtClean="0"/>
              <a:t>In-person = highest response rate</a:t>
            </a:r>
          </a:p>
          <a:p>
            <a:pPr lvl="2"/>
            <a:r>
              <a:rPr lang="en-US" sz="2400" dirty="0" smtClean="0"/>
              <a:t>20%-35% for a 10-minute online survey</a:t>
            </a:r>
          </a:p>
          <a:p>
            <a:pPr lvl="2"/>
            <a:r>
              <a:rPr lang="en-US" sz="2400" dirty="0" smtClean="0"/>
              <a:t>Be realistic, don’t over-promise</a:t>
            </a:r>
            <a:br>
              <a:rPr lang="en-US" sz="2400" dirty="0" smtClean="0"/>
            </a:br>
            <a:endParaRPr lang="en-US" dirty="0"/>
          </a:p>
        </p:txBody>
      </p:sp>
    </p:spTree>
    <p:extLst>
      <p:ext uri="{BB962C8B-B14F-4D97-AF65-F5344CB8AC3E}">
        <p14:creationId xmlns:p14="http://schemas.microsoft.com/office/powerpoint/2010/main" val="1459076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a:t>Managing your survey: </a:t>
            </a:r>
            <a:r>
              <a:rPr lang="en-US" dirty="0" smtClean="0"/>
              <a:t>Incentives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943100"/>
            <a:ext cx="6096000" cy="1485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608" y="1737286"/>
            <a:ext cx="3458058" cy="533474"/>
          </a:xfrm>
          <a:prstGeom prst="rect">
            <a:avLst/>
          </a:prstGeom>
          <a:ln>
            <a:solidFill>
              <a:schemeClr val="tx1"/>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2686050"/>
            <a:ext cx="2086266" cy="105742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7318" y="3672840"/>
            <a:ext cx="3380937" cy="1176699"/>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4800" y="3439833"/>
            <a:ext cx="3985179" cy="1811445"/>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1309" y="5155431"/>
            <a:ext cx="5435757" cy="936067"/>
          </a:xfrm>
          <a:prstGeom prst="rect">
            <a:avLst/>
          </a:prstGeom>
          <a:ln>
            <a:solidFill>
              <a:schemeClr val="tx1"/>
            </a:solidFill>
          </a:ln>
        </p:spPr>
      </p:pic>
    </p:spTree>
    <p:extLst>
      <p:ext uri="{BB962C8B-B14F-4D97-AF65-F5344CB8AC3E}">
        <p14:creationId xmlns:p14="http://schemas.microsoft.com/office/powerpoint/2010/main" val="4588725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a:t>Managing your survey: </a:t>
            </a:r>
            <a:r>
              <a:rPr lang="en-US" dirty="0" smtClean="0"/>
              <a:t>Incentives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Incentives increase response rates </a:t>
            </a:r>
            <a:r>
              <a:rPr lang="en-US" dirty="0" smtClean="0"/>
              <a:t/>
            </a:r>
            <a:br>
              <a:rPr lang="en-US" dirty="0" smtClean="0"/>
            </a:br>
            <a:endParaRPr lang="en-US" dirty="0" smtClean="0"/>
          </a:p>
          <a:p>
            <a:r>
              <a:rPr lang="en-US" dirty="0" smtClean="0"/>
              <a:t>Which incentives work best?</a:t>
            </a:r>
          </a:p>
          <a:p>
            <a:pPr lvl="1"/>
            <a:r>
              <a:rPr lang="en-US" dirty="0" smtClean="0"/>
              <a:t>It depends on…</a:t>
            </a:r>
          </a:p>
          <a:p>
            <a:pPr lvl="2"/>
            <a:r>
              <a:rPr lang="en-US" dirty="0" smtClean="0"/>
              <a:t>Your population</a:t>
            </a:r>
          </a:p>
          <a:p>
            <a:pPr lvl="2"/>
            <a:r>
              <a:rPr lang="en-US" dirty="0" smtClean="0"/>
              <a:t>Your budget</a:t>
            </a:r>
          </a:p>
          <a:p>
            <a:pPr lvl="2"/>
            <a:r>
              <a:rPr lang="en-US" dirty="0" smtClean="0"/>
              <a:t>Your survey methods</a:t>
            </a:r>
            <a:br>
              <a:rPr lang="en-US" dirty="0" smtClean="0"/>
            </a:br>
            <a:endParaRPr lang="en-US" dirty="0" smtClean="0"/>
          </a:p>
          <a:p>
            <a:r>
              <a:rPr lang="en-US" dirty="0" smtClean="0"/>
              <a:t>Guaranteed small incentives &gt; Raffles</a:t>
            </a:r>
          </a:p>
          <a:p>
            <a:r>
              <a:rPr lang="en-US" dirty="0" smtClean="0"/>
              <a:t>Be creative</a:t>
            </a:r>
          </a:p>
          <a:p>
            <a:r>
              <a:rPr lang="en-US" dirty="0" smtClean="0"/>
              <a:t>Does not have to be expensive or flashy</a:t>
            </a:r>
          </a:p>
          <a:p>
            <a:endParaRPr lang="en-US" dirty="0" smtClean="0"/>
          </a:p>
          <a:p>
            <a:pPr lvl="2"/>
            <a:endParaRPr lang="en-US" dirty="0" smtClean="0"/>
          </a:p>
        </p:txBody>
      </p:sp>
    </p:spTree>
    <p:extLst>
      <p:ext uri="{BB962C8B-B14F-4D97-AF65-F5344CB8AC3E}">
        <p14:creationId xmlns:p14="http://schemas.microsoft.com/office/powerpoint/2010/main" val="19324947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Autofit/>
          </a:bodyPr>
          <a:lstStyle/>
          <a:p>
            <a:r>
              <a:rPr lang="en-US" dirty="0"/>
              <a:t>Managing your survey: </a:t>
            </a:r>
            <a:r>
              <a:rPr lang="en-US" dirty="0" smtClean="0"/>
              <a:t>Incentives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$5 </a:t>
            </a:r>
            <a:r>
              <a:rPr lang="en-US" dirty="0" err="1" smtClean="0"/>
              <a:t>JumboCash</a:t>
            </a:r>
            <a:endParaRPr lang="en-US" dirty="0" smtClean="0"/>
          </a:p>
          <a:p>
            <a:pPr marL="0" indent="0">
              <a:buNone/>
            </a:pPr>
            <a:r>
              <a:rPr lang="en-US" dirty="0" smtClean="0"/>
              <a:t>Coupon for coffee at campus coffee shop</a:t>
            </a:r>
          </a:p>
          <a:p>
            <a:pPr marL="0" indent="0">
              <a:buNone/>
            </a:pPr>
            <a:r>
              <a:rPr lang="en-US" dirty="0" smtClean="0"/>
              <a:t>Dinner with the President at dining hall</a:t>
            </a:r>
          </a:p>
          <a:p>
            <a:pPr marL="0" indent="0">
              <a:buNone/>
            </a:pPr>
            <a:r>
              <a:rPr lang="en-US" dirty="0" smtClean="0"/>
              <a:t>$3 toward printing at library</a:t>
            </a:r>
          </a:p>
          <a:p>
            <a:pPr marL="0" indent="0">
              <a:buNone/>
            </a:pPr>
            <a:r>
              <a:rPr lang="en-US" dirty="0" smtClean="0"/>
              <a:t>Free tickets to campus concert</a:t>
            </a:r>
          </a:p>
          <a:p>
            <a:pPr marL="0" indent="0">
              <a:buNone/>
            </a:pPr>
            <a:r>
              <a:rPr lang="en-US" dirty="0" smtClean="0"/>
              <a:t>VIP seating for a high-profile campus speaker</a:t>
            </a:r>
          </a:p>
          <a:p>
            <a:pPr marL="0" indent="0">
              <a:buNone/>
            </a:pPr>
            <a:r>
              <a:rPr lang="en-US" dirty="0" smtClean="0"/>
              <a:t>Tufts sweatshirt</a:t>
            </a:r>
          </a:p>
          <a:p>
            <a:pPr marL="0" indent="0">
              <a:buNone/>
            </a:pPr>
            <a:r>
              <a:rPr lang="en-US" dirty="0" smtClean="0"/>
              <a:t>Gift cards for local eateries (burritos, ice cream)</a:t>
            </a:r>
          </a:p>
          <a:p>
            <a:pPr marL="0" indent="0">
              <a:buNone/>
            </a:pPr>
            <a:endParaRPr lang="en-US" dirty="0" smtClean="0"/>
          </a:p>
          <a:p>
            <a:endParaRPr lang="en-US" dirty="0" smtClean="0"/>
          </a:p>
          <a:p>
            <a:pPr lvl="2"/>
            <a:endParaRPr lang="en-US" dirty="0" smtClean="0"/>
          </a:p>
        </p:txBody>
      </p:sp>
    </p:spTree>
    <p:extLst>
      <p:ext uri="{BB962C8B-B14F-4D97-AF65-F5344CB8AC3E}">
        <p14:creationId xmlns:p14="http://schemas.microsoft.com/office/powerpoint/2010/main" val="1399801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dirty="0" smtClean="0"/>
              <a:t>Managing your </a:t>
            </a:r>
            <a:r>
              <a:rPr lang="en-US" dirty="0"/>
              <a:t>survey: </a:t>
            </a:r>
            <a:r>
              <a:rPr lang="en-US" dirty="0" smtClean="0"/>
              <a:t>Reminders</a:t>
            </a:r>
            <a:endParaRPr lang="en-US" dirty="0"/>
          </a:p>
        </p:txBody>
      </p:sp>
      <p:sp>
        <p:nvSpPr>
          <p:cNvPr id="3" name="Content Placeholder 2"/>
          <p:cNvSpPr>
            <a:spLocks noGrp="1"/>
          </p:cNvSpPr>
          <p:nvPr>
            <p:ph idx="1"/>
          </p:nvPr>
        </p:nvSpPr>
        <p:spPr/>
        <p:txBody>
          <a:bodyPr>
            <a:normAutofit/>
          </a:bodyPr>
          <a:lstStyle/>
          <a:p>
            <a:r>
              <a:rPr lang="en-US" dirty="0" smtClean="0"/>
              <a:t>Reminders</a:t>
            </a:r>
          </a:p>
          <a:p>
            <a:pPr lvl="1"/>
            <a:r>
              <a:rPr lang="en-US" dirty="0" smtClean="0"/>
              <a:t>Participation drops steeply after a few days for online surveys</a:t>
            </a:r>
          </a:p>
          <a:p>
            <a:pPr lvl="2"/>
            <a:r>
              <a:rPr lang="en-US" dirty="0" smtClean="0"/>
              <a:t>Usually after just 48 hours!</a:t>
            </a:r>
            <a:endParaRPr lang="en-US" dirty="0"/>
          </a:p>
          <a:p>
            <a:pPr lvl="2"/>
            <a:endParaRPr lang="en-US" dirty="0" smtClean="0"/>
          </a:p>
        </p:txBody>
      </p:sp>
    </p:spTree>
    <p:extLst>
      <p:ext uri="{BB962C8B-B14F-4D97-AF65-F5344CB8AC3E}">
        <p14:creationId xmlns:p14="http://schemas.microsoft.com/office/powerpoint/2010/main" val="417806484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dirty="0" smtClean="0"/>
              <a:t>Managing your </a:t>
            </a:r>
            <a:r>
              <a:rPr lang="en-US" dirty="0"/>
              <a:t>survey: </a:t>
            </a:r>
            <a:r>
              <a:rPr lang="en-US" dirty="0" smtClean="0"/>
              <a:t>Reminders</a:t>
            </a:r>
            <a:endParaRPr lang="en-US" dirty="0"/>
          </a:p>
        </p:txBody>
      </p:sp>
      <p:graphicFrame>
        <p:nvGraphicFramePr>
          <p:cNvPr id="4" name="Chart 3"/>
          <p:cNvGraphicFramePr/>
          <p:nvPr>
            <p:extLst>
              <p:ext uri="{D42A27DB-BD31-4B8C-83A1-F6EECF244321}">
                <p14:modId xmlns:p14="http://schemas.microsoft.com/office/powerpoint/2010/main" val="298099373"/>
              </p:ext>
            </p:extLst>
          </p:nvPr>
        </p:nvGraphicFramePr>
        <p:xfrm>
          <a:off x="381000" y="1981200"/>
          <a:ext cx="8305800" cy="4038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020477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6880"/>
            <a:ext cx="8458200" cy="990600"/>
          </a:xfrm>
        </p:spPr>
        <p:txBody>
          <a:bodyPr>
            <a:normAutofit/>
          </a:bodyPr>
          <a:lstStyle/>
          <a:p>
            <a:r>
              <a:rPr lang="en-US" dirty="0" smtClean="0"/>
              <a:t>Managing your </a:t>
            </a:r>
            <a:r>
              <a:rPr lang="en-US" dirty="0"/>
              <a:t>survey: </a:t>
            </a:r>
            <a:r>
              <a:rPr lang="en-US" dirty="0" smtClean="0"/>
              <a:t>Reminders</a:t>
            </a:r>
            <a:endParaRPr lang="en-US" dirty="0"/>
          </a:p>
        </p:txBody>
      </p:sp>
      <p:sp>
        <p:nvSpPr>
          <p:cNvPr id="3" name="Content Placeholder 2"/>
          <p:cNvSpPr>
            <a:spLocks noGrp="1"/>
          </p:cNvSpPr>
          <p:nvPr>
            <p:ph idx="1"/>
          </p:nvPr>
        </p:nvSpPr>
        <p:spPr/>
        <p:txBody>
          <a:bodyPr>
            <a:normAutofit/>
          </a:bodyPr>
          <a:lstStyle/>
          <a:p>
            <a:r>
              <a:rPr lang="en-US" dirty="0" smtClean="0"/>
              <a:t>Reminders</a:t>
            </a:r>
          </a:p>
          <a:p>
            <a:pPr lvl="1"/>
            <a:r>
              <a:rPr lang="en-US" dirty="0" smtClean="0"/>
              <a:t>Participation drops steeply after a few days for online surveys</a:t>
            </a:r>
          </a:p>
          <a:p>
            <a:pPr lvl="2"/>
            <a:r>
              <a:rPr lang="en-US" dirty="0" smtClean="0"/>
              <a:t>Usually after just 48 hours!</a:t>
            </a:r>
            <a:r>
              <a:rPr lang="en-US" dirty="0"/>
              <a:t/>
            </a:r>
            <a:br>
              <a:rPr lang="en-US" dirty="0"/>
            </a:br>
            <a:endParaRPr lang="en-US" dirty="0" smtClean="0"/>
          </a:p>
          <a:p>
            <a:pPr lvl="1"/>
            <a:r>
              <a:rPr lang="en-US" dirty="0" smtClean="0"/>
              <a:t>Mail surveys will show a similar pattern, just delayed</a:t>
            </a:r>
            <a:br>
              <a:rPr lang="en-US" dirty="0" smtClean="0"/>
            </a:br>
            <a:endParaRPr lang="en-US" dirty="0" smtClean="0"/>
          </a:p>
          <a:p>
            <a:pPr lvl="1"/>
            <a:r>
              <a:rPr lang="en-US" dirty="0" smtClean="0"/>
              <a:t>Reminders are highly recommended</a:t>
            </a:r>
          </a:p>
          <a:p>
            <a:pPr lvl="2"/>
            <a:r>
              <a:rPr lang="en-US" dirty="0" smtClean="0"/>
              <a:t>Generally, 2 reminders is appropriate</a:t>
            </a:r>
            <a:endParaRPr lang="en-US" dirty="0"/>
          </a:p>
          <a:p>
            <a:pPr lvl="2"/>
            <a:r>
              <a:rPr lang="en-US" dirty="0" smtClean="0"/>
              <a:t>Timing will depend on the survey</a:t>
            </a:r>
          </a:p>
        </p:txBody>
      </p:sp>
    </p:spTree>
    <p:extLst>
      <p:ext uri="{BB962C8B-B14F-4D97-AF65-F5344CB8AC3E}">
        <p14:creationId xmlns:p14="http://schemas.microsoft.com/office/powerpoint/2010/main" val="1707021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Riff on Default">
      <a:dk1>
        <a:sysClr val="windowText" lastClr="000000"/>
      </a:dk1>
      <a:lt1>
        <a:sysClr val="window" lastClr="FFFFFF"/>
      </a:lt1>
      <a:dk2>
        <a:srgbClr val="255D8B"/>
      </a:dk2>
      <a:lt2>
        <a:srgbClr val="EEECE1"/>
      </a:lt2>
      <a:accent1>
        <a:srgbClr val="4891CE"/>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16980</TotalTime>
  <Words>4087</Words>
  <Application>Microsoft Office PowerPoint</Application>
  <PresentationFormat>On-screen Show (4:3)</PresentationFormat>
  <Paragraphs>878</Paragraphs>
  <Slides>119</Slides>
  <Notes>106</Notes>
  <HiddenSlides>0</HiddenSlides>
  <MMClips>0</MMClips>
  <ScaleCrop>false</ScaleCrop>
  <HeadingPairs>
    <vt:vector size="4" baseType="variant">
      <vt:variant>
        <vt:lpstr>Theme</vt:lpstr>
      </vt:variant>
      <vt:variant>
        <vt:i4>1</vt:i4>
      </vt:variant>
      <vt:variant>
        <vt:lpstr>Slide Titles</vt:lpstr>
      </vt:variant>
      <vt:variant>
        <vt:i4>119</vt:i4>
      </vt:variant>
    </vt:vector>
  </HeadingPairs>
  <TitlesOfParts>
    <vt:vector size="120" baseType="lpstr">
      <vt:lpstr>Clarity</vt:lpstr>
      <vt:lpstr>Survey Best Practices for Social Science Researchers</vt:lpstr>
      <vt:lpstr>Introductions</vt:lpstr>
      <vt:lpstr>Agenda </vt:lpstr>
      <vt:lpstr>Preparing your survey: Guiding Questions</vt:lpstr>
      <vt:lpstr>Preparing your survey: Guiding Questions</vt:lpstr>
      <vt:lpstr>Preparing your survey: Guiding Questions</vt:lpstr>
      <vt:lpstr>Preparing your survey: Guiding Questions</vt:lpstr>
      <vt:lpstr>Preparing your survey: Guiding Questions</vt:lpstr>
      <vt:lpstr>Preparing your survey: Guiding Questions</vt:lpstr>
      <vt:lpstr>Preparing your survey: Institutional Review Board</vt:lpstr>
      <vt:lpstr>Preparing your survey: Institutional Review Board</vt:lpstr>
      <vt:lpstr>Preparing your survey: Institutional Review Board</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Who to survey?</vt:lpstr>
      <vt:lpstr>Preparing your survey: Survey delivery methods</vt:lpstr>
      <vt:lpstr>Preparing your survey: Survey delivery methods</vt:lpstr>
      <vt:lpstr>Preparing your survey: Survey delivery methods</vt:lpstr>
      <vt:lpstr>Preparing your survey: In-person surveys</vt:lpstr>
      <vt:lpstr>Preparing your survey: In-person surveys</vt:lpstr>
      <vt:lpstr>Preparing your survey: Telephone surveys</vt:lpstr>
      <vt:lpstr>Preparing your survey: Mail surveys</vt:lpstr>
      <vt:lpstr>Preparing your survey: Mail surveys</vt:lpstr>
      <vt:lpstr>Preparing your survey: Online surveys</vt:lpstr>
      <vt:lpstr>Preparing your survey: Online surveys</vt:lpstr>
      <vt:lpstr>Preparing your survey: Survey apps</vt:lpstr>
      <vt:lpstr>Preparing your survey: Writing good questions</vt:lpstr>
      <vt:lpstr>Preparing your survey: Writing good questions</vt:lpstr>
      <vt:lpstr>Preparing your survey: Writing good questions</vt:lpstr>
      <vt:lpstr>Preparing your survey: Writing good questions</vt:lpstr>
      <vt:lpstr>Preparing your survey: Writing good questions</vt:lpstr>
      <vt:lpstr>Preparing your survey: Writing good questions</vt:lpstr>
      <vt:lpstr>Preparing your survey: Writing good questions</vt:lpstr>
      <vt:lpstr>Preparing your survey: Writing good questions</vt:lpstr>
      <vt:lpstr>Preparing your survey: Fixed-choice vs. Open-ended questions</vt:lpstr>
      <vt:lpstr>Preparing your survey: Fixed-choice vs. Open-ended questions</vt:lpstr>
      <vt:lpstr>Preparing your survey: Fixed-choice vs. Open-ended questions</vt:lpstr>
      <vt:lpstr>Preparing your survey: Fixed-choice vs. Open-ended questions</vt:lpstr>
      <vt:lpstr>Preparing your survey: Fixed-choice vs. Open-ended questions</vt:lpstr>
      <vt:lpstr>Preparing your survey: Fixed-choice vs. Open-ended questions</vt:lpstr>
      <vt:lpstr>Preparing your survey: Fixed-choice vs. Open-ended questions</vt:lpstr>
      <vt:lpstr>Preparing your survey: Matrix questions</vt:lpstr>
      <vt:lpstr>Preparing your survey: Matrix questions</vt:lpstr>
      <vt:lpstr>Preparing your survey: Matrix questions</vt:lpstr>
      <vt:lpstr>Preparing your survey: Matrix questions</vt:lpstr>
      <vt:lpstr>Preparing your survey: Matrix questions</vt:lpstr>
      <vt:lpstr>Preparing your survey: Matrix questions</vt:lpstr>
      <vt:lpstr>Preparing your survey: Other questions</vt:lpstr>
      <vt:lpstr>Preparing your survey: Survey aesthetics</vt:lpstr>
      <vt:lpstr>Preparing your survey: Survey aesthetics</vt:lpstr>
      <vt:lpstr>Preparing your survey: Survey aesthetics</vt:lpstr>
      <vt:lpstr>Preparing your survey: Survey aesthetics</vt:lpstr>
      <vt:lpstr>Preparing your survey: Survey aesthetics</vt:lpstr>
      <vt:lpstr>Preparing your survey: Survey aesthetics</vt:lpstr>
      <vt:lpstr>Preparing your survey: Survey aesthetics</vt:lpstr>
      <vt:lpstr>Preparing your survey: Survey aesthetics</vt:lpstr>
      <vt:lpstr>Preparing your survey: Survey aesthetics</vt:lpstr>
      <vt:lpstr>Preparing your survey: Survey aesthetics</vt:lpstr>
      <vt:lpstr>Preparing your survey: Survey aesthetics</vt:lpstr>
      <vt:lpstr>Preparing your survey: Survey aesthetics</vt:lpstr>
      <vt:lpstr>Preparing your survey: Survey aesthetics</vt:lpstr>
      <vt:lpstr>Preparing your survey: Evaluating your survey</vt:lpstr>
      <vt:lpstr>Preparing your survey: Evaluating your survey</vt:lpstr>
      <vt:lpstr>Preparing your survey: Evaluating your survey</vt:lpstr>
      <vt:lpstr>Preparing your survey: Evaluating your survey</vt:lpstr>
      <vt:lpstr>Survey Implementation</vt:lpstr>
      <vt:lpstr>Survey Implementation: Invitations</vt:lpstr>
      <vt:lpstr>Survey Implementation: Invitations</vt:lpstr>
      <vt:lpstr>Survey Implementation: Invitations</vt:lpstr>
      <vt:lpstr>Survey Implementation: Invitations</vt:lpstr>
      <vt:lpstr>Survey Implementation: Invitations</vt:lpstr>
      <vt:lpstr>Implementation: Distribution</vt:lpstr>
      <vt:lpstr>Implementation: Online survey distribution</vt:lpstr>
      <vt:lpstr>Survey Management</vt:lpstr>
      <vt:lpstr>Managing your survey: Response Rates</vt:lpstr>
      <vt:lpstr>Managing your survey: Response Rates</vt:lpstr>
      <vt:lpstr>Managing your survey: Response Rates</vt:lpstr>
      <vt:lpstr>Managing your survey: Incentives</vt:lpstr>
      <vt:lpstr>Managing your survey: Incentives</vt:lpstr>
      <vt:lpstr>Managing your survey: Incentives</vt:lpstr>
      <vt:lpstr>Managing your survey: Reminders</vt:lpstr>
      <vt:lpstr>Managing your survey: Reminders</vt:lpstr>
      <vt:lpstr>Managing your survey: Reminders</vt:lpstr>
      <vt:lpstr>Managing your survey: Reminders</vt:lpstr>
      <vt:lpstr>Data Analysis and More</vt:lpstr>
      <vt:lpstr>Data Analysis and More: Taking down data</vt:lpstr>
      <vt:lpstr>Data Analysis and More: Data Cleaning</vt:lpstr>
      <vt:lpstr>Data Analysis and More: Data Cleaning</vt:lpstr>
      <vt:lpstr>Data Analysis and More: Data Cleaning</vt:lpstr>
      <vt:lpstr>Data Analysis and More: Missing data</vt:lpstr>
      <vt:lpstr>Data Analysis and More: Missing data</vt:lpstr>
      <vt:lpstr>After your survey: Missing data</vt:lpstr>
      <vt:lpstr>After your survey: Missing data</vt:lpstr>
      <vt:lpstr>Data Analysis and More: Missing data</vt:lpstr>
      <vt:lpstr>Data Analysis and More: Data analysis</vt:lpstr>
      <vt:lpstr>Data Analysis and More: Data analysis</vt:lpstr>
      <vt:lpstr>Data Analysis and More: Data analysis</vt:lpstr>
      <vt:lpstr>Data Analysis and More: Reporting</vt:lpstr>
      <vt:lpstr>Data Analysis and More: Reporting</vt:lpstr>
      <vt:lpstr>Data Analysis and More: Reporting</vt:lpstr>
      <vt:lpstr>Data Analysis and More: Reporting</vt:lpstr>
      <vt:lpstr>Data Analysis and More: Reporting</vt:lpstr>
      <vt:lpstr>Contact information </vt:lpstr>
    </vt:vector>
  </TitlesOfParts>
  <Company>Tufts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Sharkness</dc:creator>
  <cp:lastModifiedBy>Conoscenti, Lauren M.</cp:lastModifiedBy>
  <cp:revision>917</cp:revision>
  <cp:lastPrinted>2012-11-21T19:24:56Z</cp:lastPrinted>
  <dcterms:created xsi:type="dcterms:W3CDTF">2012-08-29T15:56:10Z</dcterms:created>
  <dcterms:modified xsi:type="dcterms:W3CDTF">2015-06-09T03:34:28Z</dcterms:modified>
</cp:coreProperties>
</file>